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69" r:id="rId16"/>
    <p:sldId id="271" r:id="rId17"/>
    <p:sldId id="286" r:id="rId18"/>
    <p:sldId id="287" r:id="rId19"/>
    <p:sldId id="28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25851-8092-4182-9D1A-E1610DF9F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96FE3E-EF53-448B-B558-462FCBDE5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Rekha Kondeti</a:t>
          </a:r>
        </a:p>
      </dgm:t>
    </dgm:pt>
    <dgm:pt modelId="{BE3690B9-3838-4DA8-8BBA-32DEF95918F9}" type="parTrans" cxnId="{FA97D8D7-8382-48F1-B623-33619F837F5D}">
      <dgm:prSet/>
      <dgm:spPr/>
      <dgm:t>
        <a:bodyPr/>
        <a:lstStyle/>
        <a:p>
          <a:endParaRPr lang="en-US"/>
        </a:p>
      </dgm:t>
    </dgm:pt>
    <dgm:pt modelId="{D161BEB6-C45F-4789-8C85-ECF1298867BF}" type="sibTrans" cxnId="{FA97D8D7-8382-48F1-B623-33619F837F5D}">
      <dgm:prSet/>
      <dgm:spPr/>
      <dgm:t>
        <a:bodyPr/>
        <a:lstStyle/>
        <a:p>
          <a:endParaRPr lang="en-US"/>
        </a:p>
      </dgm:t>
    </dgm:pt>
    <dgm:pt modelId="{A65F26BE-CF04-4059-8FBE-5E2851734C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Graduate</a:t>
          </a:r>
        </a:p>
      </dgm:t>
    </dgm:pt>
    <dgm:pt modelId="{7627AB46-08F1-48D8-908E-95165C8FEE28}" type="parTrans" cxnId="{3BA6AA53-32B1-4D7C-931A-8D7259F68107}">
      <dgm:prSet/>
      <dgm:spPr/>
      <dgm:t>
        <a:bodyPr/>
        <a:lstStyle/>
        <a:p>
          <a:endParaRPr lang="en-US"/>
        </a:p>
      </dgm:t>
    </dgm:pt>
    <dgm:pt modelId="{5B9BF45E-17B2-4C79-A5FA-5FC4C1C51B11}" type="sibTrans" cxnId="{3BA6AA53-32B1-4D7C-931A-8D7259F68107}">
      <dgm:prSet/>
      <dgm:spPr/>
      <dgm:t>
        <a:bodyPr/>
        <a:lstStyle/>
        <a:p>
          <a:endParaRPr lang="en-US"/>
        </a:p>
      </dgm:t>
    </dgm:pt>
    <dgm:pt modelId="{00DA8511-35C6-42CE-A304-E095F40D9D2E}" type="pres">
      <dgm:prSet presAssocID="{75825851-8092-4182-9D1A-E1610DF9F168}" presName="root" presStyleCnt="0">
        <dgm:presLayoutVars>
          <dgm:dir/>
          <dgm:resizeHandles val="exact"/>
        </dgm:presLayoutVars>
      </dgm:prSet>
      <dgm:spPr/>
    </dgm:pt>
    <dgm:pt modelId="{3813B94B-E65E-4DD6-8137-70E0D5812250}" type="pres">
      <dgm:prSet presAssocID="{C296FE3E-EF53-448B-B558-462FCBDE560B}" presName="compNode" presStyleCnt="0"/>
      <dgm:spPr/>
    </dgm:pt>
    <dgm:pt modelId="{78C89FCB-6584-463E-AF83-668950152059}" type="pres">
      <dgm:prSet presAssocID="{C296FE3E-EF53-448B-B558-462FCBDE560B}" presName="iconBgRect" presStyleLbl="bgShp" presStyleIdx="0" presStyleCnt="2"/>
      <dgm:spPr/>
    </dgm:pt>
    <dgm:pt modelId="{F1AC91A5-89FA-44A5-9387-3C3FFE22E51B}" type="pres">
      <dgm:prSet presAssocID="{C296FE3E-EF53-448B-B558-462FCBDE56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683072-D30E-4F65-8BA3-A55EA0A0CFAF}" type="pres">
      <dgm:prSet presAssocID="{C296FE3E-EF53-448B-B558-462FCBDE560B}" presName="spaceRect" presStyleCnt="0"/>
      <dgm:spPr/>
    </dgm:pt>
    <dgm:pt modelId="{C171A9BB-385D-4E31-959A-E766EE96422A}" type="pres">
      <dgm:prSet presAssocID="{C296FE3E-EF53-448B-B558-462FCBDE560B}" presName="textRect" presStyleLbl="revTx" presStyleIdx="0" presStyleCnt="2">
        <dgm:presLayoutVars>
          <dgm:chMax val="1"/>
          <dgm:chPref val="1"/>
        </dgm:presLayoutVars>
      </dgm:prSet>
      <dgm:spPr/>
    </dgm:pt>
    <dgm:pt modelId="{55C9A523-5AB9-4591-BA42-B97FFAD2050C}" type="pres">
      <dgm:prSet presAssocID="{D161BEB6-C45F-4789-8C85-ECF1298867BF}" presName="sibTrans" presStyleCnt="0"/>
      <dgm:spPr/>
    </dgm:pt>
    <dgm:pt modelId="{8AFBC747-65EC-4257-9D23-5B21BCFAE731}" type="pres">
      <dgm:prSet presAssocID="{A65F26BE-CF04-4059-8FBE-5E2851734CA3}" presName="compNode" presStyleCnt="0"/>
      <dgm:spPr/>
    </dgm:pt>
    <dgm:pt modelId="{132F8D69-21C7-4D73-804F-10AC512514CC}" type="pres">
      <dgm:prSet presAssocID="{A65F26BE-CF04-4059-8FBE-5E2851734CA3}" presName="iconBgRect" presStyleLbl="bgShp" presStyleIdx="1" presStyleCnt="2"/>
      <dgm:spPr/>
    </dgm:pt>
    <dgm:pt modelId="{062207B8-E37F-496E-B830-C60F8D2B58D2}" type="pres">
      <dgm:prSet presAssocID="{A65F26BE-CF04-4059-8FBE-5E2851734C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80709E9-8B78-4ADC-87D6-68DEAB081CF6}" type="pres">
      <dgm:prSet presAssocID="{A65F26BE-CF04-4059-8FBE-5E2851734CA3}" presName="spaceRect" presStyleCnt="0"/>
      <dgm:spPr/>
    </dgm:pt>
    <dgm:pt modelId="{8FC72489-4174-4484-A137-887A9AA8A180}" type="pres">
      <dgm:prSet presAssocID="{A65F26BE-CF04-4059-8FBE-5E2851734C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A6AA53-32B1-4D7C-931A-8D7259F68107}" srcId="{75825851-8092-4182-9D1A-E1610DF9F168}" destId="{A65F26BE-CF04-4059-8FBE-5E2851734CA3}" srcOrd="1" destOrd="0" parTransId="{7627AB46-08F1-48D8-908E-95165C8FEE28}" sibTransId="{5B9BF45E-17B2-4C79-A5FA-5FC4C1C51B11}"/>
    <dgm:cxn modelId="{6499DE82-7A48-44B2-BF34-00A95D5719D7}" type="presOf" srcId="{C296FE3E-EF53-448B-B558-462FCBDE560B}" destId="{C171A9BB-385D-4E31-959A-E766EE96422A}" srcOrd="0" destOrd="0" presId="urn:microsoft.com/office/officeart/2018/5/layout/IconCircleLabelList"/>
    <dgm:cxn modelId="{8C25B4CA-F52F-44AA-AA4C-C8088AA8C39D}" type="presOf" srcId="{75825851-8092-4182-9D1A-E1610DF9F168}" destId="{00DA8511-35C6-42CE-A304-E095F40D9D2E}" srcOrd="0" destOrd="0" presId="urn:microsoft.com/office/officeart/2018/5/layout/IconCircleLabelList"/>
    <dgm:cxn modelId="{FA97D8D7-8382-48F1-B623-33619F837F5D}" srcId="{75825851-8092-4182-9D1A-E1610DF9F168}" destId="{C296FE3E-EF53-448B-B558-462FCBDE560B}" srcOrd="0" destOrd="0" parTransId="{BE3690B9-3838-4DA8-8BBA-32DEF95918F9}" sibTransId="{D161BEB6-C45F-4789-8C85-ECF1298867BF}"/>
    <dgm:cxn modelId="{A31BDEE2-55D9-4BD4-AFF0-C7C5DB7CE350}" type="presOf" srcId="{A65F26BE-CF04-4059-8FBE-5E2851734CA3}" destId="{8FC72489-4174-4484-A137-887A9AA8A180}" srcOrd="0" destOrd="0" presId="urn:microsoft.com/office/officeart/2018/5/layout/IconCircleLabelList"/>
    <dgm:cxn modelId="{C6CBF0EB-CDBD-464F-9A86-86DB1AC322C9}" type="presParOf" srcId="{00DA8511-35C6-42CE-A304-E095F40D9D2E}" destId="{3813B94B-E65E-4DD6-8137-70E0D5812250}" srcOrd="0" destOrd="0" presId="urn:microsoft.com/office/officeart/2018/5/layout/IconCircleLabelList"/>
    <dgm:cxn modelId="{D91FD34E-F614-44FE-A5CA-6BB199A211B6}" type="presParOf" srcId="{3813B94B-E65E-4DD6-8137-70E0D5812250}" destId="{78C89FCB-6584-463E-AF83-668950152059}" srcOrd="0" destOrd="0" presId="urn:microsoft.com/office/officeart/2018/5/layout/IconCircleLabelList"/>
    <dgm:cxn modelId="{BE04EA0D-D07D-4C91-9DB6-C6667A5F1A26}" type="presParOf" srcId="{3813B94B-E65E-4DD6-8137-70E0D5812250}" destId="{F1AC91A5-89FA-44A5-9387-3C3FFE22E51B}" srcOrd="1" destOrd="0" presId="urn:microsoft.com/office/officeart/2018/5/layout/IconCircleLabelList"/>
    <dgm:cxn modelId="{27AB2CFF-6F7B-4C63-A458-0E4AAF6CA4A8}" type="presParOf" srcId="{3813B94B-E65E-4DD6-8137-70E0D5812250}" destId="{14683072-D30E-4F65-8BA3-A55EA0A0CFAF}" srcOrd="2" destOrd="0" presId="urn:microsoft.com/office/officeart/2018/5/layout/IconCircleLabelList"/>
    <dgm:cxn modelId="{A09FF273-B21E-4948-91F4-A886770157FF}" type="presParOf" srcId="{3813B94B-E65E-4DD6-8137-70E0D5812250}" destId="{C171A9BB-385D-4E31-959A-E766EE96422A}" srcOrd="3" destOrd="0" presId="urn:microsoft.com/office/officeart/2018/5/layout/IconCircleLabelList"/>
    <dgm:cxn modelId="{15ACB4BF-1C8F-40DB-95A0-5AAAEB9BF89D}" type="presParOf" srcId="{00DA8511-35C6-42CE-A304-E095F40D9D2E}" destId="{55C9A523-5AB9-4591-BA42-B97FFAD2050C}" srcOrd="1" destOrd="0" presId="urn:microsoft.com/office/officeart/2018/5/layout/IconCircleLabelList"/>
    <dgm:cxn modelId="{4A27047B-84EB-4ACC-AFCB-3B65889D6BEA}" type="presParOf" srcId="{00DA8511-35C6-42CE-A304-E095F40D9D2E}" destId="{8AFBC747-65EC-4257-9D23-5B21BCFAE731}" srcOrd="2" destOrd="0" presId="urn:microsoft.com/office/officeart/2018/5/layout/IconCircleLabelList"/>
    <dgm:cxn modelId="{FF86E883-22F9-428F-867C-F8F396F7ECD7}" type="presParOf" srcId="{8AFBC747-65EC-4257-9D23-5B21BCFAE731}" destId="{132F8D69-21C7-4D73-804F-10AC512514CC}" srcOrd="0" destOrd="0" presId="urn:microsoft.com/office/officeart/2018/5/layout/IconCircleLabelList"/>
    <dgm:cxn modelId="{E6317B1D-4CD6-4706-BB39-39A5207A9183}" type="presParOf" srcId="{8AFBC747-65EC-4257-9D23-5B21BCFAE731}" destId="{062207B8-E37F-496E-B830-C60F8D2B58D2}" srcOrd="1" destOrd="0" presId="urn:microsoft.com/office/officeart/2018/5/layout/IconCircleLabelList"/>
    <dgm:cxn modelId="{34BDF0DE-969C-4F43-BDC8-6210A18E2FA2}" type="presParOf" srcId="{8AFBC747-65EC-4257-9D23-5B21BCFAE731}" destId="{780709E9-8B78-4ADC-87D6-68DEAB081CF6}" srcOrd="2" destOrd="0" presId="urn:microsoft.com/office/officeart/2018/5/layout/IconCircleLabelList"/>
    <dgm:cxn modelId="{53C6FBD8-6664-4952-B6DE-3CEBA2B65179}" type="presParOf" srcId="{8AFBC747-65EC-4257-9D23-5B21BCFAE731}" destId="{8FC72489-4174-4484-A137-887A9AA8A1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9FCB-6584-463E-AF83-668950152059}">
      <dsp:nvSpPr>
        <dsp:cNvPr id="0" name=""/>
        <dsp:cNvSpPr/>
      </dsp:nvSpPr>
      <dsp:spPr>
        <a:xfrm>
          <a:off x="626501" y="327126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C91A5-89FA-44A5-9387-3C3FFE22E51B}">
      <dsp:nvSpPr>
        <dsp:cNvPr id="0" name=""/>
        <dsp:cNvSpPr/>
      </dsp:nvSpPr>
      <dsp:spPr>
        <a:xfrm>
          <a:off x="1014064" y="71468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1A9BB-385D-4E31-959A-E766EE96422A}">
      <dsp:nvSpPr>
        <dsp:cNvPr id="0" name=""/>
        <dsp:cNvSpPr/>
      </dsp:nvSpPr>
      <dsp:spPr>
        <a:xfrm>
          <a:off x="45158" y="271212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Rekha Kondeti</a:t>
          </a:r>
        </a:p>
      </dsp:txBody>
      <dsp:txXfrm>
        <a:off x="45158" y="2712126"/>
        <a:ext cx="2981250" cy="720000"/>
      </dsp:txXfrm>
    </dsp:sp>
    <dsp:sp modelId="{132F8D69-21C7-4D73-804F-10AC512514CC}">
      <dsp:nvSpPr>
        <dsp:cNvPr id="0" name=""/>
        <dsp:cNvSpPr/>
      </dsp:nvSpPr>
      <dsp:spPr>
        <a:xfrm>
          <a:off x="4129470" y="327126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207B8-E37F-496E-B830-C60F8D2B58D2}">
      <dsp:nvSpPr>
        <dsp:cNvPr id="0" name=""/>
        <dsp:cNvSpPr/>
      </dsp:nvSpPr>
      <dsp:spPr>
        <a:xfrm>
          <a:off x="4517033" y="71468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2489-4174-4484-A137-887A9AA8A180}">
      <dsp:nvSpPr>
        <dsp:cNvPr id="0" name=""/>
        <dsp:cNvSpPr/>
      </dsp:nvSpPr>
      <dsp:spPr>
        <a:xfrm>
          <a:off x="3548126" y="271212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Graduate</a:t>
          </a:r>
        </a:p>
      </dsp:txBody>
      <dsp:txXfrm>
        <a:off x="3548126" y="271212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46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56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5CFB-AF1A-437B-B195-59383BA26D3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D84379-0618-4720-8CBF-5FAC6DCA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1F5E3711-32F7-8A97-36F1-55E8B676A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775983"/>
              </p:ext>
            </p:extLst>
          </p:nvPr>
        </p:nvGraphicFramePr>
        <p:xfrm>
          <a:off x="649224" y="2133600"/>
          <a:ext cx="6574535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6AC99-33D8-4654-BE5E-A3C2109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Roc Curve for training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4FDD-9E6F-4D5E-8D8E-A54522496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roc_lda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9C77C-AA83-4E37-ADC2-9AF0FEF6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40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B1BB-B059-4F97-B022-0A1F8AC6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Roc Curve for testing data</a:t>
            </a:r>
            <a:endParaRPr lang="en-US" sz="3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AAB8-283C-4129-88B8-0CDDE299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>
                <a:effectLst/>
              </a:rPr>
              <a:t>from </a:t>
            </a:r>
            <a:r>
              <a:rPr lang="en-US" b="0" dirty="0" err="1">
                <a:effectLst/>
              </a:rPr>
              <a:t>sklearn.metrics</a:t>
            </a:r>
            <a:r>
              <a:rPr lang="en-US" b="0" dirty="0">
                <a:effectLst/>
              </a:rPr>
              <a:t> import </a:t>
            </a:r>
            <a:r>
              <a:rPr lang="en-US" b="0" dirty="0" err="1">
                <a:effectLst/>
              </a:rPr>
              <a:t>plot_roc_curve</a:t>
            </a:r>
            <a:endParaRPr lang="en-US" b="0" dirty="0">
              <a:effectLst/>
            </a:endParaRPr>
          </a:p>
          <a:p>
            <a:r>
              <a:rPr lang="en-US" b="0" dirty="0" err="1">
                <a:effectLst/>
              </a:rPr>
              <a:t>roc_lda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plot_roc_curve</a:t>
            </a:r>
            <a:r>
              <a:rPr lang="en-US" b="0" dirty="0">
                <a:effectLst/>
              </a:rPr>
              <a:t>(model,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</a:t>
            </a:r>
          </a:p>
          <a:p>
            <a:r>
              <a:rPr lang="en-US" b="0" dirty="0" err="1">
                <a:effectLst/>
              </a:rPr>
              <a:t>plt.show</a:t>
            </a:r>
            <a:r>
              <a:rPr lang="en-US" b="0" dirty="0">
                <a:effectLst/>
              </a:rPr>
              <a:t>()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ECB0F-A57D-4BF9-9AC7-717CB7AFC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16" y="1136031"/>
            <a:ext cx="5451627" cy="4265897"/>
          </a:xfrm>
          <a:prstGeom prst="rect">
            <a:avLst/>
          </a:prstGeom>
        </p:spPr>
      </p:pic>
      <p:sp>
        <p:nvSpPr>
          <p:cNvPr id="4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7A7D-5359-495A-A779-F136CB81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22" y="0"/>
            <a:ext cx="8342489" cy="1422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 of training and testing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4A163-691B-4498-9A85-8375333F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9868" y="1598613"/>
            <a:ext cx="4154310" cy="4262436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endParaRPr lang="fr-FR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cm_train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cm_train</a:t>
            </a:r>
            <a:r>
              <a:rPr lang="fr-FR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5C823-4726-4075-8411-A333CB30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42" y="2009422"/>
            <a:ext cx="4154310" cy="32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BB4B4-20C4-41F9-846D-F852D13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338598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Classification matrix of Training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F517-F04D-4A84-9C78-BFA22785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681512"/>
            <a:ext cx="3650278" cy="421134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plot_confusion_matrix</a:t>
            </a:r>
            <a:endParaRPr lang="en-US" sz="1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 =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sns.heatmap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square=True,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='Blues',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fmt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='d', cbar=False)</a:t>
            </a: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ax.set_title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('Confusion Matrix with labels\n\n')</a:t>
            </a: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ax.set_xlabel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nPredicted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Values')</a:t>
            </a: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ax.set_ylabel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('Actual Values ')</a:t>
            </a: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D0874-9CB4-4CDE-AAA6-F06CC3D0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4" b="15599"/>
          <a:stretch/>
        </p:blipFill>
        <p:spPr>
          <a:xfrm>
            <a:off x="4619543" y="1569156"/>
            <a:ext cx="6953577" cy="4323697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C96E-AA89-4F1C-B163-9A82406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38628"/>
            <a:ext cx="5122652" cy="825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Cont</a:t>
            </a:r>
            <a:r>
              <a:rPr lang="en-US" sz="36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0B3B-8584-4E8B-97F4-65C552FB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531" y="1707448"/>
            <a:ext cx="4254602" cy="4185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dirty="0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C1879B-1A0D-4677-8BBC-348B9C2B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733" y="1908527"/>
            <a:ext cx="6864880" cy="3864103"/>
          </a:xfrm>
        </p:spPr>
      </p:pic>
    </p:spTree>
    <p:extLst>
      <p:ext uri="{BB962C8B-B14F-4D97-AF65-F5344CB8AC3E}">
        <p14:creationId xmlns:p14="http://schemas.microsoft.com/office/powerpoint/2010/main" val="239948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CF129-6E36-4CA1-8714-CB2C46D3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28112"/>
            <a:ext cx="6372465" cy="1126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matrix of Testing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41B12-06D8-45AB-853C-27FD2ED7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499582"/>
            <a:ext cx="3650278" cy="43932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plot_confusion_matrix</a:t>
            </a:r>
            <a:endParaRPr lang="en-US" sz="1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sns.heatmap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square=True,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='Blues',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fmt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='d', cbar=False)</a:t>
            </a:r>
          </a:p>
          <a:p>
            <a:pPr>
              <a:lnSpc>
                <a:spcPct val="90000"/>
              </a:lnSpc>
            </a:pP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ax.set_title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('Confusion Matrix with labels\n\n')</a:t>
            </a:r>
          </a:p>
          <a:p>
            <a:pPr>
              <a:lnSpc>
                <a:spcPct val="90000"/>
              </a:lnSpc>
            </a:pP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ax.set_xlabel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nPredicted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Values')</a:t>
            </a:r>
          </a:p>
          <a:p>
            <a:pPr>
              <a:lnSpc>
                <a:spcPct val="90000"/>
              </a:lnSpc>
            </a:pP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ax.set_ylabel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('Actual Values ')</a:t>
            </a:r>
          </a:p>
          <a:p>
            <a:pPr>
              <a:lnSpc>
                <a:spcPct val="90000"/>
              </a:lnSpc>
            </a:pP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</a:pPr>
            <a:br>
              <a:rPr lang="en-US" sz="1100" b="0" dirty="0">
                <a:effectLst/>
              </a:rPr>
            </a:br>
            <a:endParaRPr lang="en-US" sz="1100" b="0" dirty="0">
              <a:effectLst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1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A4B1F6-1B91-4E3E-AEEE-AD14363DD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601" y="1648178"/>
            <a:ext cx="5387460" cy="4352457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A9EE3-8B0F-4275-8D21-4221671D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86398"/>
            <a:ext cx="5122652" cy="10091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F7289-9457-420F-AF22-4550A76F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531" y="1379258"/>
            <a:ext cx="5006529" cy="4513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y_test,cmap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'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A3B402-3270-4C32-8047-83F924368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225" y="1913086"/>
            <a:ext cx="6163388" cy="4331650"/>
          </a:xfrm>
        </p:spPr>
      </p:pic>
    </p:spTree>
    <p:extLst>
      <p:ext uri="{BB962C8B-B14F-4D97-AF65-F5344CB8AC3E}">
        <p14:creationId xmlns:p14="http://schemas.microsoft.com/office/powerpoint/2010/main" val="173357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020C-B8F6-49A0-8E74-84B4D9D4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44" y="446088"/>
            <a:ext cx="4310767" cy="550863"/>
          </a:xfrm>
        </p:spPr>
        <p:txBody>
          <a:bodyPr/>
          <a:lstStyle/>
          <a:p>
            <a:r>
              <a:rPr lang="en-US" dirty="0"/>
              <a:t>Formulas: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37C3-2F37-4234-AE9B-C5E54A0A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44" y="1264356"/>
            <a:ext cx="8884356" cy="4639731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All positives which are  correctly classified are TPR = 100%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All negatives which are miss-classified are FPR = 100%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g 3: Calculations for TPR and FPR">
            <a:extLst>
              <a:ext uri="{FF2B5EF4-FFF2-40B4-BE49-F238E27FC236}">
                <a16:creationId xmlns:a16="http://schemas.microsoft.com/office/drawing/2014/main" id="{5DCC4E1A-CC77-4BE6-ADE2-1E788DDA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52" y="1422400"/>
            <a:ext cx="5476875" cy="21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0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1A6F-3DEF-4AD7-BB21-620FC18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6396744" cy="976312"/>
          </a:xfrm>
        </p:spPr>
        <p:txBody>
          <a:bodyPr/>
          <a:lstStyle/>
          <a:p>
            <a:r>
              <a:rPr lang="en-US" b="1" dirty="0"/>
              <a:t>Observations and Conclusion from Task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46913-BB2E-465D-B004-1242E83E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0489" y="1598613"/>
            <a:ext cx="10024533" cy="42624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Classification matrix , training and testing data respectively are: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TN =244,111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FN=1,1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FP=13,6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TP=140,53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FPR on x-axis and TPR on Y-axis ,Roc is plotted. It gives the values for each threshold . From the curve ROC of training and testing ,we can observe that AUC(Area Under Curve ) is highest As for the testing AUC is highest, performance is good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Detection of Breast Cancer using LDA</a:t>
            </a:r>
          </a:p>
          <a:p>
            <a:pPr algn="ctr"/>
            <a:r>
              <a:rPr lang="en-US" sz="3600" dirty="0"/>
              <a:t>(Task-2 </a:t>
            </a:r>
            <a:r>
              <a:rPr lang="en-US" sz="3600" dirty="0" err="1"/>
              <a:t>ie</a:t>
            </a:r>
            <a:r>
              <a:rPr lang="en-US" sz="3600" dirty="0"/>
              <a:t> Training=40%, Testing=60%)</a:t>
            </a:r>
          </a:p>
        </p:txBody>
      </p:sp>
    </p:spTree>
    <p:extLst>
      <p:ext uri="{BB962C8B-B14F-4D97-AF65-F5344CB8AC3E}">
        <p14:creationId xmlns:p14="http://schemas.microsoft.com/office/powerpoint/2010/main" val="11562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Detection of Breast Cancer using LDA</a:t>
            </a:r>
          </a:p>
          <a:p>
            <a:pPr algn="ctr"/>
            <a:r>
              <a:rPr lang="en-US" sz="3600" dirty="0"/>
              <a:t>(Task-1 </a:t>
            </a:r>
            <a:r>
              <a:rPr lang="en-US" sz="3600" dirty="0" err="1"/>
              <a:t>ie</a:t>
            </a:r>
            <a:r>
              <a:rPr lang="en-US" sz="3600" dirty="0"/>
              <a:t> Training=70%, Testing=30%)</a:t>
            </a:r>
          </a:p>
        </p:txBody>
      </p:sp>
    </p:spTree>
    <p:extLst>
      <p:ext uri="{BB962C8B-B14F-4D97-AF65-F5344CB8AC3E}">
        <p14:creationId xmlns:p14="http://schemas.microsoft.com/office/powerpoint/2010/main" val="226323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77E8-AD86-4178-B377-50D3E08F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Splitting of data into training and testing of ratio 40% and 60%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712E-28AE-482D-BCC2-7AA54265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(p, T,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0.6, 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=10)</a:t>
            </a:r>
          </a:p>
          <a:p>
            <a:pPr>
              <a:lnSpc>
                <a:spcPct val="90000"/>
              </a:lnSpc>
            </a:pP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9EFFA-EA69-4B74-8D0A-C085D3C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15" y="645106"/>
            <a:ext cx="4054829" cy="2698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2A631-BE0B-45F5-A790-10AB0279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39" y="3508529"/>
            <a:ext cx="5073029" cy="2384324"/>
          </a:xfrm>
          <a:prstGeom prst="rect">
            <a:avLst/>
          </a:prstGeom>
        </p:spPr>
      </p:pic>
      <p:sp>
        <p:nvSpPr>
          <p:cNvPr id="5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30AD0-1A48-4924-AD24-39B6BD5F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Feature Scaling of values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5132-E216-4B5E-B1C5-538D3A9C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903" y="1844822"/>
            <a:ext cx="5122652" cy="40480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sc.fit_transform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sc.transform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95BD46-3D48-4F2A-B4E8-546DD8C0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555" y="2037436"/>
            <a:ext cx="6366983" cy="2998797"/>
          </a:xfrm>
          <a:prstGeom prst="rect">
            <a:avLst/>
          </a:prstGeom>
        </p:spPr>
      </p:pic>
      <p:sp>
        <p:nvSpPr>
          <p:cNvPr id="4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FEC3-6FC5-4AF2-AF19-827F18E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74801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Applying LDA on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A566-A0DC-4310-91DE-85170B5B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905000"/>
            <a:ext cx="3650278" cy="39878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sklearn.discriminant_analysis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model.score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x_test,y_test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b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Accuracy is 96.4% as shown in pic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04BD13-9C70-489F-BDD2-DDD171AB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050" y="1905000"/>
            <a:ext cx="6116562" cy="3987853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6AC99-33D8-4654-BE5E-A3C2109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38628"/>
            <a:ext cx="6215810" cy="856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Roc Curve for training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4FDD-9E6F-4D5E-8D8E-A54522496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647024"/>
            <a:ext cx="3650278" cy="42458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roc_lda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91DB94-D141-49D6-B754-02B6D622D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478" y="1289198"/>
            <a:ext cx="6799706" cy="4603655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B1BB-B059-4F97-B022-0A1F8AC6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81570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Roc Curve for testing data</a:t>
            </a:r>
            <a:endParaRPr lang="en-US" sz="3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AAB8-283C-4129-88B8-0CDDE299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707448"/>
            <a:ext cx="5122652" cy="4185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>
                <a:effectLst/>
              </a:rPr>
              <a:t>from </a:t>
            </a:r>
            <a:r>
              <a:rPr lang="en-US" b="0" dirty="0" err="1">
                <a:effectLst/>
              </a:rPr>
              <a:t>sklearn.metrics</a:t>
            </a:r>
            <a:r>
              <a:rPr lang="en-US" b="0" dirty="0">
                <a:effectLst/>
              </a:rPr>
              <a:t> import </a:t>
            </a:r>
            <a:r>
              <a:rPr lang="en-US" b="0" dirty="0" err="1">
                <a:effectLst/>
              </a:rPr>
              <a:t>plot_roc_curve</a:t>
            </a:r>
            <a:endParaRPr lang="en-US" b="0" dirty="0">
              <a:effectLst/>
            </a:endParaRPr>
          </a:p>
          <a:p>
            <a:r>
              <a:rPr lang="en-US" b="0" dirty="0" err="1">
                <a:effectLst/>
              </a:rPr>
              <a:t>roc_lda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plot_roc_curve</a:t>
            </a:r>
            <a:r>
              <a:rPr lang="en-US" b="0" dirty="0">
                <a:effectLst/>
              </a:rPr>
              <a:t>(model,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</a:t>
            </a:r>
          </a:p>
          <a:p>
            <a:r>
              <a:rPr lang="en-US" b="0" dirty="0" err="1">
                <a:effectLst/>
              </a:rPr>
              <a:t>plt.show</a:t>
            </a:r>
            <a:r>
              <a:rPr lang="en-US" b="0" dirty="0">
                <a:effectLst/>
              </a:rPr>
              <a:t>()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732EE6-0DCC-437F-91C5-2673AB2C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16" y="1707448"/>
            <a:ext cx="5451627" cy="4615074"/>
          </a:xfrm>
          <a:prstGeom prst="rect">
            <a:avLst/>
          </a:prstGeom>
        </p:spPr>
      </p:pic>
      <p:sp>
        <p:nvSpPr>
          <p:cNvPr id="4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7A7D-5359-495A-A779-F136CB81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22" y="0"/>
            <a:ext cx="8342489" cy="1422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 of training and testing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4A163-691B-4498-9A85-8375333F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9868" y="1598613"/>
            <a:ext cx="4154310" cy="4262436"/>
          </a:xfrm>
        </p:spPr>
        <p:txBody>
          <a:bodyPr>
            <a:normAutofit fontScale="47500" lnSpcReduction="20000"/>
          </a:bodyPr>
          <a:lstStyle/>
          <a:p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endParaRPr lang="fr-FR" sz="2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cm_train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fr-FR" sz="3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fr-FR" sz="2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cm_train</a:t>
            </a:r>
            <a:r>
              <a:rPr lang="fr-FR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9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cm_test</a:t>
            </a:r>
            <a:r>
              <a:rPr lang="en-US" sz="2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4E5A03-D3B3-49B0-8DC2-528705F3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511" y="1828801"/>
            <a:ext cx="3962400" cy="3567288"/>
          </a:xfrm>
        </p:spPr>
      </p:pic>
    </p:spTree>
    <p:extLst>
      <p:ext uri="{BB962C8B-B14F-4D97-AF65-F5344CB8AC3E}">
        <p14:creationId xmlns:p14="http://schemas.microsoft.com/office/powerpoint/2010/main" val="127139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BB4B4-20C4-41F9-846D-F852D13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5293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Classification matrix of Training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F517-F04D-4A84-9C78-BFA22785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637298"/>
            <a:ext cx="3650278" cy="425555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plot_confusion_matrix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sns.heatmap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square=True,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='Blues',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fmt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='d', cbar=False)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ax.set_title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('Confusion Matrix with labels\n\n')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ax.set_xlabel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nPredicted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ax.set_ylabel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('Actual Values 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61CE52-1578-4A03-976B-2B398993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687" y="1758462"/>
            <a:ext cx="5443288" cy="4134391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C96E-AA89-4F1C-B163-9A82406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33879"/>
            <a:ext cx="3650279" cy="930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Cont</a:t>
            </a:r>
            <a:r>
              <a:rPr lang="en-US" sz="3600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0B3B-8584-4E8B-97F4-65C552FB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394278"/>
            <a:ext cx="3650278" cy="4498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dirty="0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854EF68F-7FBD-4DD8-8A96-C1E636EF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961" y="1512711"/>
            <a:ext cx="6919652" cy="4259920"/>
          </a:xfrm>
        </p:spPr>
      </p:pic>
    </p:spTree>
    <p:extLst>
      <p:ext uri="{BB962C8B-B14F-4D97-AF65-F5344CB8AC3E}">
        <p14:creationId xmlns:p14="http://schemas.microsoft.com/office/powerpoint/2010/main" val="310667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CF129-6E36-4CA1-8714-CB2C46D3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matrix of Testing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41B12-06D8-45AB-853C-27FD2ED7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1804153"/>
            <a:ext cx="6574535" cy="40887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plot_confusion_matrix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sns.heatmap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matrix_confusion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square=True,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=True,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='Blues',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fmt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='d', cbar=False)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ax.set_title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('Confusion Matrix with labels\n\n')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ax.set_xlabel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nPredicted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ax.set_ylabel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('Actual Values 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507B8-D9A0-4FB9-91BF-2A046D76D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868" y="1804153"/>
            <a:ext cx="4905676" cy="3674589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A9EE3-8B0F-4275-8D21-4221671D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Cont</a:t>
            </a:r>
            <a:r>
              <a:rPr lang="en-US" sz="3600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F7289-9457-420F-AF22-4550A76F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387" y="1591914"/>
            <a:ext cx="4888492" cy="43009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y_test,cmap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'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dirty="0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1717749-DE2C-4D86-8150-42FB7A8E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3" y="1587166"/>
            <a:ext cx="6817254" cy="4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1DD59-C29B-4BDC-9100-FBE0282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9" y="354204"/>
            <a:ext cx="6200334" cy="136096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>
              <a:lnSpc>
                <a:spcPct val="90000"/>
              </a:lnSpc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Reading data from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718DA-7575-4CE9-9EA0-C4B698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("project1data.csv")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indent="-228600"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C5FB3BF-230F-4765-9715-5287EBE8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1905000"/>
            <a:ext cx="6953577" cy="3676247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1A6F-3DEF-4AD7-BB21-620FC18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6961188" cy="976312"/>
          </a:xfrm>
        </p:spPr>
        <p:txBody>
          <a:bodyPr>
            <a:normAutofit/>
          </a:bodyPr>
          <a:lstStyle/>
          <a:p>
            <a:r>
              <a:rPr lang="en-US" b="1" dirty="0"/>
              <a:t>Observations and Conclusions from both the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46913-BB2E-465D-B004-1242E83E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533" y="1598613"/>
            <a:ext cx="10780889" cy="42624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Classification matrix , we can say that  values of Training data  and testing respectively are: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TN =129, 222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FN=1, 5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FP=3, 7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TP=94, 108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FPR on x-axis and TPR on Y-axis ,Roc is plotted. It gives the values for each threshold . From the curve ROC of training and testing ,we can observe how the graph shows values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AUC of testing is 0.98 which is less when compared to AUC testing of task1.Hence from the 2 tasks, if we have high training data when compared to testing data we can gain testing good  performance .</a:t>
            </a:r>
          </a:p>
        </p:txBody>
      </p:sp>
    </p:spTree>
    <p:extLst>
      <p:ext uri="{BB962C8B-B14F-4D97-AF65-F5344CB8AC3E}">
        <p14:creationId xmlns:p14="http://schemas.microsoft.com/office/powerpoint/2010/main" val="8430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8A030-135B-45EB-9CBF-AE08B42A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08000"/>
            <a:ext cx="5062954" cy="1397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Change of column diagnosis from ‘B’ and ‘M’ to Class C1 and C2 respectively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D351-4DF3-474B-A7D8-342171BE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index,category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enumerate(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df.diagnosis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if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df.diagnosis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[index]== 'B’ :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df.diagnosis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[index] = 'C1’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lse: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df.diagnosis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[index] = 'C2'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df.diagnosis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CFF3C35-4CF5-43D1-94C5-618B2C49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48" b="2"/>
          <a:stretch/>
        </p:blipFill>
        <p:spPr>
          <a:xfrm>
            <a:off x="4619543" y="1648178"/>
            <a:ext cx="6953577" cy="4244675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8B17-F460-459D-AC91-35958C17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5" y="446088"/>
            <a:ext cx="6569265" cy="9763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C1 and C2 classes along with pic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3A19EF-4CC6-4645-86B6-E5BE303F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868" y="1422399"/>
            <a:ext cx="4670474" cy="7789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BDB5-A594-4297-AE78-453023D9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446" y="1598613"/>
            <a:ext cx="4546966" cy="4262436"/>
          </a:xfrm>
        </p:spPr>
        <p:txBody>
          <a:bodyPr/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['diagnosis'].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value_counts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sns.countplot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['diagnosis'],label="Count")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12BEF-8F1E-418B-A16E-08568C85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7" y="2551288"/>
            <a:ext cx="5962119" cy="36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EE2F-2626-4230-9AA6-F6FBCEB8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19289"/>
            <a:ext cx="5322598" cy="7762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Loading P as features and T as target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5FBB-F03D-4056-AB0F-D962BDE4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256160"/>
            <a:ext cx="3650278" cy="4636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p=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df.iloc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[0:569, 0:31]  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print(p)</a:t>
            </a:r>
          </a:p>
          <a:p>
            <a:pPr>
              <a:buFont typeface="Wingdings 3" charset="2"/>
              <a:buChar char="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"/>
            </a:pP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dirty="0"/>
          </a:p>
          <a:p>
            <a:endParaRPr lang="en-US" b="0" dirty="0">
              <a:effectLst/>
            </a:endParaRPr>
          </a:p>
          <a:p>
            <a:endParaRPr lang="en-US" dirty="0"/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T=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df.loc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[0:569, 'diagnosis']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print(T)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A06859-3709-459D-9C1B-8839530F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112" y="1221672"/>
            <a:ext cx="8068564" cy="2160893"/>
          </a:xfr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9D05E6F-F9E4-4776-A79B-C8717A45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12" y="3812233"/>
            <a:ext cx="5106571" cy="22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77E8-AD86-4178-B377-50D3E08F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3773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Splitting of data into training and testing of ratio 70% and 30%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712E-28AE-482D-BCC2-7AA54265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381" y="1699721"/>
            <a:ext cx="4432783" cy="375925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(p, T,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0.3,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=10)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 3" charset="2"/>
              <a:buChar char="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dirty="0"/>
          </a:p>
          <a:p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9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9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BA95-4576-48B1-AACD-72C20DA4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5" y="4211611"/>
            <a:ext cx="5775022" cy="238432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AEE929-0E73-49C3-A90F-4FB3BEB96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615" y="1679152"/>
            <a:ext cx="8222734" cy="2384324"/>
          </a:xfrm>
          <a:prstGeom prst="rect">
            <a:avLst/>
          </a:prstGeom>
        </p:spPr>
      </p:pic>
      <p:sp>
        <p:nvSpPr>
          <p:cNvPr id="53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30AD0-1A48-4924-AD24-39B6BD5F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Feature Scaling of values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25132-E216-4B5E-B1C5-538D3A9C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1707448"/>
            <a:ext cx="5122652" cy="4185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sc.fit_transform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sc.transform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C5032-6007-441D-869C-4D7AEC184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714" y="2314709"/>
            <a:ext cx="7758678" cy="2550864"/>
          </a:xfrm>
          <a:prstGeom prst="rect">
            <a:avLst/>
          </a:prstGeom>
        </p:spPr>
      </p:pic>
      <p:sp>
        <p:nvSpPr>
          <p:cNvPr id="4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FEC3-6FC5-4AF2-AF19-827F18E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Applying LDA on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A566-A0DC-4310-91DE-85170B5B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074" y="1637297"/>
            <a:ext cx="4756033" cy="42555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sklearn.discriminant_analysis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LinearDiscriminantAnalysis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model.score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x_test,y_test</a:t>
            </a:r>
            <a: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br>
              <a:rPr lang="en-US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Char char="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Accuracy is 95.9% as shown in pic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2C527-A924-4351-87AF-800F05407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16" y="2322313"/>
            <a:ext cx="6760528" cy="2077946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6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706</TotalTime>
  <Words>1707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charter</vt:lpstr>
      <vt:lpstr>Consolas</vt:lpstr>
      <vt:lpstr>Wingdings 3</vt:lpstr>
      <vt:lpstr>Wisp</vt:lpstr>
      <vt:lpstr>PowerPoint Presentation</vt:lpstr>
      <vt:lpstr>PowerPoint Presentation</vt:lpstr>
      <vt:lpstr>Reading data from file</vt:lpstr>
      <vt:lpstr>Change of column diagnosis from ‘B’ and ‘M’ to Class C1 and C2 respectively</vt:lpstr>
      <vt:lpstr>Number of C1 and C2 classes along with pic</vt:lpstr>
      <vt:lpstr>Loading P as features and T as target</vt:lpstr>
      <vt:lpstr>Splitting of data into training and testing of ratio 70% and 30%</vt:lpstr>
      <vt:lpstr>Feature Scaling of values</vt:lpstr>
      <vt:lpstr>Applying LDA on data</vt:lpstr>
      <vt:lpstr>Roc Curve for training data</vt:lpstr>
      <vt:lpstr>Roc Curve for testing data</vt:lpstr>
      <vt:lpstr>Confusion matrix of training and testing data</vt:lpstr>
      <vt:lpstr>Classification matrix of Training data</vt:lpstr>
      <vt:lpstr>Cont…</vt:lpstr>
      <vt:lpstr>Classification matrix of Testing data</vt:lpstr>
      <vt:lpstr>PowerPoint Presentation</vt:lpstr>
      <vt:lpstr>Formulas:</vt:lpstr>
      <vt:lpstr>Observations and Conclusion from Task 1</vt:lpstr>
      <vt:lpstr>PowerPoint Presentation</vt:lpstr>
      <vt:lpstr>Splitting of data into training and testing of ratio 40% and 60%</vt:lpstr>
      <vt:lpstr>Feature Scaling of values</vt:lpstr>
      <vt:lpstr>Applying LDA on data</vt:lpstr>
      <vt:lpstr>Roc Curve for training data</vt:lpstr>
      <vt:lpstr>Roc Curve for testing data</vt:lpstr>
      <vt:lpstr>Confusion matrix of training and testing data</vt:lpstr>
      <vt:lpstr>Classification matrix of Training data</vt:lpstr>
      <vt:lpstr>Cont…</vt:lpstr>
      <vt:lpstr>Classification matrix of Testing data</vt:lpstr>
      <vt:lpstr>Cont…</vt:lpstr>
      <vt:lpstr>Observations and Conclusions from both the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Kondeti, Rekha</dc:creator>
  <cp:lastModifiedBy>Kondeti, Rekha</cp:lastModifiedBy>
  <cp:revision>1</cp:revision>
  <dcterms:created xsi:type="dcterms:W3CDTF">2022-04-19T17:05:37Z</dcterms:created>
  <dcterms:modified xsi:type="dcterms:W3CDTF">2022-04-20T04:51:59Z</dcterms:modified>
</cp:coreProperties>
</file>