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CD00800-D8BD-48F9-9403-C1BDE81AAC92}" type="datetimeFigureOut">
              <a:rPr lang="en-US" smtClean="0"/>
              <a:t>6/25/2020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7C518F1-C3CB-438C-9104-3CD6731D9C7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D00800-D8BD-48F9-9403-C1BDE81AAC92}"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518F1-C3CB-438C-9104-3CD6731D9C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D00800-D8BD-48F9-9403-C1BDE81AAC92}"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518F1-C3CB-438C-9104-3CD6731D9C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CD00800-D8BD-48F9-9403-C1BDE81AAC92}" type="datetimeFigureOut">
              <a:rPr lang="en-US" smtClean="0"/>
              <a:t>6/25/2020</a:t>
            </a:fld>
            <a:endParaRPr lang="en-US"/>
          </a:p>
        </p:txBody>
      </p:sp>
      <p:sp>
        <p:nvSpPr>
          <p:cNvPr id="9" name="Slide Number Placeholder 8"/>
          <p:cNvSpPr>
            <a:spLocks noGrp="1"/>
          </p:cNvSpPr>
          <p:nvPr>
            <p:ph type="sldNum" sz="quarter" idx="15"/>
          </p:nvPr>
        </p:nvSpPr>
        <p:spPr/>
        <p:txBody>
          <a:bodyPr rtlCol="0"/>
          <a:lstStyle/>
          <a:p>
            <a:fld id="{57C518F1-C3CB-438C-9104-3CD6731D9C7F}"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CD00800-D8BD-48F9-9403-C1BDE81AAC92}" type="datetimeFigureOut">
              <a:rPr lang="en-US" smtClean="0"/>
              <a:t>6/25/2020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7C518F1-C3CB-438C-9104-3CD6731D9C7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CD00800-D8BD-48F9-9403-C1BDE81AAC92}"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518F1-C3CB-438C-9104-3CD6731D9C7F}"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CD00800-D8BD-48F9-9403-C1BDE81AAC92}" type="datetimeFigureOut">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518F1-C3CB-438C-9104-3CD6731D9C7F}"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CD00800-D8BD-48F9-9403-C1BDE81AAC92}" type="datetimeFigureOut">
              <a:rPr lang="en-US" smtClean="0"/>
              <a:t>6/25/2020</a:t>
            </a:fld>
            <a:endParaRPr lang="en-US"/>
          </a:p>
        </p:txBody>
      </p:sp>
      <p:sp>
        <p:nvSpPr>
          <p:cNvPr id="7" name="Slide Number Placeholder 6"/>
          <p:cNvSpPr>
            <a:spLocks noGrp="1"/>
          </p:cNvSpPr>
          <p:nvPr>
            <p:ph type="sldNum" sz="quarter" idx="11"/>
          </p:nvPr>
        </p:nvSpPr>
        <p:spPr/>
        <p:txBody>
          <a:bodyPr rtlCol="0"/>
          <a:lstStyle/>
          <a:p>
            <a:fld id="{57C518F1-C3CB-438C-9104-3CD6731D9C7F}"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00800-D8BD-48F9-9403-C1BDE81AAC92}" type="datetimeFigureOut">
              <a:rPr lang="en-US" smtClean="0"/>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C518F1-C3CB-438C-9104-3CD6731D9C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CD00800-D8BD-48F9-9403-C1BDE81AAC92}" type="datetimeFigureOut">
              <a:rPr lang="en-US" smtClean="0"/>
              <a:t>6/25/2020</a:t>
            </a:fld>
            <a:endParaRPr lang="en-US"/>
          </a:p>
        </p:txBody>
      </p:sp>
      <p:sp>
        <p:nvSpPr>
          <p:cNvPr id="22" name="Slide Number Placeholder 21"/>
          <p:cNvSpPr>
            <a:spLocks noGrp="1"/>
          </p:cNvSpPr>
          <p:nvPr>
            <p:ph type="sldNum" sz="quarter" idx="15"/>
          </p:nvPr>
        </p:nvSpPr>
        <p:spPr/>
        <p:txBody>
          <a:bodyPr rtlCol="0"/>
          <a:lstStyle/>
          <a:p>
            <a:fld id="{57C518F1-C3CB-438C-9104-3CD6731D9C7F}"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CD00800-D8BD-48F9-9403-C1BDE81AAC92}" type="datetimeFigureOut">
              <a:rPr lang="en-US" smtClean="0"/>
              <a:t>6/25/2020</a:t>
            </a:fld>
            <a:endParaRPr lang="en-US"/>
          </a:p>
        </p:txBody>
      </p:sp>
      <p:sp>
        <p:nvSpPr>
          <p:cNvPr id="18" name="Slide Number Placeholder 17"/>
          <p:cNvSpPr>
            <a:spLocks noGrp="1"/>
          </p:cNvSpPr>
          <p:nvPr>
            <p:ph type="sldNum" sz="quarter" idx="11"/>
          </p:nvPr>
        </p:nvSpPr>
        <p:spPr/>
        <p:txBody>
          <a:bodyPr rtlCol="0"/>
          <a:lstStyle/>
          <a:p>
            <a:fld id="{57C518F1-C3CB-438C-9104-3CD6731D9C7F}"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CD00800-D8BD-48F9-9403-C1BDE81AAC92}" type="datetimeFigureOut">
              <a:rPr lang="en-US" smtClean="0"/>
              <a:t>6/25/2020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7C518F1-C3CB-438C-9104-3CD6731D9C7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6000" r="-56000"/>
          </a:stretch>
        </a:blipFill>
        <a:effectLst/>
      </p:bgPr>
    </p:bg>
    <p:spTree>
      <p:nvGrpSpPr>
        <p:cNvPr id="1" name=""/>
        <p:cNvGrpSpPr/>
        <p:nvPr/>
      </p:nvGrpSpPr>
      <p:grpSpPr>
        <a:xfrm>
          <a:off x="0" y="0"/>
          <a:ext cx="0" cy="0"/>
          <a:chOff x="0" y="0"/>
          <a:chExt cx="0" cy="0"/>
        </a:xfrm>
      </p:grpSpPr>
      <p:sp>
        <p:nvSpPr>
          <p:cNvPr id="4" name="TextBox 3"/>
          <p:cNvSpPr txBox="1"/>
          <p:nvPr/>
        </p:nvSpPr>
        <p:spPr>
          <a:xfrm>
            <a:off x="714348" y="2571744"/>
            <a:ext cx="7929618"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IN" sz="3600" b="1" dirty="0" smtClean="0">
                <a:ln w="18415" cmpd="sng">
                  <a:solidFill>
                    <a:srgbClr val="FFFFFF"/>
                  </a:solidFill>
                  <a:prstDash val="solid"/>
                </a:ln>
                <a:solidFill>
                  <a:schemeClr val="tx1"/>
                </a:solidFill>
                <a:effectLst>
                  <a:outerShdw blurRad="63500" dir="3600000" algn="tl" rotWithShape="0">
                    <a:srgbClr val="000000">
                      <a:alpha val="70000"/>
                    </a:srgbClr>
                  </a:outerShdw>
                </a:effectLst>
              </a:rPr>
              <a:t>Finding  optimal location to open Italian restaurant in </a:t>
            </a:r>
            <a:r>
              <a:rPr lang="en-IN" sz="3600" b="1" dirty="0" err="1" smtClean="0">
                <a:ln w="18415" cmpd="sng">
                  <a:solidFill>
                    <a:srgbClr val="FFFFFF"/>
                  </a:solidFill>
                  <a:prstDash val="solid"/>
                </a:ln>
                <a:solidFill>
                  <a:schemeClr val="tx1"/>
                </a:solidFill>
                <a:effectLst>
                  <a:outerShdw blurRad="63500" dir="3600000" algn="tl" rotWithShape="0">
                    <a:srgbClr val="000000">
                      <a:alpha val="70000"/>
                    </a:srgbClr>
                  </a:outerShdw>
                </a:effectLst>
              </a:rPr>
              <a:t>NewYork</a:t>
            </a:r>
            <a:endParaRPr lang="en-US" sz="3600" b="1" dirty="0">
              <a:ln w="18415" cmpd="sng">
                <a:solidFill>
                  <a:srgbClr val="FFFFFF"/>
                </a:solidFill>
                <a:prstDash val="solid"/>
              </a:ln>
              <a:solidFill>
                <a:schemeClr val="tx1"/>
              </a:solidFill>
              <a:effectLst>
                <a:outerShdw blurRad="63500" dir="3600000" algn="tl" rotWithShape="0">
                  <a:srgbClr val="000000">
                    <a:alpha val="7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US" b="1" dirty="0"/>
          </a:p>
        </p:txBody>
      </p:sp>
      <p:sp>
        <p:nvSpPr>
          <p:cNvPr id="3" name="Content Placeholder 2"/>
          <p:cNvSpPr>
            <a:spLocks noGrp="1"/>
          </p:cNvSpPr>
          <p:nvPr>
            <p:ph sz="quarter" idx="1"/>
          </p:nvPr>
        </p:nvSpPr>
        <p:spPr/>
        <p:txBody>
          <a:bodyPr>
            <a:normAutofit fontScale="62500" lnSpcReduction="20000"/>
          </a:bodyPr>
          <a:lstStyle/>
          <a:p>
            <a:r>
              <a:rPr lang="en-US" dirty="0" smtClean="0"/>
              <a:t>New York is a major central city for diversity since many people from different cultural atmospheres have brought their families and dreams to New York </a:t>
            </a:r>
            <a:r>
              <a:rPr lang="en-US" dirty="0" smtClean="0"/>
              <a:t>City</a:t>
            </a:r>
          </a:p>
          <a:p>
            <a:r>
              <a:rPr lang="en-US" dirty="0" smtClean="0"/>
              <a:t>It </a:t>
            </a:r>
            <a:r>
              <a:rPr lang="en-US" dirty="0" smtClean="0"/>
              <a:t>is the most populous city in the United States with an estimated 2019 population of 8,336,817</a:t>
            </a:r>
            <a:r>
              <a:rPr lang="en-US" dirty="0" smtClean="0"/>
              <a:t>.</a:t>
            </a:r>
          </a:p>
          <a:p>
            <a:pPr>
              <a:buNone/>
            </a:pPr>
            <a:r>
              <a:rPr lang="en-IN" b="1" dirty="0" smtClean="0"/>
              <a:t>Problem</a:t>
            </a:r>
            <a:r>
              <a:rPr lang="en-IN" dirty="0" smtClean="0"/>
              <a:t> : </a:t>
            </a:r>
          </a:p>
          <a:p>
            <a:pPr>
              <a:buNone/>
            </a:pPr>
            <a:r>
              <a:rPr lang="en-US" dirty="0" smtClean="0"/>
              <a:t>The </a:t>
            </a:r>
            <a:r>
              <a:rPr lang="en-US" dirty="0" smtClean="0"/>
              <a:t>objective of this project is to find </a:t>
            </a:r>
            <a:r>
              <a:rPr lang="en-US" dirty="0" smtClean="0"/>
              <a:t>the optimal location to </a:t>
            </a:r>
            <a:r>
              <a:rPr lang="en-US" dirty="0" smtClean="0"/>
              <a:t>open a </a:t>
            </a:r>
            <a:r>
              <a:rPr lang="en-US" dirty="0" smtClean="0"/>
              <a:t>Italian</a:t>
            </a:r>
          </a:p>
          <a:p>
            <a:pPr>
              <a:buNone/>
            </a:pPr>
            <a:r>
              <a:rPr lang="en-US" dirty="0" smtClean="0"/>
              <a:t>restaurant </a:t>
            </a:r>
            <a:r>
              <a:rPr lang="en-US" dirty="0" smtClean="0"/>
              <a:t>with low risk and high success </a:t>
            </a:r>
            <a:r>
              <a:rPr lang="en-US" dirty="0" smtClean="0"/>
              <a:t>rate/ROI</a:t>
            </a:r>
          </a:p>
          <a:p>
            <a:pPr>
              <a:buNone/>
            </a:pPr>
            <a:r>
              <a:rPr lang="en-IN" dirty="0" smtClean="0"/>
              <a:t>Some of the factors to be considered before opening a restaurant are:</a:t>
            </a:r>
          </a:p>
          <a:p>
            <a:r>
              <a:rPr lang="en-US" dirty="0" smtClean="0"/>
              <a:t>Are </a:t>
            </a:r>
            <a:r>
              <a:rPr lang="en-US" dirty="0" smtClean="0"/>
              <a:t>there any Farmers Markets, Wholesale markets etc nearby so that the ingredients can be purchased fresh to maintain quality and cost?</a:t>
            </a:r>
          </a:p>
          <a:p>
            <a:r>
              <a:rPr lang="en-US" dirty="0" smtClean="0"/>
              <a:t>Competitors </a:t>
            </a:r>
            <a:r>
              <a:rPr lang="en-US" dirty="0" smtClean="0"/>
              <a:t>in particular location</a:t>
            </a:r>
          </a:p>
          <a:p>
            <a:r>
              <a:rPr lang="en-US" dirty="0" smtClean="0"/>
              <a:t>Are </a:t>
            </a:r>
            <a:r>
              <a:rPr lang="en-US" dirty="0" smtClean="0"/>
              <a:t>there any venues like Gyms, Entertainment zones, Parks etc nearby where floating population is high etc</a:t>
            </a:r>
          </a:p>
          <a:p>
            <a:r>
              <a:rPr lang="en-US" dirty="0" err="1" smtClean="0"/>
              <a:t>NewYork</a:t>
            </a:r>
            <a:r>
              <a:rPr lang="en-US" dirty="0" smtClean="0"/>
              <a:t> </a:t>
            </a:r>
            <a:r>
              <a:rPr lang="en-US" dirty="0" smtClean="0"/>
              <a:t>Population</a:t>
            </a:r>
          </a:p>
          <a:p>
            <a:r>
              <a:rPr lang="en-US" dirty="0" smtClean="0"/>
              <a:t>Demographics</a:t>
            </a:r>
            <a:endParaRPr lang="en-US" dirty="0" smtClean="0"/>
          </a:p>
          <a:p>
            <a:r>
              <a:rPr lang="en-US" dirty="0" smtClean="0"/>
              <a:t>Cuisine </a:t>
            </a:r>
            <a:r>
              <a:rPr lang="en-US" dirty="0" smtClean="0"/>
              <a:t>served / Menu of the competitors</a:t>
            </a:r>
          </a:p>
          <a:p>
            <a:pPr>
              <a:buNone/>
            </a:pPr>
            <a:endParaRPr lang="en-US" dirty="0" smtClean="0"/>
          </a:p>
          <a:p>
            <a:pPr>
              <a:buNone/>
            </a:pPr>
            <a:r>
              <a:rPr lang="en-IN" b="1" dirty="0" smtClean="0"/>
              <a:t>Target Audience:</a:t>
            </a:r>
          </a:p>
          <a:p>
            <a:pPr>
              <a:buNone/>
            </a:pPr>
            <a:r>
              <a:rPr lang="en-IN" dirty="0" smtClean="0"/>
              <a:t> </a:t>
            </a:r>
            <a:r>
              <a:rPr lang="en-IN" dirty="0" smtClean="0"/>
              <a:t>   People who want to open restaurant of Italian cuisine and the people who want to know which </a:t>
            </a:r>
            <a:r>
              <a:rPr lang="en-IN" dirty="0" err="1" smtClean="0"/>
              <a:t>neighborhoods</a:t>
            </a:r>
            <a:r>
              <a:rPr lang="en-IN" dirty="0" smtClean="0"/>
              <a:t> has best Italian cuisine</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a:t>
            </a:r>
            <a:endParaRPr lang="en-US" b="1" dirty="0"/>
          </a:p>
        </p:txBody>
      </p:sp>
      <p:sp>
        <p:nvSpPr>
          <p:cNvPr id="3" name="Content Placeholder 2"/>
          <p:cNvSpPr>
            <a:spLocks noGrp="1"/>
          </p:cNvSpPr>
          <p:nvPr>
            <p:ph sz="quarter" idx="1"/>
          </p:nvPr>
        </p:nvSpPr>
        <p:spPr/>
        <p:txBody>
          <a:bodyPr>
            <a:normAutofit fontScale="92500" lnSpcReduction="10000"/>
          </a:bodyPr>
          <a:lstStyle/>
          <a:p>
            <a:r>
              <a:rPr lang="en-IN" dirty="0" smtClean="0"/>
              <a:t>Data about </a:t>
            </a:r>
            <a:r>
              <a:rPr lang="en-IN" dirty="0" err="1" smtClean="0"/>
              <a:t>NewYork</a:t>
            </a:r>
            <a:r>
              <a:rPr lang="en-IN" dirty="0" smtClean="0"/>
              <a:t> boroughs and </a:t>
            </a:r>
            <a:r>
              <a:rPr lang="en-IN" dirty="0" err="1" smtClean="0"/>
              <a:t>neighborhoods</a:t>
            </a:r>
            <a:r>
              <a:rPr lang="en-IN" dirty="0" smtClean="0"/>
              <a:t> with their geographical coordinates are acquired from the link - </a:t>
            </a:r>
            <a:r>
              <a:rPr lang="en-US" u="sng" dirty="0" smtClean="0">
                <a:hlinkClick r:id="rId2"/>
              </a:rPr>
              <a:t>https</a:t>
            </a:r>
            <a:r>
              <a:rPr lang="en-US" u="sng" dirty="0" smtClean="0">
                <a:hlinkClick r:id="rId2"/>
              </a:rPr>
              <a:t>://</a:t>
            </a:r>
            <a:r>
              <a:rPr lang="en-US" u="sng" dirty="0" smtClean="0">
                <a:hlinkClick r:id="rId2"/>
              </a:rPr>
              <a:t>cocl.us/new_york_dataset</a:t>
            </a:r>
            <a:endParaRPr lang="en-US" u="sng" dirty="0" smtClean="0"/>
          </a:p>
          <a:p>
            <a:endParaRPr lang="en-US" u="sng" dirty="0" smtClean="0"/>
          </a:p>
          <a:p>
            <a:r>
              <a:rPr lang="en-IN" dirty="0" err="1" smtClean="0"/>
              <a:t>Geojson</a:t>
            </a:r>
            <a:r>
              <a:rPr lang="en-IN" dirty="0" smtClean="0"/>
              <a:t> file is acquired from </a:t>
            </a:r>
            <a:r>
              <a:rPr lang="en-IN" u="sng" dirty="0" smtClean="0"/>
              <a:t>“</a:t>
            </a:r>
            <a:r>
              <a:rPr lang="en-US" u="sng" dirty="0" smtClean="0"/>
              <a:t>https</a:t>
            </a:r>
            <a:r>
              <a:rPr lang="en-US" u="sng" dirty="0" smtClean="0"/>
              <a:t>://</a:t>
            </a:r>
            <a:r>
              <a:rPr lang="en-US" u="sng" dirty="0" smtClean="0"/>
              <a:t>data.cityofnewyork.us/City-Government/Borough-Boundaries/tqmj-j8zm”</a:t>
            </a:r>
            <a:r>
              <a:rPr lang="en-IN" dirty="0" smtClean="0"/>
              <a:t> to get the boundaries of </a:t>
            </a:r>
            <a:r>
              <a:rPr lang="en-IN" dirty="0" err="1" smtClean="0"/>
              <a:t>Newyork</a:t>
            </a:r>
            <a:r>
              <a:rPr lang="en-IN" dirty="0" smtClean="0"/>
              <a:t> which can be visualised using folium library</a:t>
            </a:r>
          </a:p>
          <a:p>
            <a:endParaRPr lang="en-US" dirty="0" smtClean="0"/>
          </a:p>
          <a:p>
            <a:r>
              <a:rPr lang="en-US" dirty="0" smtClean="0"/>
              <a:t>Data from the Foursquare API is acquired to know about the various </a:t>
            </a:r>
            <a:r>
              <a:rPr lang="en-US" dirty="0" smtClean="0"/>
              <a:t>restaurants in detail, </a:t>
            </a:r>
            <a:r>
              <a:rPr lang="en-US" dirty="0" smtClean="0"/>
              <a:t>in each neighborhood of New York city especially Italian cuisine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Methodology</a:t>
            </a:r>
            <a:endParaRPr lang="en-US" b="1" dirty="0"/>
          </a:p>
        </p:txBody>
      </p:sp>
      <p:sp>
        <p:nvSpPr>
          <p:cNvPr id="3" name="Content Placeholder 2"/>
          <p:cNvSpPr>
            <a:spLocks noGrp="1"/>
          </p:cNvSpPr>
          <p:nvPr>
            <p:ph sz="quarter" idx="1"/>
          </p:nvPr>
        </p:nvSpPr>
        <p:spPr/>
        <p:txBody>
          <a:bodyPr/>
          <a:lstStyle/>
          <a:p>
            <a:r>
              <a:rPr lang="en-US" dirty="0" smtClean="0"/>
              <a:t>Two </a:t>
            </a:r>
            <a:r>
              <a:rPr lang="en-US" dirty="0" smtClean="0"/>
              <a:t>functions are created to return </a:t>
            </a:r>
            <a:r>
              <a:rPr lang="en-US" dirty="0" err="1" smtClean="0"/>
              <a:t>dataframe</a:t>
            </a:r>
            <a:r>
              <a:rPr lang="en-US" dirty="0" smtClean="0"/>
              <a:t> of venue id, name and category and the other </a:t>
            </a:r>
            <a:r>
              <a:rPr lang="en-US" dirty="0" err="1" smtClean="0"/>
              <a:t>dataframe</a:t>
            </a:r>
            <a:r>
              <a:rPr lang="en-US" dirty="0" smtClean="0"/>
              <a:t> consists of venue </a:t>
            </a:r>
            <a:r>
              <a:rPr lang="en-US" dirty="0" err="1" smtClean="0"/>
              <a:t>ratings,likes</a:t>
            </a:r>
            <a:r>
              <a:rPr lang="en-US" dirty="0" smtClean="0"/>
              <a:t> and tips in addition to venue id and </a:t>
            </a:r>
            <a:r>
              <a:rPr lang="en-US" dirty="0" smtClean="0"/>
              <a:t>name</a:t>
            </a:r>
          </a:p>
          <a:p>
            <a:r>
              <a:rPr lang="en-IN" b="1" dirty="0" smtClean="0"/>
              <a:t>Exploratory data analysis </a:t>
            </a:r>
            <a:r>
              <a:rPr lang="en-IN" dirty="0" smtClean="0"/>
              <a:t>is </a:t>
            </a:r>
            <a:r>
              <a:rPr lang="en-IN" dirty="0" smtClean="0"/>
              <a:t>used to retrieve the top 5 </a:t>
            </a:r>
            <a:r>
              <a:rPr lang="en-IN" dirty="0" err="1" smtClean="0"/>
              <a:t>neighborhoods</a:t>
            </a:r>
            <a:r>
              <a:rPr lang="en-IN" dirty="0" smtClean="0"/>
              <a:t> </a:t>
            </a:r>
            <a:r>
              <a:rPr lang="en-IN" dirty="0" smtClean="0"/>
              <a:t>that has average rating more than 9 and are visualised using folium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Visualization</a:t>
            </a:r>
            <a:endParaRPr lang="en-US" b="1" dirty="0"/>
          </a:p>
        </p:txBody>
      </p:sp>
      <p:pic>
        <p:nvPicPr>
          <p:cNvPr id="4" name="Content Placeholder 3" descr="5.png"/>
          <p:cNvPicPr>
            <a:picLocks noGrp="1" noChangeAspect="1"/>
          </p:cNvPicPr>
          <p:nvPr>
            <p:ph sz="quarter" idx="1"/>
          </p:nvPr>
        </p:nvPicPr>
        <p:blipFill>
          <a:blip r:embed="rId2"/>
          <a:stretch>
            <a:fillRect/>
          </a:stretch>
        </p:blipFill>
        <p:spPr>
          <a:xfrm>
            <a:off x="713889" y="1907877"/>
            <a:ext cx="6954221" cy="4258270"/>
          </a:xfrm>
        </p:spPr>
      </p:pic>
      <p:sp>
        <p:nvSpPr>
          <p:cNvPr id="5" name="TextBox 4"/>
          <p:cNvSpPr txBox="1"/>
          <p:nvPr/>
        </p:nvSpPr>
        <p:spPr>
          <a:xfrm>
            <a:off x="642910" y="1428736"/>
            <a:ext cx="6858048" cy="646331"/>
          </a:xfrm>
          <a:prstGeom prst="rect">
            <a:avLst/>
          </a:prstGeom>
          <a:noFill/>
        </p:spPr>
        <p:txBody>
          <a:bodyPr wrap="square" rtlCol="0">
            <a:spAutoFit/>
          </a:bodyPr>
          <a:lstStyle/>
          <a:p>
            <a:r>
              <a:rPr lang="en-IN" dirty="0" smtClean="0"/>
              <a:t>Top 5 neighbourhoods </a:t>
            </a:r>
            <a:r>
              <a:rPr lang="en-US" dirty="0" smtClean="0"/>
              <a:t>which </a:t>
            </a:r>
            <a:r>
              <a:rPr lang="en-US" dirty="0"/>
              <a:t>has top rated Italian restaurants in New York city.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Results</a:t>
            </a:r>
            <a:endParaRPr lang="en-US" b="1" dirty="0"/>
          </a:p>
        </p:txBody>
      </p:sp>
      <p:sp>
        <p:nvSpPr>
          <p:cNvPr id="3" name="Content Placeholder 2"/>
          <p:cNvSpPr>
            <a:spLocks noGrp="1"/>
          </p:cNvSpPr>
          <p:nvPr>
            <p:ph sz="quarter" idx="1"/>
          </p:nvPr>
        </p:nvSpPr>
        <p:spPr/>
        <p:txBody>
          <a:bodyPr>
            <a:normAutofit fontScale="70000" lnSpcReduction="20000"/>
          </a:bodyPr>
          <a:lstStyle/>
          <a:p>
            <a:pPr lvl="0"/>
            <a:r>
              <a:rPr lang="en-US" dirty="0" smtClean="0"/>
              <a:t>Out of 5 boroughs in </a:t>
            </a:r>
            <a:r>
              <a:rPr lang="en-US" dirty="0" err="1" smtClean="0"/>
              <a:t>NewYork</a:t>
            </a:r>
            <a:r>
              <a:rPr lang="en-US" dirty="0" smtClean="0"/>
              <a:t>, Queens and Brooklyn boroughs has highest number of neighborhoods and Manhattan has the least</a:t>
            </a:r>
          </a:p>
          <a:p>
            <a:pPr lvl="0"/>
            <a:r>
              <a:rPr lang="en-US" dirty="0" smtClean="0"/>
              <a:t>Out of 295 Italian restaurants in neighborhoods of </a:t>
            </a:r>
            <a:r>
              <a:rPr lang="en-US" dirty="0" err="1" smtClean="0"/>
              <a:t>NewYork</a:t>
            </a:r>
            <a:r>
              <a:rPr lang="en-US" dirty="0" smtClean="0"/>
              <a:t>,  Manhattan has highest number of restaurants despite having the minimum neighborhoods compared to other boroughs</a:t>
            </a:r>
          </a:p>
          <a:p>
            <a:pPr lvl="0"/>
            <a:r>
              <a:rPr lang="en-US" dirty="0" smtClean="0"/>
              <a:t>Among  neighborhoods, Belmont(borough-Bronx)  has more number of restaurants of Italian cuisine</a:t>
            </a:r>
          </a:p>
          <a:p>
            <a:pPr lvl="0" latinLnBrk="1"/>
            <a:r>
              <a:rPr lang="en-US" dirty="0" smtClean="0"/>
              <a:t>“</a:t>
            </a:r>
            <a:r>
              <a:rPr lang="en-US" dirty="0" err="1" smtClean="0"/>
              <a:t>Rubirosa</a:t>
            </a:r>
            <a:r>
              <a:rPr lang="en-US" dirty="0" smtClean="0"/>
              <a:t> </a:t>
            </a:r>
            <a:r>
              <a:rPr lang="en-US" dirty="0" err="1" smtClean="0"/>
              <a:t>Ristorante”which</a:t>
            </a:r>
            <a:r>
              <a:rPr lang="en-US" dirty="0" smtClean="0"/>
              <a:t> is in Manhattan is more liked and has more number of tips</a:t>
            </a:r>
          </a:p>
          <a:p>
            <a:pPr lvl="0" latinLnBrk="1"/>
            <a:r>
              <a:rPr lang="en-US" dirty="0" smtClean="0"/>
              <a:t>Top 5 neighborhoods with restaurants of average rating more than 9  are </a:t>
            </a:r>
            <a:r>
              <a:rPr lang="en-US" dirty="0" err="1" smtClean="0"/>
              <a:t>Downtown,Boerum</a:t>
            </a:r>
            <a:r>
              <a:rPr lang="en-US" dirty="0" smtClean="0"/>
              <a:t> </a:t>
            </a:r>
            <a:r>
              <a:rPr lang="en-US" dirty="0" err="1" smtClean="0"/>
              <a:t>Hill,Central</a:t>
            </a:r>
            <a:r>
              <a:rPr lang="en-US" dirty="0" smtClean="0"/>
              <a:t> Harlem and </a:t>
            </a:r>
            <a:r>
              <a:rPr lang="en-US" dirty="0" err="1" smtClean="0"/>
              <a:t>Greenpoint</a:t>
            </a:r>
            <a:endParaRPr lang="en-US" dirty="0" smtClean="0"/>
          </a:p>
          <a:p>
            <a:pPr lvl="0" latinLnBrk="1"/>
            <a:r>
              <a:rPr lang="en-US" dirty="0" smtClean="0"/>
              <a:t>Manhattan has the highest average rating of 8.6 among boroughs</a:t>
            </a:r>
          </a:p>
          <a:p>
            <a:pPr lvl="0"/>
            <a:r>
              <a:rPr lang="en-US" dirty="0" smtClean="0"/>
              <a:t>Area with less Italian  restaurants is Queens and has average rating around 8</a:t>
            </a:r>
          </a:p>
          <a:p>
            <a:pPr lvl="0"/>
            <a:r>
              <a:rPr lang="en-US" dirty="0" smtClean="0"/>
              <a:t>In Top 5 neighborhoods  of average rating &gt;9, 4 neighborhoods belong to  borough “Brooklyn” which means </a:t>
            </a:r>
            <a:r>
              <a:rPr lang="en-US" dirty="0" err="1" smtClean="0"/>
              <a:t>brooklyn</a:t>
            </a:r>
            <a:r>
              <a:rPr lang="en-US" dirty="0" smtClean="0"/>
              <a:t> has highly rated restaurants of Italian cuisine in </a:t>
            </a:r>
            <a:r>
              <a:rPr lang="en-US" dirty="0" err="1" smtClean="0"/>
              <a:t>NewYork</a:t>
            </a:r>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Conclusion</a:t>
            </a:r>
            <a:endParaRPr lang="en-US" b="1" dirty="0"/>
          </a:p>
        </p:txBody>
      </p:sp>
      <p:sp>
        <p:nvSpPr>
          <p:cNvPr id="3" name="Content Placeholder 2"/>
          <p:cNvSpPr>
            <a:spLocks noGrp="1"/>
          </p:cNvSpPr>
          <p:nvPr>
            <p:ph sz="quarter" idx="1"/>
          </p:nvPr>
        </p:nvSpPr>
        <p:spPr/>
        <p:txBody>
          <a:bodyPr>
            <a:normAutofit fontScale="92500" lnSpcReduction="20000"/>
          </a:bodyPr>
          <a:lstStyle/>
          <a:p>
            <a:pPr lvl="0"/>
            <a:r>
              <a:rPr lang="en-US" dirty="0" smtClean="0"/>
              <a:t>Manhattan  and Brooklyn has highly rated restaurants which means more number of customers are in that area who likes Italian cuisine. So the restaurant can be opened here but the investor has competitor risk. </a:t>
            </a:r>
            <a:endParaRPr lang="en-US" dirty="0" smtClean="0"/>
          </a:p>
          <a:p>
            <a:pPr lvl="0"/>
            <a:endParaRPr lang="en-US" dirty="0" smtClean="0"/>
          </a:p>
          <a:p>
            <a:r>
              <a:rPr lang="en-US" dirty="0" smtClean="0"/>
              <a:t>The </a:t>
            </a:r>
            <a:r>
              <a:rPr lang="en-US" dirty="0" smtClean="0"/>
              <a:t>scope of this project can be expanded to understand the competitors(competitor analysis) by focusing on the features which help them to draw </a:t>
            </a:r>
            <a:r>
              <a:rPr lang="en-US" dirty="0" smtClean="0"/>
              <a:t>customers</a:t>
            </a:r>
          </a:p>
          <a:p>
            <a:endParaRPr lang="en-IN" dirty="0" smtClean="0"/>
          </a:p>
          <a:p>
            <a:pPr lvl="0"/>
            <a:r>
              <a:rPr lang="en-US" dirty="0" smtClean="0"/>
              <a:t>If the investor want less competitor risk and high successful rate, Queens is the best area to open Italian restaurant as there are few restaurants when compared to other boroughs and has average rating of 8.</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TotalTime>
  <Words>559</Words>
  <Application>Microsoft Office PowerPoint</Application>
  <PresentationFormat>On-screen Show (4:3)</PresentationFormat>
  <Paragraphs>43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Slide 1</vt:lpstr>
      <vt:lpstr>Introduction</vt:lpstr>
      <vt:lpstr>Data</vt:lpstr>
      <vt:lpstr>Methodology</vt:lpstr>
      <vt:lpstr>Visualization</vt:lpstr>
      <vt:lpstr>Results</vt:lpstr>
      <vt:lpstr>Conclusion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optimal location to open Italian restaurant in NewYork</dc:title>
  <dc:creator>Rekha</dc:creator>
  <cp:lastModifiedBy>Rekha</cp:lastModifiedBy>
  <cp:revision>4</cp:revision>
  <dcterms:created xsi:type="dcterms:W3CDTF">2020-06-25T09:18:12Z</dcterms:created>
  <dcterms:modified xsi:type="dcterms:W3CDTF">2020-06-25T09:55:45Z</dcterms:modified>
</cp:coreProperties>
</file>