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6" d="100"/>
          <a:sy n="86" d="100"/>
        </p:scale>
        <p:origin x="55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00502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416492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4200945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163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762809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106040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427719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061419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755369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03514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61514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14141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66745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4206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103110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57870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38555C-1921-44EF-832E-23CB9409697E}" type="datetimeFigureOut">
              <a:rPr lang="en-IN" smtClean="0"/>
              <a:pPr/>
              <a:t>28-04-2022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41128-C4AA-4DCD-941B-F89CC9FEEDA1}" type="slidenum">
              <a:rPr lang="en-IN" smtClean="0"/>
              <a:pPr/>
              <a:t>‹#›</a:t>
            </a:fld>
            <a:endParaRPr lang="en-IN"/>
          </a:p>
        </p:txBody>
      </p:sp>
    </p:spTree>
    <p:extLst>
      <p:ext uri="{BB962C8B-B14F-4D97-AF65-F5344CB8AC3E}">
        <p14:creationId xmlns:p14="http://schemas.microsoft.com/office/powerpoint/2010/main" val="36230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38555C-1921-44EF-832E-23CB9409697E}" type="datetimeFigureOut">
              <a:rPr lang="en-IN" smtClean="0"/>
              <a:pPr/>
              <a:t>28-04-2022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641128-C4AA-4DCD-941B-F89CC9FEEDA1}" type="slidenum">
              <a:rPr lang="en-IN" smtClean="0"/>
              <a:pPr/>
              <a:t>‹#›</a:t>
            </a:fld>
            <a:endParaRPr lang="en-IN"/>
          </a:p>
        </p:txBody>
      </p:sp>
    </p:spTree>
    <p:extLst>
      <p:ext uri="{BB962C8B-B14F-4D97-AF65-F5344CB8AC3E}">
        <p14:creationId xmlns:p14="http://schemas.microsoft.com/office/powerpoint/2010/main" val="366843403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FB68-7C1D-442F-AE86-92FB5E231D1E}"/>
              </a:ext>
            </a:extLst>
          </p:cNvPr>
          <p:cNvSpPr>
            <a:spLocks noGrp="1"/>
          </p:cNvSpPr>
          <p:nvPr>
            <p:ph type="ctrTitle"/>
          </p:nvPr>
        </p:nvSpPr>
        <p:spPr>
          <a:xfrm>
            <a:off x="1276350" y="723900"/>
            <a:ext cx="7553326" cy="2114550"/>
          </a:xfrm>
        </p:spPr>
        <p:txBody>
          <a:bodyPr/>
          <a:lstStyle/>
          <a:p>
            <a:r>
              <a:rPr lang="en-IN" sz="5400" dirty="0">
                <a:latin typeface="Times New Roman" panose="02020603050405020304" pitchFamily="18" charset="0"/>
                <a:cs typeface="Times New Roman" panose="02020603050405020304" pitchFamily="18" charset="0"/>
              </a:rPr>
              <a:t>PLANT DISEASE DETECTION</a:t>
            </a:r>
          </a:p>
        </p:txBody>
      </p:sp>
      <p:sp>
        <p:nvSpPr>
          <p:cNvPr id="3" name="Subtitle 2">
            <a:extLst>
              <a:ext uri="{FF2B5EF4-FFF2-40B4-BE49-F238E27FC236}">
                <a16:creationId xmlns:a16="http://schemas.microsoft.com/office/drawing/2014/main" id="{E8C432AE-5380-4F3A-BFB0-EA87B8E56ECE}"/>
              </a:ext>
            </a:extLst>
          </p:cNvPr>
          <p:cNvSpPr>
            <a:spLocks noGrp="1"/>
          </p:cNvSpPr>
          <p:nvPr>
            <p:ph type="subTitle" idx="1"/>
          </p:nvPr>
        </p:nvSpPr>
        <p:spPr>
          <a:xfrm>
            <a:off x="4943476" y="3733801"/>
            <a:ext cx="6200774" cy="1981200"/>
          </a:xfrm>
        </p:spPr>
        <p:txBody>
          <a:bodyPr>
            <a:normAutofit/>
          </a:bodyPr>
          <a:lstStyle/>
          <a:p>
            <a:r>
              <a:rPr lang="en-IN" sz="2200" dirty="0" err="1">
                <a:solidFill>
                  <a:schemeClr val="tx1"/>
                </a:solidFill>
                <a:latin typeface="Times New Roman" panose="02020603050405020304" pitchFamily="18" charset="0"/>
                <a:cs typeface="Times New Roman" panose="02020603050405020304" pitchFamily="18" charset="0"/>
              </a:rPr>
              <a:t>Rekha</a:t>
            </a:r>
            <a:r>
              <a:rPr lang="en-IN" sz="2200" dirty="0">
                <a:solidFill>
                  <a:schemeClr val="tx1"/>
                </a:solidFill>
                <a:latin typeface="Times New Roman" panose="02020603050405020304" pitchFamily="18" charset="0"/>
                <a:cs typeface="Times New Roman" panose="02020603050405020304" pitchFamily="18" charset="0"/>
              </a:rPr>
              <a:t> V– 19BCE1871                                                </a:t>
            </a:r>
          </a:p>
          <a:p>
            <a:r>
              <a:rPr lang="en-IN" sz="2200" dirty="0">
                <a:solidFill>
                  <a:schemeClr val="tx1"/>
                </a:solidFill>
                <a:latin typeface="Times New Roman" panose="02020603050405020304" pitchFamily="18" charset="0"/>
                <a:cs typeface="Times New Roman" panose="02020603050405020304" pitchFamily="18" charset="0"/>
              </a:rPr>
              <a:t> </a:t>
            </a:r>
            <a:r>
              <a:rPr lang="en-IN" sz="2200" dirty="0" err="1">
                <a:solidFill>
                  <a:schemeClr val="tx1"/>
                </a:solidFill>
                <a:latin typeface="Times New Roman" panose="02020603050405020304" pitchFamily="18" charset="0"/>
                <a:cs typeface="Times New Roman" panose="02020603050405020304" pitchFamily="18" charset="0"/>
              </a:rPr>
              <a:t>MaulisHree</a:t>
            </a:r>
            <a:r>
              <a:rPr lang="en-IN" sz="2200" dirty="0">
                <a:solidFill>
                  <a:schemeClr val="tx1"/>
                </a:solidFill>
                <a:latin typeface="Times New Roman" panose="02020603050405020304" pitchFamily="18" charset="0"/>
                <a:cs typeface="Times New Roman" panose="02020603050405020304" pitchFamily="18" charset="0"/>
              </a:rPr>
              <a:t> Awasthi – 19bce1864</a:t>
            </a:r>
          </a:p>
          <a:p>
            <a:r>
              <a:rPr lang="en-IN" sz="2200" dirty="0">
                <a:solidFill>
                  <a:schemeClr val="tx1"/>
                </a:solidFill>
                <a:latin typeface="Times New Roman" panose="02020603050405020304" pitchFamily="18" charset="0"/>
                <a:cs typeface="Times New Roman" panose="02020603050405020304" pitchFamily="18" charset="0"/>
              </a:rPr>
              <a:t>                                                </a:t>
            </a:r>
          </a:p>
          <a:p>
            <a:r>
              <a:rPr lang="en-IN" dirty="0"/>
              <a:t>                                                 </a:t>
            </a:r>
          </a:p>
        </p:txBody>
      </p:sp>
    </p:spTree>
    <p:extLst>
      <p:ext uri="{BB962C8B-B14F-4D97-AF65-F5344CB8AC3E}">
        <p14:creationId xmlns:p14="http://schemas.microsoft.com/office/powerpoint/2010/main" val="370442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4056E8-C59F-4237-BA8D-45E1A2304C95}"/>
              </a:ext>
            </a:extLst>
          </p:cNvPr>
          <p:cNvPicPr>
            <a:picLocks noChangeAspect="1"/>
          </p:cNvPicPr>
          <p:nvPr/>
        </p:nvPicPr>
        <p:blipFill>
          <a:blip r:embed="rId2" cstate="print"/>
          <a:stretch>
            <a:fillRect/>
          </a:stretch>
        </p:blipFill>
        <p:spPr>
          <a:xfrm>
            <a:off x="1114425" y="2438400"/>
            <a:ext cx="3676650" cy="3638550"/>
          </a:xfrm>
          <a:prstGeom prst="rect">
            <a:avLst/>
          </a:prstGeom>
        </p:spPr>
      </p:pic>
      <p:pic>
        <p:nvPicPr>
          <p:cNvPr id="5" name="Picture 4">
            <a:extLst>
              <a:ext uri="{FF2B5EF4-FFF2-40B4-BE49-F238E27FC236}">
                <a16:creationId xmlns:a16="http://schemas.microsoft.com/office/drawing/2014/main" id="{DEB2A96F-DA6F-4CA1-8619-7CB1A19A856B}"/>
              </a:ext>
            </a:extLst>
          </p:cNvPr>
          <p:cNvPicPr>
            <a:picLocks noChangeAspect="1"/>
          </p:cNvPicPr>
          <p:nvPr/>
        </p:nvPicPr>
        <p:blipFill>
          <a:blip r:embed="rId3" cstate="print"/>
          <a:stretch>
            <a:fillRect/>
          </a:stretch>
        </p:blipFill>
        <p:spPr>
          <a:xfrm>
            <a:off x="6267450" y="2505075"/>
            <a:ext cx="3676650" cy="3657600"/>
          </a:xfrm>
          <a:prstGeom prst="rect">
            <a:avLst/>
          </a:prstGeom>
        </p:spPr>
      </p:pic>
      <p:sp>
        <p:nvSpPr>
          <p:cNvPr id="6" name="TextBox 5">
            <a:extLst>
              <a:ext uri="{FF2B5EF4-FFF2-40B4-BE49-F238E27FC236}">
                <a16:creationId xmlns:a16="http://schemas.microsoft.com/office/drawing/2014/main" id="{18DF3B9D-C5AF-4BF7-B6B7-5FD313457BA4}"/>
              </a:ext>
            </a:extLst>
          </p:cNvPr>
          <p:cNvSpPr txBox="1"/>
          <p:nvPr/>
        </p:nvSpPr>
        <p:spPr>
          <a:xfrm>
            <a:off x="695325" y="695325"/>
            <a:ext cx="8943975" cy="98488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SAMPLE – HEALTHY PLANT LEAVES</a:t>
            </a:r>
          </a:p>
          <a:p>
            <a:endParaRPr lang="en-IN" dirty="0"/>
          </a:p>
        </p:txBody>
      </p:sp>
    </p:spTree>
    <p:extLst>
      <p:ext uri="{BB962C8B-B14F-4D97-AF65-F5344CB8AC3E}">
        <p14:creationId xmlns:p14="http://schemas.microsoft.com/office/powerpoint/2010/main" val="272095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003" y="2536166"/>
            <a:ext cx="10343072" cy="1446550"/>
          </a:xfrm>
          <a:prstGeom prst="rect">
            <a:avLst/>
          </a:prstGeom>
          <a:noFill/>
        </p:spPr>
        <p:txBody>
          <a:bodyPr wrap="square" rtlCol="0">
            <a:spAutoFit/>
          </a:bodyPr>
          <a:lstStyle/>
          <a:p>
            <a:pPr algn="ctr"/>
            <a:r>
              <a:rPr lang="en-US" sz="8800" dirty="0"/>
              <a:t>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sp>
        <p:nvSpPr>
          <p:cNvPr id="3" name="Content Placeholder 2"/>
          <p:cNvSpPr>
            <a:spLocks noGrp="1"/>
          </p:cNvSpPr>
          <p:nvPr>
            <p:ph idx="1"/>
          </p:nvPr>
        </p:nvSpPr>
        <p:spPr>
          <a:xfrm>
            <a:off x="1103312" y="1276710"/>
            <a:ext cx="8946541" cy="4971690"/>
          </a:xfrm>
        </p:spPr>
        <p:txBody>
          <a:bodyPr/>
          <a:lstStyle/>
          <a:p>
            <a:pPr>
              <a:buFont typeface="Wingdings" pitchFamily="2" charset="2"/>
              <a:buChar char="q"/>
            </a:pPr>
            <a:r>
              <a:rPr lang="en-US" dirty="0">
                <a:latin typeface="Times New Roman" panose="02020603050405020304" pitchFamily="18" charset="0"/>
                <a:cs typeface="Times New Roman" panose="02020603050405020304" pitchFamily="18" charset="0"/>
              </a:rPr>
              <a:t>A total of 800 images for each class Diseased and Healthy is fed for the machine.</a:t>
            </a:r>
          </a:p>
          <a:p>
            <a:pPr>
              <a:buFont typeface="Wingdings" pitchFamily="2" charset="2"/>
              <a:buChar char="q"/>
            </a:pPr>
            <a:r>
              <a:rPr lang="en-US" dirty="0">
                <a:latin typeface="Times New Roman" panose="02020603050405020304" pitchFamily="18" charset="0"/>
                <a:cs typeface="Times New Roman" panose="02020603050405020304" pitchFamily="18" charset="0"/>
              </a:rPr>
              <a:t>Conversion of image from BGR to RGB with the help of open CV library in python.</a:t>
            </a:r>
          </a:p>
          <a:p>
            <a:pPr>
              <a:buFont typeface="Wingdings" pitchFamily="2" charset="2"/>
              <a:buChar char="q"/>
            </a:pPr>
            <a:r>
              <a:rPr lang="en-US" dirty="0">
                <a:latin typeface="Times New Roman" panose="02020603050405020304" pitchFamily="18" charset="0"/>
                <a:cs typeface="Times New Roman" panose="02020603050405020304" pitchFamily="18" charset="0"/>
              </a:rPr>
              <a:t>Conversion of image from RGB to HSV since HSV separates luma, or the image intensity, from chroma or the color information.</a:t>
            </a:r>
          </a:p>
          <a:p>
            <a:pPr>
              <a:buFont typeface="Wingdings" pitchFamily="2" charset="2"/>
              <a:buChar char="q"/>
            </a:pPr>
            <a:r>
              <a:rPr lang="en-US" dirty="0">
                <a:latin typeface="Times New Roman" panose="02020603050405020304" pitchFamily="18" charset="0"/>
                <a:cs typeface="Times New Roman" panose="02020603050405020304" pitchFamily="18" charset="0"/>
              </a:rPr>
              <a:t>The Dataset is </a:t>
            </a:r>
            <a:r>
              <a:rPr lang="en-US" dirty="0" err="1">
                <a:latin typeface="Times New Roman" pitchFamily="18" charset="0"/>
                <a:cs typeface="Times New Roman" pitchFamily="18" charset="0"/>
              </a:rPr>
              <a:t>splitted</a:t>
            </a:r>
            <a:r>
              <a:rPr lang="en-US" dirty="0">
                <a:latin typeface="Times New Roman" pitchFamily="18" charset="0"/>
                <a:cs typeface="Times New Roman" pitchFamily="18" charset="0"/>
              </a:rPr>
              <a:t> into training and testing set with the ratio of 80/20 respectively.</a:t>
            </a: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Image Segmentation for extraction of Colors. </a:t>
            </a:r>
          </a:p>
          <a:p>
            <a:pPr>
              <a:buFont typeface="Wingdings" pitchFamily="2" charset="2"/>
              <a:buChar char="q"/>
            </a:pPr>
            <a:r>
              <a:rPr lang="en-US" dirty="0">
                <a:latin typeface="Times New Roman" pitchFamily="18" charset="0"/>
                <a:cs typeface="Times New Roman" pitchFamily="18" charset="0"/>
              </a:rPr>
              <a:t>In order to separate the picture of leaf from the background segmentation has to performed, The color of the leaf is extracted from the image.</a:t>
            </a:r>
          </a:p>
          <a:p>
            <a:pPr>
              <a:buFont typeface="Wingdings" pitchFamily="2" charset="2"/>
              <a:buChar char="q"/>
            </a:pPr>
            <a:endParaRPr lang="en-US" dirty="0">
              <a:latin typeface="Times New Roman" pitchFamily="18" charset="0"/>
              <a:cs typeface="Times New Roman" pitchFamily="18" charset="0"/>
            </a:endParaRPr>
          </a:p>
        </p:txBody>
      </p:sp>
      <p:sp>
        <p:nvSpPr>
          <p:cNvPr id="4" name="TextBox 3"/>
          <p:cNvSpPr txBox="1"/>
          <p:nvPr/>
        </p:nvSpPr>
        <p:spPr>
          <a:xfrm>
            <a:off x="810882" y="3925019"/>
            <a:ext cx="8833450" cy="738664"/>
          </a:xfrm>
          <a:prstGeom prst="rect">
            <a:avLst/>
          </a:prstGeom>
          <a:noFill/>
        </p:spPr>
        <p:txBody>
          <a:bodyPr wrap="square" rtlCol="0">
            <a:spAutoFit/>
          </a:bodyPr>
          <a:lstStyle/>
          <a:p>
            <a:r>
              <a:rPr lang="en-US" sz="4200" dirty="0"/>
              <a:t>IMAGE SEGMENTATION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FEATURES</a:t>
            </a:r>
          </a:p>
        </p:txBody>
      </p:sp>
      <p:sp>
        <p:nvSpPr>
          <p:cNvPr id="3" name="Content Placeholder 2"/>
          <p:cNvSpPr>
            <a:spLocks noGrp="1"/>
          </p:cNvSpPr>
          <p:nvPr>
            <p:ph idx="1"/>
          </p:nvPr>
        </p:nvSpPr>
        <p:spPr/>
        <p:txBody>
          <a:bodyPr/>
          <a:lstStyle/>
          <a:p>
            <a:pPr>
              <a:buNone/>
            </a:pPr>
            <a:r>
              <a:rPr lang="en-US" dirty="0">
                <a:latin typeface="Times New Roman" panose="02020603050405020304" pitchFamily="18" charset="0"/>
                <a:cs typeface="Times New Roman" panose="02020603050405020304" pitchFamily="18" charset="0"/>
              </a:rPr>
              <a:t>Applying Global Feature Descriptor. Global features are extracted from the image using three feature descriptors namely :</a:t>
            </a:r>
          </a:p>
          <a:p>
            <a:pPr>
              <a:buFont typeface="Wingdings" pitchFamily="2" charset="2"/>
              <a:buChar char="q"/>
            </a:pPr>
            <a:r>
              <a:rPr lang="en-US" dirty="0">
                <a:latin typeface="Times New Roman" panose="02020603050405020304" pitchFamily="18" charset="0"/>
                <a:cs typeface="Times New Roman" panose="02020603050405020304" pitchFamily="18" charset="0"/>
              </a:rPr>
              <a:t>Color : Color Channel Statistics (Mean, Standard Deviation) and Color Histogram</a:t>
            </a:r>
          </a:p>
          <a:p>
            <a:pPr>
              <a:buFont typeface="Wingdings" pitchFamily="2" charset="2"/>
              <a:buChar char="q"/>
            </a:pPr>
            <a:r>
              <a:rPr lang="en-US" dirty="0">
                <a:latin typeface="Times New Roman" panose="02020603050405020304" pitchFamily="18" charset="0"/>
                <a:cs typeface="Times New Roman" panose="02020603050405020304" pitchFamily="18" charset="0"/>
              </a:rPr>
              <a:t>Shape : </a:t>
            </a:r>
            <a:r>
              <a:rPr lang="en-US" dirty="0" err="1">
                <a:latin typeface="Times New Roman" panose="02020603050405020304" pitchFamily="18" charset="0"/>
                <a:cs typeface="Times New Roman" panose="02020603050405020304" pitchFamily="18" charset="0"/>
              </a:rPr>
              <a:t>Hu</a:t>
            </a:r>
            <a:r>
              <a:rPr lang="en-US" dirty="0">
                <a:latin typeface="Times New Roman" panose="02020603050405020304" pitchFamily="18" charset="0"/>
                <a:cs typeface="Times New Roman" panose="02020603050405020304" pitchFamily="18" charset="0"/>
              </a:rPr>
              <a:t> Moments, Zernike Moments</a:t>
            </a:r>
          </a:p>
          <a:p>
            <a:pPr>
              <a:buFont typeface="Wingdings" pitchFamily="2" charset="2"/>
              <a:buChar char="q"/>
            </a:pPr>
            <a:r>
              <a:rPr lang="en-US" dirty="0">
                <a:latin typeface="Times New Roman" panose="02020603050405020304" pitchFamily="18" charset="0"/>
                <a:cs typeface="Times New Roman" panose="02020603050405020304" pitchFamily="18" charset="0"/>
              </a:rPr>
              <a:t>Texture : </a:t>
            </a:r>
            <a:r>
              <a:rPr lang="en-US" dirty="0" err="1">
                <a:latin typeface="Times New Roman" panose="02020603050405020304" pitchFamily="18" charset="0"/>
                <a:cs typeface="Times New Roman" panose="02020603050405020304" pitchFamily="18" charset="0"/>
              </a:rPr>
              <a:t>Haralick</a:t>
            </a:r>
            <a:r>
              <a:rPr lang="en-US" dirty="0">
                <a:latin typeface="Times New Roman" panose="02020603050405020304" pitchFamily="18" charset="0"/>
                <a:cs typeface="Times New Roman" panose="02020603050405020304" pitchFamily="18" charset="0"/>
              </a:rPr>
              <a:t> Texture, Local Binary Patterns (LBP)</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SCALING</a:t>
            </a:r>
          </a:p>
        </p:txBody>
      </p:sp>
      <p:sp>
        <p:nvSpPr>
          <p:cNvPr id="3" name="Content Placeholder 2"/>
          <p:cNvSpPr>
            <a:spLocks noGrp="1"/>
          </p:cNvSpPr>
          <p:nvPr>
            <p:ph idx="1"/>
          </p:nvPr>
        </p:nvSpPr>
        <p:spPr/>
        <p:txBody>
          <a:bodyPr>
            <a:normAutofit/>
          </a:bodyPr>
          <a:lstStyle/>
          <a:p>
            <a:pPr>
              <a:buFont typeface="Wingdings" pitchFamily="2" charset="2"/>
              <a:buChar char="q"/>
            </a:pPr>
            <a:r>
              <a:rPr lang="en-US" dirty="0">
                <a:latin typeface="Times New Roman" pitchFamily="18" charset="0"/>
                <a:cs typeface="Times New Roman" pitchFamily="18" charset="0"/>
              </a:rPr>
              <a:t>Feature Scaling is a technique to standardize the independent features present in the data in a fixed range. </a:t>
            </a:r>
          </a:p>
          <a:p>
            <a:pPr>
              <a:buFont typeface="Wingdings" pitchFamily="2" charset="2"/>
              <a:buChar char="q"/>
            </a:pPr>
            <a:r>
              <a:rPr lang="en-US" dirty="0">
                <a:latin typeface="Times New Roman" pitchFamily="18" charset="0"/>
                <a:cs typeface="Times New Roman" pitchFamily="18" charset="0"/>
              </a:rPr>
              <a:t>Here, we have used Min-Max </a:t>
            </a:r>
            <a:r>
              <a:rPr lang="en-US" dirty="0" err="1">
                <a:latin typeface="Times New Roman" pitchFamily="18" charset="0"/>
                <a:cs typeface="Times New Roman" pitchFamily="18" charset="0"/>
              </a:rPr>
              <a:t>Scaler</a:t>
            </a:r>
            <a:r>
              <a:rPr lang="en-US" dirty="0">
                <a:latin typeface="Times New Roman" pitchFamily="18" charset="0"/>
                <a:cs typeface="Times New Roman" pitchFamily="18" charset="0"/>
              </a:rPr>
              <a:t>. This scaling brings the value between 0 and 1.</a:t>
            </a:r>
          </a:p>
          <a:p>
            <a:pPr>
              <a:buFont typeface="Wingdings" pitchFamily="2" charset="2"/>
              <a:buChar char="q"/>
            </a:pPr>
            <a:r>
              <a:rPr lang="en-US" dirty="0">
                <a:latin typeface="Times New Roman" pitchFamily="18" charset="0"/>
                <a:cs typeface="Times New Roman" pitchFamily="18" charset="0"/>
              </a:rPr>
              <a:t>After features are extracted from the images they are saved in HDF5 file that supports large, complex, heterogeneous data. HDF5 uses a "file directory" like structure that allows us to organize data within the file in many different structured ways, as we might do with files on your computer.</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The Model will be trained over 7 machine learning models named :</a:t>
            </a:r>
          </a:p>
          <a:p>
            <a:pPr>
              <a:buFont typeface="Wingdings" pitchFamily="2" charset="2"/>
              <a:buChar char="q"/>
            </a:pPr>
            <a:r>
              <a:rPr lang="en-US" dirty="0">
                <a:latin typeface="Times New Roman" pitchFamily="18" charset="0"/>
                <a:cs typeface="Times New Roman" pitchFamily="18" charset="0"/>
              </a:rPr>
              <a:t> Logistic Regression</a:t>
            </a:r>
          </a:p>
          <a:p>
            <a:pPr>
              <a:buFont typeface="Wingdings" pitchFamily="2" charset="2"/>
              <a:buChar char="q"/>
            </a:pPr>
            <a:r>
              <a:rPr lang="en-US" dirty="0">
                <a:latin typeface="Times New Roman" pitchFamily="18" charset="0"/>
                <a:cs typeface="Times New Roman" pitchFamily="18" charset="0"/>
              </a:rPr>
              <a:t> Linear </a:t>
            </a:r>
            <a:r>
              <a:rPr lang="en-US" dirty="0" err="1">
                <a:latin typeface="Times New Roman" pitchFamily="18" charset="0"/>
                <a:cs typeface="Times New Roman" pitchFamily="18" charset="0"/>
              </a:rPr>
              <a:t>Discriminant</a:t>
            </a:r>
            <a:r>
              <a:rPr lang="en-US" dirty="0">
                <a:latin typeface="Times New Roman" pitchFamily="18" charset="0"/>
                <a:cs typeface="Times New Roman" pitchFamily="18" charset="0"/>
              </a:rPr>
              <a:t> Analysis</a:t>
            </a:r>
          </a:p>
          <a:p>
            <a:pPr>
              <a:buFont typeface="Wingdings" pitchFamily="2" charset="2"/>
              <a:buChar char="q"/>
            </a:pPr>
            <a:r>
              <a:rPr lang="en-US" dirty="0">
                <a:latin typeface="Times New Roman" pitchFamily="18" charset="0"/>
                <a:cs typeface="Times New Roman" pitchFamily="18" charset="0"/>
              </a:rPr>
              <a:t> K Nearest </a:t>
            </a:r>
            <a:r>
              <a:rPr lang="en-US" dirty="0" err="1">
                <a:latin typeface="Times New Roman" pitchFamily="18" charset="0"/>
                <a:cs typeface="Times New Roman" pitchFamily="18" charset="0"/>
              </a:rPr>
              <a:t>Neighbours</a:t>
            </a: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Decision Trees</a:t>
            </a:r>
          </a:p>
          <a:p>
            <a:pPr>
              <a:buFont typeface="Wingdings" pitchFamily="2" charset="2"/>
              <a:buChar char="q"/>
            </a:pPr>
            <a:r>
              <a:rPr lang="en-US" dirty="0">
                <a:latin typeface="Times New Roman" pitchFamily="18" charset="0"/>
                <a:cs typeface="Times New Roman" pitchFamily="18" charset="0"/>
              </a:rPr>
              <a:t> Random Forest</a:t>
            </a:r>
          </a:p>
          <a:p>
            <a:pPr>
              <a:buFont typeface="Wingdings" pitchFamily="2" charset="2"/>
              <a:buChar char="q"/>
            </a:pPr>
            <a:r>
              <a:rPr lang="en-US" dirty="0">
                <a:latin typeface="Times New Roman" pitchFamily="18" charset="0"/>
                <a:cs typeface="Times New Roman" pitchFamily="18" charset="0"/>
              </a:rPr>
              <a:t> Naïve </a:t>
            </a:r>
            <a:r>
              <a:rPr lang="en-US" dirty="0" err="1">
                <a:latin typeface="Times New Roman" pitchFamily="18" charset="0"/>
                <a:cs typeface="Times New Roman" pitchFamily="18" charset="0"/>
              </a:rPr>
              <a:t>Bayes</a:t>
            </a:r>
            <a:endParaRPr lang="en-US" dirty="0">
              <a:latin typeface="Times New Roman" pitchFamily="18" charset="0"/>
              <a:cs typeface="Times New Roman" pitchFamily="18" charset="0"/>
            </a:endParaRPr>
          </a:p>
          <a:p>
            <a:pPr>
              <a:buFont typeface="Wingdings" pitchFamily="2" charset="2"/>
              <a:buChar char="q"/>
            </a:pPr>
            <a:r>
              <a:rPr lang="en-US" dirty="0">
                <a:latin typeface="Times New Roman" pitchFamily="18" charset="0"/>
                <a:cs typeface="Times New Roman" pitchFamily="18" charset="0"/>
              </a:rPr>
              <a:t> Support Vector Machine</a:t>
            </a:r>
          </a:p>
          <a:p>
            <a:pPr>
              <a:buNone/>
            </a:pPr>
            <a:r>
              <a:rPr lang="en-US" dirty="0">
                <a:latin typeface="Times New Roman" pitchFamily="18" charset="0"/>
                <a:cs typeface="Times New Roman" pitchFamily="18" charset="0"/>
              </a:rPr>
              <a:t>And the model will be validated using 10 k fold cross validation technique.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Testing the prediction model</a:t>
            </a:r>
          </a:p>
          <a:p>
            <a:r>
              <a:rPr lang="en-US">
                <a:latin typeface="Times New Roman" pitchFamily="18" charset="0"/>
                <a:cs typeface="Times New Roman" pitchFamily="18" charset="0"/>
              </a:rPr>
              <a:t>Calculating </a:t>
            </a:r>
            <a:r>
              <a:rPr lang="en-IN">
                <a:latin typeface="Times New Roman" pitchFamily="18" charset="0"/>
                <a:cs typeface="Times New Roman" pitchFamily="18" charset="0"/>
              </a:rPr>
              <a:t>the</a:t>
            </a:r>
            <a:r>
              <a:rPr lang="en-US">
                <a:latin typeface="Times New Roman" pitchFamily="18" charset="0"/>
                <a:cs typeface="Times New Roman" pitchFamily="18" charset="0"/>
              </a:rPr>
              <a:t> accuracy </a:t>
            </a:r>
            <a:r>
              <a:rPr lang="en-IN">
                <a:latin typeface="Times New Roman" pitchFamily="18" charset="0"/>
                <a:cs typeface="Times New Roman" pitchFamily="18" charset="0"/>
              </a:rPr>
              <a:t>of every model</a:t>
            </a:r>
          </a:p>
          <a:p>
            <a:r>
              <a:rPr lang="en-IN">
                <a:latin typeface="Times New Roman" pitchFamily="18" charset="0"/>
                <a:cs typeface="Times New Roman" pitchFamily="18" charset="0"/>
              </a:rPr>
              <a:t>Deciding which algorithm is best to be used for the problem, on the basis of the maximum accuracy achieved.</a:t>
            </a: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75BB-92D7-4487-94EE-7A723B3E2166}"/>
              </a:ext>
            </a:extLst>
          </p:cNvPr>
          <p:cNvSpPr>
            <a:spLocks noGrp="1"/>
          </p:cNvSpPr>
          <p:nvPr>
            <p:ph type="title"/>
          </p:nvPr>
        </p:nvSpPr>
        <p:spPr>
          <a:xfrm>
            <a:off x="1219200" y="452718"/>
            <a:ext cx="8831634" cy="1400530"/>
          </a:xfrm>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D119849-A10E-4DE2-8488-BAA2DDABF2F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PROBLEM DEFINITION</a:t>
            </a:r>
          </a:p>
          <a:p>
            <a:r>
              <a:rPr lang="en-IN" dirty="0">
                <a:latin typeface="Times New Roman" panose="02020603050405020304" pitchFamily="18" charset="0"/>
                <a:cs typeface="Times New Roman" panose="02020603050405020304" pitchFamily="18" charset="0"/>
              </a:rPr>
              <a:t>SURVEY ANALYSIS</a:t>
            </a:r>
          </a:p>
          <a:p>
            <a:r>
              <a:rPr lang="en-IN" dirty="0">
                <a:latin typeface="Times New Roman" panose="02020603050405020304" pitchFamily="18" charset="0"/>
                <a:cs typeface="Times New Roman" panose="02020603050405020304" pitchFamily="18" charset="0"/>
              </a:rPr>
              <a:t>REQUIREMENT SPECIFICATIONS</a:t>
            </a:r>
          </a:p>
          <a:p>
            <a:r>
              <a:rPr lang="en-IN" dirty="0">
                <a:latin typeface="Times New Roman" panose="02020603050405020304" pitchFamily="18" charset="0"/>
                <a:cs typeface="Times New Roman" panose="02020603050405020304" pitchFamily="18" charset="0"/>
              </a:rPr>
              <a:t>DATASET</a:t>
            </a:r>
          </a:p>
          <a:p>
            <a:r>
              <a:rPr lang="en-IN" dirty="0">
                <a:latin typeface="Times New Roman" panose="02020603050405020304" pitchFamily="18" charset="0"/>
                <a:cs typeface="Times New Roman" panose="02020603050405020304" pitchFamily="18" charset="0"/>
              </a:rPr>
              <a:t>DATASET PROPERTIES AND SAMPLE</a:t>
            </a:r>
          </a:p>
          <a:p>
            <a:r>
              <a:rPr lang="en-IN" dirty="0">
                <a:latin typeface="Times New Roman" panose="02020603050405020304" pitchFamily="18" charset="0"/>
                <a:cs typeface="Times New Roman" panose="02020603050405020304" pitchFamily="18" charset="0"/>
              </a:rPr>
              <a:t>MODULES DESCRIPTION</a:t>
            </a:r>
          </a:p>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93835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C785-BA10-47CC-89AB-8A688E2C56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0A618DF-90A3-417B-B3CC-8341EB8C022D}"/>
              </a:ext>
            </a:extLst>
          </p:cNvPr>
          <p:cNvSpPr>
            <a:spLocks noGrp="1"/>
          </p:cNvSpPr>
          <p:nvPr>
            <p:ph idx="1"/>
          </p:nvPr>
        </p:nvSpPr>
        <p:spPr/>
        <p:txBody>
          <a:bodyPr>
            <a:normAutofit/>
          </a:bodyPr>
          <a:lstStyle/>
          <a:p>
            <a:r>
              <a:rPr lang="en-US" sz="2400" b="1" i="0" dirty="0">
                <a:effectLst/>
                <a:latin typeface="Times New Roman" panose="02020603050405020304" pitchFamily="18" charset="0"/>
                <a:cs typeface="Times New Roman" panose="02020603050405020304" pitchFamily="18" charset="0"/>
              </a:rPr>
              <a:t>Agriculture</a:t>
            </a:r>
            <a:r>
              <a:rPr lang="en-US" sz="2400" b="0" i="0" dirty="0">
                <a:effectLst/>
                <a:latin typeface="Times New Roman" panose="02020603050405020304" pitchFamily="18" charset="0"/>
                <a:cs typeface="Times New Roman" panose="02020603050405020304" pitchFamily="18" charset="0"/>
              </a:rPr>
              <a:t> plays a significant role to both human and economy of a nation; that is to say, it is the backbone of a nation's economy. In addition to providing food and raw material, it also provides employment opportunities to very large percentage of the population.</a:t>
            </a:r>
          </a:p>
          <a:p>
            <a:r>
              <a:rPr lang="en-US" sz="2400" b="0" i="0" dirty="0">
                <a:effectLst/>
                <a:latin typeface="Times New Roman" panose="02020603050405020304" pitchFamily="18" charset="0"/>
              </a:rPr>
              <a:t>To promote sustainable development, the smart city implies a global vision that merges various technologies like artificial intelligence, big data, decision making, information and communication technology (ICT), and the Internet-of-Things (IOT). These processes above are related for solving real life problems.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16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3DEB-2B56-4A9B-A71D-230B80C453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8B82F240-3F45-4F5E-97DB-9942513F79FB}"/>
              </a:ext>
            </a:extLst>
          </p:cNvPr>
          <p:cNvSpPr>
            <a:spLocks noGrp="1"/>
          </p:cNvSpPr>
          <p:nvPr>
            <p:ph idx="1"/>
          </p:nvPr>
        </p:nvSpPr>
        <p:spPr>
          <a:xfrm>
            <a:off x="914400" y="1853248"/>
            <a:ext cx="9404723" cy="4642802"/>
          </a:xfrm>
        </p:spPr>
        <p:txBody>
          <a:bodyPr/>
          <a:lstStyle/>
          <a:p>
            <a:pPr algn="l"/>
            <a:r>
              <a:rPr lang="en-US" sz="2400" b="0" i="0" dirty="0">
                <a:effectLst/>
                <a:latin typeface="Times New Roman" panose="02020603050405020304" pitchFamily="18" charset="0"/>
                <a:cs typeface="Times New Roman" panose="02020603050405020304" pitchFamily="18" charset="0"/>
              </a:rPr>
              <a:t>When we think about technologies in Agriculture</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Plant Disease Detection is one of the most mind boggling issue that exists. </a:t>
            </a:r>
            <a:r>
              <a:rPr lang="en-US" sz="2400" dirty="0">
                <a:latin typeface="Times New Roman" panose="02020603050405020304" pitchFamily="18" charset="0"/>
                <a:cs typeface="Times New Roman" panose="02020603050405020304" pitchFamily="18" charset="0"/>
              </a:rPr>
              <a:t>We can easily say that new technologies are being developed and</a:t>
            </a:r>
            <a:r>
              <a:rPr lang="en-US" sz="2400" b="0" i="0" dirty="0">
                <a:effectLst/>
                <a:latin typeface="Times New Roman" panose="02020603050405020304" pitchFamily="18" charset="0"/>
                <a:cs typeface="Times New Roman" panose="02020603050405020304" pitchFamily="18" charset="0"/>
              </a:rPr>
              <a:t> researches are being done to detect weather a plant is healthy or diseased by many methods in today’s world. Be it </a:t>
            </a:r>
            <a:r>
              <a:rPr lang="en-US" sz="2400" dirty="0">
                <a:latin typeface="Times New Roman" panose="02020603050405020304" pitchFamily="18" charset="0"/>
                <a:cs typeface="Times New Roman" panose="02020603050405020304" pitchFamily="18" charset="0"/>
              </a:rPr>
              <a:t>u</a:t>
            </a:r>
            <a:r>
              <a:rPr lang="en-US" sz="2400" b="0" i="0" dirty="0">
                <a:effectLst/>
                <a:latin typeface="Times New Roman" panose="02020603050405020304" pitchFamily="18" charset="0"/>
                <a:cs typeface="Times New Roman" panose="02020603050405020304" pitchFamily="18" charset="0"/>
              </a:rPr>
              <a:t>sing Deep Learning and with the help of Neural Network, new techniques are still being discovered.</a:t>
            </a:r>
          </a:p>
          <a:p>
            <a:pPr algn="l"/>
            <a:r>
              <a:rPr lang="en-US" sz="2400" dirty="0">
                <a:latin typeface="Times New Roman" panose="02020603050405020304" pitchFamily="18" charset="0"/>
                <a:cs typeface="Times New Roman" panose="02020603050405020304" pitchFamily="18" charset="0"/>
              </a:rPr>
              <a:t>Our</a:t>
            </a:r>
            <a:r>
              <a:rPr lang="en-US" sz="2400" b="0" i="0" dirty="0">
                <a:effectLst/>
                <a:latin typeface="Times New Roman" panose="02020603050405020304" pitchFamily="18" charset="0"/>
                <a:cs typeface="Times New Roman" panose="02020603050405020304" pitchFamily="18" charset="0"/>
              </a:rPr>
              <a:t> approach for Detecting weather a plant leaf is healthy or unhealthy is by using a classical Machine Learning Algorithm , Pre-processing the data using Image Processing.</a:t>
            </a:r>
          </a:p>
          <a:p>
            <a:pPr algn="l"/>
            <a:r>
              <a:rPr lang="en-US" sz="2400" b="0" i="0" dirty="0">
                <a:effectLst/>
                <a:latin typeface="Times New Roman" panose="02020603050405020304" pitchFamily="18" charset="0"/>
              </a:rPr>
              <a:t>Machine based approaches for disease detection and classification of agricultural product have become an important part of civilization.</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331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5795-829F-4157-B8BC-9D623E3E9FED}"/>
              </a:ext>
            </a:extLst>
          </p:cNvPr>
          <p:cNvSpPr>
            <a:spLocks noGrp="1"/>
          </p:cNvSpPr>
          <p:nvPr>
            <p:ph type="title"/>
          </p:nvPr>
        </p:nvSpPr>
        <p:spPr>
          <a:xfrm>
            <a:off x="646112" y="452718"/>
            <a:ext cx="8602664" cy="937932"/>
          </a:xfrm>
        </p:spPr>
        <p:txBody>
          <a:bodyPr/>
          <a:lstStyle/>
          <a:p>
            <a:r>
              <a:rPr lang="en-IN" dirty="0">
                <a:latin typeface="Times New Roman" panose="02020603050405020304" pitchFamily="18" charset="0"/>
                <a:cs typeface="Times New Roman" panose="02020603050405020304" pitchFamily="18" charset="0"/>
              </a:rPr>
              <a:t>SURVEY ANALYSIS</a:t>
            </a:r>
          </a:p>
        </p:txBody>
      </p:sp>
      <p:sp>
        <p:nvSpPr>
          <p:cNvPr id="3" name="Content Placeholder 2">
            <a:extLst>
              <a:ext uri="{FF2B5EF4-FFF2-40B4-BE49-F238E27FC236}">
                <a16:creationId xmlns:a16="http://schemas.microsoft.com/office/drawing/2014/main" id="{A2CBD023-5658-40D2-98AA-1A4C095409D0}"/>
              </a:ext>
            </a:extLst>
          </p:cNvPr>
          <p:cNvSpPr>
            <a:spLocks noGrp="1"/>
          </p:cNvSpPr>
          <p:nvPr>
            <p:ph idx="1"/>
          </p:nvPr>
        </p:nvSpPr>
        <p:spPr>
          <a:xfrm>
            <a:off x="645131" y="1466850"/>
            <a:ext cx="9899043" cy="4781550"/>
          </a:xfrm>
        </p:spPr>
        <p:txBody>
          <a:bodyPr>
            <a:noAutofit/>
          </a:bodyPr>
          <a:lstStyle/>
          <a:p>
            <a:r>
              <a:rPr lang="en-US" sz="2400" dirty="0">
                <a:latin typeface="Times New Roman" panose="02020603050405020304" pitchFamily="18" charset="0"/>
                <a:cs typeface="Times New Roman" panose="02020603050405020304" pitchFamily="18" charset="0"/>
              </a:rPr>
              <a:t>Identification of the plant diseases is the key to preventing the losses in the yield and quantity of the agricultural product. It requires tremendous amount of work, expertise in the plant diseases, and also require the excessive processing time. Hence, image processing is used for the detection of plant diseases. Disease detection involves the steps like image acquisition, image pre-processing, image segmentation, feature extraction and classification. This method uses the detection of plant diseases using their leaves images. The accurate detection and classification of the plant disease is very important for the successful cultivation of crop and this can be done using image processing. The use of ANN methods for classification of disease in plants can be efficiently used to accurately identify and classify various plant diseases using image processing technique.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124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17BE-9CCD-4CE6-92A9-70E56AC1DAAE}"/>
              </a:ext>
            </a:extLst>
          </p:cNvPr>
          <p:cNvSpPr>
            <a:spLocks noGrp="1"/>
          </p:cNvSpPr>
          <p:nvPr>
            <p:ph type="title"/>
          </p:nvPr>
        </p:nvSpPr>
        <p:spPr>
          <a:xfrm>
            <a:off x="781050" y="609602"/>
            <a:ext cx="8343900" cy="990598"/>
          </a:xfrm>
        </p:spPr>
        <p:txBody>
          <a:bodyPr/>
          <a:lstStyle/>
          <a:p>
            <a:r>
              <a:rPr lang="en-IN" dirty="0">
                <a:latin typeface="Times New Roman" panose="02020603050405020304" pitchFamily="18" charset="0"/>
                <a:cs typeface="Times New Roman" panose="02020603050405020304" pitchFamily="18" charset="0"/>
              </a:rPr>
              <a:t>REQUIREMENT SPECIFICATIONS</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CD46A6-9164-4EF6-B451-38EAE68C5960}"/>
              </a:ext>
            </a:extLst>
          </p:cNvPr>
          <p:cNvSpPr>
            <a:spLocks noGrp="1"/>
          </p:cNvSpPr>
          <p:nvPr>
            <p:ph idx="1"/>
          </p:nvPr>
        </p:nvSpPr>
        <p:spPr>
          <a:xfrm>
            <a:off x="923926" y="2600325"/>
            <a:ext cx="9125928" cy="3648074"/>
          </a:xfrm>
        </p:spPr>
        <p:txBody>
          <a:bodyPr/>
          <a:lstStyle/>
          <a:p>
            <a:r>
              <a:rPr lang="en-US" sz="2400" b="0" i="0" dirty="0">
                <a:effectLst/>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set with images of leaves from various plants</a:t>
            </a:r>
            <a:endParaRPr lang="en-US" sz="24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python library for Image Processing: </a:t>
            </a:r>
            <a:r>
              <a:rPr lang="en-US" sz="2400" b="0" i="0" dirty="0" err="1">
                <a:effectLst/>
                <a:latin typeface="Times New Roman" panose="02020603050405020304" pitchFamily="18" charset="0"/>
                <a:cs typeface="Times New Roman" panose="02020603050405020304" pitchFamily="18" charset="0"/>
              </a:rPr>
              <a:t>Mahotas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etc.</a:t>
            </a:r>
            <a:endParaRPr lang="en-US" sz="2400" b="0" i="0" dirty="0">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Validation techniques like </a:t>
            </a:r>
          </a:p>
          <a:p>
            <a:pPr algn="l"/>
            <a:r>
              <a:rPr lang="en-US" sz="2400" b="0" i="0" dirty="0">
                <a:effectLst/>
                <a:latin typeface="Times New Roman" panose="02020603050405020304" pitchFamily="18" charset="0"/>
                <a:cs typeface="Times New Roman" panose="02020603050405020304" pitchFamily="18" charset="0"/>
              </a:rPr>
              <a:t>• Logistic Regression</a:t>
            </a:r>
          </a:p>
          <a:p>
            <a:pPr algn="l"/>
            <a:r>
              <a:rPr lang="en-US" sz="2400" b="0" i="0" dirty="0">
                <a:effectLst/>
                <a:latin typeface="Times New Roman" panose="02020603050405020304" pitchFamily="18" charset="0"/>
                <a:cs typeface="Times New Roman" panose="02020603050405020304" pitchFamily="18" charset="0"/>
              </a:rPr>
              <a:t>• Linear Discriminant Analysis</a:t>
            </a:r>
          </a:p>
          <a:p>
            <a:pPr algn="l"/>
            <a:r>
              <a:rPr lang="en-US" sz="2400" b="0" i="0" dirty="0">
                <a:effectLst/>
                <a:latin typeface="Times New Roman" panose="02020603050405020304" pitchFamily="18" charset="0"/>
                <a:cs typeface="Times New Roman" panose="02020603050405020304" pitchFamily="18" charset="0"/>
              </a:rPr>
              <a:t>• Decision Trees, etc.</a:t>
            </a:r>
          </a:p>
          <a:p>
            <a:endParaRPr lang="en-IN" dirty="0"/>
          </a:p>
        </p:txBody>
      </p:sp>
    </p:spTree>
    <p:extLst>
      <p:ext uri="{BB962C8B-B14F-4D97-AF65-F5344CB8AC3E}">
        <p14:creationId xmlns:p14="http://schemas.microsoft.com/office/powerpoint/2010/main" val="347203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ACB3-8C44-489C-832D-6B79A0EF42BA}"/>
              </a:ext>
            </a:extLst>
          </p:cNvPr>
          <p:cNvSpPr>
            <a:spLocks noGrp="1"/>
          </p:cNvSpPr>
          <p:nvPr>
            <p:ph type="title"/>
          </p:nvPr>
        </p:nvSpPr>
        <p:spPr>
          <a:xfrm>
            <a:off x="646111" y="452718"/>
            <a:ext cx="9404723" cy="1061757"/>
          </a:xfrm>
        </p:spPr>
        <p:txBody>
          <a:bodyPr/>
          <a:lstStyle/>
          <a:p>
            <a:r>
              <a:rPr lang="en-IN"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3E880048-BB87-4D6E-9AF5-1A78E9135CE0}"/>
              </a:ext>
            </a:extLst>
          </p:cNvPr>
          <p:cNvSpPr>
            <a:spLocks noGrp="1"/>
          </p:cNvSpPr>
          <p:nvPr>
            <p:ph idx="1"/>
          </p:nvPr>
        </p:nvSpPr>
        <p:spPr>
          <a:xfrm>
            <a:off x="723900" y="1905000"/>
            <a:ext cx="9505950" cy="4343399"/>
          </a:xfrm>
        </p:spPr>
        <p:txBody>
          <a:bodyPr>
            <a:normAutofit/>
          </a:bodyPr>
          <a:lstStyle/>
          <a:p>
            <a:r>
              <a:rPr lang="en-US" sz="2400" b="0" i="0" dirty="0">
                <a:effectLst/>
                <a:latin typeface="Times New Roman" panose="02020603050405020304" pitchFamily="18" charset="0"/>
                <a:cs typeface="Times New Roman" panose="02020603050405020304" pitchFamily="18" charset="0"/>
              </a:rPr>
              <a:t>The dataset used for this project has been taken from Plant-Village- Dataset which can be found from online resources. The Data fed for the modeling is of Apple Leaves. For implementation purpose the Dataset comprises of 2 set of images that are Diseased and Healthy which contains images of leaves with respective labels. The Diseased Folder contains diseased/unhealthy, affected by Apple Scab, Black Rot or Cedar Apple Rust, etc. The Healthy Folder consists of Green and healthy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51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88DB3-B178-46F2-ADF2-80BFE81840CE}"/>
              </a:ext>
            </a:extLst>
          </p:cNvPr>
          <p:cNvSpPr>
            <a:spLocks noGrp="1"/>
          </p:cNvSpPr>
          <p:nvPr>
            <p:ph type="title"/>
          </p:nvPr>
        </p:nvSpPr>
        <p:spPr>
          <a:xfrm>
            <a:off x="646111" y="733425"/>
            <a:ext cx="9404723" cy="781050"/>
          </a:xfrm>
        </p:spPr>
        <p:txBody>
          <a:bodyPr/>
          <a:lstStyle/>
          <a:p>
            <a:r>
              <a:rPr lang="en-IN" dirty="0">
                <a:latin typeface="Times New Roman" panose="02020603050405020304" pitchFamily="18" charset="0"/>
                <a:cs typeface="Times New Roman" panose="02020603050405020304" pitchFamily="18" charset="0"/>
              </a:rPr>
              <a:t>DATASET PROPERTIES AND SAMPLE</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5C6824-1311-4118-9545-74CF8CA238B8}"/>
              </a:ext>
            </a:extLst>
          </p:cNvPr>
          <p:cNvSpPr>
            <a:spLocks noGrp="1"/>
          </p:cNvSpPr>
          <p:nvPr>
            <p:ph idx="1"/>
          </p:nvPr>
        </p:nvSpPr>
        <p:spPr/>
        <p:txBody>
          <a:bodyPr/>
          <a:lstStyle/>
          <a:p>
            <a:pPr algn="l">
              <a:buNone/>
            </a:pPr>
            <a:r>
              <a:rPr lang="en-US" sz="2400" b="1" i="0" dirty="0">
                <a:effectLst/>
                <a:latin typeface="Times New Roman" panose="02020603050405020304" pitchFamily="18" charset="0"/>
                <a:cs typeface="Times New Roman" panose="02020603050405020304" pitchFamily="18" charset="0"/>
              </a:rPr>
              <a:t>PROPERTIES OF IMAGES</a:t>
            </a:r>
          </a:p>
          <a:p>
            <a:pPr algn="l"/>
            <a:r>
              <a:rPr lang="en-US" sz="2400" b="0" i="0" dirty="0">
                <a:effectLst/>
                <a:latin typeface="Times New Roman" panose="02020603050405020304" pitchFamily="18" charset="0"/>
                <a:cs typeface="Times New Roman" panose="02020603050405020304" pitchFamily="18" charset="0"/>
              </a:rPr>
              <a:t>Type of File : JPG File.</a:t>
            </a:r>
          </a:p>
          <a:p>
            <a:pPr algn="l"/>
            <a:r>
              <a:rPr lang="en-US" sz="2400" b="0" i="0" dirty="0">
                <a:effectLst/>
                <a:latin typeface="Times New Roman" panose="02020603050405020304" pitchFamily="18" charset="0"/>
                <a:cs typeface="Times New Roman" panose="02020603050405020304" pitchFamily="18" charset="0"/>
              </a:rPr>
              <a:t>Dimensions : 256 * 256.</a:t>
            </a:r>
          </a:p>
          <a:p>
            <a:pPr algn="l"/>
            <a:r>
              <a:rPr lang="en-US" sz="2400" b="0" i="0" dirty="0">
                <a:effectLst/>
                <a:latin typeface="Times New Roman" panose="02020603050405020304" pitchFamily="18" charset="0"/>
                <a:cs typeface="Times New Roman" panose="02020603050405020304" pitchFamily="18" charset="0"/>
              </a:rPr>
              <a:t>Width : 256 Pixels.</a:t>
            </a:r>
          </a:p>
          <a:p>
            <a:pPr algn="l"/>
            <a:r>
              <a:rPr lang="en-US" sz="2400" b="0" i="0" dirty="0">
                <a:effectLst/>
                <a:latin typeface="Times New Roman" panose="02020603050405020304" pitchFamily="18" charset="0"/>
                <a:cs typeface="Times New Roman" panose="02020603050405020304" pitchFamily="18" charset="0"/>
              </a:rPr>
              <a:t>Height : 256 Pixels.</a:t>
            </a:r>
          </a:p>
          <a:p>
            <a:pPr algn="l"/>
            <a:r>
              <a:rPr lang="en-US" sz="2400" b="0" i="0" dirty="0">
                <a:effectLst/>
                <a:latin typeface="Times New Roman" panose="02020603050405020304" pitchFamily="18" charset="0"/>
                <a:cs typeface="Times New Roman" panose="02020603050405020304" pitchFamily="18" charset="0"/>
              </a:rPr>
              <a:t>Horizontal Resolution : 96 dpi.</a:t>
            </a:r>
          </a:p>
          <a:p>
            <a:pPr algn="l"/>
            <a:r>
              <a:rPr lang="en-US" sz="2400" b="0" i="0" dirty="0">
                <a:effectLst/>
                <a:latin typeface="Times New Roman" panose="02020603050405020304" pitchFamily="18" charset="0"/>
                <a:cs typeface="Times New Roman" panose="02020603050405020304" pitchFamily="18" charset="0"/>
              </a:rPr>
              <a:t>Vertical Resolution : 96 dpi.</a:t>
            </a:r>
          </a:p>
          <a:p>
            <a:pPr algn="l"/>
            <a:r>
              <a:rPr lang="en-US" sz="2400" b="0" i="0" dirty="0">
                <a:effectLst/>
                <a:latin typeface="Times New Roman" panose="02020603050405020304" pitchFamily="18" charset="0"/>
                <a:cs typeface="Times New Roman" panose="02020603050405020304" pitchFamily="18" charset="0"/>
              </a:rPr>
              <a:t>Bit Depth : 24.</a:t>
            </a:r>
          </a:p>
          <a:p>
            <a:pPr marL="0" indent="0">
              <a:buNone/>
            </a:pPr>
            <a:endParaRPr lang="en-IN" dirty="0"/>
          </a:p>
        </p:txBody>
      </p:sp>
    </p:spTree>
    <p:extLst>
      <p:ext uri="{BB962C8B-B14F-4D97-AF65-F5344CB8AC3E}">
        <p14:creationId xmlns:p14="http://schemas.microsoft.com/office/powerpoint/2010/main" val="65777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412CBB-4D72-4BF5-81F3-5BF71E6A0FB1}"/>
              </a:ext>
            </a:extLst>
          </p:cNvPr>
          <p:cNvPicPr>
            <a:picLocks noChangeAspect="1"/>
          </p:cNvPicPr>
          <p:nvPr/>
        </p:nvPicPr>
        <p:blipFill>
          <a:blip r:embed="rId2" cstate="print"/>
          <a:stretch>
            <a:fillRect/>
          </a:stretch>
        </p:blipFill>
        <p:spPr>
          <a:xfrm>
            <a:off x="447675" y="2281235"/>
            <a:ext cx="3619500" cy="3609975"/>
          </a:xfrm>
          <a:prstGeom prst="rect">
            <a:avLst/>
          </a:prstGeom>
        </p:spPr>
      </p:pic>
      <p:pic>
        <p:nvPicPr>
          <p:cNvPr id="5" name="Picture 4">
            <a:extLst>
              <a:ext uri="{FF2B5EF4-FFF2-40B4-BE49-F238E27FC236}">
                <a16:creationId xmlns:a16="http://schemas.microsoft.com/office/drawing/2014/main" id="{3FA11960-BBC7-4324-8961-515C6112AF90}"/>
              </a:ext>
            </a:extLst>
          </p:cNvPr>
          <p:cNvPicPr>
            <a:picLocks noChangeAspect="1"/>
          </p:cNvPicPr>
          <p:nvPr/>
        </p:nvPicPr>
        <p:blipFill>
          <a:blip r:embed="rId3" cstate="print"/>
          <a:stretch>
            <a:fillRect/>
          </a:stretch>
        </p:blipFill>
        <p:spPr>
          <a:xfrm>
            <a:off x="4410075" y="2281235"/>
            <a:ext cx="3676650" cy="3533775"/>
          </a:xfrm>
          <a:prstGeom prst="rect">
            <a:avLst/>
          </a:prstGeom>
        </p:spPr>
      </p:pic>
      <p:pic>
        <p:nvPicPr>
          <p:cNvPr id="7" name="Picture 6">
            <a:extLst>
              <a:ext uri="{FF2B5EF4-FFF2-40B4-BE49-F238E27FC236}">
                <a16:creationId xmlns:a16="http://schemas.microsoft.com/office/drawing/2014/main" id="{AE6A8645-825F-4933-A2BC-A77212F542A1}"/>
              </a:ext>
            </a:extLst>
          </p:cNvPr>
          <p:cNvPicPr>
            <a:picLocks noChangeAspect="1"/>
          </p:cNvPicPr>
          <p:nvPr/>
        </p:nvPicPr>
        <p:blipFill>
          <a:blip r:embed="rId4" cstate="print"/>
          <a:stretch>
            <a:fillRect/>
          </a:stretch>
        </p:blipFill>
        <p:spPr>
          <a:xfrm>
            <a:off x="8286750" y="2357435"/>
            <a:ext cx="3619500" cy="3600450"/>
          </a:xfrm>
          <a:prstGeom prst="rect">
            <a:avLst/>
          </a:prstGeom>
        </p:spPr>
      </p:pic>
      <p:sp>
        <p:nvSpPr>
          <p:cNvPr id="8" name="TextBox 7">
            <a:extLst>
              <a:ext uri="{FF2B5EF4-FFF2-40B4-BE49-F238E27FC236}">
                <a16:creationId xmlns:a16="http://schemas.microsoft.com/office/drawing/2014/main" id="{149613CD-FD31-486B-B170-FBF870585CD6}"/>
              </a:ext>
            </a:extLst>
          </p:cNvPr>
          <p:cNvSpPr txBox="1"/>
          <p:nvPr/>
        </p:nvSpPr>
        <p:spPr>
          <a:xfrm>
            <a:off x="1085850" y="782124"/>
            <a:ext cx="9153525"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SAMPLE – DISEASED PLANT LEAVES</a:t>
            </a:r>
          </a:p>
        </p:txBody>
      </p:sp>
    </p:spTree>
    <p:extLst>
      <p:ext uri="{BB962C8B-B14F-4D97-AF65-F5344CB8AC3E}">
        <p14:creationId xmlns:p14="http://schemas.microsoft.com/office/powerpoint/2010/main" val="4269986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271</TotalTime>
  <Words>930</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Times New Roman</vt:lpstr>
      <vt:lpstr>Wingdings</vt:lpstr>
      <vt:lpstr>Wingdings 3</vt:lpstr>
      <vt:lpstr>Ion</vt:lpstr>
      <vt:lpstr>PLANT DISEASE DETECTION</vt:lpstr>
      <vt:lpstr>CONTENTS</vt:lpstr>
      <vt:lpstr>ABSTRACT</vt:lpstr>
      <vt:lpstr>PROBLEM DEFINITION</vt:lpstr>
      <vt:lpstr>SURVEY ANALYSIS</vt:lpstr>
      <vt:lpstr>REQUIREMENT SPECIFICATIONS </vt:lpstr>
      <vt:lpstr>DATASET</vt:lpstr>
      <vt:lpstr>DATASET PROPERTIES AND SAMPLE </vt:lpstr>
      <vt:lpstr>PowerPoint Presentation</vt:lpstr>
      <vt:lpstr>PowerPoint Presentation</vt:lpstr>
      <vt:lpstr>PowerPoint Presentation</vt:lpstr>
      <vt:lpstr>DATA PREPROCESSING</vt:lpstr>
      <vt:lpstr>GLOBAL FEATURES</vt:lpstr>
      <vt:lpstr>FEATURE SCALING</vt:lpstr>
      <vt:lpstr>TRAINING</vt:lpstr>
      <vt:lpstr>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dc:creator>KAMALIKA GUNASEKARAN</dc:creator>
  <cp:lastModifiedBy>Rekha V</cp:lastModifiedBy>
  <cp:revision>14</cp:revision>
  <dcterms:created xsi:type="dcterms:W3CDTF">2021-03-03T12:22:50Z</dcterms:created>
  <dcterms:modified xsi:type="dcterms:W3CDTF">2022-04-28T16:40:54Z</dcterms:modified>
</cp:coreProperties>
</file>