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6" r:id="rId2"/>
    <p:sldId id="256" r:id="rId3"/>
    <p:sldId id="258" r:id="rId4"/>
    <p:sldId id="259" r:id="rId5"/>
    <p:sldId id="260" r:id="rId6"/>
    <p:sldId id="261" r:id="rId7"/>
    <p:sldId id="262" r:id="rId8"/>
    <p:sldId id="257" r:id="rId9"/>
    <p:sldId id="264" r:id="rId10"/>
    <p:sldId id="265" r:id="rId11"/>
    <p:sldId id="263" r:id="rId12"/>
    <p:sldId id="317" r:id="rId13"/>
    <p:sldId id="318"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a:solidFill>
          <a:schemeClr val="tx2">
            <a:lumMod val="75000"/>
            <a:lumOff val="25000"/>
          </a:schemeClr>
        </a:solidFill>
      </dgm:spPr>
      <dgm:t>
        <a:bodyPr/>
        <a:lstStyle/>
        <a:p>
          <a:r>
            <a:rPr lang="en-US" dirty="0"/>
            <a:t>Introduction</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custT="1"/>
      <dgm:spPr>
        <a:solidFill>
          <a:srgbClr val="212121">
            <a:lumMod val="75000"/>
            <a:lumOff val="25000"/>
          </a:srgbClr>
        </a:solidFill>
        <a:ln w="15875" cap="rnd" cmpd="sng" algn="ctr">
          <a:solidFill>
            <a:srgbClr val="212121">
              <a:hueOff val="0"/>
              <a:satOff val="0"/>
              <a:lumOff val="0"/>
              <a:alphaOff val="0"/>
            </a:srgbClr>
          </a:solidFill>
          <a:prstDash val="solid"/>
        </a:ln>
        <a:effectLst/>
      </dgm:spPr>
      <dgm:t>
        <a:bodyPr spcFirstLastPara="0" vert="horz" wrap="square" lIns="161173" tIns="0" rIns="161173" bIns="330200" numCol="1" spcCol="1270" anchor="t" anchorCtr="0"/>
        <a:lstStyle/>
        <a:p>
          <a:pPr marL="0" lvl="0" indent="0" algn="l" defTabSz="889000">
            <a:lnSpc>
              <a:spcPct val="90000"/>
            </a:lnSpc>
            <a:spcBef>
              <a:spcPct val="0"/>
            </a:spcBef>
            <a:spcAft>
              <a:spcPct val="35000"/>
            </a:spcAft>
            <a:buNone/>
          </a:pPr>
          <a:r>
            <a:rPr lang="en-US" sz="2000" kern="1200" dirty="0">
              <a:solidFill>
                <a:prstClr val="white"/>
              </a:solidFill>
              <a:latin typeface="Corbel" panose="020B0503020204020204"/>
              <a:ea typeface="+mn-ea"/>
              <a:cs typeface="+mn-cs"/>
            </a:rPr>
            <a:t>Process</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a:solidFill>
          <a:schemeClr val="accent1">
            <a:lumMod val="75000"/>
          </a:schemeClr>
        </a:solidFill>
      </dgm:spPr>
      <dgm:t>
        <a:bodyPr/>
        <a:lstStyle/>
        <a:p>
          <a:r>
            <a:rPr lang="en-US" dirty="0"/>
            <a:t>Purpose of Analysis</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dirty="0"/>
            <a:t>03</a:t>
          </a:r>
        </a:p>
      </dgm:t>
    </dgm:pt>
    <dgm:pt modelId="{80CD9523-9C1B-4CFF-B7AB-DF000B978FB3}">
      <dgm:prSet custT="1"/>
      <dgm:spPr>
        <a:solidFill>
          <a:srgbClr val="212121">
            <a:lumMod val="75000"/>
            <a:lumOff val="25000"/>
          </a:srgbClr>
        </a:solidFill>
        <a:ln w="15875" cap="rnd" cmpd="sng" algn="ctr">
          <a:solidFill>
            <a:srgbClr val="212121">
              <a:hueOff val="0"/>
              <a:satOff val="0"/>
              <a:lumOff val="0"/>
              <a:alphaOff val="0"/>
            </a:srgbClr>
          </a:solidFill>
          <a:prstDash val="solid"/>
        </a:ln>
        <a:effectLst/>
      </dgm:spPr>
      <dgm:t>
        <a:bodyPr spcFirstLastPara="0" vert="horz" wrap="square" lIns="161173" tIns="0" rIns="161173" bIns="330200" numCol="1" spcCol="1270" anchor="t" anchorCtr="0"/>
        <a:lstStyle/>
        <a:p>
          <a:pPr marL="0" lvl="0" indent="0" algn="l" defTabSz="889000">
            <a:lnSpc>
              <a:spcPct val="90000"/>
            </a:lnSpc>
            <a:spcBef>
              <a:spcPct val="0"/>
            </a:spcBef>
            <a:spcAft>
              <a:spcPct val="35000"/>
            </a:spcAft>
            <a:buNone/>
          </a:pPr>
          <a:r>
            <a:rPr lang="en-US" sz="2000" kern="1200" dirty="0">
              <a:solidFill>
                <a:prstClr val="white"/>
              </a:solidFill>
              <a:latin typeface="Corbel" panose="020B0503020204020204"/>
              <a:ea typeface="+mn-ea"/>
              <a:cs typeface="+mn-cs"/>
            </a:rPr>
            <a:t>Results	</a:t>
          </a:r>
        </a:p>
      </dgm:t>
    </dgm:pt>
    <dgm:pt modelId="{CBE544AD-32BB-43EC-A965-F06671111780}" type="parTrans" cxnId="{9069FEF5-3E98-42A5-8FED-C9AD91A28D42}">
      <dgm:prSet/>
      <dgm:spPr/>
      <dgm:t>
        <a:bodyPr/>
        <a:lstStyle/>
        <a:p>
          <a:endParaRPr lang="en-CA"/>
        </a:p>
      </dgm:t>
    </dgm:pt>
    <dgm:pt modelId="{AD999633-0F04-40FE-8292-F83637FD9BEE}" type="sibTrans" cxnId="{9069FEF5-3E98-42A5-8FED-C9AD91A28D42}">
      <dgm:prSet phldrT="04" phldr="0"/>
      <dgm:spPr/>
      <dgm:t>
        <a:bodyPr/>
        <a:lstStyle/>
        <a:p>
          <a:r>
            <a:rPr lang="en-CA"/>
            <a:t>04</a:t>
          </a:r>
        </a:p>
      </dgm:t>
    </dgm:pt>
    <dgm:pt modelId="{56E4B295-B0BE-4F6E-B6F9-9CDE0851FFA2}">
      <dgm:prSet custT="1"/>
      <dgm:spPr>
        <a:solidFill>
          <a:srgbClr val="212121">
            <a:lumMod val="75000"/>
            <a:lumOff val="25000"/>
          </a:srgbClr>
        </a:solidFill>
        <a:ln w="15875" cap="rnd" cmpd="sng" algn="ctr">
          <a:solidFill>
            <a:srgbClr val="212121">
              <a:hueOff val="0"/>
              <a:satOff val="0"/>
              <a:lumOff val="0"/>
              <a:alphaOff val="0"/>
            </a:srgbClr>
          </a:solidFill>
          <a:prstDash val="solid"/>
        </a:ln>
        <a:effectLst/>
      </dgm:spPr>
      <dgm:t>
        <a:bodyPr spcFirstLastPara="0" vert="horz" wrap="square" lIns="161173" tIns="0" rIns="161173" bIns="330200" numCol="1" spcCol="1270" anchor="t" anchorCtr="0"/>
        <a:lstStyle/>
        <a:p>
          <a:pPr marL="0" lvl="0" indent="0" algn="l" defTabSz="889000">
            <a:lnSpc>
              <a:spcPct val="90000"/>
            </a:lnSpc>
            <a:spcBef>
              <a:spcPct val="0"/>
            </a:spcBef>
            <a:spcAft>
              <a:spcPct val="35000"/>
            </a:spcAft>
            <a:buNone/>
          </a:pPr>
          <a:r>
            <a:rPr lang="en-US" sz="2000" kern="1200" dirty="0">
              <a:solidFill>
                <a:prstClr val="white"/>
              </a:solidFill>
              <a:latin typeface="Corbel" panose="020B0503020204020204"/>
              <a:ea typeface="+mn-ea"/>
              <a:cs typeface="+mn-cs"/>
            </a:rPr>
            <a:t>Future Moves</a:t>
          </a:r>
        </a:p>
      </dgm:t>
    </dgm:pt>
    <dgm:pt modelId="{3F92C588-A776-474B-9819-DE18AD9FA5BD}" type="parTrans" cxnId="{E9788546-657B-4E12-B8AF-6F8B85357483}">
      <dgm:prSet/>
      <dgm:spPr/>
      <dgm:t>
        <a:bodyPr/>
        <a:lstStyle/>
        <a:p>
          <a:endParaRPr lang="en-CA"/>
        </a:p>
      </dgm:t>
    </dgm:pt>
    <dgm:pt modelId="{82056F1D-5388-439B-A98F-4863138B35D1}" type="sibTrans" cxnId="{E9788546-657B-4E12-B8AF-6F8B85357483}">
      <dgm:prSet phldrT="05" phldr="0"/>
      <dgm:spPr/>
      <dgm:t>
        <a:bodyPr/>
        <a:lstStyle/>
        <a:p>
          <a:r>
            <a:rPr lang="en-CA"/>
            <a:t>05</a:t>
          </a:r>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5"/>
      <dgm:spPr/>
    </dgm:pt>
    <dgm:pt modelId="{15536E38-36FE-4A51-B620-2715BFAD5475}" type="pres">
      <dgm:prSet presAssocID="{23210C7F-6847-491E-BE1F-A79529AF2B8B}" presName="sibTransNodeRect" presStyleLbl="alignNode1" presStyleIdx="0" presStyleCnt="5">
        <dgm:presLayoutVars>
          <dgm:chMax val="0"/>
          <dgm:bulletEnabled val="1"/>
        </dgm:presLayoutVars>
      </dgm:prSet>
      <dgm:spPr/>
    </dgm:pt>
    <dgm:pt modelId="{B158057C-23C1-45AE-9273-5935A8F6104B}" type="pres">
      <dgm:prSet presAssocID="{AAF9DEE3-8444-4CA1-8BC2-D834D3ED6C74}" presName="nodeRect" presStyleLbl="alignNode1" presStyleIdx="0" presStyleCnt="5">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5"/>
      <dgm:spPr>
        <a:xfrm>
          <a:off x="1767422" y="568234"/>
          <a:ext cx="1631669" cy="1958002"/>
        </a:xfrm>
        <a:prstGeom prst="rect">
          <a:avLst/>
        </a:prstGeom>
      </dgm:spPr>
    </dgm:pt>
    <dgm:pt modelId="{379B8CE4-8135-4F2C-A5A0-E55EBE328E9A}" type="pres">
      <dgm:prSet presAssocID="{FBAA44FF-54DE-45C8-9FAC-512C40277233}" presName="sibTransNodeRect" presStyleLbl="alignNode1" presStyleIdx="1" presStyleCnt="5">
        <dgm:presLayoutVars>
          <dgm:chMax val="0"/>
          <dgm:bulletEnabled val="1"/>
        </dgm:presLayoutVars>
      </dgm:prSet>
      <dgm:spPr/>
    </dgm:pt>
    <dgm:pt modelId="{9F2B2B99-E41C-48B6-9241-186B3896CDB2}" type="pres">
      <dgm:prSet presAssocID="{B2B879BD-3840-400C-92BD-B2C2383358D7}" presName="nodeRect" presStyleLbl="alignNode1" presStyleIdx="1" presStyleCnt="5">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5"/>
      <dgm:spPr/>
    </dgm:pt>
    <dgm:pt modelId="{68AC9669-DC11-473A-AA2E-579A44E78C37}" type="pres">
      <dgm:prSet presAssocID="{196DA4DC-9DD2-4A39-8A3A-D367BFE5A8BA}" presName="sibTransNodeRect" presStyleLbl="alignNode1" presStyleIdx="2" presStyleCnt="5">
        <dgm:presLayoutVars>
          <dgm:chMax val="0"/>
          <dgm:bulletEnabled val="1"/>
        </dgm:presLayoutVars>
      </dgm:prSet>
      <dgm:spPr/>
    </dgm:pt>
    <dgm:pt modelId="{D085015A-41AF-4EFA-A104-4FD73B2362F0}" type="pres">
      <dgm:prSet presAssocID="{CA9D674E-4FF1-45DC-82E4-0B2DB6A5363F}" presName="nodeRect" presStyleLbl="alignNode1" presStyleIdx="2" presStyleCnt="5">
        <dgm:presLayoutVars>
          <dgm:bulletEnabled val="1"/>
        </dgm:presLayoutVars>
      </dgm:prSet>
      <dgm:spPr/>
    </dgm:pt>
    <dgm:pt modelId="{7B3138A9-274F-419D-BB03-537318A6EBCA}" type="pres">
      <dgm:prSet presAssocID="{196DA4DC-9DD2-4A39-8A3A-D367BFE5A8BA}" presName="sibTrans" presStyleCnt="0"/>
      <dgm:spPr/>
    </dgm:pt>
    <dgm:pt modelId="{B75B4D2E-5B06-4E55-9126-2F21C621F7B9}" type="pres">
      <dgm:prSet presAssocID="{80CD9523-9C1B-4CFF-B7AB-DF000B978FB3}" presName="compositeNode" presStyleCnt="0">
        <dgm:presLayoutVars>
          <dgm:bulletEnabled val="1"/>
        </dgm:presLayoutVars>
      </dgm:prSet>
      <dgm:spPr/>
    </dgm:pt>
    <dgm:pt modelId="{7DF1710F-48B9-44D5-8B29-3EED604D22B6}" type="pres">
      <dgm:prSet presAssocID="{80CD9523-9C1B-4CFF-B7AB-DF000B978FB3}" presName="bgRect" presStyleLbl="alignNode1" presStyleIdx="3" presStyleCnt="5"/>
      <dgm:spPr>
        <a:xfrm>
          <a:off x="5291827" y="568234"/>
          <a:ext cx="1631669" cy="1958002"/>
        </a:xfrm>
        <a:prstGeom prst="rect">
          <a:avLst/>
        </a:prstGeom>
      </dgm:spPr>
    </dgm:pt>
    <dgm:pt modelId="{B5F6D0E0-C712-467C-BF42-E8F212E56D76}" type="pres">
      <dgm:prSet presAssocID="{AD999633-0F04-40FE-8292-F83637FD9BEE}" presName="sibTransNodeRect" presStyleLbl="alignNode1" presStyleIdx="3" presStyleCnt="5">
        <dgm:presLayoutVars>
          <dgm:chMax val="0"/>
          <dgm:bulletEnabled val="1"/>
        </dgm:presLayoutVars>
      </dgm:prSet>
      <dgm:spPr/>
    </dgm:pt>
    <dgm:pt modelId="{EE398DFF-CC0F-4486-8A56-AFA90CF3C54F}" type="pres">
      <dgm:prSet presAssocID="{80CD9523-9C1B-4CFF-B7AB-DF000B978FB3}" presName="nodeRect" presStyleLbl="alignNode1" presStyleIdx="3" presStyleCnt="5">
        <dgm:presLayoutVars>
          <dgm:bulletEnabled val="1"/>
        </dgm:presLayoutVars>
      </dgm:prSet>
      <dgm:spPr/>
    </dgm:pt>
    <dgm:pt modelId="{EB1CF3B0-F420-4A70-BA89-90ED1B14D7ED}" type="pres">
      <dgm:prSet presAssocID="{AD999633-0F04-40FE-8292-F83637FD9BEE}" presName="sibTrans" presStyleCnt="0"/>
      <dgm:spPr/>
    </dgm:pt>
    <dgm:pt modelId="{78605F94-F99F-4CFF-87A3-9861D8DD87E1}" type="pres">
      <dgm:prSet presAssocID="{56E4B295-B0BE-4F6E-B6F9-9CDE0851FFA2}" presName="compositeNode" presStyleCnt="0">
        <dgm:presLayoutVars>
          <dgm:bulletEnabled val="1"/>
        </dgm:presLayoutVars>
      </dgm:prSet>
      <dgm:spPr/>
    </dgm:pt>
    <dgm:pt modelId="{63829776-E67B-48B0-ABAA-D0FDD6156AA0}" type="pres">
      <dgm:prSet presAssocID="{56E4B295-B0BE-4F6E-B6F9-9CDE0851FFA2}" presName="bgRect" presStyleLbl="alignNode1" presStyleIdx="4" presStyleCnt="5"/>
      <dgm:spPr>
        <a:xfrm>
          <a:off x="7054030" y="568234"/>
          <a:ext cx="1631669" cy="1958002"/>
        </a:xfrm>
        <a:prstGeom prst="rect">
          <a:avLst/>
        </a:prstGeom>
      </dgm:spPr>
    </dgm:pt>
    <dgm:pt modelId="{4D61FB2A-A814-4C0F-86C8-1C52B1C1516B}" type="pres">
      <dgm:prSet presAssocID="{82056F1D-5388-439B-A98F-4863138B35D1}" presName="sibTransNodeRect" presStyleLbl="alignNode1" presStyleIdx="4" presStyleCnt="5">
        <dgm:presLayoutVars>
          <dgm:chMax val="0"/>
          <dgm:bulletEnabled val="1"/>
        </dgm:presLayoutVars>
      </dgm:prSet>
      <dgm:spPr/>
    </dgm:pt>
    <dgm:pt modelId="{FE164CC0-62FD-41E3-9D72-F6E602A8887F}" type="pres">
      <dgm:prSet presAssocID="{56E4B295-B0BE-4F6E-B6F9-9CDE0851FFA2}" presName="nodeRect" presStyleLbl="alignNode1" presStyleIdx="4" presStyleCnt="5">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F0CCD008-A1E8-4B76-B0F0-71CC600AB305}" type="presOf" srcId="{80CD9523-9C1B-4CFF-B7AB-DF000B978FB3}" destId="{7DF1710F-48B9-44D5-8B29-3EED604D22B6}" srcOrd="0" destOrd="0" presId="urn:microsoft.com/office/officeart/2016/7/layout/LinearBlockProcessNumbered#1"/>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5F542118-A816-4EB8-B0F8-8C22FE01703C}" type="presOf" srcId="{56E4B295-B0BE-4F6E-B6F9-9CDE0851FFA2}" destId="{FE164CC0-62FD-41E3-9D72-F6E602A8887F}" srcOrd="1" destOrd="0" presId="urn:microsoft.com/office/officeart/2016/7/layout/LinearBlockProcessNumbered#1"/>
    <dgm:cxn modelId="{32F06A1B-D954-431C-A179-24512CAF4C95}" type="presOf" srcId="{82056F1D-5388-439B-A98F-4863138B35D1}" destId="{4D61FB2A-A814-4C0F-86C8-1C52B1C1516B}" srcOrd="0"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E9788546-657B-4E12-B8AF-6F8B85357483}" srcId="{15509919-36B5-4162-8899-417A9F93473B}" destId="{56E4B295-B0BE-4F6E-B6F9-9CDE0851FFA2}" srcOrd="4" destOrd="0" parTransId="{3F92C588-A776-474B-9819-DE18AD9FA5BD}" sibTransId="{82056F1D-5388-439B-A98F-4863138B35D1}"/>
    <dgm:cxn modelId="{BE05FF76-48E4-476C-9495-A13A63321F9B}" type="presOf" srcId="{B2B879BD-3840-400C-92BD-B2C2383358D7}" destId="{89A9B4CF-6439-46B1-B6A9-1D6CD5034774}" srcOrd="0" destOrd="0" presId="urn:microsoft.com/office/officeart/2016/7/layout/LinearBlockProcessNumbered#1"/>
    <dgm:cxn modelId="{93755779-EF94-4DBA-A28B-2390913CC42B}" type="presOf" srcId="{80CD9523-9C1B-4CFF-B7AB-DF000B978FB3}" destId="{EE398DFF-CC0F-4486-8A56-AFA90CF3C54F}" srcOrd="1"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24F875D7-874B-46EF-9BBE-0C4252DB9C42}" type="presOf" srcId="{56E4B295-B0BE-4F6E-B6F9-9CDE0851FFA2}" destId="{63829776-E67B-48B0-ABAA-D0FDD6156AA0}" srcOrd="0" destOrd="0" presId="urn:microsoft.com/office/officeart/2016/7/layout/LinearBlockProcessNumbered#1"/>
    <dgm:cxn modelId="{6AB3E3E3-CAC3-4821-AAD0-21289FC8AF3F}" type="presOf" srcId="{B2B879BD-3840-400C-92BD-B2C2383358D7}" destId="{9F2B2B99-E41C-48B6-9241-186B3896CDB2}" srcOrd="1" destOrd="0" presId="urn:microsoft.com/office/officeart/2016/7/layout/LinearBlockProcessNumbered#1"/>
    <dgm:cxn modelId="{9069FEF5-3E98-42A5-8FED-C9AD91A28D42}" srcId="{15509919-36B5-4162-8899-417A9F93473B}" destId="{80CD9523-9C1B-4CFF-B7AB-DF000B978FB3}" srcOrd="3" destOrd="0" parTransId="{CBE544AD-32BB-43EC-A965-F06671111780}" sibTransId="{AD999633-0F04-40FE-8292-F83637FD9BEE}"/>
    <dgm:cxn modelId="{B2E977FF-208A-4E8C-ADE4-7F35B64107E8}" type="presOf" srcId="{AD999633-0F04-40FE-8292-F83637FD9BEE}" destId="{B5F6D0E0-C712-467C-BF42-E8F212E56D76}" srcOrd="0"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 modelId="{23C39931-0D55-4782-9C78-63C7221E43D1}" type="presParOf" srcId="{09F899AB-70CA-46DA-8F8C-58514A9FEF67}" destId="{7B3138A9-274F-419D-BB03-537318A6EBCA}" srcOrd="5" destOrd="0" presId="urn:microsoft.com/office/officeart/2016/7/layout/LinearBlockProcessNumbered#1"/>
    <dgm:cxn modelId="{E0C6D145-D8D9-4074-929D-AAAB5AE66EA3}" type="presParOf" srcId="{09F899AB-70CA-46DA-8F8C-58514A9FEF67}" destId="{B75B4D2E-5B06-4E55-9126-2F21C621F7B9}" srcOrd="6" destOrd="0" presId="urn:microsoft.com/office/officeart/2016/7/layout/LinearBlockProcessNumbered#1"/>
    <dgm:cxn modelId="{D89BB793-9D5A-4E85-AFAD-9F2D84AA8211}" type="presParOf" srcId="{B75B4D2E-5B06-4E55-9126-2F21C621F7B9}" destId="{7DF1710F-48B9-44D5-8B29-3EED604D22B6}" srcOrd="0" destOrd="0" presId="urn:microsoft.com/office/officeart/2016/7/layout/LinearBlockProcessNumbered#1"/>
    <dgm:cxn modelId="{1690F51C-0F47-4A9C-9D54-D765D26D0F48}" type="presParOf" srcId="{B75B4D2E-5B06-4E55-9126-2F21C621F7B9}" destId="{B5F6D0E0-C712-467C-BF42-E8F212E56D76}" srcOrd="1" destOrd="0" presId="urn:microsoft.com/office/officeart/2016/7/layout/LinearBlockProcessNumbered#1"/>
    <dgm:cxn modelId="{20985BE2-9AAB-4D70-B1F5-7C973794795A}" type="presParOf" srcId="{B75B4D2E-5B06-4E55-9126-2F21C621F7B9}" destId="{EE398DFF-CC0F-4486-8A56-AFA90CF3C54F}" srcOrd="2" destOrd="0" presId="urn:microsoft.com/office/officeart/2016/7/layout/LinearBlockProcessNumbered#1"/>
    <dgm:cxn modelId="{970F6037-B03E-478A-A4A8-4E89A9771A22}" type="presParOf" srcId="{09F899AB-70CA-46DA-8F8C-58514A9FEF67}" destId="{EB1CF3B0-F420-4A70-BA89-90ED1B14D7ED}" srcOrd="7" destOrd="0" presId="urn:microsoft.com/office/officeart/2016/7/layout/LinearBlockProcessNumbered#1"/>
    <dgm:cxn modelId="{3CA8AA89-5738-45E4-B815-DB64D4E761DE}" type="presParOf" srcId="{09F899AB-70CA-46DA-8F8C-58514A9FEF67}" destId="{78605F94-F99F-4CFF-87A3-9861D8DD87E1}" srcOrd="8" destOrd="0" presId="urn:microsoft.com/office/officeart/2016/7/layout/LinearBlockProcessNumbered#1"/>
    <dgm:cxn modelId="{4AA385A1-C605-43B9-AEA0-94516DF98693}" type="presParOf" srcId="{78605F94-F99F-4CFF-87A3-9861D8DD87E1}" destId="{63829776-E67B-48B0-ABAA-D0FDD6156AA0}" srcOrd="0" destOrd="0" presId="urn:microsoft.com/office/officeart/2016/7/layout/LinearBlockProcessNumbered#1"/>
    <dgm:cxn modelId="{920C62D9-65B9-4154-87D7-9C9AE6F70FC3}" type="presParOf" srcId="{78605F94-F99F-4CFF-87A3-9861D8DD87E1}" destId="{4D61FB2A-A814-4C0F-86C8-1C52B1C1516B}" srcOrd="1" destOrd="0" presId="urn:microsoft.com/office/officeart/2016/7/layout/LinearBlockProcessNumbered#1"/>
    <dgm:cxn modelId="{5E42DF68-74D0-4C46-9250-4AEEFE56916A}" type="presParOf" srcId="{78605F94-F99F-4CFF-87A3-9861D8DD87E1}" destId="{FE164CC0-62FD-41E3-9D72-F6E602A8887F}"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D3B77-CFBB-45A8-A31B-58DB8E3729AF}" type="doc">
      <dgm:prSet loTypeId="urn:microsoft.com/office/officeart/2009/layout/CircleArrowProcess" loCatId="cycle" qsTypeId="urn:microsoft.com/office/officeart/2005/8/quickstyle/3d1" qsCatId="3D" csTypeId="urn:microsoft.com/office/officeart/2005/8/colors/accent0_3" csCatId="mainScheme" phldr="1"/>
      <dgm:spPr/>
      <dgm:t>
        <a:bodyPr/>
        <a:lstStyle/>
        <a:p>
          <a:endParaRPr lang="en-CA"/>
        </a:p>
      </dgm:t>
    </dgm:pt>
    <dgm:pt modelId="{06F1DFD7-6554-487A-8D02-C8B4BD36332C}">
      <dgm:prSet phldrT="[Text]"/>
      <dgm:spPr/>
      <dgm:t>
        <a:bodyPr/>
        <a:lstStyle/>
        <a:p>
          <a:r>
            <a:rPr lang="en-CA" dirty="0"/>
            <a:t>Excel</a:t>
          </a:r>
        </a:p>
      </dgm:t>
    </dgm:pt>
    <dgm:pt modelId="{5C0415CB-9F28-49DC-9E5E-6895132936BB}" type="parTrans" cxnId="{CEC7F4FB-1899-436D-AE62-21A696348727}">
      <dgm:prSet/>
      <dgm:spPr/>
      <dgm:t>
        <a:bodyPr/>
        <a:lstStyle/>
        <a:p>
          <a:endParaRPr lang="en-CA"/>
        </a:p>
      </dgm:t>
    </dgm:pt>
    <dgm:pt modelId="{DC7F13FA-EE1B-4649-A13F-F707697DBCFB}" type="sibTrans" cxnId="{CEC7F4FB-1899-436D-AE62-21A696348727}">
      <dgm:prSet/>
      <dgm:spPr/>
      <dgm:t>
        <a:bodyPr/>
        <a:lstStyle/>
        <a:p>
          <a:endParaRPr lang="en-CA"/>
        </a:p>
      </dgm:t>
    </dgm:pt>
    <dgm:pt modelId="{3032AEF5-E752-4FF3-82CA-ACF8E839A912}">
      <dgm:prSet phldrT="[Text]"/>
      <dgm:spPr/>
      <dgm:t>
        <a:bodyPr/>
        <a:lstStyle/>
        <a:p>
          <a:r>
            <a:rPr lang="en-CA" dirty="0"/>
            <a:t>Python</a:t>
          </a:r>
        </a:p>
      </dgm:t>
    </dgm:pt>
    <dgm:pt modelId="{829B5B4E-C8F2-4FB2-AD6F-DF508DB0BB2F}" type="parTrans" cxnId="{0180CFB8-F3D7-44F9-9A76-4D5299C872B4}">
      <dgm:prSet/>
      <dgm:spPr/>
      <dgm:t>
        <a:bodyPr/>
        <a:lstStyle/>
        <a:p>
          <a:endParaRPr lang="en-CA"/>
        </a:p>
      </dgm:t>
    </dgm:pt>
    <dgm:pt modelId="{A2C28352-E7A3-454F-B9DD-8225D4A99468}" type="sibTrans" cxnId="{0180CFB8-F3D7-44F9-9A76-4D5299C872B4}">
      <dgm:prSet/>
      <dgm:spPr/>
      <dgm:t>
        <a:bodyPr/>
        <a:lstStyle/>
        <a:p>
          <a:endParaRPr lang="en-CA"/>
        </a:p>
      </dgm:t>
    </dgm:pt>
    <dgm:pt modelId="{F5ABFC3F-BFD0-4E65-B7B6-B2734B9DBCF0}">
      <dgm:prSet phldrT="[Text]"/>
      <dgm:spPr/>
      <dgm:t>
        <a:bodyPr/>
        <a:lstStyle/>
        <a:p>
          <a:r>
            <a:rPr lang="en-CA" dirty="0"/>
            <a:t>Jupyter</a:t>
          </a:r>
        </a:p>
      </dgm:t>
    </dgm:pt>
    <dgm:pt modelId="{8B2FDEAD-794B-4944-907E-E2847EECF274}" type="parTrans" cxnId="{F32198C8-F244-4391-A7B0-BE6F6CEAD525}">
      <dgm:prSet/>
      <dgm:spPr/>
      <dgm:t>
        <a:bodyPr/>
        <a:lstStyle/>
        <a:p>
          <a:endParaRPr lang="en-CA"/>
        </a:p>
      </dgm:t>
    </dgm:pt>
    <dgm:pt modelId="{3E7D6AA6-F96F-4404-9124-33E2EC8024F1}" type="sibTrans" cxnId="{F32198C8-F244-4391-A7B0-BE6F6CEAD525}">
      <dgm:prSet/>
      <dgm:spPr/>
      <dgm:t>
        <a:bodyPr/>
        <a:lstStyle/>
        <a:p>
          <a:endParaRPr lang="en-CA"/>
        </a:p>
      </dgm:t>
    </dgm:pt>
    <dgm:pt modelId="{BFC97688-4932-4B4D-A582-3B0059D5489E}">
      <dgm:prSet phldrT="[Text]"/>
      <dgm:spPr/>
      <dgm:t>
        <a:bodyPr/>
        <a:lstStyle/>
        <a:p>
          <a:r>
            <a:rPr lang="en-CA" dirty="0"/>
            <a:t>Tableau</a:t>
          </a:r>
        </a:p>
      </dgm:t>
    </dgm:pt>
    <dgm:pt modelId="{58FF7A89-A059-431F-B72F-470321B8D2A2}" type="parTrans" cxnId="{6184F431-60CF-4F38-AEE8-C4CBCC6FD0CF}">
      <dgm:prSet/>
      <dgm:spPr/>
      <dgm:t>
        <a:bodyPr/>
        <a:lstStyle/>
        <a:p>
          <a:endParaRPr lang="en-CA"/>
        </a:p>
      </dgm:t>
    </dgm:pt>
    <dgm:pt modelId="{00216906-C028-46F7-B7D1-85E067B021EC}" type="sibTrans" cxnId="{6184F431-60CF-4F38-AEE8-C4CBCC6FD0CF}">
      <dgm:prSet/>
      <dgm:spPr/>
      <dgm:t>
        <a:bodyPr/>
        <a:lstStyle/>
        <a:p>
          <a:endParaRPr lang="en-CA"/>
        </a:p>
      </dgm:t>
    </dgm:pt>
    <dgm:pt modelId="{C42804EB-A80A-4EE9-886D-487CE0894C1D}" type="pres">
      <dgm:prSet presAssocID="{1D2D3B77-CFBB-45A8-A31B-58DB8E3729AF}" presName="Name0" presStyleCnt="0">
        <dgm:presLayoutVars>
          <dgm:chMax val="7"/>
          <dgm:chPref val="7"/>
          <dgm:dir/>
          <dgm:animLvl val="lvl"/>
        </dgm:presLayoutVars>
      </dgm:prSet>
      <dgm:spPr/>
    </dgm:pt>
    <dgm:pt modelId="{CA449E84-FFA0-46FE-8770-CA696740B05E}" type="pres">
      <dgm:prSet presAssocID="{06F1DFD7-6554-487A-8D02-C8B4BD36332C}" presName="Accent1" presStyleCnt="0"/>
      <dgm:spPr/>
    </dgm:pt>
    <dgm:pt modelId="{17F5ADC0-FBEC-4665-A5A9-7D830D8D44ED}" type="pres">
      <dgm:prSet presAssocID="{06F1DFD7-6554-487A-8D02-C8B4BD36332C}" presName="Accent" presStyleLbl="node1" presStyleIdx="0" presStyleCnt="4"/>
      <dgm:spPr>
        <a:xfrm>
          <a:off x="2694029" y="0"/>
          <a:ext cx="2068710" cy="2068921"/>
        </a:xfrm>
        <a:prstGeom prst="circularArrow">
          <a:avLst>
            <a:gd name="adj1" fmla="val 10980"/>
            <a:gd name="adj2" fmla="val 1142322"/>
            <a:gd name="adj3" fmla="val 4500000"/>
            <a:gd name="adj4" fmla="val 10800000"/>
            <a:gd name="adj5" fmla="val 12500"/>
          </a:avLst>
        </a:prstGeom>
        <a:solidFill>
          <a:srgbClr val="212121">
            <a:lumMod val="75000"/>
            <a:lumOff val="25000"/>
          </a:srgb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gm:spPr>
    </dgm:pt>
    <dgm:pt modelId="{B2A759E2-509B-417F-A1D6-0E8FA0C2B4E5}" type="pres">
      <dgm:prSet presAssocID="{06F1DFD7-6554-487A-8D02-C8B4BD36332C}" presName="Parent1" presStyleLbl="revTx" presStyleIdx="0" presStyleCnt="4">
        <dgm:presLayoutVars>
          <dgm:chMax val="1"/>
          <dgm:chPref val="1"/>
          <dgm:bulletEnabled val="1"/>
        </dgm:presLayoutVars>
      </dgm:prSet>
      <dgm:spPr/>
    </dgm:pt>
    <dgm:pt modelId="{BEEC35AB-1C03-4E6A-AA4F-CF516D690F5A}" type="pres">
      <dgm:prSet presAssocID="{3032AEF5-E752-4FF3-82CA-ACF8E839A912}" presName="Accent2" presStyleCnt="0"/>
      <dgm:spPr/>
    </dgm:pt>
    <dgm:pt modelId="{4C036842-5FD9-4B91-A0D9-CAA99075B58B}" type="pres">
      <dgm:prSet presAssocID="{3032AEF5-E752-4FF3-82CA-ACF8E839A912}" presName="Accent" presStyleLbl="node1" presStyleIdx="1" presStyleCnt="4"/>
      <dgm:spPr>
        <a:solidFill>
          <a:schemeClr val="tx2">
            <a:lumMod val="75000"/>
            <a:lumOff val="25000"/>
          </a:schemeClr>
        </a:solidFill>
      </dgm:spPr>
    </dgm:pt>
    <dgm:pt modelId="{6DA1D80A-24CA-4979-80A5-D77E0DAF2922}" type="pres">
      <dgm:prSet presAssocID="{3032AEF5-E752-4FF3-82CA-ACF8E839A912}" presName="Parent2" presStyleLbl="revTx" presStyleIdx="1" presStyleCnt="4">
        <dgm:presLayoutVars>
          <dgm:chMax val="1"/>
          <dgm:chPref val="1"/>
          <dgm:bulletEnabled val="1"/>
        </dgm:presLayoutVars>
      </dgm:prSet>
      <dgm:spPr/>
    </dgm:pt>
    <dgm:pt modelId="{087B1FB6-EF8D-490E-8D8F-682173159E97}" type="pres">
      <dgm:prSet presAssocID="{F5ABFC3F-BFD0-4E65-B7B6-B2734B9DBCF0}" presName="Accent3" presStyleCnt="0"/>
      <dgm:spPr/>
    </dgm:pt>
    <dgm:pt modelId="{D8AA7FCC-66FC-43D7-BF46-C5AECA4C4AFA}" type="pres">
      <dgm:prSet presAssocID="{F5ABFC3F-BFD0-4E65-B7B6-B2734B9DBCF0}" presName="Accent" presStyleLbl="node1" presStyleIdx="2" presStyleCnt="4"/>
      <dgm:spPr>
        <a:xfrm>
          <a:off x="2694029" y="2382194"/>
          <a:ext cx="2068710" cy="2068921"/>
        </a:xfrm>
        <a:prstGeom prst="circularArrow">
          <a:avLst>
            <a:gd name="adj1" fmla="val 10980"/>
            <a:gd name="adj2" fmla="val 1142322"/>
            <a:gd name="adj3" fmla="val 4500000"/>
            <a:gd name="adj4" fmla="val 13500000"/>
            <a:gd name="adj5" fmla="val 12500"/>
          </a:avLst>
        </a:prstGeom>
        <a:solidFill>
          <a:srgbClr val="212121">
            <a:lumMod val="75000"/>
            <a:lumOff val="25000"/>
          </a:srgb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gm:spPr>
    </dgm:pt>
    <dgm:pt modelId="{BD60E086-0F67-4D15-AC1D-ACC14D729AB6}" type="pres">
      <dgm:prSet presAssocID="{F5ABFC3F-BFD0-4E65-B7B6-B2734B9DBCF0}" presName="Parent3" presStyleLbl="revTx" presStyleIdx="2" presStyleCnt="4">
        <dgm:presLayoutVars>
          <dgm:chMax val="1"/>
          <dgm:chPref val="1"/>
          <dgm:bulletEnabled val="1"/>
        </dgm:presLayoutVars>
      </dgm:prSet>
      <dgm:spPr/>
    </dgm:pt>
    <dgm:pt modelId="{A821F2BA-5C89-48C1-9528-FED9AE547AFA}" type="pres">
      <dgm:prSet presAssocID="{BFC97688-4932-4B4D-A582-3B0059D5489E}" presName="Accent4" presStyleCnt="0"/>
      <dgm:spPr/>
    </dgm:pt>
    <dgm:pt modelId="{C68AE976-9038-4D39-A17F-ED3FF5A5FFF3}" type="pres">
      <dgm:prSet presAssocID="{BFC97688-4932-4B4D-A582-3B0059D5489E}" presName="Accent" presStyleLbl="node1" presStyleIdx="3" presStyleCnt="4"/>
      <dgm:spPr>
        <a:xfrm>
          <a:off x="2266783" y="3708257"/>
          <a:ext cx="1777282" cy="1778141"/>
        </a:xfrm>
        <a:prstGeom prst="blockArc">
          <a:avLst>
            <a:gd name="adj1" fmla="val 0"/>
            <a:gd name="adj2" fmla="val 18900000"/>
            <a:gd name="adj3" fmla="val 12740"/>
          </a:avLst>
        </a:prstGeom>
        <a:solidFill>
          <a:srgbClr val="212121">
            <a:lumMod val="75000"/>
            <a:lumOff val="25000"/>
          </a:srgb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gm:spPr>
    </dgm:pt>
    <dgm:pt modelId="{9533A712-F963-4D9C-8D49-C6FF02061359}" type="pres">
      <dgm:prSet presAssocID="{BFC97688-4932-4B4D-A582-3B0059D5489E}" presName="Parent4" presStyleLbl="revTx" presStyleIdx="3" presStyleCnt="4">
        <dgm:presLayoutVars>
          <dgm:chMax val="1"/>
          <dgm:chPref val="1"/>
          <dgm:bulletEnabled val="1"/>
        </dgm:presLayoutVars>
      </dgm:prSet>
      <dgm:spPr/>
    </dgm:pt>
  </dgm:ptLst>
  <dgm:cxnLst>
    <dgm:cxn modelId="{6184F431-60CF-4F38-AEE8-C4CBCC6FD0CF}" srcId="{1D2D3B77-CFBB-45A8-A31B-58DB8E3729AF}" destId="{BFC97688-4932-4B4D-A582-3B0059D5489E}" srcOrd="3" destOrd="0" parTransId="{58FF7A89-A059-431F-B72F-470321B8D2A2}" sibTransId="{00216906-C028-46F7-B7D1-85E067B021EC}"/>
    <dgm:cxn modelId="{AC70674A-445B-4EAF-9BB7-3E26C5FD54BF}" type="presOf" srcId="{06F1DFD7-6554-487A-8D02-C8B4BD36332C}" destId="{B2A759E2-509B-417F-A1D6-0E8FA0C2B4E5}" srcOrd="0" destOrd="0" presId="urn:microsoft.com/office/officeart/2009/layout/CircleArrowProcess"/>
    <dgm:cxn modelId="{16099157-5EC7-4486-A710-CEA83BD13C22}" type="presOf" srcId="{F5ABFC3F-BFD0-4E65-B7B6-B2734B9DBCF0}" destId="{BD60E086-0F67-4D15-AC1D-ACC14D729AB6}" srcOrd="0" destOrd="0" presId="urn:microsoft.com/office/officeart/2009/layout/CircleArrowProcess"/>
    <dgm:cxn modelId="{06D41C83-E724-4A18-A037-348D6866ABBD}" type="presOf" srcId="{BFC97688-4932-4B4D-A582-3B0059D5489E}" destId="{9533A712-F963-4D9C-8D49-C6FF02061359}" srcOrd="0" destOrd="0" presId="urn:microsoft.com/office/officeart/2009/layout/CircleArrowProcess"/>
    <dgm:cxn modelId="{0180CFB8-F3D7-44F9-9A76-4D5299C872B4}" srcId="{1D2D3B77-CFBB-45A8-A31B-58DB8E3729AF}" destId="{3032AEF5-E752-4FF3-82CA-ACF8E839A912}" srcOrd="1" destOrd="0" parTransId="{829B5B4E-C8F2-4FB2-AD6F-DF508DB0BB2F}" sibTransId="{A2C28352-E7A3-454F-B9DD-8225D4A99468}"/>
    <dgm:cxn modelId="{F32198C8-F244-4391-A7B0-BE6F6CEAD525}" srcId="{1D2D3B77-CFBB-45A8-A31B-58DB8E3729AF}" destId="{F5ABFC3F-BFD0-4E65-B7B6-B2734B9DBCF0}" srcOrd="2" destOrd="0" parTransId="{8B2FDEAD-794B-4944-907E-E2847EECF274}" sibTransId="{3E7D6AA6-F96F-4404-9124-33E2EC8024F1}"/>
    <dgm:cxn modelId="{AC4E5ADC-AF81-45F5-94BC-20AC60D0FB5A}" type="presOf" srcId="{1D2D3B77-CFBB-45A8-A31B-58DB8E3729AF}" destId="{C42804EB-A80A-4EE9-886D-487CE0894C1D}" srcOrd="0" destOrd="0" presId="urn:microsoft.com/office/officeart/2009/layout/CircleArrowProcess"/>
    <dgm:cxn modelId="{F69FF9F8-959B-4A2B-AAA3-F79D1CFD4F96}" type="presOf" srcId="{3032AEF5-E752-4FF3-82CA-ACF8E839A912}" destId="{6DA1D80A-24CA-4979-80A5-D77E0DAF2922}" srcOrd="0" destOrd="0" presId="urn:microsoft.com/office/officeart/2009/layout/CircleArrowProcess"/>
    <dgm:cxn modelId="{CEC7F4FB-1899-436D-AE62-21A696348727}" srcId="{1D2D3B77-CFBB-45A8-A31B-58DB8E3729AF}" destId="{06F1DFD7-6554-487A-8D02-C8B4BD36332C}" srcOrd="0" destOrd="0" parTransId="{5C0415CB-9F28-49DC-9E5E-6895132936BB}" sibTransId="{DC7F13FA-EE1B-4649-A13F-F707697DBCFB}"/>
    <dgm:cxn modelId="{D9BA4E0F-7623-47A6-B14A-D4CE77CF401B}" type="presParOf" srcId="{C42804EB-A80A-4EE9-886D-487CE0894C1D}" destId="{CA449E84-FFA0-46FE-8770-CA696740B05E}" srcOrd="0" destOrd="0" presId="urn:microsoft.com/office/officeart/2009/layout/CircleArrowProcess"/>
    <dgm:cxn modelId="{F8408560-EF6D-4B89-A800-366A5FC54493}" type="presParOf" srcId="{CA449E84-FFA0-46FE-8770-CA696740B05E}" destId="{17F5ADC0-FBEC-4665-A5A9-7D830D8D44ED}" srcOrd="0" destOrd="0" presId="urn:microsoft.com/office/officeart/2009/layout/CircleArrowProcess"/>
    <dgm:cxn modelId="{A2398772-1BC8-45A4-A389-CAB69E3ABD2F}" type="presParOf" srcId="{C42804EB-A80A-4EE9-886D-487CE0894C1D}" destId="{B2A759E2-509B-417F-A1D6-0E8FA0C2B4E5}" srcOrd="1" destOrd="0" presId="urn:microsoft.com/office/officeart/2009/layout/CircleArrowProcess"/>
    <dgm:cxn modelId="{68BD5027-7783-4B86-B2AA-5E2904D99667}" type="presParOf" srcId="{C42804EB-A80A-4EE9-886D-487CE0894C1D}" destId="{BEEC35AB-1C03-4E6A-AA4F-CF516D690F5A}" srcOrd="2" destOrd="0" presId="urn:microsoft.com/office/officeart/2009/layout/CircleArrowProcess"/>
    <dgm:cxn modelId="{3C9D68DF-1196-4EEE-9D69-195FBC4DCB2A}" type="presParOf" srcId="{BEEC35AB-1C03-4E6A-AA4F-CF516D690F5A}" destId="{4C036842-5FD9-4B91-A0D9-CAA99075B58B}" srcOrd="0" destOrd="0" presId="urn:microsoft.com/office/officeart/2009/layout/CircleArrowProcess"/>
    <dgm:cxn modelId="{A8E432BE-A0F7-4481-9D56-3DA5E1933FEA}" type="presParOf" srcId="{C42804EB-A80A-4EE9-886D-487CE0894C1D}" destId="{6DA1D80A-24CA-4979-80A5-D77E0DAF2922}" srcOrd="3" destOrd="0" presId="urn:microsoft.com/office/officeart/2009/layout/CircleArrowProcess"/>
    <dgm:cxn modelId="{2CA13661-C1D9-4BA4-99E1-42328D1CE559}" type="presParOf" srcId="{C42804EB-A80A-4EE9-886D-487CE0894C1D}" destId="{087B1FB6-EF8D-490E-8D8F-682173159E97}" srcOrd="4" destOrd="0" presId="urn:microsoft.com/office/officeart/2009/layout/CircleArrowProcess"/>
    <dgm:cxn modelId="{37F61D7B-5C2B-401A-B934-3795511A2CFE}" type="presParOf" srcId="{087B1FB6-EF8D-490E-8D8F-682173159E97}" destId="{D8AA7FCC-66FC-43D7-BF46-C5AECA4C4AFA}" srcOrd="0" destOrd="0" presId="urn:microsoft.com/office/officeart/2009/layout/CircleArrowProcess"/>
    <dgm:cxn modelId="{9065842A-BFC7-48ED-9ECF-1ED1F36C3217}" type="presParOf" srcId="{C42804EB-A80A-4EE9-886D-487CE0894C1D}" destId="{BD60E086-0F67-4D15-AC1D-ACC14D729AB6}" srcOrd="5" destOrd="0" presId="urn:microsoft.com/office/officeart/2009/layout/CircleArrowProcess"/>
    <dgm:cxn modelId="{5D54972E-1A78-4A87-A956-9FC935D07729}" type="presParOf" srcId="{C42804EB-A80A-4EE9-886D-487CE0894C1D}" destId="{A821F2BA-5C89-48C1-9528-FED9AE547AFA}" srcOrd="6" destOrd="0" presId="urn:microsoft.com/office/officeart/2009/layout/CircleArrowProcess"/>
    <dgm:cxn modelId="{69A75325-4538-43B9-BA9D-26CCC71C4BDD}" type="presParOf" srcId="{A821F2BA-5C89-48C1-9528-FED9AE547AFA}" destId="{C68AE976-9038-4D39-A17F-ED3FF5A5FFF3}" srcOrd="0" destOrd="0" presId="urn:microsoft.com/office/officeart/2009/layout/CircleArrowProcess"/>
    <dgm:cxn modelId="{BFB9BCFA-27CE-47A2-ACA1-38F25F94957C}" type="presParOf" srcId="{C42804EB-A80A-4EE9-886D-487CE0894C1D}" destId="{9533A712-F963-4D9C-8D49-C6FF02061359}"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5645" y="701582"/>
          <a:ext cx="1764677" cy="2117613"/>
        </a:xfrm>
        <a:prstGeom prst="rect">
          <a:avLst/>
        </a:prstGeom>
        <a:solidFill>
          <a:schemeClr val="tx2">
            <a:lumMod val="75000"/>
            <a:lumOff val="2500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4311" tIns="0" rIns="174311" bIns="330200" numCol="1" spcCol="1270" anchor="t" anchorCtr="0">
          <a:noAutofit/>
        </a:bodyPr>
        <a:lstStyle/>
        <a:p>
          <a:pPr marL="0" lvl="0" indent="0" algn="l" defTabSz="933450">
            <a:lnSpc>
              <a:spcPct val="90000"/>
            </a:lnSpc>
            <a:spcBef>
              <a:spcPct val="0"/>
            </a:spcBef>
            <a:spcAft>
              <a:spcPct val="35000"/>
            </a:spcAft>
            <a:buNone/>
          </a:pPr>
          <a:r>
            <a:rPr lang="en-US" sz="2100" kern="1200" dirty="0"/>
            <a:t>Introduction</a:t>
          </a:r>
        </a:p>
      </dsp:txBody>
      <dsp:txXfrm>
        <a:off x="5645" y="1548628"/>
        <a:ext cx="1764677" cy="1270567"/>
      </dsp:txXfrm>
    </dsp:sp>
    <dsp:sp modelId="{15536E38-36FE-4A51-B620-2715BFAD5475}">
      <dsp:nvSpPr>
        <dsp:cNvPr id="0" name=""/>
        <dsp:cNvSpPr/>
      </dsp:nvSpPr>
      <dsp:spPr>
        <a:xfrm>
          <a:off x="5645" y="701582"/>
          <a:ext cx="1764677" cy="847045"/>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4311" tIns="165100" rIns="174311" bIns="165100" numCol="1" spcCol="1270" anchor="ctr" anchorCtr="0">
          <a:noAutofit/>
        </a:bodyPr>
        <a:lstStyle/>
        <a:p>
          <a:pPr marL="0" lvl="0" indent="0" algn="l" defTabSz="1644650">
            <a:lnSpc>
              <a:spcPct val="90000"/>
            </a:lnSpc>
            <a:spcBef>
              <a:spcPct val="0"/>
            </a:spcBef>
            <a:spcAft>
              <a:spcPct val="35000"/>
            </a:spcAft>
            <a:buNone/>
          </a:pPr>
          <a:r>
            <a:rPr lang="en-US" sz="3700" kern="1200"/>
            <a:t>01</a:t>
          </a:r>
          <a:endParaRPr lang="en-US" sz="3700" kern="1200" dirty="0"/>
        </a:p>
      </dsp:txBody>
      <dsp:txXfrm>
        <a:off x="5645" y="701582"/>
        <a:ext cx="1764677" cy="847045"/>
      </dsp:txXfrm>
    </dsp:sp>
    <dsp:sp modelId="{89A9B4CF-6439-46B1-B6A9-1D6CD5034774}">
      <dsp:nvSpPr>
        <dsp:cNvPr id="0" name=""/>
        <dsp:cNvSpPr/>
      </dsp:nvSpPr>
      <dsp:spPr>
        <a:xfrm>
          <a:off x="1911496" y="701582"/>
          <a:ext cx="1764677" cy="2117613"/>
        </a:xfrm>
        <a:prstGeom prst="rect">
          <a:avLst/>
        </a:prstGeom>
        <a:solidFill>
          <a:srgbClr val="212121">
            <a:lumMod val="75000"/>
            <a:lumOff val="25000"/>
          </a:srgbClr>
        </a:solidFill>
        <a:ln w="15875" cap="rnd" cmpd="sng" algn="ctr">
          <a:solidFill>
            <a:srgbClr val="212121">
              <a:hueOff val="0"/>
              <a:satOff val="0"/>
              <a:lumOff val="0"/>
              <a:alphaOff val="0"/>
            </a:srgb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1173" tIns="0" rIns="161173"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prstClr val="white"/>
              </a:solidFill>
              <a:latin typeface="Corbel" panose="020B0503020204020204"/>
              <a:ea typeface="+mn-ea"/>
              <a:cs typeface="+mn-cs"/>
            </a:rPr>
            <a:t>Process</a:t>
          </a:r>
        </a:p>
      </dsp:txBody>
      <dsp:txXfrm>
        <a:off x="1911496" y="1548628"/>
        <a:ext cx="1764677" cy="1270567"/>
      </dsp:txXfrm>
    </dsp:sp>
    <dsp:sp modelId="{379B8CE4-8135-4F2C-A5A0-E55EBE328E9A}">
      <dsp:nvSpPr>
        <dsp:cNvPr id="0" name=""/>
        <dsp:cNvSpPr/>
      </dsp:nvSpPr>
      <dsp:spPr>
        <a:xfrm>
          <a:off x="1911496" y="701582"/>
          <a:ext cx="1764677" cy="847045"/>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4311" tIns="165100" rIns="174311" bIns="165100" numCol="1" spcCol="1270" anchor="ctr" anchorCtr="0">
          <a:noAutofit/>
        </a:bodyPr>
        <a:lstStyle/>
        <a:p>
          <a:pPr marL="0" lvl="0" indent="0" algn="l" defTabSz="1644650">
            <a:lnSpc>
              <a:spcPct val="90000"/>
            </a:lnSpc>
            <a:spcBef>
              <a:spcPct val="0"/>
            </a:spcBef>
            <a:spcAft>
              <a:spcPct val="35000"/>
            </a:spcAft>
            <a:buNone/>
          </a:pPr>
          <a:r>
            <a:rPr lang="en-US" sz="3700" kern="1200"/>
            <a:t>02</a:t>
          </a:r>
          <a:endParaRPr lang="en-US" sz="3700" kern="1200" dirty="0"/>
        </a:p>
      </dsp:txBody>
      <dsp:txXfrm>
        <a:off x="1911496" y="701582"/>
        <a:ext cx="1764677" cy="847045"/>
      </dsp:txXfrm>
    </dsp:sp>
    <dsp:sp modelId="{0802B4A8-7224-4B0A-95B7-D17AEB2B2AFF}">
      <dsp:nvSpPr>
        <dsp:cNvPr id="0" name=""/>
        <dsp:cNvSpPr/>
      </dsp:nvSpPr>
      <dsp:spPr>
        <a:xfrm>
          <a:off x="3817348" y="701582"/>
          <a:ext cx="1764677" cy="2117613"/>
        </a:xfrm>
        <a:prstGeom prst="rect">
          <a:avLst/>
        </a:prstGeom>
        <a:solidFill>
          <a:schemeClr val="accent1">
            <a:lumMod val="7500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4311" tIns="0" rIns="174311" bIns="330200" numCol="1" spcCol="1270" anchor="t" anchorCtr="0">
          <a:noAutofit/>
        </a:bodyPr>
        <a:lstStyle/>
        <a:p>
          <a:pPr marL="0" lvl="0" indent="0" algn="l" defTabSz="933450">
            <a:lnSpc>
              <a:spcPct val="90000"/>
            </a:lnSpc>
            <a:spcBef>
              <a:spcPct val="0"/>
            </a:spcBef>
            <a:spcAft>
              <a:spcPct val="35000"/>
            </a:spcAft>
            <a:buNone/>
          </a:pPr>
          <a:r>
            <a:rPr lang="en-US" sz="2100" kern="1200" dirty="0"/>
            <a:t>Purpose of Analysis</a:t>
          </a:r>
        </a:p>
      </dsp:txBody>
      <dsp:txXfrm>
        <a:off x="3817348" y="1548628"/>
        <a:ext cx="1764677" cy="1270567"/>
      </dsp:txXfrm>
    </dsp:sp>
    <dsp:sp modelId="{68AC9669-DC11-473A-AA2E-579A44E78C37}">
      <dsp:nvSpPr>
        <dsp:cNvPr id="0" name=""/>
        <dsp:cNvSpPr/>
      </dsp:nvSpPr>
      <dsp:spPr>
        <a:xfrm>
          <a:off x="3817348" y="701582"/>
          <a:ext cx="1764677" cy="847045"/>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4311" tIns="165100" rIns="174311" bIns="165100" numCol="1" spcCol="1270" anchor="ctr" anchorCtr="0">
          <a:noAutofit/>
        </a:bodyPr>
        <a:lstStyle/>
        <a:p>
          <a:pPr marL="0" lvl="0" indent="0" algn="l" defTabSz="1644650">
            <a:lnSpc>
              <a:spcPct val="90000"/>
            </a:lnSpc>
            <a:spcBef>
              <a:spcPct val="0"/>
            </a:spcBef>
            <a:spcAft>
              <a:spcPct val="35000"/>
            </a:spcAft>
            <a:buNone/>
          </a:pPr>
          <a:r>
            <a:rPr lang="en-US" sz="3700" kern="1200" dirty="0"/>
            <a:t>03</a:t>
          </a:r>
        </a:p>
      </dsp:txBody>
      <dsp:txXfrm>
        <a:off x="3817348" y="701582"/>
        <a:ext cx="1764677" cy="847045"/>
      </dsp:txXfrm>
    </dsp:sp>
    <dsp:sp modelId="{7DF1710F-48B9-44D5-8B29-3EED604D22B6}">
      <dsp:nvSpPr>
        <dsp:cNvPr id="0" name=""/>
        <dsp:cNvSpPr/>
      </dsp:nvSpPr>
      <dsp:spPr>
        <a:xfrm>
          <a:off x="5723200" y="701582"/>
          <a:ext cx="1764677" cy="2117613"/>
        </a:xfrm>
        <a:prstGeom prst="rect">
          <a:avLst/>
        </a:prstGeom>
        <a:solidFill>
          <a:srgbClr val="212121">
            <a:lumMod val="75000"/>
            <a:lumOff val="25000"/>
          </a:srgbClr>
        </a:solidFill>
        <a:ln w="15875" cap="rnd" cmpd="sng" algn="ctr">
          <a:solidFill>
            <a:srgbClr val="212121">
              <a:hueOff val="0"/>
              <a:satOff val="0"/>
              <a:lumOff val="0"/>
              <a:alphaOff val="0"/>
            </a:srgb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1173" tIns="0" rIns="161173"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prstClr val="white"/>
              </a:solidFill>
              <a:latin typeface="Corbel" panose="020B0503020204020204"/>
              <a:ea typeface="+mn-ea"/>
              <a:cs typeface="+mn-cs"/>
            </a:rPr>
            <a:t>Results	</a:t>
          </a:r>
        </a:p>
      </dsp:txBody>
      <dsp:txXfrm>
        <a:off x="5723200" y="1548628"/>
        <a:ext cx="1764677" cy="1270567"/>
      </dsp:txXfrm>
    </dsp:sp>
    <dsp:sp modelId="{B5F6D0E0-C712-467C-BF42-E8F212E56D76}">
      <dsp:nvSpPr>
        <dsp:cNvPr id="0" name=""/>
        <dsp:cNvSpPr/>
      </dsp:nvSpPr>
      <dsp:spPr>
        <a:xfrm>
          <a:off x="5723200" y="701582"/>
          <a:ext cx="1764677" cy="847045"/>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4311" tIns="165100" rIns="174311" bIns="165100" numCol="1" spcCol="1270" anchor="ctr" anchorCtr="0">
          <a:noAutofit/>
        </a:bodyPr>
        <a:lstStyle/>
        <a:p>
          <a:pPr marL="0" lvl="0" indent="0" algn="l" defTabSz="1644650">
            <a:lnSpc>
              <a:spcPct val="90000"/>
            </a:lnSpc>
            <a:spcBef>
              <a:spcPct val="0"/>
            </a:spcBef>
            <a:spcAft>
              <a:spcPct val="35000"/>
            </a:spcAft>
            <a:buNone/>
          </a:pPr>
          <a:r>
            <a:rPr lang="en-CA" sz="3700" kern="1200"/>
            <a:t>04</a:t>
          </a:r>
        </a:p>
      </dsp:txBody>
      <dsp:txXfrm>
        <a:off x="5723200" y="701582"/>
        <a:ext cx="1764677" cy="847045"/>
      </dsp:txXfrm>
    </dsp:sp>
    <dsp:sp modelId="{63829776-E67B-48B0-ABAA-D0FDD6156AA0}">
      <dsp:nvSpPr>
        <dsp:cNvPr id="0" name=""/>
        <dsp:cNvSpPr/>
      </dsp:nvSpPr>
      <dsp:spPr>
        <a:xfrm>
          <a:off x="7629052" y="701582"/>
          <a:ext cx="1764677" cy="2117613"/>
        </a:xfrm>
        <a:prstGeom prst="rect">
          <a:avLst/>
        </a:prstGeom>
        <a:solidFill>
          <a:srgbClr val="212121">
            <a:lumMod val="75000"/>
            <a:lumOff val="25000"/>
          </a:srgbClr>
        </a:solidFill>
        <a:ln w="15875" cap="rnd" cmpd="sng" algn="ctr">
          <a:solidFill>
            <a:srgbClr val="212121">
              <a:hueOff val="0"/>
              <a:satOff val="0"/>
              <a:lumOff val="0"/>
              <a:alphaOff val="0"/>
            </a:srgb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1173" tIns="0" rIns="161173"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prstClr val="white"/>
              </a:solidFill>
              <a:latin typeface="Corbel" panose="020B0503020204020204"/>
              <a:ea typeface="+mn-ea"/>
              <a:cs typeface="+mn-cs"/>
            </a:rPr>
            <a:t>Future Moves</a:t>
          </a:r>
        </a:p>
      </dsp:txBody>
      <dsp:txXfrm>
        <a:off x="7629052" y="1548628"/>
        <a:ext cx="1764677" cy="1270567"/>
      </dsp:txXfrm>
    </dsp:sp>
    <dsp:sp modelId="{4D61FB2A-A814-4C0F-86C8-1C52B1C1516B}">
      <dsp:nvSpPr>
        <dsp:cNvPr id="0" name=""/>
        <dsp:cNvSpPr/>
      </dsp:nvSpPr>
      <dsp:spPr>
        <a:xfrm>
          <a:off x="7629052" y="701582"/>
          <a:ext cx="1764677" cy="847045"/>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4311" tIns="165100" rIns="174311" bIns="165100" numCol="1" spcCol="1270" anchor="ctr" anchorCtr="0">
          <a:noAutofit/>
        </a:bodyPr>
        <a:lstStyle/>
        <a:p>
          <a:pPr marL="0" lvl="0" indent="0" algn="l" defTabSz="1644650">
            <a:lnSpc>
              <a:spcPct val="90000"/>
            </a:lnSpc>
            <a:spcBef>
              <a:spcPct val="0"/>
            </a:spcBef>
            <a:spcAft>
              <a:spcPct val="35000"/>
            </a:spcAft>
            <a:buNone/>
          </a:pPr>
          <a:r>
            <a:rPr lang="en-CA" sz="3700" kern="1200"/>
            <a:t>05</a:t>
          </a:r>
        </a:p>
      </dsp:txBody>
      <dsp:txXfrm>
        <a:off x="7629052" y="701582"/>
        <a:ext cx="1764677" cy="847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5ADC0-FBEC-4665-A5A9-7D830D8D44ED}">
      <dsp:nvSpPr>
        <dsp:cNvPr id="0" name=""/>
        <dsp:cNvSpPr/>
      </dsp:nvSpPr>
      <dsp:spPr>
        <a:xfrm>
          <a:off x="2694029" y="0"/>
          <a:ext cx="2068710" cy="2068921"/>
        </a:xfrm>
        <a:prstGeom prst="circularArrow">
          <a:avLst>
            <a:gd name="adj1" fmla="val 10980"/>
            <a:gd name="adj2" fmla="val 1142322"/>
            <a:gd name="adj3" fmla="val 4500000"/>
            <a:gd name="adj4" fmla="val 10800000"/>
            <a:gd name="adj5" fmla="val 12500"/>
          </a:avLst>
        </a:prstGeom>
        <a:solidFill>
          <a:srgbClr val="212121">
            <a:lumMod val="75000"/>
            <a:lumOff val="25000"/>
          </a:srgb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2A759E2-509B-417F-A1D6-0E8FA0C2B4E5}">
      <dsp:nvSpPr>
        <dsp:cNvPr id="0" name=""/>
        <dsp:cNvSpPr/>
      </dsp:nvSpPr>
      <dsp:spPr>
        <a:xfrm>
          <a:off x="3150768" y="748893"/>
          <a:ext cx="1154457" cy="57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CA" sz="2700" kern="1200" dirty="0"/>
            <a:t>Excel</a:t>
          </a:r>
        </a:p>
      </dsp:txBody>
      <dsp:txXfrm>
        <a:off x="3150768" y="748893"/>
        <a:ext cx="1154457" cy="577169"/>
      </dsp:txXfrm>
    </dsp:sp>
    <dsp:sp modelId="{4C036842-5FD9-4B91-A0D9-CAA99075B58B}">
      <dsp:nvSpPr>
        <dsp:cNvPr id="0" name=""/>
        <dsp:cNvSpPr/>
      </dsp:nvSpPr>
      <dsp:spPr>
        <a:xfrm>
          <a:off x="2119323" y="1188902"/>
          <a:ext cx="2068710" cy="2068921"/>
        </a:xfrm>
        <a:prstGeom prst="leftCircularArrow">
          <a:avLst>
            <a:gd name="adj1" fmla="val 10980"/>
            <a:gd name="adj2" fmla="val 1142322"/>
            <a:gd name="adj3" fmla="val 6300000"/>
            <a:gd name="adj4" fmla="val 18900000"/>
            <a:gd name="adj5" fmla="val 12500"/>
          </a:avLst>
        </a:prstGeom>
        <a:solidFill>
          <a:schemeClr val="tx2">
            <a:lumMod val="75000"/>
            <a:lumOff val="25000"/>
          </a:scheme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DA1D80A-24CA-4979-80A5-D77E0DAF2922}">
      <dsp:nvSpPr>
        <dsp:cNvPr id="0" name=""/>
        <dsp:cNvSpPr/>
      </dsp:nvSpPr>
      <dsp:spPr>
        <a:xfrm>
          <a:off x="2573733" y="1939990"/>
          <a:ext cx="1154457" cy="57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CA" sz="2700" kern="1200" dirty="0"/>
            <a:t>Python</a:t>
          </a:r>
        </a:p>
      </dsp:txBody>
      <dsp:txXfrm>
        <a:off x="2573733" y="1939990"/>
        <a:ext cx="1154457" cy="577169"/>
      </dsp:txXfrm>
    </dsp:sp>
    <dsp:sp modelId="{D8AA7FCC-66FC-43D7-BF46-C5AECA4C4AFA}">
      <dsp:nvSpPr>
        <dsp:cNvPr id="0" name=""/>
        <dsp:cNvSpPr/>
      </dsp:nvSpPr>
      <dsp:spPr>
        <a:xfrm>
          <a:off x="2694029" y="2382194"/>
          <a:ext cx="2068710" cy="2068921"/>
        </a:xfrm>
        <a:prstGeom prst="circularArrow">
          <a:avLst>
            <a:gd name="adj1" fmla="val 10980"/>
            <a:gd name="adj2" fmla="val 1142322"/>
            <a:gd name="adj3" fmla="val 4500000"/>
            <a:gd name="adj4" fmla="val 13500000"/>
            <a:gd name="adj5" fmla="val 12500"/>
          </a:avLst>
        </a:prstGeom>
        <a:solidFill>
          <a:srgbClr val="212121">
            <a:lumMod val="75000"/>
            <a:lumOff val="25000"/>
          </a:srgb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D60E086-0F67-4D15-AC1D-ACC14D729AB6}">
      <dsp:nvSpPr>
        <dsp:cNvPr id="0" name=""/>
        <dsp:cNvSpPr/>
      </dsp:nvSpPr>
      <dsp:spPr>
        <a:xfrm>
          <a:off x="3150768" y="3131087"/>
          <a:ext cx="1154457" cy="57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CA" sz="2700" kern="1200" dirty="0"/>
            <a:t>Jupyter</a:t>
          </a:r>
        </a:p>
      </dsp:txBody>
      <dsp:txXfrm>
        <a:off x="3150768" y="3131087"/>
        <a:ext cx="1154457" cy="577169"/>
      </dsp:txXfrm>
    </dsp:sp>
    <dsp:sp modelId="{C68AE976-9038-4D39-A17F-ED3FF5A5FFF3}">
      <dsp:nvSpPr>
        <dsp:cNvPr id="0" name=""/>
        <dsp:cNvSpPr/>
      </dsp:nvSpPr>
      <dsp:spPr>
        <a:xfrm>
          <a:off x="2266783" y="3708257"/>
          <a:ext cx="1777282" cy="1778141"/>
        </a:xfrm>
        <a:prstGeom prst="blockArc">
          <a:avLst>
            <a:gd name="adj1" fmla="val 0"/>
            <a:gd name="adj2" fmla="val 18900000"/>
            <a:gd name="adj3" fmla="val 12740"/>
          </a:avLst>
        </a:prstGeom>
        <a:solidFill>
          <a:srgbClr val="212121">
            <a:lumMod val="75000"/>
            <a:lumOff val="25000"/>
          </a:srgb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533A712-F963-4D9C-8D49-C6FF02061359}">
      <dsp:nvSpPr>
        <dsp:cNvPr id="0" name=""/>
        <dsp:cNvSpPr/>
      </dsp:nvSpPr>
      <dsp:spPr>
        <a:xfrm>
          <a:off x="2573733" y="4322185"/>
          <a:ext cx="1154457" cy="57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CA" sz="2700" kern="1200" dirty="0"/>
            <a:t>Tableau</a:t>
          </a:r>
        </a:p>
      </dsp:txBody>
      <dsp:txXfrm>
        <a:off x="2573733" y="4322185"/>
        <a:ext cx="1154457" cy="57716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91903&amp;picture=winter-road"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nagpurtoday.in/50-year-old-women-died-in-road-accident-near-shitla-mata-mandir-shambhag/07111223"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ekhadiva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Tableau_Software" TargetMode="External"/><Relationship Id="rId13"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hyperlink" Target="https://crowintelligence.org/2021/04/30/getting-started-with-jupyter-is-freely-available-on-manning-liveproject/" TargetMode="External"/><Relationship Id="rId2" Type="http://schemas.openxmlformats.org/officeDocument/2006/relationships/diagramData" Target="../diagrams/data2.xml"/><Relationship Id="rId16" Type="http://schemas.openxmlformats.org/officeDocument/2006/relationships/image" Target="../media/image5.svg"/><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8.png"/><Relationship Id="rId5" Type="http://schemas.openxmlformats.org/officeDocument/2006/relationships/diagramColors" Target="../diagrams/colors2.xml"/><Relationship Id="rId15" Type="http://schemas.openxmlformats.org/officeDocument/2006/relationships/image" Target="../media/image4.png"/><Relationship Id="rId10" Type="http://schemas.openxmlformats.org/officeDocument/2006/relationships/hyperlink" Target="https://commons.wikimedia.org/wiki/Category:Microsoft_Excel_logos" TargetMode="External"/><Relationship Id="rId4" Type="http://schemas.openxmlformats.org/officeDocument/2006/relationships/diagramQuickStyle" Target="../diagrams/quickStyle2.xml"/><Relationship Id="rId9" Type="http://schemas.openxmlformats.org/officeDocument/2006/relationships/image" Target="../media/image7.png"/><Relationship Id="rId14" Type="http://schemas.openxmlformats.org/officeDocument/2006/relationships/hyperlink" Target="https://www.marinedatascience.co/software/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905EAF-459A-C741-8205-838E50480D7D}"/>
              </a:ext>
              <a:ext uri="{C183D7F6-B498-43B3-948B-1728B52AA6E4}">
                <adec:decorative xmlns:adec="http://schemas.microsoft.com/office/drawing/2017/decorative" val="1"/>
              </a:ext>
            </a:extLst>
          </p:cNvPr>
          <p:cNvPicPr>
            <a:picLocks noChangeAspect="1"/>
          </p:cNvPicPr>
          <p:nvPr/>
        </p:nvPicPr>
        <p:blipFill>
          <a:blip r:embed="rId2">
            <a:extLst>
              <a:ext uri="{837473B0-CC2E-450A-ABE3-18F120FF3D39}">
                <a1611:picAttrSrcUrl xmlns:a1611="http://schemas.microsoft.com/office/drawing/2016/11/main" r:id="rId3"/>
              </a:ext>
            </a:extLst>
          </a:blip>
          <a:srcRect t="7812" b="7812"/>
          <a:stretch/>
        </p:blipFill>
        <p:spPr>
          <a:xfrm>
            <a:off x="8259" y="0"/>
            <a:ext cx="12191979" cy="6857990"/>
          </a:xfrm>
          <a:prstGeom prst="rect">
            <a:avLst/>
          </a:prstGeom>
        </p:spPr>
      </p:pic>
      <p:pic>
        <p:nvPicPr>
          <p:cNvPr id="7" name="Picture 6" descr="A car crash with a broken car&#10;&#10;Description automatically generated with medium confidence">
            <a:extLst>
              <a:ext uri="{FF2B5EF4-FFF2-40B4-BE49-F238E27FC236}">
                <a16:creationId xmlns:a16="http://schemas.microsoft.com/office/drawing/2014/main" id="{6735DDDA-15B1-F145-399B-EA060EEFE86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0"/>
            <a:ext cx="5133888" cy="2051945"/>
          </a:xfrm>
          <a:prstGeom prst="rect">
            <a:avLst/>
          </a:prstGeom>
        </p:spPr>
      </p:pic>
      <p:sp>
        <p:nvSpPr>
          <p:cNvPr id="9" name="TextBox 8">
            <a:extLst>
              <a:ext uri="{FF2B5EF4-FFF2-40B4-BE49-F238E27FC236}">
                <a16:creationId xmlns:a16="http://schemas.microsoft.com/office/drawing/2014/main" id="{887102D8-854F-80A2-EF84-65E989FF4E2D}"/>
              </a:ext>
            </a:extLst>
          </p:cNvPr>
          <p:cNvSpPr txBox="1"/>
          <p:nvPr/>
        </p:nvSpPr>
        <p:spPr>
          <a:xfrm>
            <a:off x="5735052" y="2795337"/>
            <a:ext cx="914400" cy="914400"/>
          </a:xfrm>
          <a:prstGeom prst="rect">
            <a:avLst/>
          </a:prstGeom>
          <a:noFill/>
        </p:spPr>
        <p:txBody>
          <a:bodyPr wrap="square" rtlCol="0">
            <a:spAutoFit/>
          </a:bodyPr>
          <a:lstStyle/>
          <a:p>
            <a:endParaRPr lang="en-CA" dirty="0"/>
          </a:p>
        </p:txBody>
      </p:sp>
      <p:sp>
        <p:nvSpPr>
          <p:cNvPr id="10" name="TextBox 9">
            <a:extLst>
              <a:ext uri="{FF2B5EF4-FFF2-40B4-BE49-F238E27FC236}">
                <a16:creationId xmlns:a16="http://schemas.microsoft.com/office/drawing/2014/main" id="{C928B4EB-361C-AE96-AECF-DEF88C153E74}"/>
              </a:ext>
            </a:extLst>
          </p:cNvPr>
          <p:cNvSpPr txBox="1"/>
          <p:nvPr/>
        </p:nvSpPr>
        <p:spPr>
          <a:xfrm>
            <a:off x="55831" y="2228666"/>
            <a:ext cx="5390365" cy="1200329"/>
          </a:xfrm>
          <a:prstGeom prst="rect">
            <a:avLst/>
          </a:prstGeom>
          <a:noFill/>
        </p:spPr>
        <p:txBody>
          <a:bodyPr wrap="square" rtlCol="0">
            <a:spAutoFit/>
          </a:bodyPr>
          <a:lstStyle/>
          <a:p>
            <a:r>
              <a:rPr lang="en-CA" sz="3600" dirty="0">
                <a:solidFill>
                  <a:schemeClr val="bg1"/>
                </a:solidFill>
              </a:rPr>
              <a:t> Data Visualization with</a:t>
            </a:r>
          </a:p>
          <a:p>
            <a:r>
              <a:rPr lang="en-CA" sz="3600" dirty="0">
                <a:solidFill>
                  <a:schemeClr val="bg1"/>
                </a:solidFill>
              </a:rPr>
              <a:t>                 Tableau </a:t>
            </a:r>
          </a:p>
        </p:txBody>
      </p:sp>
      <p:sp>
        <p:nvSpPr>
          <p:cNvPr id="11" name="TextBox 10">
            <a:extLst>
              <a:ext uri="{FF2B5EF4-FFF2-40B4-BE49-F238E27FC236}">
                <a16:creationId xmlns:a16="http://schemas.microsoft.com/office/drawing/2014/main" id="{4440D78D-BE35-EF25-2A86-D7658A870342}"/>
              </a:ext>
            </a:extLst>
          </p:cNvPr>
          <p:cNvSpPr txBox="1"/>
          <p:nvPr/>
        </p:nvSpPr>
        <p:spPr>
          <a:xfrm>
            <a:off x="9039726" y="5173580"/>
            <a:ext cx="3593846" cy="1323439"/>
          </a:xfrm>
          <a:prstGeom prst="rect">
            <a:avLst/>
          </a:prstGeom>
          <a:noFill/>
        </p:spPr>
        <p:txBody>
          <a:bodyPr wrap="square" rtlCol="0">
            <a:spAutoFit/>
          </a:bodyPr>
          <a:lstStyle/>
          <a:p>
            <a:r>
              <a:rPr lang="en-CA" sz="4000" dirty="0">
                <a:solidFill>
                  <a:schemeClr val="bg1"/>
                </a:solidFill>
              </a:rPr>
              <a:t>Rekha .</a:t>
            </a:r>
          </a:p>
          <a:p>
            <a:r>
              <a:rPr lang="en-CA" sz="4000" dirty="0">
                <a:solidFill>
                  <a:schemeClr val="bg1"/>
                </a:solidFill>
              </a:rPr>
              <a:t>01 Feb 2024 </a:t>
            </a:r>
          </a:p>
        </p:txBody>
      </p:sp>
    </p:spTree>
    <p:extLst>
      <p:ext uri="{BB962C8B-B14F-4D97-AF65-F5344CB8AC3E}">
        <p14:creationId xmlns:p14="http://schemas.microsoft.com/office/powerpoint/2010/main" val="8515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F098B2-33A4-BABC-C073-148413728992}"/>
              </a:ext>
            </a:extLst>
          </p:cNvPr>
          <p:cNvSpPr txBox="1"/>
          <p:nvPr/>
        </p:nvSpPr>
        <p:spPr>
          <a:xfrm>
            <a:off x="2061528" y="160421"/>
            <a:ext cx="1471865" cy="584775"/>
          </a:xfrm>
          <a:prstGeom prst="rect">
            <a:avLst/>
          </a:prstGeom>
          <a:noFill/>
        </p:spPr>
        <p:txBody>
          <a:bodyPr wrap="square" rtlCol="0">
            <a:spAutoFit/>
          </a:bodyPr>
          <a:lstStyle/>
          <a:p>
            <a:r>
              <a:rPr lang="en-CA" sz="3200" dirty="0">
                <a:solidFill>
                  <a:schemeClr val="accent1">
                    <a:lumMod val="50000"/>
                  </a:schemeClr>
                </a:solidFill>
              </a:rPr>
              <a:t>Results</a:t>
            </a:r>
          </a:p>
        </p:txBody>
      </p:sp>
      <p:sp>
        <p:nvSpPr>
          <p:cNvPr id="10" name="TextBox 9">
            <a:extLst>
              <a:ext uri="{FF2B5EF4-FFF2-40B4-BE49-F238E27FC236}">
                <a16:creationId xmlns:a16="http://schemas.microsoft.com/office/drawing/2014/main" id="{F1A089D8-D844-CE5D-2B87-0A32A3AA7CA9}"/>
              </a:ext>
            </a:extLst>
          </p:cNvPr>
          <p:cNvSpPr txBox="1"/>
          <p:nvPr/>
        </p:nvSpPr>
        <p:spPr>
          <a:xfrm>
            <a:off x="3533391" y="3232560"/>
            <a:ext cx="794084" cy="461665"/>
          </a:xfrm>
          <a:prstGeom prst="rect">
            <a:avLst/>
          </a:prstGeom>
          <a:noFill/>
        </p:spPr>
        <p:txBody>
          <a:bodyPr wrap="square" rtlCol="0">
            <a:spAutoFit/>
          </a:bodyPr>
          <a:lstStyle/>
          <a:p>
            <a:r>
              <a:rPr lang="en-CA" sz="2400" dirty="0"/>
              <a:t>2021</a:t>
            </a:r>
          </a:p>
        </p:txBody>
      </p:sp>
      <p:sp>
        <p:nvSpPr>
          <p:cNvPr id="11" name="TextBox 10">
            <a:extLst>
              <a:ext uri="{FF2B5EF4-FFF2-40B4-BE49-F238E27FC236}">
                <a16:creationId xmlns:a16="http://schemas.microsoft.com/office/drawing/2014/main" id="{31B0D095-1BA6-8EA1-8A44-9F97607A04F8}"/>
              </a:ext>
            </a:extLst>
          </p:cNvPr>
          <p:cNvSpPr txBox="1"/>
          <p:nvPr/>
        </p:nvSpPr>
        <p:spPr>
          <a:xfrm>
            <a:off x="3533392" y="4361041"/>
            <a:ext cx="794084" cy="461665"/>
          </a:xfrm>
          <a:prstGeom prst="rect">
            <a:avLst/>
          </a:prstGeom>
          <a:noFill/>
        </p:spPr>
        <p:txBody>
          <a:bodyPr wrap="square" rtlCol="0">
            <a:spAutoFit/>
          </a:bodyPr>
          <a:lstStyle/>
          <a:p>
            <a:r>
              <a:rPr lang="en-CA" sz="2400" dirty="0"/>
              <a:t>2022</a:t>
            </a:r>
          </a:p>
        </p:txBody>
      </p:sp>
      <p:sp>
        <p:nvSpPr>
          <p:cNvPr id="12" name="TextBox 11">
            <a:extLst>
              <a:ext uri="{FF2B5EF4-FFF2-40B4-BE49-F238E27FC236}">
                <a16:creationId xmlns:a16="http://schemas.microsoft.com/office/drawing/2014/main" id="{8B5CE100-E26A-9B59-C4AD-F26BF0F27812}"/>
              </a:ext>
            </a:extLst>
          </p:cNvPr>
          <p:cNvSpPr txBox="1"/>
          <p:nvPr/>
        </p:nvSpPr>
        <p:spPr>
          <a:xfrm>
            <a:off x="2286000" y="1342546"/>
            <a:ext cx="6360695" cy="646331"/>
          </a:xfrm>
          <a:prstGeom prst="rect">
            <a:avLst/>
          </a:prstGeom>
          <a:noFill/>
        </p:spPr>
        <p:txBody>
          <a:bodyPr wrap="square" rtlCol="0">
            <a:spAutoFit/>
          </a:bodyPr>
          <a:lstStyle/>
          <a:p>
            <a:r>
              <a:rPr lang="en-US" b="0" i="0" dirty="0">
                <a:solidFill>
                  <a:srgbClr val="374151"/>
                </a:solidFill>
                <a:effectLst/>
                <a:latin typeface="Söhne"/>
              </a:rPr>
              <a:t>Vehicle Type- In 2022, overall casualties by vehicle type decreased, but bus-related casualties saw a slight increase.</a:t>
            </a:r>
            <a:endParaRPr lang="en-CA" dirty="0"/>
          </a:p>
        </p:txBody>
      </p:sp>
      <p:pic>
        <p:nvPicPr>
          <p:cNvPr id="14" name="Picture 13">
            <a:extLst>
              <a:ext uri="{FF2B5EF4-FFF2-40B4-BE49-F238E27FC236}">
                <a16:creationId xmlns:a16="http://schemas.microsoft.com/office/drawing/2014/main" id="{8AB136CB-59FF-ED2C-0E18-AD06DC12956D}"/>
              </a:ext>
            </a:extLst>
          </p:cNvPr>
          <p:cNvPicPr>
            <a:picLocks noChangeAspect="1"/>
          </p:cNvPicPr>
          <p:nvPr/>
        </p:nvPicPr>
        <p:blipFill>
          <a:blip r:embed="rId2"/>
          <a:stretch>
            <a:fillRect/>
          </a:stretch>
        </p:blipFill>
        <p:spPr>
          <a:xfrm>
            <a:off x="4327476" y="4137173"/>
            <a:ext cx="7864523" cy="1044030"/>
          </a:xfrm>
          <a:prstGeom prst="rect">
            <a:avLst/>
          </a:prstGeom>
        </p:spPr>
      </p:pic>
      <p:pic>
        <p:nvPicPr>
          <p:cNvPr id="16" name="Picture 15">
            <a:extLst>
              <a:ext uri="{FF2B5EF4-FFF2-40B4-BE49-F238E27FC236}">
                <a16:creationId xmlns:a16="http://schemas.microsoft.com/office/drawing/2014/main" id="{E036EA47-C88C-83B5-45DC-EBC636FA9B94}"/>
              </a:ext>
            </a:extLst>
          </p:cNvPr>
          <p:cNvPicPr>
            <a:picLocks noChangeAspect="1"/>
          </p:cNvPicPr>
          <p:nvPr/>
        </p:nvPicPr>
        <p:blipFill>
          <a:blip r:embed="rId3"/>
          <a:stretch>
            <a:fillRect/>
          </a:stretch>
        </p:blipFill>
        <p:spPr>
          <a:xfrm>
            <a:off x="4327475" y="2968050"/>
            <a:ext cx="7864524" cy="990686"/>
          </a:xfrm>
          <a:prstGeom prst="rect">
            <a:avLst/>
          </a:prstGeom>
        </p:spPr>
      </p:pic>
      <p:pic>
        <p:nvPicPr>
          <p:cNvPr id="17" name="Graphic 16" descr="Business Growth with solid fill">
            <a:extLst>
              <a:ext uri="{FF2B5EF4-FFF2-40B4-BE49-F238E27FC236}">
                <a16:creationId xmlns:a16="http://schemas.microsoft.com/office/drawing/2014/main" id="{02E26DE1-D34B-58B6-9071-F968E6300C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309026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8EA5D0-F0B2-D05C-966A-DDAC0ED9103F}"/>
              </a:ext>
            </a:extLst>
          </p:cNvPr>
          <p:cNvSpPr txBox="1"/>
          <p:nvPr/>
        </p:nvSpPr>
        <p:spPr>
          <a:xfrm>
            <a:off x="2007215" y="211800"/>
            <a:ext cx="1900990" cy="584775"/>
          </a:xfrm>
          <a:prstGeom prst="rect">
            <a:avLst/>
          </a:prstGeom>
          <a:noFill/>
        </p:spPr>
        <p:txBody>
          <a:bodyPr wrap="square" rtlCol="0">
            <a:spAutoFit/>
          </a:bodyPr>
          <a:lstStyle/>
          <a:p>
            <a:r>
              <a:rPr lang="en-CA" sz="3200" dirty="0">
                <a:solidFill>
                  <a:schemeClr val="accent1">
                    <a:lumMod val="50000"/>
                  </a:schemeClr>
                </a:solidFill>
              </a:rPr>
              <a:t>Results</a:t>
            </a:r>
          </a:p>
        </p:txBody>
      </p:sp>
      <p:sp>
        <p:nvSpPr>
          <p:cNvPr id="6" name="TextBox 5">
            <a:extLst>
              <a:ext uri="{FF2B5EF4-FFF2-40B4-BE49-F238E27FC236}">
                <a16:creationId xmlns:a16="http://schemas.microsoft.com/office/drawing/2014/main" id="{37915248-641E-AF07-E753-255D01AA6AA3}"/>
              </a:ext>
            </a:extLst>
          </p:cNvPr>
          <p:cNvSpPr txBox="1"/>
          <p:nvPr/>
        </p:nvSpPr>
        <p:spPr>
          <a:xfrm>
            <a:off x="1798667" y="1302196"/>
            <a:ext cx="4497860" cy="1477328"/>
          </a:xfrm>
          <a:prstGeom prst="rect">
            <a:avLst/>
          </a:prstGeom>
          <a:noFill/>
        </p:spPr>
        <p:txBody>
          <a:bodyPr wrap="square" rtlCol="0">
            <a:spAutoFit/>
          </a:bodyPr>
          <a:lstStyle/>
          <a:p>
            <a:r>
              <a:rPr lang="en-CA" dirty="0">
                <a:solidFill>
                  <a:schemeClr val="tx2">
                    <a:lumMod val="90000"/>
                    <a:lumOff val="10000"/>
                  </a:schemeClr>
                </a:solidFill>
              </a:rPr>
              <a:t>Road Types- </a:t>
            </a:r>
          </a:p>
          <a:p>
            <a:r>
              <a:rPr lang="en-CA" dirty="0">
                <a:solidFill>
                  <a:schemeClr val="tx2">
                    <a:lumMod val="90000"/>
                    <a:lumOff val="10000"/>
                  </a:schemeClr>
                </a:solidFill>
              </a:rPr>
              <a:t>All kind of </a:t>
            </a:r>
            <a:r>
              <a:rPr lang="en-US" b="0" i="0" dirty="0">
                <a:solidFill>
                  <a:schemeClr val="tx2">
                    <a:lumMod val="90000"/>
                    <a:lumOff val="10000"/>
                  </a:schemeClr>
                </a:solidFill>
                <a:effectLst/>
                <a:latin typeface="Söhne"/>
              </a:rPr>
              <a:t>Accident severity (Fatal, serious, slight) casualties occurred predominantly on single carriageways, with a minimum recorded on slip roads.</a:t>
            </a:r>
            <a:endParaRPr lang="en-CA" dirty="0">
              <a:solidFill>
                <a:schemeClr val="tx2">
                  <a:lumMod val="90000"/>
                  <a:lumOff val="10000"/>
                </a:schemeClr>
              </a:solidFill>
            </a:endParaRPr>
          </a:p>
        </p:txBody>
      </p:sp>
      <p:pic>
        <p:nvPicPr>
          <p:cNvPr id="16" name="Picture 15">
            <a:extLst>
              <a:ext uri="{FF2B5EF4-FFF2-40B4-BE49-F238E27FC236}">
                <a16:creationId xmlns:a16="http://schemas.microsoft.com/office/drawing/2014/main" id="{3760F1E8-EC27-7EB0-8756-7C4F76EDB119}"/>
              </a:ext>
            </a:extLst>
          </p:cNvPr>
          <p:cNvPicPr>
            <a:picLocks noChangeAspect="1"/>
          </p:cNvPicPr>
          <p:nvPr/>
        </p:nvPicPr>
        <p:blipFill>
          <a:blip r:embed="rId2"/>
          <a:stretch>
            <a:fillRect/>
          </a:stretch>
        </p:blipFill>
        <p:spPr>
          <a:xfrm>
            <a:off x="7286697" y="1858427"/>
            <a:ext cx="4905303" cy="2534145"/>
          </a:xfrm>
          <a:prstGeom prst="rect">
            <a:avLst/>
          </a:prstGeom>
        </p:spPr>
      </p:pic>
      <p:pic>
        <p:nvPicPr>
          <p:cNvPr id="18" name="Picture 17">
            <a:extLst>
              <a:ext uri="{FF2B5EF4-FFF2-40B4-BE49-F238E27FC236}">
                <a16:creationId xmlns:a16="http://schemas.microsoft.com/office/drawing/2014/main" id="{A215533D-E26A-F533-555A-07C0B908A249}"/>
              </a:ext>
            </a:extLst>
          </p:cNvPr>
          <p:cNvPicPr>
            <a:picLocks noChangeAspect="1"/>
          </p:cNvPicPr>
          <p:nvPr/>
        </p:nvPicPr>
        <p:blipFill>
          <a:blip r:embed="rId3"/>
          <a:stretch>
            <a:fillRect/>
          </a:stretch>
        </p:blipFill>
        <p:spPr>
          <a:xfrm>
            <a:off x="7286697" y="4555433"/>
            <a:ext cx="4905303" cy="2194750"/>
          </a:xfrm>
          <a:prstGeom prst="rect">
            <a:avLst/>
          </a:prstGeom>
        </p:spPr>
      </p:pic>
      <p:sp>
        <p:nvSpPr>
          <p:cNvPr id="19" name="TextBox 18">
            <a:extLst>
              <a:ext uri="{FF2B5EF4-FFF2-40B4-BE49-F238E27FC236}">
                <a16:creationId xmlns:a16="http://schemas.microsoft.com/office/drawing/2014/main" id="{2DE2EA40-5FEF-F1E9-3CFE-DD53D293943A}"/>
              </a:ext>
            </a:extLst>
          </p:cNvPr>
          <p:cNvSpPr txBox="1"/>
          <p:nvPr/>
        </p:nvSpPr>
        <p:spPr>
          <a:xfrm>
            <a:off x="6358273" y="2779524"/>
            <a:ext cx="826169" cy="461665"/>
          </a:xfrm>
          <a:prstGeom prst="rect">
            <a:avLst/>
          </a:prstGeom>
          <a:noFill/>
        </p:spPr>
        <p:txBody>
          <a:bodyPr wrap="square" rtlCol="0">
            <a:spAutoFit/>
          </a:bodyPr>
          <a:lstStyle/>
          <a:p>
            <a:r>
              <a:rPr lang="en-CA" sz="2400" dirty="0"/>
              <a:t>2021</a:t>
            </a:r>
          </a:p>
        </p:txBody>
      </p:sp>
      <p:sp>
        <p:nvSpPr>
          <p:cNvPr id="20" name="TextBox 19">
            <a:extLst>
              <a:ext uri="{FF2B5EF4-FFF2-40B4-BE49-F238E27FC236}">
                <a16:creationId xmlns:a16="http://schemas.microsoft.com/office/drawing/2014/main" id="{C2DA4949-2809-8844-EE6B-BDB51BE1E71D}"/>
              </a:ext>
            </a:extLst>
          </p:cNvPr>
          <p:cNvSpPr txBox="1"/>
          <p:nvPr/>
        </p:nvSpPr>
        <p:spPr>
          <a:xfrm>
            <a:off x="6358273" y="5191143"/>
            <a:ext cx="826169" cy="461665"/>
          </a:xfrm>
          <a:prstGeom prst="rect">
            <a:avLst/>
          </a:prstGeom>
          <a:noFill/>
        </p:spPr>
        <p:txBody>
          <a:bodyPr wrap="square" rtlCol="0">
            <a:spAutoFit/>
          </a:bodyPr>
          <a:lstStyle/>
          <a:p>
            <a:r>
              <a:rPr lang="en-CA" sz="2400" dirty="0"/>
              <a:t>2022</a:t>
            </a:r>
          </a:p>
        </p:txBody>
      </p:sp>
      <p:pic>
        <p:nvPicPr>
          <p:cNvPr id="21" name="Graphic 20" descr="Business Growth with solid fill">
            <a:extLst>
              <a:ext uri="{FF2B5EF4-FFF2-40B4-BE49-F238E27FC236}">
                <a16:creationId xmlns:a16="http://schemas.microsoft.com/office/drawing/2014/main" id="{52F23F21-4667-D15F-9597-ED2252AFB3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217416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8B5719-5DB7-3CB9-ADA9-8CFB3652F56D}"/>
              </a:ext>
            </a:extLst>
          </p:cNvPr>
          <p:cNvSpPr txBox="1"/>
          <p:nvPr/>
        </p:nvSpPr>
        <p:spPr>
          <a:xfrm>
            <a:off x="2109538" y="264696"/>
            <a:ext cx="1459832" cy="584775"/>
          </a:xfrm>
          <a:prstGeom prst="rect">
            <a:avLst/>
          </a:prstGeom>
          <a:noFill/>
        </p:spPr>
        <p:txBody>
          <a:bodyPr wrap="square" rtlCol="0">
            <a:spAutoFit/>
          </a:bodyPr>
          <a:lstStyle/>
          <a:p>
            <a:r>
              <a:rPr lang="en-CA" sz="3200" dirty="0">
                <a:solidFill>
                  <a:schemeClr val="accent1">
                    <a:lumMod val="50000"/>
                  </a:schemeClr>
                </a:solidFill>
              </a:rPr>
              <a:t>Results</a:t>
            </a:r>
          </a:p>
        </p:txBody>
      </p:sp>
      <p:sp>
        <p:nvSpPr>
          <p:cNvPr id="7" name="TextBox 6">
            <a:extLst>
              <a:ext uri="{FF2B5EF4-FFF2-40B4-BE49-F238E27FC236}">
                <a16:creationId xmlns:a16="http://schemas.microsoft.com/office/drawing/2014/main" id="{2EEFC59F-60A3-8448-E9D7-AB281203F1D3}"/>
              </a:ext>
            </a:extLst>
          </p:cNvPr>
          <p:cNvSpPr txBox="1"/>
          <p:nvPr/>
        </p:nvSpPr>
        <p:spPr>
          <a:xfrm>
            <a:off x="2109538" y="1179095"/>
            <a:ext cx="5935579" cy="1200329"/>
          </a:xfrm>
          <a:prstGeom prst="rect">
            <a:avLst/>
          </a:prstGeom>
          <a:noFill/>
        </p:spPr>
        <p:txBody>
          <a:bodyPr wrap="square" rtlCol="0">
            <a:spAutoFit/>
          </a:bodyPr>
          <a:lstStyle/>
          <a:p>
            <a:r>
              <a:rPr lang="en-CA" dirty="0">
                <a:solidFill>
                  <a:schemeClr val="tx2">
                    <a:lumMod val="90000"/>
                    <a:lumOff val="10000"/>
                  </a:schemeClr>
                </a:solidFill>
              </a:rPr>
              <a:t>Location- </a:t>
            </a:r>
            <a:br>
              <a:rPr lang="en-US" dirty="0">
                <a:solidFill>
                  <a:schemeClr val="tx2">
                    <a:lumMod val="90000"/>
                    <a:lumOff val="10000"/>
                  </a:schemeClr>
                </a:solidFill>
              </a:rPr>
            </a:br>
            <a:r>
              <a:rPr lang="en-US" dirty="0">
                <a:solidFill>
                  <a:schemeClr val="tx2">
                    <a:lumMod val="90000"/>
                    <a:lumOff val="10000"/>
                  </a:schemeClr>
                </a:solidFill>
                <a:latin typeface="Söhne"/>
              </a:rPr>
              <a:t>We</a:t>
            </a:r>
            <a:r>
              <a:rPr lang="en-US" b="0" i="0" dirty="0">
                <a:solidFill>
                  <a:schemeClr val="tx2">
                    <a:lumMod val="90000"/>
                    <a:lumOff val="10000"/>
                  </a:schemeClr>
                </a:solidFill>
                <a:effectLst/>
                <a:latin typeface="Söhne"/>
              </a:rPr>
              <a:t> also identified that many locations such as Barnet and Southwark where a significant number of accidents occurred, along with corresponding casualties and vehicle involved</a:t>
            </a:r>
            <a:endParaRPr lang="en-CA" dirty="0">
              <a:solidFill>
                <a:schemeClr val="tx2">
                  <a:lumMod val="90000"/>
                  <a:lumOff val="10000"/>
                </a:schemeClr>
              </a:solidFill>
            </a:endParaRPr>
          </a:p>
        </p:txBody>
      </p:sp>
      <p:pic>
        <p:nvPicPr>
          <p:cNvPr id="9" name="Picture 8">
            <a:extLst>
              <a:ext uri="{FF2B5EF4-FFF2-40B4-BE49-F238E27FC236}">
                <a16:creationId xmlns:a16="http://schemas.microsoft.com/office/drawing/2014/main" id="{F3822E31-7FB0-FDA9-F182-BE26257DFAE4}"/>
              </a:ext>
            </a:extLst>
          </p:cNvPr>
          <p:cNvPicPr>
            <a:picLocks noChangeAspect="1"/>
          </p:cNvPicPr>
          <p:nvPr/>
        </p:nvPicPr>
        <p:blipFill>
          <a:blip r:embed="rId2"/>
          <a:stretch>
            <a:fillRect/>
          </a:stretch>
        </p:blipFill>
        <p:spPr>
          <a:xfrm>
            <a:off x="7595937" y="2446421"/>
            <a:ext cx="4509837" cy="4304167"/>
          </a:xfrm>
          <a:prstGeom prst="rect">
            <a:avLst/>
          </a:prstGeom>
        </p:spPr>
      </p:pic>
      <p:sp>
        <p:nvSpPr>
          <p:cNvPr id="13" name="Explosion: 8 Points 12">
            <a:extLst>
              <a:ext uri="{FF2B5EF4-FFF2-40B4-BE49-F238E27FC236}">
                <a16:creationId xmlns:a16="http://schemas.microsoft.com/office/drawing/2014/main" id="{1C47DA98-79EB-D8BF-63D6-4F59863200D5}"/>
              </a:ext>
            </a:extLst>
          </p:cNvPr>
          <p:cNvSpPr/>
          <p:nvPr/>
        </p:nvSpPr>
        <p:spPr>
          <a:xfrm>
            <a:off x="10869529" y="5719011"/>
            <a:ext cx="271714" cy="247083"/>
          </a:xfrm>
          <a:prstGeom prst="irregularSeal1">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Graphic 13" descr="Business Growth with solid fill">
            <a:extLst>
              <a:ext uri="{FF2B5EF4-FFF2-40B4-BE49-F238E27FC236}">
                <a16:creationId xmlns:a16="http://schemas.microsoft.com/office/drawing/2014/main" id="{8A97CF10-28D9-019E-2406-E40CF566BF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20766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DDDFB-95EE-7648-9387-9A2AEE837AEC}"/>
              </a:ext>
            </a:extLst>
          </p:cNvPr>
          <p:cNvSpPr txBox="1"/>
          <p:nvPr/>
        </p:nvSpPr>
        <p:spPr>
          <a:xfrm>
            <a:off x="2679031" y="457200"/>
            <a:ext cx="1876927" cy="523220"/>
          </a:xfrm>
          <a:prstGeom prst="rect">
            <a:avLst/>
          </a:prstGeom>
          <a:noFill/>
        </p:spPr>
        <p:txBody>
          <a:bodyPr wrap="square" rtlCol="0">
            <a:spAutoFit/>
          </a:bodyPr>
          <a:lstStyle/>
          <a:p>
            <a:r>
              <a:rPr lang="en-CA" sz="2800" dirty="0">
                <a:solidFill>
                  <a:schemeClr val="accent1">
                    <a:lumMod val="50000"/>
                  </a:schemeClr>
                </a:solidFill>
              </a:rPr>
              <a:t>Challenges</a:t>
            </a:r>
          </a:p>
        </p:txBody>
      </p:sp>
      <p:sp>
        <p:nvSpPr>
          <p:cNvPr id="3" name="TextBox 2">
            <a:extLst>
              <a:ext uri="{FF2B5EF4-FFF2-40B4-BE49-F238E27FC236}">
                <a16:creationId xmlns:a16="http://schemas.microsoft.com/office/drawing/2014/main" id="{6A19B8D0-99FB-44A0-1294-A5C8B168E234}"/>
              </a:ext>
            </a:extLst>
          </p:cNvPr>
          <p:cNvSpPr txBox="1"/>
          <p:nvPr/>
        </p:nvSpPr>
        <p:spPr>
          <a:xfrm>
            <a:off x="2679031" y="3264568"/>
            <a:ext cx="2302043" cy="523220"/>
          </a:xfrm>
          <a:prstGeom prst="rect">
            <a:avLst/>
          </a:prstGeom>
          <a:noFill/>
        </p:spPr>
        <p:txBody>
          <a:bodyPr wrap="square" rtlCol="0">
            <a:spAutoFit/>
          </a:bodyPr>
          <a:lstStyle/>
          <a:p>
            <a:r>
              <a:rPr lang="en-CA" sz="2800" dirty="0">
                <a:solidFill>
                  <a:schemeClr val="accent1">
                    <a:lumMod val="50000"/>
                  </a:schemeClr>
                </a:solidFill>
              </a:rPr>
              <a:t>Future moves</a:t>
            </a:r>
          </a:p>
        </p:txBody>
      </p:sp>
      <p:sp>
        <p:nvSpPr>
          <p:cNvPr id="4" name="TextBox 3">
            <a:extLst>
              <a:ext uri="{FF2B5EF4-FFF2-40B4-BE49-F238E27FC236}">
                <a16:creationId xmlns:a16="http://schemas.microsoft.com/office/drawing/2014/main" id="{6F3F5417-E7D9-7C1C-4B61-705D48FC2390}"/>
              </a:ext>
            </a:extLst>
          </p:cNvPr>
          <p:cNvSpPr txBox="1"/>
          <p:nvPr/>
        </p:nvSpPr>
        <p:spPr>
          <a:xfrm>
            <a:off x="3096127" y="1355756"/>
            <a:ext cx="7603958" cy="769441"/>
          </a:xfrm>
          <a:prstGeom prst="rect">
            <a:avLst/>
          </a:prstGeom>
          <a:noFill/>
        </p:spPr>
        <p:txBody>
          <a:bodyPr wrap="square" rtlCol="0">
            <a:spAutoFit/>
          </a:bodyPr>
          <a:lstStyle/>
          <a:p>
            <a:r>
              <a:rPr lang="en-US" sz="2400" i="0" dirty="0">
                <a:solidFill>
                  <a:schemeClr val="tx2">
                    <a:lumMod val="90000"/>
                    <a:lumOff val="10000"/>
                  </a:schemeClr>
                </a:solidFill>
                <a:effectLst/>
                <a:latin typeface="-apple-system"/>
              </a:rPr>
              <a:t> </a:t>
            </a:r>
            <a:r>
              <a:rPr lang="en-US" sz="2000" i="0" dirty="0">
                <a:solidFill>
                  <a:schemeClr val="tx2">
                    <a:lumMod val="90000"/>
                    <a:lumOff val="10000"/>
                  </a:schemeClr>
                </a:solidFill>
                <a:effectLst/>
                <a:latin typeface="-apple-system"/>
              </a:rPr>
              <a:t>The data was quite large, causing delays in loading.</a:t>
            </a:r>
          </a:p>
          <a:p>
            <a:r>
              <a:rPr lang="en-US" sz="2000" b="0" i="0" dirty="0">
                <a:solidFill>
                  <a:srgbClr val="374151"/>
                </a:solidFill>
                <a:effectLst/>
                <a:latin typeface="Söhne"/>
              </a:rPr>
              <a:t>Encountered challenges in generating sparklines while developing KPIs.</a:t>
            </a:r>
            <a:endParaRPr lang="en-CA" sz="2000" dirty="0"/>
          </a:p>
        </p:txBody>
      </p:sp>
      <p:sp>
        <p:nvSpPr>
          <p:cNvPr id="7" name="TextBox 6">
            <a:extLst>
              <a:ext uri="{FF2B5EF4-FFF2-40B4-BE49-F238E27FC236}">
                <a16:creationId xmlns:a16="http://schemas.microsoft.com/office/drawing/2014/main" id="{A6B479F1-660F-8BBF-4DEF-3AED6BC2F349}"/>
              </a:ext>
            </a:extLst>
          </p:cNvPr>
          <p:cNvSpPr txBox="1"/>
          <p:nvPr/>
        </p:nvSpPr>
        <p:spPr>
          <a:xfrm>
            <a:off x="5277853" y="4293115"/>
            <a:ext cx="6096000" cy="1938992"/>
          </a:xfrm>
          <a:prstGeom prst="rect">
            <a:avLst/>
          </a:prstGeom>
          <a:noFill/>
        </p:spPr>
        <p:txBody>
          <a:bodyPr wrap="square">
            <a:spAutoFit/>
          </a:bodyPr>
          <a:lstStyle/>
          <a:p>
            <a:pPr algn="l"/>
            <a:r>
              <a:rPr lang="en-US" sz="2000" i="0" dirty="0">
                <a:solidFill>
                  <a:schemeClr val="tx2">
                    <a:lumMod val="90000"/>
                    <a:lumOff val="10000"/>
                  </a:schemeClr>
                </a:solidFill>
                <a:effectLst/>
                <a:latin typeface="-apple-system"/>
              </a:rPr>
              <a:t>In the future if </a:t>
            </a:r>
            <a:r>
              <a:rPr lang="en-US" sz="2000" i="0" dirty="0" err="1">
                <a:solidFill>
                  <a:schemeClr val="tx2">
                    <a:lumMod val="90000"/>
                    <a:lumOff val="10000"/>
                  </a:schemeClr>
                </a:solidFill>
                <a:effectLst/>
                <a:latin typeface="-apple-system"/>
              </a:rPr>
              <a:t>i</a:t>
            </a:r>
            <a:r>
              <a:rPr lang="en-US" sz="2000" i="0" dirty="0">
                <a:solidFill>
                  <a:schemeClr val="tx2">
                    <a:lumMod val="90000"/>
                    <a:lumOff val="10000"/>
                  </a:schemeClr>
                </a:solidFill>
                <a:effectLst/>
                <a:latin typeface="-apple-system"/>
              </a:rPr>
              <a:t> get more data, I aim to look closely at important factors like the relation between time, age, gender, location the influence of lighting.</a:t>
            </a:r>
          </a:p>
          <a:p>
            <a:pPr algn="l"/>
            <a:r>
              <a:rPr lang="en-US" sz="2000" i="0" dirty="0">
                <a:solidFill>
                  <a:schemeClr val="tx2">
                    <a:lumMod val="90000"/>
                    <a:lumOff val="10000"/>
                  </a:schemeClr>
                </a:solidFill>
                <a:effectLst/>
                <a:latin typeface="-apple-system"/>
              </a:rPr>
              <a:t> By examining these key factors, the goal is to enhance our understanding and contribute valuable insights to further improve road safety measures.</a:t>
            </a:r>
          </a:p>
        </p:txBody>
      </p:sp>
      <p:pic>
        <p:nvPicPr>
          <p:cNvPr id="8" name="Graphic 7" descr="Business Growth with solid fill">
            <a:extLst>
              <a:ext uri="{FF2B5EF4-FFF2-40B4-BE49-F238E27FC236}">
                <a16:creationId xmlns:a16="http://schemas.microsoft.com/office/drawing/2014/main" id="{BF6F70EF-D065-5C1D-2575-813ABFAB73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37027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59D79-0548-A32E-B9A9-F972D4A326F5}"/>
              </a:ext>
            </a:extLst>
          </p:cNvPr>
          <p:cNvSpPr txBox="1"/>
          <p:nvPr/>
        </p:nvSpPr>
        <p:spPr>
          <a:xfrm>
            <a:off x="4884821" y="1772653"/>
            <a:ext cx="4090737" cy="923330"/>
          </a:xfrm>
          <a:prstGeom prst="rect">
            <a:avLst/>
          </a:prstGeom>
          <a:noFill/>
        </p:spPr>
        <p:txBody>
          <a:bodyPr wrap="square" rtlCol="0">
            <a:spAutoFit/>
          </a:bodyPr>
          <a:lstStyle/>
          <a:p>
            <a:r>
              <a:rPr lang="en-CA" sz="5400" dirty="0">
                <a:solidFill>
                  <a:schemeClr val="accent1">
                    <a:lumMod val="75000"/>
                  </a:schemeClr>
                </a:solidFill>
              </a:rPr>
              <a:t>THANK YOU </a:t>
            </a:r>
          </a:p>
        </p:txBody>
      </p:sp>
      <p:sp>
        <p:nvSpPr>
          <p:cNvPr id="3" name="TextBox 2">
            <a:extLst>
              <a:ext uri="{FF2B5EF4-FFF2-40B4-BE49-F238E27FC236}">
                <a16:creationId xmlns:a16="http://schemas.microsoft.com/office/drawing/2014/main" id="{B1C6B888-EE28-7CE1-C7B5-FC1D568E94A2}"/>
              </a:ext>
            </a:extLst>
          </p:cNvPr>
          <p:cNvSpPr txBox="1"/>
          <p:nvPr/>
        </p:nvSpPr>
        <p:spPr>
          <a:xfrm>
            <a:off x="7523749" y="5638800"/>
            <a:ext cx="4523874" cy="707886"/>
          </a:xfrm>
          <a:prstGeom prst="rect">
            <a:avLst/>
          </a:prstGeom>
          <a:noFill/>
        </p:spPr>
        <p:txBody>
          <a:bodyPr wrap="square" rtlCol="0">
            <a:spAutoFit/>
          </a:bodyPr>
          <a:lstStyle/>
          <a:p>
            <a:r>
              <a:rPr lang="en-CA" sz="2000" dirty="0">
                <a:solidFill>
                  <a:schemeClr val="accent1">
                    <a:lumMod val="50000"/>
                  </a:schemeClr>
                </a:solidFill>
                <a:hlinkClick r:id="rId2">
                  <a:extLst>
                    <a:ext uri="{A12FA001-AC4F-418D-AE19-62706E023703}">
                      <ahyp:hlinkClr xmlns:ahyp="http://schemas.microsoft.com/office/drawing/2018/hyperlinkcolor" val="tx"/>
                    </a:ext>
                  </a:extLst>
                </a:hlinkClick>
              </a:rPr>
              <a:t>https://github.com/rekhadivay</a:t>
            </a:r>
            <a:endParaRPr lang="en-CA" sz="2000" dirty="0">
              <a:solidFill>
                <a:schemeClr val="accent1">
                  <a:lumMod val="50000"/>
                </a:schemeClr>
              </a:solidFill>
            </a:endParaRPr>
          </a:p>
          <a:p>
            <a:r>
              <a:rPr lang="en-CA" sz="2000" u="sng" dirty="0">
                <a:solidFill>
                  <a:schemeClr val="accent1">
                    <a:lumMod val="50000"/>
                  </a:schemeClr>
                </a:solidFill>
              </a:rPr>
              <a:t>https://www.linkedin.com/in/rekharekha</a:t>
            </a:r>
          </a:p>
        </p:txBody>
      </p:sp>
    </p:spTree>
    <p:extLst>
      <p:ext uri="{BB962C8B-B14F-4D97-AF65-F5344CB8AC3E}">
        <p14:creationId xmlns:p14="http://schemas.microsoft.com/office/powerpoint/2010/main" val="48930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descr="SmartArt Process Diagram">
            <a:extLst>
              <a:ext uri="{FF2B5EF4-FFF2-40B4-BE49-F238E27FC236}">
                <a16:creationId xmlns:a16="http://schemas.microsoft.com/office/drawing/2014/main" id="{038B1E93-3C8F-E92E-22D8-423FE79C29BC}"/>
              </a:ext>
            </a:extLst>
          </p:cNvPr>
          <p:cNvGraphicFramePr>
            <a:graphicFrameLocks/>
          </p:cNvGraphicFramePr>
          <p:nvPr>
            <p:extLst>
              <p:ext uri="{D42A27DB-BD31-4B8C-83A1-F6EECF244321}">
                <p14:modId xmlns:p14="http://schemas.microsoft.com/office/powerpoint/2010/main" val="60292746"/>
              </p:ext>
            </p:extLst>
          </p:nvPr>
        </p:nvGraphicFramePr>
        <p:xfrm>
          <a:off x="2627869" y="1158312"/>
          <a:ext cx="9399375" cy="3520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F91F9E3-7E72-43FD-3497-C877E68C7C93}"/>
              </a:ext>
            </a:extLst>
          </p:cNvPr>
          <p:cNvSpPr txBox="1"/>
          <p:nvPr/>
        </p:nvSpPr>
        <p:spPr>
          <a:xfrm>
            <a:off x="5997145" y="276518"/>
            <a:ext cx="2463114" cy="584775"/>
          </a:xfrm>
          <a:prstGeom prst="rect">
            <a:avLst/>
          </a:prstGeom>
          <a:noFill/>
        </p:spPr>
        <p:txBody>
          <a:bodyPr wrap="square" rtlCol="0">
            <a:spAutoFit/>
          </a:bodyPr>
          <a:lstStyle/>
          <a:p>
            <a:r>
              <a:rPr lang="en-CA" sz="3200" dirty="0">
                <a:solidFill>
                  <a:schemeClr val="accent1">
                    <a:lumMod val="50000"/>
                  </a:schemeClr>
                </a:solidFill>
              </a:rPr>
              <a:t>Overview</a:t>
            </a:r>
          </a:p>
        </p:txBody>
      </p:sp>
      <p:pic>
        <p:nvPicPr>
          <p:cNvPr id="11" name="Graphic 10" descr="Business Growth with solid fill">
            <a:extLst>
              <a:ext uri="{FF2B5EF4-FFF2-40B4-BE49-F238E27FC236}">
                <a16:creationId xmlns:a16="http://schemas.microsoft.com/office/drawing/2014/main" id="{4CEA597C-5075-F9CF-CEA8-E1382134A1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266834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FE78-9D60-8309-A99E-23810D5906D5}"/>
              </a:ext>
            </a:extLst>
          </p:cNvPr>
          <p:cNvSpPr>
            <a:spLocks noGrp="1"/>
          </p:cNvSpPr>
          <p:nvPr>
            <p:ph type="ctrTitle"/>
          </p:nvPr>
        </p:nvSpPr>
        <p:spPr>
          <a:xfrm>
            <a:off x="3060840" y="1697441"/>
            <a:ext cx="8574622" cy="2616199"/>
          </a:xfrm>
        </p:spPr>
        <p:txBody>
          <a:bodyPr>
            <a:normAutofit/>
          </a:bodyPr>
          <a:lstStyle/>
          <a:p>
            <a:pPr marL="0" lvl="0" indent="0" algn="l" defTabSz="1066800">
              <a:lnSpc>
                <a:spcPct val="90000"/>
              </a:lnSpc>
              <a:spcBef>
                <a:spcPct val="0"/>
              </a:spcBef>
              <a:spcAft>
                <a:spcPct val="35000"/>
              </a:spcAft>
            </a:pPr>
            <a:r>
              <a:rPr lang="en-US" sz="2400" b="1" i="0" kern="1200" dirty="0">
                <a:solidFill>
                  <a:schemeClr val="accent1">
                    <a:lumMod val="50000"/>
                  </a:schemeClr>
                </a:solidFill>
              </a:rPr>
              <a:t>Data Source- Kaggle</a:t>
            </a:r>
            <a:br>
              <a:rPr lang="en-US" sz="2400" b="1" i="0" kern="1200" dirty="0"/>
            </a:br>
            <a:br>
              <a:rPr lang="en-US" sz="2400" b="0" i="0" kern="1200" dirty="0"/>
            </a:br>
            <a:r>
              <a:rPr lang="en-US" sz="2000" b="0" i="0" kern="1200" dirty="0">
                <a:solidFill>
                  <a:schemeClr val="tx2">
                    <a:lumMod val="90000"/>
                    <a:lumOff val="10000"/>
                  </a:schemeClr>
                </a:solidFill>
              </a:rPr>
              <a:t>This project investigates road accident causes like weather, road types, and vehicles to enhance safety measures. </a:t>
            </a:r>
            <a:br>
              <a:rPr lang="en-US" sz="2000" b="0" i="0" kern="1200" dirty="0">
                <a:solidFill>
                  <a:schemeClr val="tx2">
                    <a:lumMod val="90000"/>
                    <a:lumOff val="10000"/>
                  </a:schemeClr>
                </a:solidFill>
              </a:rPr>
            </a:br>
            <a:br>
              <a:rPr lang="en-US" sz="2000" b="0" i="0" kern="1200" dirty="0">
                <a:solidFill>
                  <a:schemeClr val="tx2">
                    <a:lumMod val="90000"/>
                    <a:lumOff val="10000"/>
                  </a:schemeClr>
                </a:solidFill>
              </a:rPr>
            </a:br>
            <a:r>
              <a:rPr lang="en-US" sz="2000" b="0" i="0" kern="1200" dirty="0">
                <a:solidFill>
                  <a:schemeClr val="tx2">
                    <a:lumMod val="90000"/>
                    <a:lumOff val="10000"/>
                  </a:schemeClr>
                </a:solidFill>
              </a:rPr>
              <a:t>The goal is to reduce injuries and fatalities through improved infrastructure and increased public awareness.</a:t>
            </a:r>
            <a:br>
              <a:rPr lang="en-CA" sz="2000" kern="1200" dirty="0">
                <a:solidFill>
                  <a:schemeClr val="tx2">
                    <a:lumMod val="90000"/>
                    <a:lumOff val="10000"/>
                  </a:schemeClr>
                </a:solidFill>
              </a:rPr>
            </a:br>
            <a:endParaRPr lang="en-CA" sz="2000" dirty="0">
              <a:solidFill>
                <a:schemeClr val="tx2">
                  <a:lumMod val="90000"/>
                  <a:lumOff val="10000"/>
                </a:schemeClr>
              </a:solidFill>
            </a:endParaRPr>
          </a:p>
        </p:txBody>
      </p:sp>
      <p:sp>
        <p:nvSpPr>
          <p:cNvPr id="4" name="TextBox 3">
            <a:extLst>
              <a:ext uri="{FF2B5EF4-FFF2-40B4-BE49-F238E27FC236}">
                <a16:creationId xmlns:a16="http://schemas.microsoft.com/office/drawing/2014/main" id="{498436E8-809D-2BE5-045F-698E7ED6098B}"/>
              </a:ext>
            </a:extLst>
          </p:cNvPr>
          <p:cNvSpPr txBox="1"/>
          <p:nvPr/>
        </p:nvSpPr>
        <p:spPr>
          <a:xfrm>
            <a:off x="5478162" y="82379"/>
            <a:ext cx="2669059" cy="584775"/>
          </a:xfrm>
          <a:prstGeom prst="rect">
            <a:avLst/>
          </a:prstGeom>
          <a:noFill/>
        </p:spPr>
        <p:txBody>
          <a:bodyPr wrap="square" rtlCol="0">
            <a:spAutoFit/>
          </a:bodyPr>
          <a:lstStyle>
            <a:defPPr>
              <a:defRPr lang="en-US"/>
            </a:defPPr>
            <a:lvl1pPr>
              <a:defRPr sz="3200" b="1">
                <a:solidFill>
                  <a:schemeClr val="accent1">
                    <a:lumMod val="50000"/>
                  </a:schemeClr>
                </a:solidFill>
              </a:defRPr>
            </a:lvl1pPr>
          </a:lstStyle>
          <a:p>
            <a:r>
              <a:rPr lang="en-CA" b="0" dirty="0"/>
              <a:t>Introduction</a:t>
            </a:r>
          </a:p>
        </p:txBody>
      </p:sp>
      <p:pic>
        <p:nvPicPr>
          <p:cNvPr id="5" name="Graphic 4" descr="Business Growth with solid fill">
            <a:extLst>
              <a:ext uri="{FF2B5EF4-FFF2-40B4-BE49-F238E27FC236}">
                <a16:creationId xmlns:a16="http://schemas.microsoft.com/office/drawing/2014/main" id="{9723649C-8A41-27C8-2A73-F4D5CC8FE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305947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245B0B7-7FD3-9D5C-6C6A-7E9F4D970542}"/>
              </a:ext>
            </a:extLst>
          </p:cNvPr>
          <p:cNvGrpSpPr/>
          <p:nvPr/>
        </p:nvGrpSpPr>
        <p:grpSpPr>
          <a:xfrm>
            <a:off x="5925378" y="1251194"/>
            <a:ext cx="4485344" cy="4485344"/>
            <a:chOff x="3101642" y="319046"/>
            <a:chExt cx="4485344" cy="4485344"/>
          </a:xfrm>
          <a:solidFill>
            <a:schemeClr val="tx2">
              <a:lumMod val="75000"/>
              <a:lumOff val="25000"/>
            </a:schemeClr>
          </a:solidFill>
          <a:scene3d>
            <a:camera prst="orthographicFront"/>
            <a:lightRig rig="flat" dir="t"/>
          </a:scene3d>
        </p:grpSpPr>
        <p:sp>
          <p:nvSpPr>
            <p:cNvPr id="20" name="Partial Circle 19">
              <a:extLst>
                <a:ext uri="{FF2B5EF4-FFF2-40B4-BE49-F238E27FC236}">
                  <a16:creationId xmlns:a16="http://schemas.microsoft.com/office/drawing/2014/main" id="{D614D9EA-A632-7339-C3A1-7842742117BE}"/>
                </a:ext>
              </a:extLst>
            </p:cNvPr>
            <p:cNvSpPr/>
            <p:nvPr/>
          </p:nvSpPr>
          <p:spPr>
            <a:xfrm>
              <a:off x="3101642" y="319046"/>
              <a:ext cx="4485344" cy="4485344"/>
            </a:xfrm>
            <a:prstGeom prst="pie">
              <a:avLst>
                <a:gd name="adj1" fmla="val 16200000"/>
                <a:gd name="adj2" fmla="val 20520000"/>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CA"/>
            </a:p>
          </p:txBody>
        </p:sp>
        <p:sp>
          <p:nvSpPr>
            <p:cNvPr id="21" name="Partial Circle 4">
              <a:extLst>
                <a:ext uri="{FF2B5EF4-FFF2-40B4-BE49-F238E27FC236}">
                  <a16:creationId xmlns:a16="http://schemas.microsoft.com/office/drawing/2014/main" id="{091C9750-2B10-B8B0-6986-C7907BABB496}"/>
                </a:ext>
              </a:extLst>
            </p:cNvPr>
            <p:cNvSpPr txBox="1"/>
            <p:nvPr/>
          </p:nvSpPr>
          <p:spPr>
            <a:xfrm>
              <a:off x="5400915" y="989178"/>
              <a:ext cx="1521813" cy="1041240"/>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CA" sz="1900" kern="1200" dirty="0"/>
                <a:t>Data Preparation</a:t>
              </a:r>
            </a:p>
          </p:txBody>
        </p:sp>
      </p:grpSp>
      <p:grpSp>
        <p:nvGrpSpPr>
          <p:cNvPr id="8" name="Group 7">
            <a:extLst>
              <a:ext uri="{FF2B5EF4-FFF2-40B4-BE49-F238E27FC236}">
                <a16:creationId xmlns:a16="http://schemas.microsoft.com/office/drawing/2014/main" id="{94939278-C781-3363-F00E-A8935E17E633}"/>
              </a:ext>
            </a:extLst>
          </p:cNvPr>
          <p:cNvGrpSpPr/>
          <p:nvPr/>
        </p:nvGrpSpPr>
        <p:grpSpPr>
          <a:xfrm>
            <a:off x="5768391" y="1467452"/>
            <a:ext cx="4485344" cy="4485344"/>
            <a:chOff x="2944655" y="535304"/>
            <a:chExt cx="4485344" cy="4485344"/>
          </a:xfrm>
          <a:solidFill>
            <a:schemeClr val="tx2">
              <a:lumMod val="75000"/>
              <a:lumOff val="25000"/>
            </a:schemeClr>
          </a:solidFill>
          <a:scene3d>
            <a:camera prst="orthographicFront"/>
            <a:lightRig rig="flat" dir="t"/>
          </a:scene3d>
        </p:grpSpPr>
        <p:sp>
          <p:nvSpPr>
            <p:cNvPr id="18" name="Partial Circle 17">
              <a:extLst>
                <a:ext uri="{FF2B5EF4-FFF2-40B4-BE49-F238E27FC236}">
                  <a16:creationId xmlns:a16="http://schemas.microsoft.com/office/drawing/2014/main" id="{0DFAD316-2686-3BC0-6E02-0FBB395E1508}"/>
                </a:ext>
              </a:extLst>
            </p:cNvPr>
            <p:cNvSpPr/>
            <p:nvPr/>
          </p:nvSpPr>
          <p:spPr>
            <a:xfrm>
              <a:off x="2944655" y="535304"/>
              <a:ext cx="4485344" cy="4485344"/>
            </a:xfrm>
            <a:prstGeom prst="pie">
              <a:avLst>
                <a:gd name="adj1" fmla="val 20520000"/>
                <a:gd name="adj2" fmla="val 3240000"/>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CA"/>
            </a:p>
          </p:txBody>
        </p:sp>
        <p:sp>
          <p:nvSpPr>
            <p:cNvPr id="19" name="Partial Circle 6">
              <a:extLst>
                <a:ext uri="{FF2B5EF4-FFF2-40B4-BE49-F238E27FC236}">
                  <a16:creationId xmlns:a16="http://schemas.microsoft.com/office/drawing/2014/main" id="{2F09FFB3-DB6D-F07D-CA9F-A3F4DABC03E7}"/>
                </a:ext>
              </a:extLst>
            </p:cNvPr>
            <p:cNvSpPr txBox="1"/>
            <p:nvPr/>
          </p:nvSpPr>
          <p:spPr>
            <a:xfrm>
              <a:off x="5876148" y="2564389"/>
              <a:ext cx="1334924" cy="112667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CA" sz="1900" kern="1200" dirty="0"/>
                <a:t>Goals</a:t>
              </a:r>
            </a:p>
          </p:txBody>
        </p:sp>
      </p:grpSp>
      <p:grpSp>
        <p:nvGrpSpPr>
          <p:cNvPr id="9" name="Group 8">
            <a:extLst>
              <a:ext uri="{FF2B5EF4-FFF2-40B4-BE49-F238E27FC236}">
                <a16:creationId xmlns:a16="http://schemas.microsoft.com/office/drawing/2014/main" id="{2E390E20-AA09-D33F-6EE9-5F32D41A2A8E}"/>
              </a:ext>
            </a:extLst>
          </p:cNvPr>
          <p:cNvGrpSpPr/>
          <p:nvPr/>
        </p:nvGrpSpPr>
        <p:grpSpPr>
          <a:xfrm>
            <a:off x="5768391" y="1467452"/>
            <a:ext cx="4485344" cy="4485344"/>
            <a:chOff x="2944655" y="535304"/>
            <a:chExt cx="4485344" cy="4485344"/>
          </a:xfrm>
          <a:solidFill>
            <a:schemeClr val="tx2">
              <a:lumMod val="75000"/>
              <a:lumOff val="25000"/>
            </a:schemeClr>
          </a:solidFill>
          <a:scene3d>
            <a:camera prst="orthographicFront"/>
            <a:lightRig rig="flat" dir="t"/>
          </a:scene3d>
        </p:grpSpPr>
        <p:sp>
          <p:nvSpPr>
            <p:cNvPr id="16" name="Partial Circle 15">
              <a:extLst>
                <a:ext uri="{FF2B5EF4-FFF2-40B4-BE49-F238E27FC236}">
                  <a16:creationId xmlns:a16="http://schemas.microsoft.com/office/drawing/2014/main" id="{E1259082-5511-0431-208D-9CD3B6D2FEB2}"/>
                </a:ext>
              </a:extLst>
            </p:cNvPr>
            <p:cNvSpPr/>
            <p:nvPr/>
          </p:nvSpPr>
          <p:spPr>
            <a:xfrm>
              <a:off x="2944655" y="535304"/>
              <a:ext cx="4485344" cy="4485344"/>
            </a:xfrm>
            <a:prstGeom prst="pie">
              <a:avLst>
                <a:gd name="adj1" fmla="val 3240000"/>
                <a:gd name="adj2" fmla="val 7560000"/>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CA"/>
            </a:p>
          </p:txBody>
        </p:sp>
        <p:sp>
          <p:nvSpPr>
            <p:cNvPr id="17" name="Partial Circle 8">
              <a:extLst>
                <a:ext uri="{FF2B5EF4-FFF2-40B4-BE49-F238E27FC236}">
                  <a16:creationId xmlns:a16="http://schemas.microsoft.com/office/drawing/2014/main" id="{95C174B0-D462-171C-3662-60E68AF3CD25}"/>
                </a:ext>
              </a:extLst>
            </p:cNvPr>
            <p:cNvSpPr txBox="1"/>
            <p:nvPr/>
          </p:nvSpPr>
          <p:spPr>
            <a:xfrm>
              <a:off x="4386373" y="3899313"/>
              <a:ext cx="1601908" cy="96114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CA" sz="1900" kern="1200" dirty="0"/>
                <a:t>Results</a:t>
              </a:r>
            </a:p>
          </p:txBody>
        </p:sp>
      </p:grpSp>
      <p:grpSp>
        <p:nvGrpSpPr>
          <p:cNvPr id="10" name="Group 9">
            <a:extLst>
              <a:ext uri="{FF2B5EF4-FFF2-40B4-BE49-F238E27FC236}">
                <a16:creationId xmlns:a16="http://schemas.microsoft.com/office/drawing/2014/main" id="{2627304B-4039-79B4-8562-D88D6E06FBBA}"/>
              </a:ext>
            </a:extLst>
          </p:cNvPr>
          <p:cNvGrpSpPr/>
          <p:nvPr/>
        </p:nvGrpSpPr>
        <p:grpSpPr>
          <a:xfrm>
            <a:off x="5768391" y="1467452"/>
            <a:ext cx="4485344" cy="4485344"/>
            <a:chOff x="2944655" y="535304"/>
            <a:chExt cx="4485344" cy="4485344"/>
          </a:xfrm>
          <a:solidFill>
            <a:schemeClr val="tx2">
              <a:lumMod val="75000"/>
              <a:lumOff val="25000"/>
            </a:schemeClr>
          </a:solidFill>
          <a:scene3d>
            <a:camera prst="orthographicFront"/>
            <a:lightRig rig="flat" dir="t"/>
          </a:scene3d>
        </p:grpSpPr>
        <p:sp>
          <p:nvSpPr>
            <p:cNvPr id="14" name="Partial Circle 13">
              <a:extLst>
                <a:ext uri="{FF2B5EF4-FFF2-40B4-BE49-F238E27FC236}">
                  <a16:creationId xmlns:a16="http://schemas.microsoft.com/office/drawing/2014/main" id="{86FED534-3BDD-DC87-5F8A-9F5A1919F0C5}"/>
                </a:ext>
              </a:extLst>
            </p:cNvPr>
            <p:cNvSpPr/>
            <p:nvPr/>
          </p:nvSpPr>
          <p:spPr>
            <a:xfrm>
              <a:off x="2944655" y="535304"/>
              <a:ext cx="4485344" cy="4485344"/>
            </a:xfrm>
            <a:prstGeom prst="pie">
              <a:avLst>
                <a:gd name="adj1" fmla="val 7560000"/>
                <a:gd name="adj2" fmla="val 11880000"/>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CA"/>
            </a:p>
          </p:txBody>
        </p:sp>
        <p:sp>
          <p:nvSpPr>
            <p:cNvPr id="15" name="Partial Circle 10">
              <a:extLst>
                <a:ext uri="{FF2B5EF4-FFF2-40B4-BE49-F238E27FC236}">
                  <a16:creationId xmlns:a16="http://schemas.microsoft.com/office/drawing/2014/main" id="{8533F117-FEC8-E1C0-0EB6-F84BB346F831}"/>
                </a:ext>
              </a:extLst>
            </p:cNvPr>
            <p:cNvSpPr txBox="1"/>
            <p:nvPr/>
          </p:nvSpPr>
          <p:spPr>
            <a:xfrm>
              <a:off x="3158243" y="2564389"/>
              <a:ext cx="1334924" cy="112667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CA" sz="1900" kern="1200" dirty="0"/>
                <a:t>Dashboard</a:t>
              </a:r>
            </a:p>
          </p:txBody>
        </p:sp>
      </p:grpSp>
      <p:grpSp>
        <p:nvGrpSpPr>
          <p:cNvPr id="11" name="Group 10">
            <a:extLst>
              <a:ext uri="{FF2B5EF4-FFF2-40B4-BE49-F238E27FC236}">
                <a16:creationId xmlns:a16="http://schemas.microsoft.com/office/drawing/2014/main" id="{0D276E76-60AD-A1F1-B633-7C25F3E8361F}"/>
              </a:ext>
            </a:extLst>
          </p:cNvPr>
          <p:cNvGrpSpPr/>
          <p:nvPr/>
        </p:nvGrpSpPr>
        <p:grpSpPr>
          <a:xfrm>
            <a:off x="5768391" y="1467452"/>
            <a:ext cx="4485344" cy="4485344"/>
            <a:chOff x="2944655" y="535304"/>
            <a:chExt cx="4485344" cy="4485344"/>
          </a:xfrm>
          <a:solidFill>
            <a:schemeClr val="tx2">
              <a:lumMod val="75000"/>
              <a:lumOff val="25000"/>
            </a:schemeClr>
          </a:solidFill>
          <a:scene3d>
            <a:camera prst="orthographicFront"/>
            <a:lightRig rig="flat" dir="t"/>
          </a:scene3d>
        </p:grpSpPr>
        <p:sp>
          <p:nvSpPr>
            <p:cNvPr id="12" name="Partial Circle 11">
              <a:extLst>
                <a:ext uri="{FF2B5EF4-FFF2-40B4-BE49-F238E27FC236}">
                  <a16:creationId xmlns:a16="http://schemas.microsoft.com/office/drawing/2014/main" id="{0FC15112-D09C-3FA4-070B-CB85C0681513}"/>
                </a:ext>
              </a:extLst>
            </p:cNvPr>
            <p:cNvSpPr/>
            <p:nvPr/>
          </p:nvSpPr>
          <p:spPr>
            <a:xfrm>
              <a:off x="2944655" y="535304"/>
              <a:ext cx="4485344" cy="4485344"/>
            </a:xfrm>
            <a:prstGeom prst="pie">
              <a:avLst>
                <a:gd name="adj1" fmla="val 11880000"/>
                <a:gd name="adj2" fmla="val 16200000"/>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CA"/>
            </a:p>
          </p:txBody>
        </p:sp>
        <p:sp>
          <p:nvSpPr>
            <p:cNvPr id="13" name="Partial Circle 12">
              <a:extLst>
                <a:ext uri="{FF2B5EF4-FFF2-40B4-BE49-F238E27FC236}">
                  <a16:creationId xmlns:a16="http://schemas.microsoft.com/office/drawing/2014/main" id="{D19C3D29-97CE-D66B-9871-C8D2E236A8D8}"/>
                </a:ext>
              </a:extLst>
            </p:cNvPr>
            <p:cNvSpPr txBox="1"/>
            <p:nvPr/>
          </p:nvSpPr>
          <p:spPr>
            <a:xfrm>
              <a:off x="3598768" y="1218785"/>
              <a:ext cx="1521813" cy="1041240"/>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CA" sz="1900" kern="1200" dirty="0"/>
                <a:t>Importing Data </a:t>
              </a:r>
            </a:p>
          </p:txBody>
        </p:sp>
      </p:grpSp>
      <p:sp>
        <p:nvSpPr>
          <p:cNvPr id="22" name="TextBox 21">
            <a:extLst>
              <a:ext uri="{FF2B5EF4-FFF2-40B4-BE49-F238E27FC236}">
                <a16:creationId xmlns:a16="http://schemas.microsoft.com/office/drawing/2014/main" id="{EB32C722-806F-1ADA-55DE-AC18B72DA73F}"/>
              </a:ext>
            </a:extLst>
          </p:cNvPr>
          <p:cNvSpPr txBox="1"/>
          <p:nvPr/>
        </p:nvSpPr>
        <p:spPr>
          <a:xfrm>
            <a:off x="6096000" y="87047"/>
            <a:ext cx="2463114" cy="584775"/>
          </a:xfrm>
          <a:prstGeom prst="rect">
            <a:avLst/>
          </a:prstGeom>
          <a:noFill/>
        </p:spPr>
        <p:txBody>
          <a:bodyPr wrap="square" rtlCol="0">
            <a:spAutoFit/>
          </a:bodyPr>
          <a:lstStyle/>
          <a:p>
            <a:r>
              <a:rPr lang="en-CA" sz="3200" b="1" dirty="0">
                <a:solidFill>
                  <a:schemeClr val="accent1">
                    <a:lumMod val="50000"/>
                  </a:schemeClr>
                </a:solidFill>
              </a:rPr>
              <a:t>Process</a:t>
            </a:r>
          </a:p>
        </p:txBody>
      </p:sp>
      <p:pic>
        <p:nvPicPr>
          <p:cNvPr id="23" name="Graphic 22" descr="Business Growth with solid fill">
            <a:extLst>
              <a:ext uri="{FF2B5EF4-FFF2-40B4-BE49-F238E27FC236}">
                <a16:creationId xmlns:a16="http://schemas.microsoft.com/office/drawing/2014/main" id="{D87E73E0-9119-6AAC-0097-50C836A526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31111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CB54132-5117-19F6-75A1-533417ADC235}"/>
              </a:ext>
            </a:extLst>
          </p:cNvPr>
          <p:cNvGraphicFramePr/>
          <p:nvPr>
            <p:extLst>
              <p:ext uri="{D42A27DB-BD31-4B8C-83A1-F6EECF244321}">
                <p14:modId xmlns:p14="http://schemas.microsoft.com/office/powerpoint/2010/main" val="3682445493"/>
              </p:ext>
            </p:extLst>
          </p:nvPr>
        </p:nvGraphicFramePr>
        <p:xfrm>
          <a:off x="4735779" y="1008669"/>
          <a:ext cx="6882064"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BFF204A-8FCC-19D6-8796-4B3DCE12986E}"/>
              </a:ext>
            </a:extLst>
          </p:cNvPr>
          <p:cNvSpPr txBox="1"/>
          <p:nvPr/>
        </p:nvSpPr>
        <p:spPr>
          <a:xfrm>
            <a:off x="6096000" y="87047"/>
            <a:ext cx="2463114" cy="584775"/>
          </a:xfrm>
          <a:prstGeom prst="rect">
            <a:avLst/>
          </a:prstGeom>
          <a:noFill/>
        </p:spPr>
        <p:txBody>
          <a:bodyPr wrap="square" rtlCol="0">
            <a:spAutoFit/>
          </a:bodyPr>
          <a:lstStyle/>
          <a:p>
            <a:r>
              <a:rPr lang="en-CA" sz="3200" dirty="0">
                <a:solidFill>
                  <a:schemeClr val="accent1">
                    <a:lumMod val="50000"/>
                  </a:schemeClr>
                </a:solidFill>
              </a:rPr>
              <a:t>Tools Stack</a:t>
            </a:r>
          </a:p>
        </p:txBody>
      </p:sp>
      <p:pic>
        <p:nvPicPr>
          <p:cNvPr id="15" name="Picture 14" descr="A blue letters on a black background&#10;&#10;Description automatically generated">
            <a:extLst>
              <a:ext uri="{FF2B5EF4-FFF2-40B4-BE49-F238E27FC236}">
                <a16:creationId xmlns:a16="http://schemas.microsoft.com/office/drawing/2014/main" id="{FE8D5A8B-3F0B-4856-B3A1-50FB0E54E60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044525" y="5433154"/>
            <a:ext cx="1736090" cy="368051"/>
          </a:xfrm>
          <a:prstGeom prst="rect">
            <a:avLst/>
          </a:prstGeom>
        </p:spPr>
      </p:pic>
      <p:pic>
        <p:nvPicPr>
          <p:cNvPr id="18" name="Picture 17" descr="A green square with a white x on it&#10;&#10;Description automatically generated">
            <a:extLst>
              <a:ext uri="{FF2B5EF4-FFF2-40B4-BE49-F238E27FC236}">
                <a16:creationId xmlns:a16="http://schemas.microsoft.com/office/drawing/2014/main" id="{F276EA00-05BC-A780-3397-A982A225A54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9556017" y="1658821"/>
            <a:ext cx="712203" cy="664723"/>
          </a:xfrm>
          <a:prstGeom prst="rect">
            <a:avLst/>
          </a:prstGeom>
        </p:spPr>
      </p:pic>
      <p:pic>
        <p:nvPicPr>
          <p:cNvPr id="21" name="Picture 20" descr="A logo with orange and grey circles&#10;&#10;Description automatically generated">
            <a:extLst>
              <a:ext uri="{FF2B5EF4-FFF2-40B4-BE49-F238E27FC236}">
                <a16:creationId xmlns:a16="http://schemas.microsoft.com/office/drawing/2014/main" id="{FD2BC878-9A11-99E3-47CB-F94FAE82F3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9622002" y="3868399"/>
            <a:ext cx="933268" cy="1081813"/>
          </a:xfrm>
          <a:prstGeom prst="rect">
            <a:avLst/>
          </a:prstGeom>
        </p:spPr>
      </p:pic>
      <p:pic>
        <p:nvPicPr>
          <p:cNvPr id="24" name="Picture 23" descr="A blue and yellow snake logo&#10;&#10;Description automatically generated">
            <a:extLst>
              <a:ext uri="{FF2B5EF4-FFF2-40B4-BE49-F238E27FC236}">
                <a16:creationId xmlns:a16="http://schemas.microsoft.com/office/drawing/2014/main" id="{D5BC8564-9283-A273-E0BB-00DC6AA6FC17}"/>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912570" y="2931279"/>
            <a:ext cx="820589" cy="820589"/>
          </a:xfrm>
          <a:prstGeom prst="rect">
            <a:avLst/>
          </a:prstGeom>
        </p:spPr>
      </p:pic>
      <p:pic>
        <p:nvPicPr>
          <p:cNvPr id="26" name="Graphic 25" descr="Business Growth with solid fill">
            <a:extLst>
              <a:ext uri="{FF2B5EF4-FFF2-40B4-BE49-F238E27FC236}">
                <a16:creationId xmlns:a16="http://schemas.microsoft.com/office/drawing/2014/main" id="{03064C48-856E-FC88-25E6-CA67254946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324726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153413-E3CF-60EA-C07C-036694CAF146}"/>
              </a:ext>
            </a:extLst>
          </p:cNvPr>
          <p:cNvSpPr txBox="1"/>
          <p:nvPr/>
        </p:nvSpPr>
        <p:spPr>
          <a:xfrm>
            <a:off x="3777915" y="1964158"/>
            <a:ext cx="7122694"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err="1">
                <a:solidFill>
                  <a:schemeClr val="tx2">
                    <a:lumMod val="90000"/>
                    <a:lumOff val="10000"/>
                  </a:schemeClr>
                </a:solidFill>
              </a:rPr>
              <a:t>Analysing</a:t>
            </a:r>
            <a:r>
              <a:rPr lang="en-US" dirty="0">
                <a:solidFill>
                  <a:schemeClr val="tx2">
                    <a:lumMod val="90000"/>
                    <a:lumOff val="10000"/>
                  </a:schemeClr>
                </a:solidFill>
              </a:rPr>
              <a:t> data to understand the patterns and causes of road accidents.</a:t>
            </a:r>
          </a:p>
          <a:p>
            <a:pPr marL="285750" indent="-285750">
              <a:buFont typeface="Wingdings" panose="05000000000000000000" pitchFamily="2" charset="2"/>
              <a:buChar char="Ø"/>
            </a:pPr>
            <a:endParaRPr lang="en-US" dirty="0">
              <a:solidFill>
                <a:schemeClr val="tx2">
                  <a:lumMod val="90000"/>
                  <a:lumOff val="10000"/>
                </a:schemeClr>
              </a:solidFill>
            </a:endParaRPr>
          </a:p>
          <a:p>
            <a:pPr marL="285750" indent="-285750">
              <a:buFont typeface="Wingdings" panose="05000000000000000000" pitchFamily="2" charset="2"/>
              <a:buChar char="Ø"/>
            </a:pPr>
            <a:r>
              <a:rPr lang="en-US" dirty="0">
                <a:solidFill>
                  <a:schemeClr val="tx2">
                    <a:lumMod val="90000"/>
                    <a:lumOff val="10000"/>
                  </a:schemeClr>
                </a:solidFill>
                <a:latin typeface="Söhne"/>
              </a:rPr>
              <a:t>A</a:t>
            </a:r>
            <a:r>
              <a:rPr lang="en-US" b="0" i="0" dirty="0">
                <a:solidFill>
                  <a:schemeClr val="tx2">
                    <a:lumMod val="90000"/>
                    <a:lumOff val="10000"/>
                  </a:schemeClr>
                </a:solidFill>
                <a:effectLst/>
                <a:latin typeface="Söhne"/>
              </a:rPr>
              <a:t>nalysis of total accidents and casualties vary monthly and yearly, considering different locations.</a:t>
            </a:r>
          </a:p>
          <a:p>
            <a:pPr marL="285750" indent="-285750">
              <a:buFont typeface="Wingdings" panose="05000000000000000000" pitchFamily="2" charset="2"/>
              <a:buChar char="Ø"/>
            </a:pPr>
            <a:endParaRPr lang="en-US" b="0" i="0" dirty="0">
              <a:solidFill>
                <a:schemeClr val="tx2">
                  <a:lumMod val="90000"/>
                  <a:lumOff val="10000"/>
                </a:schemeClr>
              </a:solidFill>
              <a:effectLst/>
              <a:latin typeface="Söhne"/>
            </a:endParaRPr>
          </a:p>
          <a:p>
            <a:pPr marL="285750" indent="-285750">
              <a:buFont typeface="Wingdings" panose="05000000000000000000" pitchFamily="2" charset="2"/>
              <a:buChar char="Ø"/>
            </a:pPr>
            <a:r>
              <a:rPr lang="en-US" b="0" i="0" dirty="0">
                <a:solidFill>
                  <a:schemeClr val="tx2">
                    <a:lumMod val="90000"/>
                    <a:lumOff val="10000"/>
                  </a:schemeClr>
                </a:solidFill>
                <a:effectLst/>
                <a:latin typeface="Söhne"/>
              </a:rPr>
              <a:t>Analyzing data to comprehend the severity of accidents (fatal, serious, slight) by examining vehicle type, road type, road surface, and weather conditions.</a:t>
            </a:r>
          </a:p>
          <a:p>
            <a:pPr marL="285750" indent="-285750">
              <a:buFont typeface="Wingdings" panose="05000000000000000000" pitchFamily="2" charset="2"/>
              <a:buChar char="Ø"/>
            </a:pPr>
            <a:endParaRPr lang="en-US" b="0" i="0" dirty="0">
              <a:solidFill>
                <a:schemeClr val="tx2">
                  <a:lumMod val="90000"/>
                  <a:lumOff val="10000"/>
                </a:schemeClr>
              </a:solidFill>
              <a:effectLst/>
              <a:latin typeface="Söhne"/>
            </a:endParaRPr>
          </a:p>
          <a:p>
            <a:pPr marL="285750" indent="-285750">
              <a:buFont typeface="Wingdings" panose="05000000000000000000" pitchFamily="2" charset="2"/>
              <a:buChar char="Ø"/>
            </a:pPr>
            <a:r>
              <a:rPr lang="en-US" dirty="0">
                <a:solidFill>
                  <a:schemeClr val="tx2">
                    <a:lumMod val="90000"/>
                    <a:lumOff val="10000"/>
                  </a:schemeClr>
                </a:solidFill>
              </a:rPr>
              <a:t>Aiming to improve preventive measures and reduce injuries and economic losses. </a:t>
            </a:r>
          </a:p>
          <a:p>
            <a:pPr marL="285750" indent="-285750">
              <a:buFont typeface="Arial" panose="020B0604020202020204" pitchFamily="34" charset="0"/>
              <a:buChar char="•"/>
            </a:pPr>
            <a:endParaRPr lang="en-CA" dirty="0"/>
          </a:p>
        </p:txBody>
      </p:sp>
      <p:sp>
        <p:nvSpPr>
          <p:cNvPr id="11" name="TextBox 10">
            <a:extLst>
              <a:ext uri="{FF2B5EF4-FFF2-40B4-BE49-F238E27FC236}">
                <a16:creationId xmlns:a16="http://schemas.microsoft.com/office/drawing/2014/main" id="{3C0BA3D2-803F-D8BC-4DFA-0C24423D3783}"/>
              </a:ext>
            </a:extLst>
          </p:cNvPr>
          <p:cNvSpPr txBox="1"/>
          <p:nvPr/>
        </p:nvSpPr>
        <p:spPr>
          <a:xfrm>
            <a:off x="4860757" y="786063"/>
            <a:ext cx="3970421" cy="584775"/>
          </a:xfrm>
          <a:prstGeom prst="rect">
            <a:avLst/>
          </a:prstGeom>
          <a:noFill/>
        </p:spPr>
        <p:txBody>
          <a:bodyPr wrap="square" rtlCol="0">
            <a:spAutoFit/>
          </a:bodyPr>
          <a:lstStyle/>
          <a:p>
            <a:r>
              <a:rPr lang="en-CA" sz="3200" dirty="0">
                <a:solidFill>
                  <a:schemeClr val="accent1">
                    <a:lumMod val="50000"/>
                  </a:schemeClr>
                </a:solidFill>
              </a:rPr>
              <a:t>Purpose of analysis</a:t>
            </a:r>
          </a:p>
        </p:txBody>
      </p:sp>
      <p:pic>
        <p:nvPicPr>
          <p:cNvPr id="12" name="Graphic 11" descr="Business Growth with solid fill">
            <a:extLst>
              <a:ext uri="{FF2B5EF4-FFF2-40B4-BE49-F238E27FC236}">
                <a16:creationId xmlns:a16="http://schemas.microsoft.com/office/drawing/2014/main" id="{F6587253-231C-654A-AE16-4D51781E6C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406483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C2AF90-C399-65D1-8C94-B15D1636324D}"/>
              </a:ext>
            </a:extLst>
          </p:cNvPr>
          <p:cNvSpPr txBox="1"/>
          <p:nvPr/>
        </p:nvSpPr>
        <p:spPr>
          <a:xfrm>
            <a:off x="2274127" y="144230"/>
            <a:ext cx="1695450" cy="584775"/>
          </a:xfrm>
          <a:prstGeom prst="rect">
            <a:avLst/>
          </a:prstGeom>
          <a:noFill/>
        </p:spPr>
        <p:txBody>
          <a:bodyPr wrap="square" rtlCol="0">
            <a:spAutoFit/>
          </a:bodyPr>
          <a:lstStyle/>
          <a:p>
            <a:r>
              <a:rPr lang="en-CA" sz="3200" dirty="0">
                <a:solidFill>
                  <a:schemeClr val="accent1">
                    <a:lumMod val="50000"/>
                  </a:schemeClr>
                </a:solidFill>
              </a:rPr>
              <a:t>Results</a:t>
            </a:r>
          </a:p>
        </p:txBody>
      </p:sp>
      <p:pic>
        <p:nvPicPr>
          <p:cNvPr id="10" name="Picture 9">
            <a:extLst>
              <a:ext uri="{FF2B5EF4-FFF2-40B4-BE49-F238E27FC236}">
                <a16:creationId xmlns:a16="http://schemas.microsoft.com/office/drawing/2014/main" id="{A923021C-4346-E3CF-F8B0-8B5E408C45B4}"/>
              </a:ext>
            </a:extLst>
          </p:cNvPr>
          <p:cNvPicPr>
            <a:picLocks noChangeAspect="1"/>
          </p:cNvPicPr>
          <p:nvPr/>
        </p:nvPicPr>
        <p:blipFill>
          <a:blip r:embed="rId3"/>
          <a:stretch>
            <a:fillRect/>
          </a:stretch>
        </p:blipFill>
        <p:spPr>
          <a:xfrm>
            <a:off x="8456960" y="3135586"/>
            <a:ext cx="3728953" cy="2718000"/>
          </a:xfrm>
          <a:prstGeom prst="rect">
            <a:avLst/>
          </a:prstGeom>
        </p:spPr>
      </p:pic>
      <p:pic>
        <p:nvPicPr>
          <p:cNvPr id="19" name="Picture 18">
            <a:extLst>
              <a:ext uri="{FF2B5EF4-FFF2-40B4-BE49-F238E27FC236}">
                <a16:creationId xmlns:a16="http://schemas.microsoft.com/office/drawing/2014/main" id="{999D2604-D7A4-F185-C540-741FAD618C69}"/>
              </a:ext>
            </a:extLst>
          </p:cNvPr>
          <p:cNvPicPr>
            <a:picLocks noChangeAspect="1"/>
          </p:cNvPicPr>
          <p:nvPr/>
        </p:nvPicPr>
        <p:blipFill>
          <a:blip r:embed="rId4"/>
          <a:stretch>
            <a:fillRect/>
          </a:stretch>
        </p:blipFill>
        <p:spPr>
          <a:xfrm>
            <a:off x="4622945" y="3135586"/>
            <a:ext cx="3728953" cy="2718000"/>
          </a:xfrm>
          <a:prstGeom prst="rect">
            <a:avLst/>
          </a:prstGeom>
        </p:spPr>
      </p:pic>
      <p:sp>
        <p:nvSpPr>
          <p:cNvPr id="29" name="TextBox 28">
            <a:extLst>
              <a:ext uri="{FF2B5EF4-FFF2-40B4-BE49-F238E27FC236}">
                <a16:creationId xmlns:a16="http://schemas.microsoft.com/office/drawing/2014/main" id="{BAEAAC1B-0DDD-24DB-6344-16F6A4100014}"/>
              </a:ext>
            </a:extLst>
          </p:cNvPr>
          <p:cNvSpPr txBox="1"/>
          <p:nvPr/>
        </p:nvSpPr>
        <p:spPr>
          <a:xfrm>
            <a:off x="5900149" y="2598561"/>
            <a:ext cx="1042737" cy="523220"/>
          </a:xfrm>
          <a:prstGeom prst="rect">
            <a:avLst/>
          </a:prstGeom>
          <a:noFill/>
        </p:spPr>
        <p:txBody>
          <a:bodyPr wrap="square" rtlCol="0">
            <a:spAutoFit/>
          </a:bodyPr>
          <a:lstStyle/>
          <a:p>
            <a:r>
              <a:rPr lang="en-CA" sz="2800" dirty="0"/>
              <a:t>2021</a:t>
            </a:r>
          </a:p>
        </p:txBody>
      </p:sp>
      <p:sp>
        <p:nvSpPr>
          <p:cNvPr id="32" name="TextBox 31">
            <a:extLst>
              <a:ext uri="{FF2B5EF4-FFF2-40B4-BE49-F238E27FC236}">
                <a16:creationId xmlns:a16="http://schemas.microsoft.com/office/drawing/2014/main" id="{985CAADD-42D7-C310-5042-A54447825107}"/>
              </a:ext>
            </a:extLst>
          </p:cNvPr>
          <p:cNvSpPr txBox="1"/>
          <p:nvPr/>
        </p:nvSpPr>
        <p:spPr>
          <a:xfrm>
            <a:off x="9775061" y="2598561"/>
            <a:ext cx="1155032" cy="523220"/>
          </a:xfrm>
          <a:prstGeom prst="rect">
            <a:avLst/>
          </a:prstGeom>
          <a:noFill/>
        </p:spPr>
        <p:txBody>
          <a:bodyPr wrap="square" rtlCol="0">
            <a:spAutoFit/>
          </a:bodyPr>
          <a:lstStyle/>
          <a:p>
            <a:r>
              <a:rPr lang="en-CA" sz="2800" dirty="0"/>
              <a:t>2022</a:t>
            </a:r>
          </a:p>
        </p:txBody>
      </p:sp>
      <p:sp>
        <p:nvSpPr>
          <p:cNvPr id="33" name="TextBox 32">
            <a:extLst>
              <a:ext uri="{FF2B5EF4-FFF2-40B4-BE49-F238E27FC236}">
                <a16:creationId xmlns:a16="http://schemas.microsoft.com/office/drawing/2014/main" id="{C30D8689-573A-BB2B-8EA2-39461C52F560}"/>
              </a:ext>
            </a:extLst>
          </p:cNvPr>
          <p:cNvSpPr txBox="1"/>
          <p:nvPr/>
        </p:nvSpPr>
        <p:spPr>
          <a:xfrm>
            <a:off x="3969577" y="1395048"/>
            <a:ext cx="8081295" cy="646331"/>
          </a:xfrm>
          <a:prstGeom prst="rect">
            <a:avLst/>
          </a:prstGeom>
          <a:noFill/>
        </p:spPr>
        <p:txBody>
          <a:bodyPr wrap="square" rtlCol="0">
            <a:spAutoFit/>
          </a:bodyPr>
          <a:lstStyle/>
          <a:p>
            <a:r>
              <a:rPr lang="en-US" b="0" i="0" dirty="0">
                <a:solidFill>
                  <a:schemeClr val="tx2">
                    <a:lumMod val="90000"/>
                    <a:lumOff val="10000"/>
                  </a:schemeClr>
                </a:solidFill>
                <a:effectLst/>
                <a:latin typeface="Söhne"/>
              </a:rPr>
              <a:t>The highest number of accidents and casualties was recorded in November for both years, showing a decrease in December for 2022 and decrease in February for 2021.</a:t>
            </a:r>
            <a:endParaRPr lang="en-CA" dirty="0">
              <a:solidFill>
                <a:schemeClr val="tx2">
                  <a:lumMod val="90000"/>
                  <a:lumOff val="10000"/>
                </a:schemeClr>
              </a:solidFill>
            </a:endParaRPr>
          </a:p>
        </p:txBody>
      </p:sp>
      <p:sp>
        <p:nvSpPr>
          <p:cNvPr id="37" name="TextBox 36">
            <a:extLst>
              <a:ext uri="{FF2B5EF4-FFF2-40B4-BE49-F238E27FC236}">
                <a16:creationId xmlns:a16="http://schemas.microsoft.com/office/drawing/2014/main" id="{75784780-B300-DBB4-8717-C10DAE5C5CB0}"/>
              </a:ext>
            </a:extLst>
          </p:cNvPr>
          <p:cNvSpPr txBox="1"/>
          <p:nvPr/>
        </p:nvSpPr>
        <p:spPr>
          <a:xfrm>
            <a:off x="8208307" y="2721671"/>
            <a:ext cx="497305" cy="400110"/>
          </a:xfrm>
          <a:prstGeom prst="rect">
            <a:avLst/>
          </a:prstGeom>
          <a:noFill/>
        </p:spPr>
        <p:txBody>
          <a:bodyPr wrap="square" rtlCol="0">
            <a:spAutoFit/>
          </a:bodyPr>
          <a:lstStyle/>
          <a:p>
            <a:r>
              <a:rPr lang="en-CA" sz="2000" dirty="0">
                <a:solidFill>
                  <a:schemeClr val="tx2">
                    <a:lumMod val="90000"/>
                    <a:lumOff val="10000"/>
                  </a:schemeClr>
                </a:solidFill>
              </a:rPr>
              <a:t>Vs</a:t>
            </a:r>
          </a:p>
        </p:txBody>
      </p:sp>
      <p:pic>
        <p:nvPicPr>
          <p:cNvPr id="38" name="Graphic 37" descr="Business Growth with solid fill">
            <a:extLst>
              <a:ext uri="{FF2B5EF4-FFF2-40B4-BE49-F238E27FC236}">
                <a16:creationId xmlns:a16="http://schemas.microsoft.com/office/drawing/2014/main" id="{58EE58FB-88E0-AD23-EF00-2057AE9656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187650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8B53C04-6EFC-35AC-1F50-D38B164C1DA6}"/>
              </a:ext>
            </a:extLst>
          </p:cNvPr>
          <p:cNvSpPr txBox="1"/>
          <p:nvPr/>
        </p:nvSpPr>
        <p:spPr>
          <a:xfrm>
            <a:off x="2302042" y="169551"/>
            <a:ext cx="2975811" cy="584775"/>
          </a:xfrm>
          <a:prstGeom prst="rect">
            <a:avLst/>
          </a:prstGeom>
          <a:noFill/>
        </p:spPr>
        <p:txBody>
          <a:bodyPr wrap="square" rtlCol="0">
            <a:spAutoFit/>
          </a:bodyPr>
          <a:lstStyle/>
          <a:p>
            <a:r>
              <a:rPr lang="en-CA" sz="3200" dirty="0">
                <a:solidFill>
                  <a:schemeClr val="accent1">
                    <a:lumMod val="50000"/>
                  </a:schemeClr>
                </a:solidFill>
              </a:rPr>
              <a:t>Results</a:t>
            </a:r>
          </a:p>
        </p:txBody>
      </p:sp>
      <p:sp>
        <p:nvSpPr>
          <p:cNvPr id="10" name="TextBox 9">
            <a:extLst>
              <a:ext uri="{FF2B5EF4-FFF2-40B4-BE49-F238E27FC236}">
                <a16:creationId xmlns:a16="http://schemas.microsoft.com/office/drawing/2014/main" id="{E6A5AB60-3C0F-62AE-04D0-72E5D30C201A}"/>
              </a:ext>
            </a:extLst>
          </p:cNvPr>
          <p:cNvSpPr txBox="1"/>
          <p:nvPr/>
        </p:nvSpPr>
        <p:spPr>
          <a:xfrm>
            <a:off x="2093497" y="1371600"/>
            <a:ext cx="6927458" cy="1015663"/>
          </a:xfrm>
          <a:prstGeom prst="rect">
            <a:avLst/>
          </a:prstGeom>
          <a:noFill/>
        </p:spPr>
        <p:txBody>
          <a:bodyPr wrap="square" rtlCol="0">
            <a:spAutoFit/>
          </a:bodyPr>
          <a:lstStyle/>
          <a:p>
            <a:r>
              <a:rPr lang="en-US" sz="2000" b="0" i="0" dirty="0">
                <a:solidFill>
                  <a:schemeClr val="tx2">
                    <a:lumMod val="90000"/>
                    <a:lumOff val="10000"/>
                  </a:schemeClr>
                </a:solidFill>
                <a:effectLst/>
                <a:latin typeface="Söhne"/>
              </a:rPr>
              <a:t>The majority of accidents occur under clear weather conditions and dry road surfaces, rather than in snowy, wet, or foggy conditions.</a:t>
            </a:r>
            <a:endParaRPr lang="en-CA" sz="2000" dirty="0">
              <a:solidFill>
                <a:schemeClr val="tx2">
                  <a:lumMod val="90000"/>
                  <a:lumOff val="10000"/>
                </a:schemeClr>
              </a:solidFill>
            </a:endParaRPr>
          </a:p>
        </p:txBody>
      </p:sp>
      <p:pic>
        <p:nvPicPr>
          <p:cNvPr id="12" name="Picture 11">
            <a:extLst>
              <a:ext uri="{FF2B5EF4-FFF2-40B4-BE49-F238E27FC236}">
                <a16:creationId xmlns:a16="http://schemas.microsoft.com/office/drawing/2014/main" id="{A65836FA-BAAC-97FA-CB03-65967D748008}"/>
              </a:ext>
            </a:extLst>
          </p:cNvPr>
          <p:cNvPicPr>
            <a:picLocks noChangeAspect="1"/>
          </p:cNvPicPr>
          <p:nvPr/>
        </p:nvPicPr>
        <p:blipFill>
          <a:blip r:embed="rId2"/>
          <a:stretch>
            <a:fillRect/>
          </a:stretch>
        </p:blipFill>
        <p:spPr>
          <a:xfrm>
            <a:off x="5542547" y="3767793"/>
            <a:ext cx="6649453" cy="3090207"/>
          </a:xfrm>
          <a:prstGeom prst="rect">
            <a:avLst/>
          </a:prstGeom>
        </p:spPr>
      </p:pic>
      <p:pic>
        <p:nvPicPr>
          <p:cNvPr id="13" name="Graphic 12" descr="Business Growth with solid fill">
            <a:extLst>
              <a:ext uri="{FF2B5EF4-FFF2-40B4-BE49-F238E27FC236}">
                <a16:creationId xmlns:a16="http://schemas.microsoft.com/office/drawing/2014/main" id="{2FE3E70E-956A-E4E0-93E2-78A9F6F265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356170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767E91-83DC-F2EB-842B-ACB3002CA62D}"/>
              </a:ext>
            </a:extLst>
          </p:cNvPr>
          <p:cNvPicPr>
            <a:picLocks noChangeAspect="1"/>
          </p:cNvPicPr>
          <p:nvPr/>
        </p:nvPicPr>
        <p:blipFill>
          <a:blip r:embed="rId2"/>
          <a:stretch>
            <a:fillRect/>
          </a:stretch>
        </p:blipFill>
        <p:spPr>
          <a:xfrm>
            <a:off x="5415071" y="3107355"/>
            <a:ext cx="3238781" cy="3292125"/>
          </a:xfrm>
          <a:prstGeom prst="rect">
            <a:avLst/>
          </a:prstGeom>
        </p:spPr>
      </p:pic>
      <p:pic>
        <p:nvPicPr>
          <p:cNvPr id="8" name="Picture 7">
            <a:extLst>
              <a:ext uri="{FF2B5EF4-FFF2-40B4-BE49-F238E27FC236}">
                <a16:creationId xmlns:a16="http://schemas.microsoft.com/office/drawing/2014/main" id="{33AFB4E7-9BC0-77C7-C55B-1276B4FB8070}"/>
              </a:ext>
            </a:extLst>
          </p:cNvPr>
          <p:cNvPicPr>
            <a:picLocks noChangeAspect="1"/>
          </p:cNvPicPr>
          <p:nvPr/>
        </p:nvPicPr>
        <p:blipFill>
          <a:blip r:embed="rId3"/>
          <a:stretch>
            <a:fillRect/>
          </a:stretch>
        </p:blipFill>
        <p:spPr>
          <a:xfrm>
            <a:off x="8820773" y="3092114"/>
            <a:ext cx="3299746" cy="3322608"/>
          </a:xfrm>
          <a:prstGeom prst="rect">
            <a:avLst/>
          </a:prstGeom>
        </p:spPr>
      </p:pic>
      <p:sp>
        <p:nvSpPr>
          <p:cNvPr id="9" name="TextBox 8">
            <a:extLst>
              <a:ext uri="{FF2B5EF4-FFF2-40B4-BE49-F238E27FC236}">
                <a16:creationId xmlns:a16="http://schemas.microsoft.com/office/drawing/2014/main" id="{EC8478BB-E0FC-B77B-8F04-4FB44EDFC7B6}"/>
              </a:ext>
            </a:extLst>
          </p:cNvPr>
          <p:cNvSpPr txBox="1"/>
          <p:nvPr/>
        </p:nvSpPr>
        <p:spPr>
          <a:xfrm>
            <a:off x="2141622" y="240631"/>
            <a:ext cx="1419726" cy="584775"/>
          </a:xfrm>
          <a:prstGeom prst="rect">
            <a:avLst/>
          </a:prstGeom>
          <a:noFill/>
        </p:spPr>
        <p:txBody>
          <a:bodyPr wrap="square" rtlCol="0">
            <a:spAutoFit/>
          </a:bodyPr>
          <a:lstStyle/>
          <a:p>
            <a:r>
              <a:rPr lang="en-CA" sz="3200" dirty="0">
                <a:solidFill>
                  <a:schemeClr val="accent1">
                    <a:lumMod val="50000"/>
                  </a:schemeClr>
                </a:solidFill>
              </a:rPr>
              <a:t>Results</a:t>
            </a:r>
          </a:p>
        </p:txBody>
      </p:sp>
      <p:sp>
        <p:nvSpPr>
          <p:cNvPr id="10" name="TextBox 9">
            <a:extLst>
              <a:ext uri="{FF2B5EF4-FFF2-40B4-BE49-F238E27FC236}">
                <a16:creationId xmlns:a16="http://schemas.microsoft.com/office/drawing/2014/main" id="{4CA413AC-8E1D-2B51-40CB-F0A526A971EB}"/>
              </a:ext>
            </a:extLst>
          </p:cNvPr>
          <p:cNvSpPr txBox="1"/>
          <p:nvPr/>
        </p:nvSpPr>
        <p:spPr>
          <a:xfrm>
            <a:off x="2751221" y="1387642"/>
            <a:ext cx="7251032" cy="1015663"/>
          </a:xfrm>
          <a:prstGeom prst="rect">
            <a:avLst/>
          </a:prstGeom>
          <a:noFill/>
        </p:spPr>
        <p:txBody>
          <a:bodyPr wrap="square" rtlCol="0">
            <a:spAutoFit/>
          </a:bodyPr>
          <a:lstStyle/>
          <a:p>
            <a:r>
              <a:rPr lang="en-US" sz="2000" dirty="0">
                <a:solidFill>
                  <a:schemeClr val="tx2">
                    <a:lumMod val="90000"/>
                    <a:lumOff val="10000"/>
                  </a:schemeClr>
                </a:solidFill>
                <a:latin typeface="Söhne"/>
              </a:rPr>
              <a:t>Accident Severity-</a:t>
            </a:r>
          </a:p>
          <a:p>
            <a:r>
              <a:rPr lang="en-US" sz="2000" b="0" i="0" dirty="0">
                <a:solidFill>
                  <a:schemeClr val="tx2">
                    <a:lumMod val="90000"/>
                    <a:lumOff val="10000"/>
                  </a:schemeClr>
                </a:solidFill>
                <a:effectLst/>
                <a:latin typeface="Söhne"/>
              </a:rPr>
              <a:t> All types of accident severities witnessed a  overall decline in 2022, with December showing a notable decrease.</a:t>
            </a:r>
            <a:endParaRPr lang="en-CA" sz="2000" dirty="0">
              <a:solidFill>
                <a:schemeClr val="tx2">
                  <a:lumMod val="90000"/>
                  <a:lumOff val="10000"/>
                </a:schemeClr>
              </a:solidFill>
            </a:endParaRPr>
          </a:p>
        </p:txBody>
      </p:sp>
      <p:sp>
        <p:nvSpPr>
          <p:cNvPr id="11" name="TextBox 10">
            <a:extLst>
              <a:ext uri="{FF2B5EF4-FFF2-40B4-BE49-F238E27FC236}">
                <a16:creationId xmlns:a16="http://schemas.microsoft.com/office/drawing/2014/main" id="{E65675FC-3DA6-0A37-3E73-2543A759119E}"/>
              </a:ext>
            </a:extLst>
          </p:cNvPr>
          <p:cNvSpPr txBox="1"/>
          <p:nvPr/>
        </p:nvSpPr>
        <p:spPr>
          <a:xfrm>
            <a:off x="6617370" y="2646491"/>
            <a:ext cx="850232" cy="461665"/>
          </a:xfrm>
          <a:prstGeom prst="rect">
            <a:avLst/>
          </a:prstGeom>
          <a:noFill/>
        </p:spPr>
        <p:txBody>
          <a:bodyPr wrap="square" rtlCol="0">
            <a:spAutoFit/>
          </a:bodyPr>
          <a:lstStyle/>
          <a:p>
            <a:r>
              <a:rPr lang="en-CA" sz="2400" dirty="0"/>
              <a:t>2021</a:t>
            </a:r>
          </a:p>
        </p:txBody>
      </p:sp>
      <p:sp>
        <p:nvSpPr>
          <p:cNvPr id="12" name="TextBox 11">
            <a:extLst>
              <a:ext uri="{FF2B5EF4-FFF2-40B4-BE49-F238E27FC236}">
                <a16:creationId xmlns:a16="http://schemas.microsoft.com/office/drawing/2014/main" id="{2E1C6F90-1F19-6D67-79F1-E8F1198EB89F}"/>
              </a:ext>
            </a:extLst>
          </p:cNvPr>
          <p:cNvSpPr txBox="1"/>
          <p:nvPr/>
        </p:nvSpPr>
        <p:spPr>
          <a:xfrm>
            <a:off x="10122568" y="2630449"/>
            <a:ext cx="850232" cy="461665"/>
          </a:xfrm>
          <a:prstGeom prst="rect">
            <a:avLst/>
          </a:prstGeom>
          <a:noFill/>
        </p:spPr>
        <p:txBody>
          <a:bodyPr wrap="square" rtlCol="0">
            <a:spAutoFit/>
          </a:bodyPr>
          <a:lstStyle/>
          <a:p>
            <a:r>
              <a:rPr lang="en-CA" sz="2400" dirty="0"/>
              <a:t>2022</a:t>
            </a:r>
          </a:p>
        </p:txBody>
      </p:sp>
      <p:pic>
        <p:nvPicPr>
          <p:cNvPr id="13" name="Graphic 12" descr="Business Growth with solid fill">
            <a:extLst>
              <a:ext uri="{FF2B5EF4-FFF2-40B4-BE49-F238E27FC236}">
                <a16:creationId xmlns:a16="http://schemas.microsoft.com/office/drawing/2014/main" id="{276FA252-7B47-ABEA-50D2-3393AD6768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737" y="5735052"/>
            <a:ext cx="914400" cy="914400"/>
          </a:xfrm>
          <a:prstGeom prst="rect">
            <a:avLst/>
          </a:prstGeom>
        </p:spPr>
      </p:pic>
    </p:spTree>
    <p:extLst>
      <p:ext uri="{BB962C8B-B14F-4D97-AF65-F5344CB8AC3E}">
        <p14:creationId xmlns:p14="http://schemas.microsoft.com/office/powerpoint/2010/main" val="2287755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2609</TotalTime>
  <Words>426</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Corbel</vt:lpstr>
      <vt:lpstr>Söhne</vt:lpstr>
      <vt:lpstr>Wingdings</vt:lpstr>
      <vt:lpstr>Parallax</vt:lpstr>
      <vt:lpstr>PowerPoint Presentation</vt:lpstr>
      <vt:lpstr>PowerPoint Presentation</vt:lpstr>
      <vt:lpstr>Data Source- Kaggle  This project investigates road accident causes like weather, road types, and vehicles to enhance safety measures.   The goal is to reduce injuries and fatalities through improved infrastructure and increased public awareness.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Rekha</dc:creator>
  <cp:lastModifiedBy>Rekha Rekha</cp:lastModifiedBy>
  <cp:revision>5</cp:revision>
  <dcterms:created xsi:type="dcterms:W3CDTF">2024-01-28T04:26:06Z</dcterms:created>
  <dcterms:modified xsi:type="dcterms:W3CDTF">2024-01-29T23:56:01Z</dcterms:modified>
</cp:coreProperties>
</file>