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0"/>
  </p:notesMasterIdLst>
  <p:handoutMasterIdLst>
    <p:handoutMasterId r:id="rId11"/>
  </p:handoutMasterIdLst>
  <p:sldIdLst>
    <p:sldId id="2549" r:id="rId2"/>
    <p:sldId id="2552" r:id="rId3"/>
    <p:sldId id="2554" r:id="rId4"/>
    <p:sldId id="2558" r:id="rId5"/>
    <p:sldId id="2561" r:id="rId6"/>
    <p:sldId id="2562" r:id="rId7"/>
    <p:sldId id="2563" r:id="rId8"/>
    <p:sldId id="255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34" autoAdjust="0"/>
  </p:normalViewPr>
  <p:slideViewPr>
    <p:cSldViewPr snapToGrid="0">
      <p:cViewPr varScale="1">
        <p:scale>
          <a:sx n="90" d="100"/>
          <a:sy n="90" d="100"/>
        </p:scale>
        <p:origin x="355" y="67"/>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2/28/2024</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2/28/2024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07D111EE-B1CE-3F40-8B0E-AB6A92B85452}" type="slidenum">
              <a:rPr lang="en-US" smtClean="0"/>
              <a:t>1</a:t>
            </a:fld>
            <a:endParaRPr lang="en-US" dirty="0"/>
          </a:p>
        </p:txBody>
      </p:sp>
    </p:spTree>
    <p:extLst>
      <p:ext uri="{BB962C8B-B14F-4D97-AF65-F5344CB8AC3E}">
        <p14:creationId xmlns:p14="http://schemas.microsoft.com/office/powerpoint/2010/main" val="382532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Thank you for the opportunity you gave me to dive into this data to gain insightful information about the online store’s performance.</a:t>
            </a:r>
          </a:p>
          <a:p>
            <a:r>
              <a:rPr lang="en-CA" dirty="0"/>
              <a:t>I cleaned up the data by removing all the negative values in </a:t>
            </a:r>
            <a:r>
              <a:rPr lang="en-CA" dirty="0" err="1"/>
              <a:t>th</a:t>
            </a:r>
            <a:r>
              <a:rPr lang="en-CA" dirty="0"/>
              <a:t> </a:t>
            </a:r>
            <a:r>
              <a:rPr lang="en-CA" dirty="0" err="1"/>
              <a:t>eunit</a:t>
            </a:r>
            <a:r>
              <a:rPr lang="en-CA" dirty="0"/>
              <a:t> price and quantity columns and filtered the records to provide helpful analysis and visualization.</a:t>
            </a:r>
          </a:p>
          <a:p>
            <a:endParaRPr lang="en-CA" dirty="0"/>
          </a:p>
        </p:txBody>
      </p:sp>
      <p:sp>
        <p:nvSpPr>
          <p:cNvPr id="4" name="Slide Number Placeholder 3"/>
          <p:cNvSpPr>
            <a:spLocks noGrp="1"/>
          </p:cNvSpPr>
          <p:nvPr>
            <p:ph type="sldNum" sz="quarter" idx="5"/>
          </p:nvPr>
        </p:nvSpPr>
        <p:spPr/>
        <p:txBody>
          <a:bodyPr/>
          <a:lstStyle/>
          <a:p>
            <a:fld id="{07D111EE-B1CE-3F40-8B0E-AB6A92B85452}" type="slidenum">
              <a:rPr lang="en-US" smtClean="0"/>
              <a:t>2</a:t>
            </a:fld>
            <a:endParaRPr lang="en-US" dirty="0"/>
          </a:p>
        </p:txBody>
      </p:sp>
    </p:spTree>
    <p:extLst>
      <p:ext uri="{BB962C8B-B14F-4D97-AF65-F5344CB8AC3E}">
        <p14:creationId xmlns:p14="http://schemas.microsoft.com/office/powerpoint/2010/main" val="3658160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solidFill>
                  <a:schemeClr val="bg2"/>
                </a:solidFill>
              </a:rPr>
              <a:t>The store see consistent growth in first 8 months with avg of $685k.</a:t>
            </a:r>
          </a:p>
          <a:p>
            <a:r>
              <a:rPr lang="en-CA" sz="1200" dirty="0">
                <a:solidFill>
                  <a:schemeClr val="bg2"/>
                </a:solidFill>
              </a:rPr>
              <a:t>However, from September onwards there is significant surge, peaking at $1.5m in November and an avg of 21.18% increase in revenue from August to December.</a:t>
            </a:r>
          </a:p>
          <a:p>
            <a:r>
              <a:rPr lang="en-CA" sz="1200" dirty="0">
                <a:solidFill>
                  <a:schemeClr val="bg2"/>
                </a:solidFill>
              </a:rPr>
              <a:t>The revenue trend from August to December demonstrates how seasonality affects retail store sales.</a:t>
            </a:r>
          </a:p>
          <a:p>
            <a:r>
              <a:rPr lang="en-CA" sz="1200" dirty="0">
                <a:solidFill>
                  <a:schemeClr val="bg2"/>
                </a:solidFill>
              </a:rPr>
              <a:t>Sudden drop in December revenue because of insufficient data.</a:t>
            </a:r>
          </a:p>
          <a:p>
            <a:endParaRPr lang="en-CA" dirty="0"/>
          </a:p>
        </p:txBody>
      </p:sp>
      <p:sp>
        <p:nvSpPr>
          <p:cNvPr id="4" name="Slide Number Placeholder 3"/>
          <p:cNvSpPr>
            <a:spLocks noGrp="1"/>
          </p:cNvSpPr>
          <p:nvPr>
            <p:ph type="sldNum" sz="quarter" idx="5"/>
          </p:nvPr>
        </p:nvSpPr>
        <p:spPr/>
        <p:txBody>
          <a:bodyPr/>
          <a:lstStyle/>
          <a:p>
            <a:fld id="{07D111EE-B1CE-3F40-8B0E-AB6A92B85452}" type="slidenum">
              <a:rPr lang="en-US" smtClean="0"/>
              <a:t>3</a:t>
            </a:fld>
            <a:endParaRPr lang="en-US" dirty="0"/>
          </a:p>
        </p:txBody>
      </p:sp>
    </p:spTree>
    <p:extLst>
      <p:ext uri="{BB962C8B-B14F-4D97-AF65-F5344CB8AC3E}">
        <p14:creationId xmlns:p14="http://schemas.microsoft.com/office/powerpoint/2010/main" val="923881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This chart represent the top 10 countries  by Revenue and Quantities except the UK.</a:t>
            </a:r>
            <a:br>
              <a:rPr lang="en-CA" sz="1200" dirty="0"/>
            </a:br>
            <a:r>
              <a:rPr lang="en-CA" sz="1200" dirty="0"/>
              <a:t>Notably, countries like Germany Netherlands, Ireland and France show high volume of units and revenue.</a:t>
            </a:r>
            <a:br>
              <a:rPr lang="en-CA" sz="1200" dirty="0"/>
            </a:br>
            <a:r>
              <a:rPr lang="en-CA" sz="1200" dirty="0"/>
              <a:t>To maximise these opportunities, a marketing strategic focus on further capturing demand in these regions is recommended.</a:t>
            </a:r>
            <a:endParaRPr lang="en-CA" dirty="0"/>
          </a:p>
        </p:txBody>
      </p:sp>
      <p:sp>
        <p:nvSpPr>
          <p:cNvPr id="4" name="Slide Number Placeholder 3"/>
          <p:cNvSpPr>
            <a:spLocks noGrp="1"/>
          </p:cNvSpPr>
          <p:nvPr>
            <p:ph type="sldNum" sz="quarter" idx="5"/>
          </p:nvPr>
        </p:nvSpPr>
        <p:spPr/>
        <p:txBody>
          <a:bodyPr/>
          <a:lstStyle/>
          <a:p>
            <a:fld id="{07D111EE-B1CE-3F40-8B0E-AB6A92B85452}" type="slidenum">
              <a:rPr lang="en-US" smtClean="0"/>
              <a:t>4</a:t>
            </a:fld>
            <a:endParaRPr lang="en-US" dirty="0"/>
          </a:p>
        </p:txBody>
      </p:sp>
    </p:spTree>
    <p:extLst>
      <p:ext uri="{BB962C8B-B14F-4D97-AF65-F5344CB8AC3E}">
        <p14:creationId xmlns:p14="http://schemas.microsoft.com/office/powerpoint/2010/main" val="150932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2/28/2024</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2/28/2024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a:xfrm>
            <a:off x="1058669" y="854538"/>
            <a:ext cx="5334110" cy="3566160"/>
          </a:xfrm>
        </p:spPr>
        <p:txBody>
          <a:bodyPr/>
          <a:lstStyle/>
          <a:p>
            <a:r>
              <a:rPr lang="en-US" dirty="0"/>
              <a:t> Data Visualization</a:t>
            </a:r>
            <a:br>
              <a:rPr lang="en-US" dirty="0"/>
            </a:br>
            <a:r>
              <a:rPr lang="en-US" dirty="0"/>
              <a:t>      Presentation</a:t>
            </a:r>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p:txBody>
          <a:bodyPr/>
          <a:lstStyle/>
          <a:p>
            <a:r>
              <a:rPr lang="en-US" dirty="0"/>
              <a:t>Rekha </a:t>
            </a:r>
            <a:r>
              <a:rPr lang="en-US" dirty="0" err="1"/>
              <a:t>Rekha</a:t>
            </a:r>
            <a:endParaRPr lang="en-US" dirty="0"/>
          </a:p>
          <a:p>
            <a:endParaRPr lang="en-US" dirty="0"/>
          </a:p>
          <a:p>
            <a:endParaRPr lang="en-US" dirty="0"/>
          </a:p>
        </p:txBody>
      </p:sp>
      <p:pic>
        <p:nvPicPr>
          <p:cNvPr id="16" name="Picture Placeholder 15" descr="people looking at floorplan">
            <a:extLst>
              <a:ext uri="{FF2B5EF4-FFF2-40B4-BE49-F238E27FC236}">
                <a16:creationId xmlns:a16="http://schemas.microsoft.com/office/drawing/2014/main" id="{DAC60D5D-D287-9B45-9F54-93A410AFF149}"/>
              </a:ext>
            </a:extLst>
          </p:cNvPr>
          <p:cNvPicPr>
            <a:picLocks noGrp="1" noChangeAspect="1"/>
          </p:cNvPicPr>
          <p:nvPr>
            <p:ph type="pic" sz="quarter" idx="13"/>
          </p:nvPr>
        </p:nvPicPr>
        <p:blipFill>
          <a:blip r:embed="rId3" cstate="screen">
            <a:graysc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64110906"/>
      </p:ext>
    </p:extLst>
  </p:cSld>
  <p:clrMapOvr>
    <a:masterClrMapping/>
  </p:clrMapOvr>
  <mc:AlternateContent xmlns:mc="http://schemas.openxmlformats.org/markup-compatibility/2006">
    <mc:Choice xmlns:p14="http://schemas.microsoft.com/office/powerpoint/2010/main" Requires="p14">
      <p:transition spd="slow" p14:dur="2000" advTm="9786"/>
    </mc:Choice>
    <mc:Fallback>
      <p:transition spd="slow" advTm="978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6732615" y="199956"/>
            <a:ext cx="4845068" cy="795193"/>
          </a:xfrm>
        </p:spPr>
        <p:txBody>
          <a:bodyPr/>
          <a:lstStyle/>
          <a:p>
            <a:r>
              <a:rPr lang="en-US" dirty="0"/>
              <a:t>Introduction</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a:xfrm>
            <a:off x="6876996" y="1612233"/>
            <a:ext cx="4845066" cy="3896762"/>
          </a:xfrm>
        </p:spPr>
        <p:txBody>
          <a:bodyPr/>
          <a:lstStyle/>
          <a:p>
            <a:pPr marL="0" indent="0">
              <a:buNone/>
            </a:pPr>
            <a:r>
              <a:rPr lang="en-US" dirty="0">
                <a:solidFill>
                  <a:schemeClr val="tx1"/>
                </a:solidFill>
              </a:rPr>
              <a:t>Hello Everyone</a:t>
            </a:r>
          </a:p>
          <a:p>
            <a:r>
              <a:rPr lang="en-US" dirty="0">
                <a:solidFill>
                  <a:schemeClr val="tx1"/>
                </a:solidFill>
              </a:rPr>
              <a:t>In this presentation I will take you through our company’s sales performance for the years 2010 and 2011.</a:t>
            </a:r>
          </a:p>
          <a:p>
            <a:r>
              <a:rPr lang="en-US" dirty="0">
                <a:solidFill>
                  <a:schemeClr val="tx1"/>
                </a:solidFill>
              </a:rPr>
              <a:t>I hope you find the analysis compelling and helpful as you make decisions regarding your future business requirements.</a:t>
            </a:r>
          </a:p>
          <a:p>
            <a:r>
              <a:rPr lang="en-US" dirty="0">
                <a:solidFill>
                  <a:schemeClr val="tx1"/>
                </a:solidFill>
              </a:rPr>
              <a:t>Cleaned and Prepared the dataset to ensure it's well-organized for effective visualization</a:t>
            </a:r>
            <a:r>
              <a:rPr lang="en-US" b="0" i="0" dirty="0">
                <a:solidFill>
                  <a:srgbClr val="0D0D0D"/>
                </a:solidFill>
                <a:effectLst/>
                <a:latin typeface="Söhne"/>
              </a:rPr>
              <a:t>.</a:t>
            </a:r>
            <a:endParaRPr lang="en-US" dirty="0"/>
          </a:p>
          <a:p>
            <a:endParaRPr lang="en-US" dirty="0"/>
          </a:p>
        </p:txBody>
      </p:sp>
      <p:pic>
        <p:nvPicPr>
          <p:cNvPr id="28" name="Picture Placeholder 27" descr="woman looking down">
            <a:extLst>
              <a:ext uri="{FF2B5EF4-FFF2-40B4-BE49-F238E27FC236}">
                <a16:creationId xmlns:a16="http://schemas.microsoft.com/office/drawing/2014/main" id="{9E319FF9-B321-9D4B-AA89-6EFE572936E7}"/>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flipH="1">
            <a:off x="444819" y="597553"/>
            <a:ext cx="6063915" cy="6063915"/>
          </a:xfrm>
        </p:spPr>
      </p:pic>
    </p:spTree>
    <p:extLst>
      <p:ext uri="{BB962C8B-B14F-4D97-AF65-F5344CB8AC3E}">
        <p14:creationId xmlns:p14="http://schemas.microsoft.com/office/powerpoint/2010/main" val="307285950"/>
      </p:ext>
    </p:extLst>
  </p:cSld>
  <p:clrMapOvr>
    <a:masterClrMapping/>
  </p:clrMapOvr>
  <mc:AlternateContent xmlns:mc="http://schemas.openxmlformats.org/markup-compatibility/2006">
    <mc:Choice xmlns:p14="http://schemas.microsoft.com/office/powerpoint/2010/main" Requires="p14">
      <p:transition spd="slow" p14:dur="2000" advTm="19059"/>
    </mc:Choice>
    <mc:Fallback>
      <p:transition spd="slow" advTm="1905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7A64FB-E1A4-680C-EBA1-6F1106B96C97}"/>
              </a:ext>
            </a:extLst>
          </p:cNvPr>
          <p:cNvPicPr>
            <a:picLocks noChangeAspect="1"/>
          </p:cNvPicPr>
          <p:nvPr/>
        </p:nvPicPr>
        <p:blipFill>
          <a:blip r:embed="rId3"/>
          <a:stretch>
            <a:fillRect/>
          </a:stretch>
        </p:blipFill>
        <p:spPr>
          <a:xfrm>
            <a:off x="431800" y="503676"/>
            <a:ext cx="11362267" cy="4212703"/>
          </a:xfrm>
          <a:prstGeom prst="rect">
            <a:avLst/>
          </a:prstGeom>
          <a:noFill/>
        </p:spPr>
      </p:pic>
      <p:sp>
        <p:nvSpPr>
          <p:cNvPr id="12" name="TextBox 11">
            <a:extLst>
              <a:ext uri="{FF2B5EF4-FFF2-40B4-BE49-F238E27FC236}">
                <a16:creationId xmlns:a16="http://schemas.microsoft.com/office/drawing/2014/main" id="{71738540-1485-7A83-4888-EE89B5C47E23}"/>
              </a:ext>
            </a:extLst>
          </p:cNvPr>
          <p:cNvSpPr txBox="1"/>
          <p:nvPr/>
        </p:nvSpPr>
        <p:spPr>
          <a:xfrm rot="10800000" flipH="1" flipV="1">
            <a:off x="507554" y="4723108"/>
            <a:ext cx="10828867" cy="1631216"/>
          </a:xfrm>
          <a:prstGeom prst="rect">
            <a:avLst/>
          </a:prstGeom>
          <a:noFill/>
        </p:spPr>
        <p:txBody>
          <a:bodyPr wrap="square" rtlCol="0">
            <a:spAutoFit/>
          </a:bodyPr>
          <a:lstStyle/>
          <a:p>
            <a:r>
              <a:rPr lang="en-CA" sz="2000" dirty="0">
                <a:solidFill>
                  <a:schemeClr val="bg2"/>
                </a:solidFill>
              </a:rPr>
              <a:t>The store see consistent growth in first 8 months with avg of $685k.</a:t>
            </a:r>
          </a:p>
          <a:p>
            <a:r>
              <a:rPr lang="en-CA" sz="2000" dirty="0">
                <a:solidFill>
                  <a:schemeClr val="bg2"/>
                </a:solidFill>
              </a:rPr>
              <a:t>However, from September onwards there is significant surge, peaking at $1.5m in November and an avg of 21.18% increase in revenue from August to December.</a:t>
            </a:r>
          </a:p>
          <a:p>
            <a:r>
              <a:rPr lang="en-CA" sz="2000" dirty="0">
                <a:solidFill>
                  <a:schemeClr val="bg2"/>
                </a:solidFill>
              </a:rPr>
              <a:t>The revenue trend from August to December demonstrates how seasonality affects retail store sales.</a:t>
            </a:r>
          </a:p>
          <a:p>
            <a:r>
              <a:rPr lang="en-CA" sz="2000" dirty="0">
                <a:solidFill>
                  <a:schemeClr val="bg2"/>
                </a:solidFill>
              </a:rPr>
              <a:t>Sudden drop in December revenue because of insufficient data.</a:t>
            </a:r>
          </a:p>
        </p:txBody>
      </p:sp>
      <p:sp>
        <p:nvSpPr>
          <p:cNvPr id="14" name="TextBox 13">
            <a:extLst>
              <a:ext uri="{FF2B5EF4-FFF2-40B4-BE49-F238E27FC236}">
                <a16:creationId xmlns:a16="http://schemas.microsoft.com/office/drawing/2014/main" id="{BB8D9C7E-914E-6139-2069-4096BEA3AA6E}"/>
              </a:ext>
            </a:extLst>
          </p:cNvPr>
          <p:cNvSpPr txBox="1"/>
          <p:nvPr/>
        </p:nvSpPr>
        <p:spPr>
          <a:xfrm>
            <a:off x="112294" y="-26273"/>
            <a:ext cx="4323348" cy="523220"/>
          </a:xfrm>
          <a:prstGeom prst="rect">
            <a:avLst/>
          </a:prstGeom>
          <a:noFill/>
        </p:spPr>
        <p:txBody>
          <a:bodyPr wrap="square" rtlCol="0">
            <a:spAutoFit/>
          </a:bodyPr>
          <a:lstStyle/>
          <a:p>
            <a:r>
              <a:rPr lang="en-CA" sz="2800" b="1" dirty="0"/>
              <a:t>Revenue by Month in 2011</a:t>
            </a:r>
          </a:p>
        </p:txBody>
      </p:sp>
    </p:spTree>
    <p:extLst>
      <p:ext uri="{BB962C8B-B14F-4D97-AF65-F5344CB8AC3E}">
        <p14:creationId xmlns:p14="http://schemas.microsoft.com/office/powerpoint/2010/main" val="1277932624"/>
      </p:ext>
    </p:extLst>
  </p:cSld>
  <p:clrMapOvr>
    <a:masterClrMapping/>
  </p:clrMapOvr>
  <mc:AlternateContent xmlns:mc="http://schemas.openxmlformats.org/markup-compatibility/2006">
    <mc:Choice xmlns:p14="http://schemas.microsoft.com/office/powerpoint/2010/main" Requires="p14">
      <p:transition spd="slow" p14:dur="2000" advTm="46640"/>
    </mc:Choice>
    <mc:Fallback>
      <p:transition spd="slow" advTm="4664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B76449-5104-C2FF-42D7-A624358A55C3}"/>
              </a:ext>
            </a:extLst>
          </p:cNvPr>
          <p:cNvSpPr>
            <a:spLocks noGrp="1"/>
          </p:cNvSpPr>
          <p:nvPr>
            <p:ph type="title"/>
          </p:nvPr>
        </p:nvSpPr>
        <p:spPr>
          <a:xfrm>
            <a:off x="8365787" y="488625"/>
            <a:ext cx="3385946" cy="5802929"/>
          </a:xfrm>
        </p:spPr>
        <p:txBody>
          <a:bodyPr>
            <a:normAutofit/>
          </a:bodyPr>
          <a:lstStyle/>
          <a:p>
            <a:r>
              <a:rPr lang="en-CA" sz="2400" dirty="0"/>
              <a:t>This chart represent the top 10 countries  by Revenue and Quantities except the UK.</a:t>
            </a:r>
            <a:br>
              <a:rPr lang="en-CA" sz="2400" dirty="0"/>
            </a:br>
            <a:r>
              <a:rPr lang="en-CA" sz="2400" dirty="0"/>
              <a:t>Notably, countries like Germany Netherlands, Ireland and France show high volume of units and revenue.</a:t>
            </a:r>
            <a:br>
              <a:rPr lang="en-CA" sz="2400" dirty="0"/>
            </a:br>
            <a:r>
              <a:rPr lang="en-CA" sz="2400" dirty="0"/>
              <a:t>To maximise these opportunities, a marketing strategic focus on further capturing demand in these regions is recommended.</a:t>
            </a:r>
          </a:p>
        </p:txBody>
      </p:sp>
      <p:pic>
        <p:nvPicPr>
          <p:cNvPr id="9" name="Picture 8">
            <a:extLst>
              <a:ext uri="{FF2B5EF4-FFF2-40B4-BE49-F238E27FC236}">
                <a16:creationId xmlns:a16="http://schemas.microsoft.com/office/drawing/2014/main" id="{3AA5ABC3-4AC3-0450-DDB5-B6E32EBEA336}"/>
              </a:ext>
            </a:extLst>
          </p:cNvPr>
          <p:cNvPicPr>
            <a:picLocks noChangeAspect="1"/>
          </p:cNvPicPr>
          <p:nvPr/>
        </p:nvPicPr>
        <p:blipFill>
          <a:blip r:embed="rId3"/>
          <a:stretch>
            <a:fillRect/>
          </a:stretch>
        </p:blipFill>
        <p:spPr>
          <a:xfrm>
            <a:off x="440267" y="488625"/>
            <a:ext cx="7925520" cy="5880750"/>
          </a:xfrm>
          <a:prstGeom prst="rect">
            <a:avLst/>
          </a:prstGeom>
        </p:spPr>
      </p:pic>
      <p:sp>
        <p:nvSpPr>
          <p:cNvPr id="10" name="TextBox 9">
            <a:extLst>
              <a:ext uri="{FF2B5EF4-FFF2-40B4-BE49-F238E27FC236}">
                <a16:creationId xmlns:a16="http://schemas.microsoft.com/office/drawing/2014/main" id="{251ED872-3185-6DB3-00F6-C2BC0FE8300E}"/>
              </a:ext>
            </a:extLst>
          </p:cNvPr>
          <p:cNvSpPr txBox="1"/>
          <p:nvPr/>
        </p:nvSpPr>
        <p:spPr>
          <a:xfrm>
            <a:off x="-381000" y="0"/>
            <a:ext cx="7738534" cy="523220"/>
          </a:xfrm>
          <a:prstGeom prst="rect">
            <a:avLst/>
          </a:prstGeom>
          <a:noFill/>
        </p:spPr>
        <p:txBody>
          <a:bodyPr wrap="square" rtlCol="0">
            <a:spAutoFit/>
          </a:bodyPr>
          <a:lstStyle/>
          <a:p>
            <a:pPr lvl="1"/>
            <a:r>
              <a:rPr lang="en-CA" sz="2800" b="1" dirty="0"/>
              <a:t>Top 10 Countries by Revenue and Quantities</a:t>
            </a:r>
          </a:p>
        </p:txBody>
      </p:sp>
    </p:spTree>
    <p:extLst>
      <p:ext uri="{BB962C8B-B14F-4D97-AF65-F5344CB8AC3E}">
        <p14:creationId xmlns:p14="http://schemas.microsoft.com/office/powerpoint/2010/main" val="492756523"/>
      </p:ext>
    </p:extLst>
  </p:cSld>
  <p:clrMapOvr>
    <a:masterClrMapping/>
  </p:clrMapOvr>
  <mc:AlternateContent xmlns:mc="http://schemas.openxmlformats.org/markup-compatibility/2006">
    <mc:Choice xmlns:p14="http://schemas.microsoft.com/office/powerpoint/2010/main" Requires="p14">
      <p:transition spd="slow" p14:dur="2000" advTm="35522"/>
    </mc:Choice>
    <mc:Fallback>
      <p:transition spd="slow" advTm="3552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a:xfrm>
            <a:off x="484858" y="1223725"/>
            <a:ext cx="4095164" cy="5138163"/>
          </a:xfrm>
        </p:spPr>
        <p:txBody>
          <a:bodyPr>
            <a:normAutofit/>
          </a:bodyPr>
          <a:lstStyle/>
          <a:p>
            <a:r>
              <a:rPr lang="en-US" dirty="0"/>
              <a:t>The purchasing patterns of the top 10 customers appear balanced.</a:t>
            </a:r>
          </a:p>
          <a:p>
            <a:r>
              <a:rPr lang="en-US" dirty="0"/>
              <a:t>The highest revenue-generating customer only purchased 8% more than the second highest and total avg difference of 15.8% indicating a diversified customer base and a favorable business position.</a:t>
            </a:r>
          </a:p>
          <a:p>
            <a:r>
              <a:rPr lang="en-US" dirty="0"/>
              <a:t>The company can aim to strengthen the relationship with these customers to increase customer loyalty, retention and ultimately drive more sales and revenue for the company.</a:t>
            </a:r>
          </a:p>
          <a:p>
            <a:endParaRPr lang="en-US" dirty="0"/>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a:xfrm>
            <a:off x="484857" y="544749"/>
            <a:ext cx="4359518" cy="555692"/>
          </a:xfrm>
        </p:spPr>
        <p:txBody>
          <a:bodyPr anchor="t">
            <a:normAutofit/>
          </a:bodyPr>
          <a:lstStyle/>
          <a:p>
            <a:r>
              <a:rPr lang="en-US" sz="2800" dirty="0"/>
              <a:t>Top 10 Customers by Revenue</a:t>
            </a:r>
          </a:p>
        </p:txBody>
      </p:sp>
      <p:pic>
        <p:nvPicPr>
          <p:cNvPr id="7" name="Picture 6">
            <a:extLst>
              <a:ext uri="{FF2B5EF4-FFF2-40B4-BE49-F238E27FC236}">
                <a16:creationId xmlns:a16="http://schemas.microsoft.com/office/drawing/2014/main" id="{81803622-8115-CC08-A72A-A86AF0F3384B}"/>
              </a:ext>
            </a:extLst>
          </p:cNvPr>
          <p:cNvPicPr>
            <a:picLocks noChangeAspect="1"/>
          </p:cNvPicPr>
          <p:nvPr/>
        </p:nvPicPr>
        <p:blipFill>
          <a:blip r:embed="rId2"/>
          <a:stretch>
            <a:fillRect/>
          </a:stretch>
        </p:blipFill>
        <p:spPr>
          <a:xfrm>
            <a:off x="4652211" y="457200"/>
            <a:ext cx="7122694" cy="5904688"/>
          </a:xfrm>
          <a:prstGeom prst="rect">
            <a:avLst/>
          </a:prstGeom>
        </p:spPr>
      </p:pic>
    </p:spTree>
    <p:extLst>
      <p:ext uri="{BB962C8B-B14F-4D97-AF65-F5344CB8AC3E}">
        <p14:creationId xmlns:p14="http://schemas.microsoft.com/office/powerpoint/2010/main" val="4021892549"/>
      </p:ext>
    </p:extLst>
  </p:cSld>
  <p:clrMapOvr>
    <a:masterClrMapping/>
  </p:clrMapOvr>
  <mc:AlternateContent xmlns:mc="http://schemas.openxmlformats.org/markup-compatibility/2006">
    <mc:Choice xmlns:p14="http://schemas.microsoft.com/office/powerpoint/2010/main" Requires="p14">
      <p:transition spd="slow" p14:dur="2000" advTm="45493"/>
    </mc:Choice>
    <mc:Fallback>
      <p:transition spd="slow" advTm="4549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a:xfrm>
            <a:off x="451065" y="1349330"/>
            <a:ext cx="3679775" cy="4975887"/>
          </a:xfrm>
        </p:spPr>
        <p:txBody>
          <a:bodyPr>
            <a:normAutofit lnSpcReduction="10000"/>
          </a:bodyPr>
          <a:lstStyle/>
          <a:p>
            <a:r>
              <a:rPr lang="en-US" sz="2000" dirty="0"/>
              <a:t>The map chart highlights regions with significant revenue generation, emphasizing the need for increased investment.</a:t>
            </a:r>
          </a:p>
          <a:p>
            <a:r>
              <a:rPr lang="en-US" dirty="0"/>
              <a:t>Countries like Netherlands, Irelands, Germany, France and Australia stand out.</a:t>
            </a:r>
            <a:endParaRPr lang="en-US" sz="2000" dirty="0"/>
          </a:p>
          <a:p>
            <a:r>
              <a:rPr lang="en-US" sz="2000" dirty="0"/>
              <a:t>While regions like Africa,</a:t>
            </a:r>
            <a:r>
              <a:rPr lang="en-US" dirty="0"/>
              <a:t> Russia and parts of the Americas show lower demand.</a:t>
            </a:r>
          </a:p>
          <a:p>
            <a:r>
              <a:rPr lang="en-US" sz="1900" b="0" i="0" dirty="0">
                <a:solidFill>
                  <a:schemeClr val="bg2"/>
                </a:solidFill>
                <a:effectLst/>
                <a:latin typeface="Garamond" panose="02020404030301010803" pitchFamily="18" charset="0"/>
              </a:rPr>
              <a:t>The company should prioritize the European market, developing targeted strategies for each country in the region, along with Australia and Japan, to maximize sales.</a:t>
            </a:r>
            <a:endParaRPr lang="en-US" sz="1900" dirty="0">
              <a:solidFill>
                <a:schemeClr val="bg2"/>
              </a:solidFill>
              <a:latin typeface="Garamond" panose="02020404030301010803" pitchFamily="18" charset="0"/>
            </a:endParaRPr>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a:xfrm>
            <a:off x="308809" y="1"/>
            <a:ext cx="3621507" cy="532782"/>
          </a:xfrm>
        </p:spPr>
        <p:txBody>
          <a:bodyPr anchor="ctr">
            <a:normAutofit fontScale="90000"/>
          </a:bodyPr>
          <a:lstStyle/>
          <a:p>
            <a:r>
              <a:rPr lang="en-US" sz="3200" b="1" dirty="0">
                <a:solidFill>
                  <a:schemeClr val="tx1"/>
                </a:solidFill>
              </a:rPr>
              <a:t>Revenue by Country</a:t>
            </a:r>
          </a:p>
        </p:txBody>
      </p:sp>
      <p:pic>
        <p:nvPicPr>
          <p:cNvPr id="5" name="Picture 4">
            <a:extLst>
              <a:ext uri="{FF2B5EF4-FFF2-40B4-BE49-F238E27FC236}">
                <a16:creationId xmlns:a16="http://schemas.microsoft.com/office/drawing/2014/main" id="{9F91B3A3-F3F6-F04B-D17A-D694610459B2}"/>
              </a:ext>
            </a:extLst>
          </p:cNvPr>
          <p:cNvPicPr>
            <a:picLocks noChangeAspect="1"/>
          </p:cNvPicPr>
          <p:nvPr/>
        </p:nvPicPr>
        <p:blipFill>
          <a:blip r:embed="rId2"/>
          <a:stretch>
            <a:fillRect/>
          </a:stretch>
        </p:blipFill>
        <p:spPr>
          <a:xfrm>
            <a:off x="4130840" y="457199"/>
            <a:ext cx="7752351" cy="5868019"/>
          </a:xfrm>
          <a:prstGeom prst="rect">
            <a:avLst/>
          </a:prstGeom>
        </p:spPr>
      </p:pic>
    </p:spTree>
    <p:extLst>
      <p:ext uri="{BB962C8B-B14F-4D97-AF65-F5344CB8AC3E}">
        <p14:creationId xmlns:p14="http://schemas.microsoft.com/office/powerpoint/2010/main" val="2299542408"/>
      </p:ext>
    </p:extLst>
  </p:cSld>
  <p:clrMapOvr>
    <a:masterClrMapping/>
  </p:clrMapOvr>
  <mc:AlternateContent xmlns:mc="http://schemas.openxmlformats.org/markup-compatibility/2006">
    <mc:Choice xmlns:p14="http://schemas.microsoft.com/office/powerpoint/2010/main" Requires="p14">
      <p:transition spd="slow" p14:dur="2000" advTm="35652"/>
    </mc:Choice>
    <mc:Fallback>
      <p:transition spd="slow" advTm="356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a:xfrm>
            <a:off x="515234" y="532781"/>
            <a:ext cx="3615607" cy="638293"/>
          </a:xfrm>
        </p:spPr>
        <p:txBody>
          <a:bodyPr anchor="ctr">
            <a:normAutofit/>
          </a:bodyPr>
          <a:lstStyle/>
          <a:p>
            <a:r>
              <a:rPr lang="en-US" sz="3200" dirty="0">
                <a:solidFill>
                  <a:srgbClr val="FFFEFF"/>
                </a:solidFill>
              </a:rPr>
              <a:t>  Pointers</a:t>
            </a:r>
          </a:p>
        </p:txBody>
      </p:sp>
      <p:sp>
        <p:nvSpPr>
          <p:cNvPr id="6" name="Content Placeholder 5">
            <a:extLst>
              <a:ext uri="{FF2B5EF4-FFF2-40B4-BE49-F238E27FC236}">
                <a16:creationId xmlns:a16="http://schemas.microsoft.com/office/drawing/2014/main" id="{6C5780FB-4F6B-CBCD-8C11-92745F4758AC}"/>
              </a:ext>
            </a:extLst>
          </p:cNvPr>
          <p:cNvSpPr>
            <a:spLocks noGrp="1"/>
          </p:cNvSpPr>
          <p:nvPr>
            <p:ph idx="1"/>
          </p:nvPr>
        </p:nvSpPr>
        <p:spPr>
          <a:xfrm>
            <a:off x="932329" y="1235242"/>
            <a:ext cx="10452848" cy="4729029"/>
          </a:xfrm>
        </p:spPr>
        <p:txBody>
          <a:bodyPr/>
          <a:lstStyle/>
          <a:p>
            <a:br>
              <a:rPr lang="en-US" dirty="0">
                <a:solidFill>
                  <a:schemeClr val="bg2"/>
                </a:solidFill>
              </a:rPr>
            </a:br>
            <a:r>
              <a:rPr lang="en-US" b="0" i="0" dirty="0">
                <a:solidFill>
                  <a:schemeClr val="bg2"/>
                </a:solidFill>
                <a:effectLst/>
                <a:latin typeface="Garamond" panose="02020404030301010803" pitchFamily="18" charset="0"/>
              </a:rPr>
              <a:t>The company should develop plans to stock and promote seasonal products, aiming to boost sales during peak demand periods for these items.</a:t>
            </a:r>
          </a:p>
          <a:p>
            <a:r>
              <a:rPr lang="en-CA" dirty="0"/>
              <a:t>The company should do a deeper analysis of products that are usually in high demand during low sales months to come up with strategies for marketing these products.</a:t>
            </a:r>
          </a:p>
          <a:p>
            <a:r>
              <a:rPr lang="en-US" b="0" i="0" dirty="0">
                <a:solidFill>
                  <a:schemeClr val="bg2"/>
                </a:solidFill>
                <a:effectLst/>
                <a:latin typeface="Garamond" panose="02020404030301010803" pitchFamily="18" charset="0"/>
              </a:rPr>
              <a:t>Taking a closer look at the products and their earnings in each region is crucial for shaping targeted marketing plans for each area</a:t>
            </a:r>
            <a:r>
              <a:rPr lang="en-US" dirty="0">
                <a:solidFill>
                  <a:schemeClr val="bg2"/>
                </a:solidFill>
                <a:latin typeface="Garamond" panose="02020404030301010803" pitchFamily="18" charset="0"/>
              </a:rPr>
              <a:t>.</a:t>
            </a:r>
            <a:endParaRPr lang="en-US" b="0" i="0" dirty="0">
              <a:solidFill>
                <a:schemeClr val="bg2"/>
              </a:solidFill>
              <a:effectLst/>
              <a:latin typeface="Garamond" panose="02020404030301010803" pitchFamily="18" charset="0"/>
            </a:endParaRPr>
          </a:p>
          <a:p>
            <a:r>
              <a:rPr lang="en-US" b="0" i="0" dirty="0">
                <a:solidFill>
                  <a:schemeClr val="bg2"/>
                </a:solidFill>
                <a:effectLst/>
                <a:latin typeface="Garamond" panose="02020404030301010803" pitchFamily="18" charset="0"/>
              </a:rPr>
              <a:t>The company could offer rewards or bonuses to customers who bring in the most money to build stronger connections with them</a:t>
            </a:r>
            <a:endParaRPr lang="en-CA" dirty="0">
              <a:solidFill>
                <a:schemeClr val="bg2"/>
              </a:solidFill>
              <a:latin typeface="Garamond" panose="02020404030301010803" pitchFamily="18" charset="0"/>
            </a:endParaRPr>
          </a:p>
          <a:p>
            <a:r>
              <a:rPr lang="en-CA" dirty="0"/>
              <a:t>The European market has more potential for growth and the company should aim at strategies that will increase its market positioning in the region.</a:t>
            </a:r>
          </a:p>
          <a:p>
            <a:endParaRPr lang="en-CA" dirty="0"/>
          </a:p>
          <a:p>
            <a:endParaRPr lang="en-CA" dirty="0"/>
          </a:p>
        </p:txBody>
      </p:sp>
    </p:spTree>
    <p:extLst>
      <p:ext uri="{BB962C8B-B14F-4D97-AF65-F5344CB8AC3E}">
        <p14:creationId xmlns:p14="http://schemas.microsoft.com/office/powerpoint/2010/main" val="3006131019"/>
      </p:ext>
    </p:extLst>
  </p:cSld>
  <p:clrMapOvr>
    <a:masterClrMapping/>
  </p:clrMapOvr>
  <mc:AlternateContent xmlns:mc="http://schemas.openxmlformats.org/markup-compatibility/2006">
    <mc:Choice xmlns:p14="http://schemas.microsoft.com/office/powerpoint/2010/main" Requires="p14">
      <p:transition spd="slow" p14:dur="2000" advTm="52740"/>
    </mc:Choice>
    <mc:Fallback>
      <p:transition spd="slow" advTm="5274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11A937D-0EBA-87C2-4484-7E574979BDE3}"/>
              </a:ext>
            </a:extLst>
          </p:cNvPr>
          <p:cNvSpPr>
            <a:spLocks noGrp="1"/>
          </p:cNvSpPr>
          <p:nvPr>
            <p:ph type="title"/>
          </p:nvPr>
        </p:nvSpPr>
        <p:spPr>
          <a:xfrm>
            <a:off x="2942276" y="2221832"/>
            <a:ext cx="3815484" cy="1072554"/>
          </a:xfrm>
        </p:spPr>
        <p:txBody>
          <a:bodyPr>
            <a:normAutofit/>
          </a:bodyPr>
          <a:lstStyle/>
          <a:p>
            <a:r>
              <a:rPr lang="en-CA" sz="5400" b="1" dirty="0">
                <a:solidFill>
                  <a:schemeClr val="tx1"/>
                </a:solidFill>
                <a:effectLst>
                  <a:outerShdw blurRad="38100" dist="38100" dir="2700000" algn="tl">
                    <a:srgbClr val="000000">
                      <a:alpha val="43137"/>
                    </a:srgbClr>
                  </a:outerShdw>
                </a:effectLst>
              </a:rPr>
              <a:t>Thank you</a:t>
            </a:r>
            <a:endParaRPr lang="en-CA"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83988054"/>
      </p:ext>
    </p:extLst>
  </p:cSld>
  <p:clrMapOvr>
    <a:masterClrMapping/>
  </p:clrMapOvr>
  <mc:AlternateContent xmlns:mc="http://schemas.openxmlformats.org/markup-compatibility/2006">
    <mc:Choice xmlns:p14="http://schemas.microsoft.com/office/powerpoint/2010/main" Requires="p14">
      <p:transition spd="slow" p14:dur="2000" advTm="4421"/>
    </mc:Choice>
    <mc:Fallback>
      <p:transition spd="slow" advTm="4421"/>
    </mc:Fallback>
  </mc:AlternateContent>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466</TotalTime>
  <Words>658</Words>
  <Application>Microsoft Office PowerPoint</Application>
  <PresentationFormat>Widescreen</PresentationFormat>
  <Paragraphs>41</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Garamond</vt:lpstr>
      <vt:lpstr>Söhne</vt:lpstr>
      <vt:lpstr>RetrospectVTI</vt:lpstr>
      <vt:lpstr> Data Visualization       Presentation</vt:lpstr>
      <vt:lpstr>Introduction</vt:lpstr>
      <vt:lpstr>PowerPoint Presentation</vt:lpstr>
      <vt:lpstr>This chart represent the top 10 countries  by Revenue and Quantities except the UK. Notably, countries like Germany Netherlands, Ireland and France show high volume of units and revenue. To maximise these opportunities, a marketing strategic focus on further capturing demand in these regions is recommended.</vt:lpstr>
      <vt:lpstr>Top 10 Customers by Revenue</vt:lpstr>
      <vt:lpstr>Revenue by Country</vt:lpstr>
      <vt:lpstr>  Pointers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Visualization       Presentation</dc:title>
  <dc:creator>Rekha Rekha</dc:creator>
  <cp:lastModifiedBy>Rekha Rekha</cp:lastModifiedBy>
  <cp:revision>2</cp:revision>
  <dcterms:created xsi:type="dcterms:W3CDTF">2024-02-28T21:03:28Z</dcterms:created>
  <dcterms:modified xsi:type="dcterms:W3CDTF">2024-02-29T04:50:18Z</dcterms:modified>
</cp:coreProperties>
</file>