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3897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645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116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755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915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7801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0404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740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474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517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7744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5768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351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437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662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934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7436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937779912"/>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5B64-4EA9-3259-0E2C-535BDD175E4E}"/>
              </a:ext>
            </a:extLst>
          </p:cNvPr>
          <p:cNvSpPr>
            <a:spLocks noGrp="1"/>
          </p:cNvSpPr>
          <p:nvPr>
            <p:ph type="ctrTitle"/>
          </p:nvPr>
        </p:nvSpPr>
        <p:spPr>
          <a:xfrm>
            <a:off x="2372519" y="1625202"/>
            <a:ext cx="9126140" cy="916746"/>
          </a:xfrm>
        </p:spPr>
        <p:txBody>
          <a:bodyPr/>
          <a:lstStyle/>
          <a:p>
            <a:r>
              <a:rPr lang="en-US" b="1" dirty="0">
                <a:solidFill>
                  <a:srgbClr val="FFFF00"/>
                </a:solidFill>
                <a:latin typeface="Algerian" pitchFamily="82" charset="0"/>
              </a:rPr>
              <a:t>SMART Water FOUNTAIN </a:t>
            </a:r>
          </a:p>
        </p:txBody>
      </p:sp>
      <p:sp>
        <p:nvSpPr>
          <p:cNvPr id="3" name="Subtitle 2">
            <a:extLst>
              <a:ext uri="{FF2B5EF4-FFF2-40B4-BE49-F238E27FC236}">
                <a16:creationId xmlns:a16="http://schemas.microsoft.com/office/drawing/2014/main" id="{3C3054C9-57BD-13CF-A346-17B0B95932FC}"/>
              </a:ext>
            </a:extLst>
          </p:cNvPr>
          <p:cNvSpPr>
            <a:spLocks noGrp="1"/>
          </p:cNvSpPr>
          <p:nvPr>
            <p:ph type="subTitle" idx="1"/>
          </p:nvPr>
        </p:nvSpPr>
        <p:spPr>
          <a:xfrm>
            <a:off x="4300933" y="219735"/>
            <a:ext cx="7197726" cy="1405467"/>
          </a:xfrm>
        </p:spPr>
        <p:txBody>
          <a:bodyPr>
            <a:normAutofit/>
          </a:bodyPr>
          <a:lstStyle/>
          <a:p>
            <a:r>
              <a:rPr lang="en-US" sz="5400" b="1" dirty="0">
                <a:solidFill>
                  <a:srgbClr val="FF0000"/>
                </a:solidFill>
                <a:latin typeface="Algerian" pitchFamily="82" charset="0"/>
                <a:ea typeface="Amasis MT Pro Black" panose="02000000000000000000" pitchFamily="2" charset="0"/>
              </a:rPr>
              <a:t>PHASE 4</a:t>
            </a:r>
          </a:p>
        </p:txBody>
      </p:sp>
      <p:sp>
        <p:nvSpPr>
          <p:cNvPr id="5" name="TextBox 4">
            <a:extLst>
              <a:ext uri="{FF2B5EF4-FFF2-40B4-BE49-F238E27FC236}">
                <a16:creationId xmlns:a16="http://schemas.microsoft.com/office/drawing/2014/main" id="{6301478B-5D00-369A-DEF5-B6A816B1019A}"/>
              </a:ext>
            </a:extLst>
          </p:cNvPr>
          <p:cNvSpPr txBox="1"/>
          <p:nvPr/>
        </p:nvSpPr>
        <p:spPr>
          <a:xfrm>
            <a:off x="7899796" y="2577115"/>
            <a:ext cx="6098976" cy="3477875"/>
          </a:xfrm>
          <a:prstGeom prst="rect">
            <a:avLst/>
          </a:prstGeom>
          <a:noFill/>
        </p:spPr>
        <p:txBody>
          <a:bodyPr wrap="square">
            <a:spAutoFit/>
          </a:bodyPr>
          <a:lstStyle/>
          <a:p>
            <a:pPr algn="l"/>
            <a:endParaRPr lang="en-US" sz="2000" b="1" dirty="0">
              <a:solidFill>
                <a:srgbClr val="92D050"/>
              </a:solidFill>
              <a:latin typeface="Amasis MT Pro Black" panose="02000000000000000000" pitchFamily="2" charset="0"/>
              <a:ea typeface="Amasis MT Pro Black" panose="02000000000000000000" pitchFamily="2" charset="0"/>
            </a:endParaRPr>
          </a:p>
          <a:p>
            <a:pPr algn="l"/>
            <a:r>
              <a:rPr lang="en-US" sz="3200" b="1" dirty="0">
                <a:solidFill>
                  <a:srgbClr val="FF0000"/>
                </a:solidFill>
                <a:latin typeface="Amasis MT Pro Black" panose="02000000000000000000" pitchFamily="2" charset="0"/>
                <a:ea typeface="Amasis MT Pro Black" panose="02000000000000000000" pitchFamily="2" charset="0"/>
              </a:rPr>
              <a:t>PROJECT BY:-</a:t>
            </a:r>
          </a:p>
          <a:p>
            <a:pPr algn="l"/>
            <a:endParaRPr lang="en-US" sz="2400" b="1" dirty="0">
              <a:solidFill>
                <a:srgbClr val="FF0000"/>
              </a:solidFill>
              <a:latin typeface="Amasis MT Pro Black" panose="02000000000000000000" pitchFamily="2" charset="0"/>
              <a:ea typeface="Amasis MT Pro Black" panose="02000000000000000000" pitchFamily="2" charset="0"/>
            </a:endParaRP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M.VEDHALAKSHMI</a:t>
            </a: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A.SARANYA</a:t>
            </a: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R.MONISHA</a:t>
            </a: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J.REKHA</a:t>
            </a: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S.SOWMYA</a:t>
            </a:r>
          </a:p>
          <a:p>
            <a:pPr marL="342900" indent="-342900" algn="l">
              <a:buFont typeface="Arial" panose="020B0604020202020204" pitchFamily="34" charset="0"/>
              <a:buChar char="•"/>
            </a:pPr>
            <a:r>
              <a:rPr lang="en-US" sz="2400" b="1" dirty="0">
                <a:solidFill>
                  <a:srgbClr val="FFFF00"/>
                </a:solidFill>
                <a:latin typeface="Amasis MT Pro Black" panose="02000000000000000000" pitchFamily="2" charset="0"/>
                <a:ea typeface="Amasis MT Pro Black" panose="02000000000000000000" pitchFamily="2" charset="0"/>
              </a:rPr>
              <a:t>S.G.SNEHA</a:t>
            </a:r>
          </a:p>
        </p:txBody>
      </p:sp>
    </p:spTree>
    <p:extLst>
      <p:ext uri="{BB962C8B-B14F-4D97-AF65-F5344CB8AC3E}">
        <p14:creationId xmlns:p14="http://schemas.microsoft.com/office/powerpoint/2010/main" val="252573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FED5-E3D4-0061-B8C4-494044D61D0F}"/>
              </a:ext>
            </a:extLst>
          </p:cNvPr>
          <p:cNvSpPr>
            <a:spLocks noGrp="1"/>
          </p:cNvSpPr>
          <p:nvPr>
            <p:ph type="title"/>
          </p:nvPr>
        </p:nvSpPr>
        <p:spPr>
          <a:xfrm>
            <a:off x="1143001" y="587297"/>
            <a:ext cx="9905998" cy="1478570"/>
          </a:xfrm>
        </p:spPr>
        <p:txBody>
          <a:bodyPr/>
          <a:lstStyle/>
          <a:p>
            <a:r>
              <a:rPr lang="en-US" b="1" dirty="0">
                <a:solidFill>
                  <a:srgbClr val="FF0000"/>
                </a:solidFill>
                <a:latin typeface="Algerian" pitchFamily="82" charset="0"/>
              </a:rPr>
              <a:t>INTRODUCTION:-</a:t>
            </a:r>
          </a:p>
        </p:txBody>
      </p:sp>
      <p:sp>
        <p:nvSpPr>
          <p:cNvPr id="3" name="Content Placeholder 2">
            <a:extLst>
              <a:ext uri="{FF2B5EF4-FFF2-40B4-BE49-F238E27FC236}">
                <a16:creationId xmlns:a16="http://schemas.microsoft.com/office/drawing/2014/main" id="{2EBA1608-8B86-3F58-7CC2-6D51F8DB0894}"/>
              </a:ext>
            </a:extLst>
          </p:cNvPr>
          <p:cNvSpPr>
            <a:spLocks noGrp="1"/>
          </p:cNvSpPr>
          <p:nvPr>
            <p:ph idx="1"/>
          </p:nvPr>
        </p:nvSpPr>
        <p:spPr>
          <a:xfrm>
            <a:off x="1374774" y="2065867"/>
            <a:ext cx="10131425" cy="3649133"/>
          </a:xfrm>
        </p:spPr>
        <p:txBody>
          <a:bodyPr>
            <a:normAutofit fontScale="92500" lnSpcReduction="10000"/>
          </a:bodyPr>
          <a:lstStyle/>
          <a:p>
            <a:pPr marL="0" indent="0">
              <a:buNone/>
            </a:pPr>
            <a:r>
              <a:rPr lang="en-US" sz="2400" dirty="0">
                <a:latin typeface="Amasis MT Pro Black" panose="02000000000000000000" pitchFamily="2" charset="0"/>
                <a:ea typeface="Amasis MT Pro Black" panose="02000000000000000000" pitchFamily="2" charset="0"/>
              </a:rPr>
              <a:t>One water fountain with intelligent monitoring system based on the internet of things is discussed in this paper. The key parameters of the water fountain were derived from the sensors and transmitted the encrypted data by GPRS or WIFI net to central server automatically. The Access database was established according to the real time running data of each water fountain fixed everywhere. The unified database management and maintenance could be achieved with the PC interface application by the users or the server station administrator with different authority.</a:t>
            </a:r>
          </a:p>
        </p:txBody>
      </p:sp>
    </p:spTree>
    <p:extLst>
      <p:ext uri="{BB962C8B-B14F-4D97-AF65-F5344CB8AC3E}">
        <p14:creationId xmlns:p14="http://schemas.microsoft.com/office/powerpoint/2010/main" val="179956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C58B-F15C-75E3-EEA7-F71268B94203}"/>
              </a:ext>
            </a:extLst>
          </p:cNvPr>
          <p:cNvSpPr>
            <a:spLocks noGrp="1"/>
          </p:cNvSpPr>
          <p:nvPr>
            <p:ph type="title" idx="4294967295"/>
          </p:nvPr>
        </p:nvSpPr>
        <p:spPr>
          <a:xfrm>
            <a:off x="1607344" y="29438"/>
            <a:ext cx="11029950" cy="870526"/>
          </a:xfrm>
        </p:spPr>
        <p:txBody>
          <a:bodyPr>
            <a:normAutofit/>
          </a:bodyPr>
          <a:lstStyle/>
          <a:p>
            <a:r>
              <a:rPr lang="en-US" b="1" dirty="0">
                <a:solidFill>
                  <a:srgbClr val="FF0000"/>
                </a:solidFill>
                <a:latin typeface="Algerian" pitchFamily="82" charset="0"/>
              </a:rPr>
              <a:t>PYTHON CODE FOR IOT SENSOR </a:t>
            </a:r>
          </a:p>
        </p:txBody>
      </p:sp>
      <p:sp>
        <p:nvSpPr>
          <p:cNvPr id="5" name="TextBox 4">
            <a:extLst>
              <a:ext uri="{FF2B5EF4-FFF2-40B4-BE49-F238E27FC236}">
                <a16:creationId xmlns:a16="http://schemas.microsoft.com/office/drawing/2014/main" id="{CA7B61AA-73DF-C871-0DAA-2963F86F4A4A}"/>
              </a:ext>
            </a:extLst>
          </p:cNvPr>
          <p:cNvSpPr txBox="1"/>
          <p:nvPr/>
        </p:nvSpPr>
        <p:spPr>
          <a:xfrm>
            <a:off x="4379267" y="760988"/>
            <a:ext cx="3433465" cy="6186309"/>
          </a:xfrm>
          <a:prstGeom prst="rect">
            <a:avLst/>
          </a:prstGeom>
          <a:noFill/>
        </p:spPr>
        <p:txBody>
          <a:bodyPr wrap="square">
            <a:spAutoFit/>
          </a:bodyPr>
          <a:lstStyle/>
          <a:p>
            <a:r>
              <a:rPr lang="en-US" b="1" dirty="0">
                <a:latin typeface="Amasis MT Pro Black" panose="02000000000000000000" pitchFamily="2" charset="0"/>
                <a:ea typeface="Amasis MT Pro Black" panose="02000000000000000000" pitchFamily="2" charset="0"/>
              </a:rPr>
              <a:t>import time</a:t>
            </a:r>
          </a:p>
          <a:p>
            <a:r>
              <a:rPr lang="en-US" b="1" dirty="0">
                <a:latin typeface="Amasis MT Pro Black" panose="02000000000000000000" pitchFamily="2" charset="0"/>
                <a:ea typeface="Amasis MT Pro Black" panose="02000000000000000000" pitchFamily="2" charset="0"/>
              </a:rPr>
              <a:t> import OS </a:t>
            </a:r>
          </a:p>
          <a:p>
            <a:r>
              <a:rPr lang="en-US" b="1" dirty="0">
                <a:latin typeface="Amasis MT Pro Black" panose="02000000000000000000" pitchFamily="2" charset="0"/>
                <a:ea typeface="Amasis MT Pro Black" panose="02000000000000000000" pitchFamily="2" charset="0"/>
              </a:rPr>
              <a:t>#infinite loop to read sensors and display data</a:t>
            </a:r>
          </a:p>
          <a:p>
            <a:r>
              <a:rPr lang="en-US" b="1" dirty="0">
                <a:latin typeface="Amasis MT Pro Black" panose="02000000000000000000" pitchFamily="2" charset="0"/>
                <a:ea typeface="Amasis MT Pro Black" panose="02000000000000000000" pitchFamily="2" charset="0"/>
              </a:rPr>
              <a:t> while 1:	</a:t>
            </a:r>
          </a:p>
          <a:p>
            <a:r>
              <a:rPr lang="en-US" b="1" dirty="0">
                <a:latin typeface="Amasis MT Pro Black" panose="02000000000000000000" pitchFamily="2" charset="0"/>
                <a:ea typeface="Amasis MT Pro Black" panose="02000000000000000000" pitchFamily="2" charset="0"/>
              </a:rPr>
              <a:t># read ADC channels </a:t>
            </a:r>
          </a:p>
          <a:p>
            <a:r>
              <a:rPr lang="en-US" b="1" dirty="0">
                <a:latin typeface="Amasis MT Pro Black" panose="02000000000000000000" pitchFamily="2" charset="0"/>
                <a:ea typeface="Amasis MT Pro Black" panose="02000000000000000000" pitchFamily="2" charset="0"/>
              </a:rPr>
              <a:t>a0 = adc.read_voltage(0) </a:t>
            </a:r>
          </a:p>
          <a:p>
            <a:r>
              <a:rPr lang="en-US" b="1" dirty="0">
                <a:latin typeface="Amasis MT Pro Black" panose="02000000000000000000" pitchFamily="2" charset="0"/>
                <a:ea typeface="Amasis MT Pro Black" panose="02000000000000000000" pitchFamily="2" charset="0"/>
              </a:rPr>
              <a:t>a1 = adc.read_voltage(1)</a:t>
            </a:r>
          </a:p>
          <a:p>
            <a:r>
              <a:rPr lang="en-US" b="1" dirty="0">
                <a:latin typeface="Amasis MT Pro Black" panose="02000000000000000000" pitchFamily="2" charset="0"/>
                <a:ea typeface="Amasis MT Pro Black" panose="02000000000000000000" pitchFamily="2" charset="0"/>
              </a:rPr>
              <a:t># a2 = adc.read_voltage(2)	</a:t>
            </a:r>
          </a:p>
          <a:p>
            <a:r>
              <a:rPr lang="en-US" b="1" dirty="0">
                <a:latin typeface="Amasis MT Pro Black" panose="02000000000000000000" pitchFamily="2" charset="0"/>
                <a:ea typeface="Amasis MT Pro Black" panose="02000000000000000000" pitchFamily="2" charset="0"/>
              </a:rPr>
              <a:t>a3 = adc.read_voltage(3)</a:t>
            </a:r>
          </a:p>
          <a:p>
            <a:r>
              <a:rPr lang="en-US" b="1" dirty="0">
                <a:latin typeface="Amasis MT Pro Black" panose="02000000000000000000" pitchFamily="2" charset="0"/>
                <a:ea typeface="Amasis MT Pro Black" panose="02000000000000000000" pitchFamily="2" charset="0"/>
              </a:rPr>
              <a:t># convert temperature sensor voltage to temperature</a:t>
            </a:r>
          </a:p>
          <a:p>
            <a:r>
              <a:rPr lang="en-US" b="1" dirty="0">
                <a:latin typeface="Amasis MT Pro Black" panose="02000000000000000000" pitchFamily="2" charset="0"/>
                <a:ea typeface="Amasis MT Pro Black" panose="02000000000000000000" pitchFamily="2" charset="0"/>
              </a:rPr>
              <a:t>temp = (a0 - 0.5) * 100		</a:t>
            </a:r>
          </a:p>
          <a:p>
            <a:r>
              <a:rPr lang="en-US" b="1" dirty="0">
                <a:latin typeface="Amasis MT Pro Black" panose="02000000000000000000" pitchFamily="2" charset="0"/>
                <a:ea typeface="Amasis MT Pro Black" panose="02000000000000000000" pitchFamily="2" charset="0"/>
              </a:rPr>
              <a:t># convert soil sensor voltage to percentage	soil = (a1 / 5) * 100 		</a:t>
            </a:r>
          </a:p>
          <a:p>
            <a:r>
              <a:rPr lang="en-US" b="1" dirty="0">
                <a:latin typeface="Amasis MT Pro Black" panose="02000000000000000000" pitchFamily="2" charset="0"/>
                <a:ea typeface="Amasis MT Pro Black" panose="02000000000000000000" pitchFamily="2" charset="0"/>
              </a:rPr>
              <a:t># convert light sensor voltage to lux	</a:t>
            </a:r>
          </a:p>
          <a:p>
            <a:r>
              <a:rPr lang="en-US" b="1" dirty="0">
                <a:latin typeface="Amasis MT Pro Black" panose="02000000000000000000" pitchFamily="2" charset="0"/>
                <a:ea typeface="Amasis MT Pro Black" panose="02000000000000000000" pitchFamily="2" charset="0"/>
              </a:rPr>
              <a:t>photo = 5.0 / a3 * 1000 - 100	</a:t>
            </a:r>
          </a:p>
          <a:p>
            <a:r>
              <a:rPr lang="en-US" b="1" dirty="0">
                <a:latin typeface="Amasis MT Pro Black" panose="02000000000000000000" pitchFamily="2" charset="0"/>
                <a:ea typeface="Amasis MT Pro Black" panose="02000000000000000000" pitchFamily="2" charset="0"/>
              </a:rPr>
              <a:t>lux = 500/(photo/1000)</a:t>
            </a:r>
          </a:p>
        </p:txBody>
      </p:sp>
    </p:spTree>
    <p:extLst>
      <p:ext uri="{BB962C8B-B14F-4D97-AF65-F5344CB8AC3E}">
        <p14:creationId xmlns:p14="http://schemas.microsoft.com/office/powerpoint/2010/main" val="97569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BD4C58-AFD3-20D8-33BC-EF7B091A4483}"/>
              </a:ext>
            </a:extLst>
          </p:cNvPr>
          <p:cNvSpPr>
            <a:spLocks noGrp="1"/>
          </p:cNvSpPr>
          <p:nvPr>
            <p:ph type="title"/>
          </p:nvPr>
        </p:nvSpPr>
        <p:spPr>
          <a:xfrm>
            <a:off x="2311004" y="198835"/>
            <a:ext cx="10131425" cy="1456267"/>
          </a:xfrm>
        </p:spPr>
        <p:txBody>
          <a:bodyPr/>
          <a:lstStyle/>
          <a:p>
            <a:r>
              <a:rPr lang="en-US" b="1" dirty="0">
                <a:solidFill>
                  <a:srgbClr val="FF0000"/>
                </a:solidFill>
                <a:latin typeface="Algerian" pitchFamily="82" charset="0"/>
              </a:rPr>
              <a:t>IOT architecture </a:t>
            </a:r>
          </a:p>
        </p:txBody>
      </p:sp>
      <p:pic>
        <p:nvPicPr>
          <p:cNvPr id="6" name="Picture 6">
            <a:extLst>
              <a:ext uri="{FF2B5EF4-FFF2-40B4-BE49-F238E27FC236}">
                <a16:creationId xmlns:a16="http://schemas.microsoft.com/office/drawing/2014/main" id="{12BE5234-179B-A185-09F4-E316D2A67E6A}"/>
              </a:ext>
            </a:extLst>
          </p:cNvPr>
          <p:cNvPicPr>
            <a:picLocks noChangeAspect="1"/>
          </p:cNvPicPr>
          <p:nvPr/>
        </p:nvPicPr>
        <p:blipFill>
          <a:blip r:embed="rId2"/>
          <a:stretch>
            <a:fillRect/>
          </a:stretch>
        </p:blipFill>
        <p:spPr>
          <a:xfrm>
            <a:off x="2752987" y="1655102"/>
            <a:ext cx="7128009" cy="4738556"/>
          </a:xfrm>
          <a:prstGeom prst="rect">
            <a:avLst/>
          </a:prstGeom>
        </p:spPr>
      </p:pic>
    </p:spTree>
    <p:extLst>
      <p:ext uri="{BB962C8B-B14F-4D97-AF65-F5344CB8AC3E}">
        <p14:creationId xmlns:p14="http://schemas.microsoft.com/office/powerpoint/2010/main" val="414405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6FAE-8181-267A-212D-484927BE9DE3}"/>
              </a:ext>
            </a:extLst>
          </p:cNvPr>
          <p:cNvSpPr>
            <a:spLocks noGrp="1"/>
          </p:cNvSpPr>
          <p:nvPr>
            <p:ph type="title"/>
          </p:nvPr>
        </p:nvSpPr>
        <p:spPr>
          <a:xfrm>
            <a:off x="2052242" y="297049"/>
            <a:ext cx="9905998" cy="1478570"/>
          </a:xfrm>
        </p:spPr>
        <p:txBody>
          <a:bodyPr/>
          <a:lstStyle/>
          <a:p>
            <a:r>
              <a:rPr lang="en-US" sz="5400" b="1" dirty="0">
                <a:solidFill>
                  <a:srgbClr val="FF0000"/>
                </a:solidFill>
                <a:latin typeface="Algerian" pitchFamily="82" charset="0"/>
              </a:rPr>
              <a:t>Process</a:t>
            </a:r>
            <a:r>
              <a:rPr lang="en-US" b="1" dirty="0">
                <a:solidFill>
                  <a:srgbClr val="FF0000"/>
                </a:solidFill>
                <a:latin typeface="Algerian" pitchFamily="82" charset="0"/>
              </a:rPr>
              <a:t> </a:t>
            </a:r>
          </a:p>
        </p:txBody>
      </p:sp>
      <p:pic>
        <p:nvPicPr>
          <p:cNvPr id="3" name="Picture 3">
            <a:extLst>
              <a:ext uri="{FF2B5EF4-FFF2-40B4-BE49-F238E27FC236}">
                <a16:creationId xmlns:a16="http://schemas.microsoft.com/office/drawing/2014/main" id="{AC803995-2FD4-8715-E1ED-A936FBB3261E}"/>
              </a:ext>
            </a:extLst>
          </p:cNvPr>
          <p:cNvPicPr>
            <a:picLocks noChangeAspect="1"/>
          </p:cNvPicPr>
          <p:nvPr/>
        </p:nvPicPr>
        <p:blipFill>
          <a:blip r:embed="rId2"/>
          <a:stretch>
            <a:fillRect/>
          </a:stretch>
        </p:blipFill>
        <p:spPr>
          <a:xfrm>
            <a:off x="2941156" y="1928812"/>
            <a:ext cx="6667188" cy="3971342"/>
          </a:xfrm>
          <a:prstGeom prst="rect">
            <a:avLst/>
          </a:prstGeom>
        </p:spPr>
      </p:pic>
    </p:spTree>
    <p:extLst>
      <p:ext uri="{BB962C8B-B14F-4D97-AF65-F5344CB8AC3E}">
        <p14:creationId xmlns:p14="http://schemas.microsoft.com/office/powerpoint/2010/main" val="66163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0C85-AC16-FA3D-DC10-722E9652CC1A}"/>
              </a:ext>
            </a:extLst>
          </p:cNvPr>
          <p:cNvSpPr>
            <a:spLocks noGrp="1"/>
          </p:cNvSpPr>
          <p:nvPr>
            <p:ph type="title"/>
          </p:nvPr>
        </p:nvSpPr>
        <p:spPr/>
        <p:txBody>
          <a:bodyPr>
            <a:normAutofit/>
          </a:bodyPr>
          <a:lstStyle/>
          <a:p>
            <a:r>
              <a:rPr lang="en-US" sz="5400" b="1" dirty="0">
                <a:solidFill>
                  <a:srgbClr val="FF0000"/>
                </a:solidFill>
                <a:latin typeface="Algerian" pitchFamily="82" charset="0"/>
              </a:rPr>
              <a:t>Technology:-</a:t>
            </a:r>
          </a:p>
        </p:txBody>
      </p:sp>
      <p:sp>
        <p:nvSpPr>
          <p:cNvPr id="4" name="TextBox 3">
            <a:extLst>
              <a:ext uri="{FF2B5EF4-FFF2-40B4-BE49-F238E27FC236}">
                <a16:creationId xmlns:a16="http://schemas.microsoft.com/office/drawing/2014/main" id="{0CBBBD31-8253-7A74-5CA0-C8B9E52FF0C9}"/>
              </a:ext>
            </a:extLst>
          </p:cNvPr>
          <p:cNvSpPr txBox="1"/>
          <p:nvPr/>
        </p:nvSpPr>
        <p:spPr>
          <a:xfrm>
            <a:off x="3040459" y="2097088"/>
            <a:ext cx="6107906" cy="3416320"/>
          </a:xfrm>
          <a:prstGeom prst="rect">
            <a:avLst/>
          </a:prstGeom>
          <a:noFill/>
        </p:spPr>
        <p:txBody>
          <a:bodyPr wrap="square">
            <a:spAutoFit/>
          </a:bodyPr>
          <a:lstStyle/>
          <a:p>
            <a:r>
              <a:rPr lang="en-US" sz="2400" b="1" i="0" dirty="0">
                <a:effectLst/>
                <a:latin typeface="Amasis MT Pro Black" panose="02000000000000000000" pitchFamily="2" charset="0"/>
                <a:ea typeface="Amasis MT Pro Black" panose="02000000000000000000" pitchFamily="2" charset="0"/>
              </a:rPr>
              <a:t>The key parameters of the water fountain were derived from the sensors and transmitted the encrypted data by </a:t>
            </a:r>
            <a:r>
              <a:rPr lang="en-US" sz="2400" b="1" i="0" dirty="0">
                <a:solidFill>
                  <a:srgbClr val="FF0000"/>
                </a:solidFill>
                <a:effectLst/>
                <a:latin typeface="Amasis MT Pro Black" panose="02000000000000000000" pitchFamily="2" charset="0"/>
                <a:ea typeface="Amasis MT Pro Black" panose="02000000000000000000" pitchFamily="2" charset="0"/>
              </a:rPr>
              <a:t>GPRS</a:t>
            </a:r>
            <a:r>
              <a:rPr lang="en-US" sz="2400" b="1" i="0" dirty="0">
                <a:effectLst/>
                <a:latin typeface="Amasis MT Pro Black" panose="02000000000000000000" pitchFamily="2" charset="0"/>
                <a:ea typeface="Amasis MT Pro Black" panose="02000000000000000000" pitchFamily="2" charset="0"/>
              </a:rPr>
              <a:t> or </a:t>
            </a:r>
            <a:r>
              <a:rPr lang="en-US" sz="2400" b="1" i="0" dirty="0">
                <a:solidFill>
                  <a:srgbClr val="FF0000"/>
                </a:solidFill>
                <a:effectLst/>
                <a:latin typeface="Amasis MT Pro Black" panose="02000000000000000000" pitchFamily="2" charset="0"/>
                <a:ea typeface="Amasis MT Pro Black" panose="02000000000000000000" pitchFamily="2" charset="0"/>
              </a:rPr>
              <a:t>WIFI</a:t>
            </a:r>
            <a:r>
              <a:rPr lang="en-US" sz="2400" b="1" i="0" dirty="0">
                <a:effectLst/>
                <a:latin typeface="Amasis MT Pro Black" panose="02000000000000000000" pitchFamily="2" charset="0"/>
                <a:ea typeface="Amasis MT Pro Black" panose="02000000000000000000" pitchFamily="2" charset="0"/>
              </a:rPr>
              <a:t> net to central server automatically. The Access database was established according to the real time running data of each water fountain fixed everywhere.</a:t>
            </a:r>
            <a:endParaRPr lang="en-US" sz="2400" b="1" dirty="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414220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5898-98CC-4488-C8FF-770136239663}"/>
              </a:ext>
            </a:extLst>
          </p:cNvPr>
          <p:cNvSpPr>
            <a:spLocks noGrp="1"/>
          </p:cNvSpPr>
          <p:nvPr>
            <p:ph type="title"/>
          </p:nvPr>
        </p:nvSpPr>
        <p:spPr>
          <a:xfrm>
            <a:off x="3446105" y="2514334"/>
            <a:ext cx="9666051" cy="914666"/>
          </a:xfrm>
        </p:spPr>
        <p:txBody>
          <a:bodyPr>
            <a:noAutofit/>
          </a:bodyPr>
          <a:lstStyle/>
          <a:p>
            <a:r>
              <a:rPr lang="en-US" sz="6000" dirty="0">
                <a:solidFill>
                  <a:srgbClr val="FF0000"/>
                </a:solidFill>
                <a:latin typeface="Algerian" pitchFamily="82" charset="0"/>
              </a:rPr>
              <a:t>Thank you</a:t>
            </a:r>
          </a:p>
        </p:txBody>
      </p:sp>
    </p:spTree>
    <p:extLst>
      <p:ext uri="{BB962C8B-B14F-4D97-AF65-F5344CB8AC3E}">
        <p14:creationId xmlns:p14="http://schemas.microsoft.com/office/powerpoint/2010/main" val="7367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SMART Water FOUNTAIN </vt:lpstr>
      <vt:lpstr>INTRODUCTION:-</vt:lpstr>
      <vt:lpstr>PYTHON CODE FOR IOT SENSOR </vt:lpstr>
      <vt:lpstr>IOT architecture </vt:lpstr>
      <vt:lpstr>Process </vt:lpstr>
      <vt:lpstr>Technology:-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vedhalakshmi M</dc:creator>
  <cp:lastModifiedBy>vedhalakshmi M</cp:lastModifiedBy>
  <cp:revision>7</cp:revision>
  <dcterms:created xsi:type="dcterms:W3CDTF">2023-10-13T08:54:27Z</dcterms:created>
  <dcterms:modified xsi:type="dcterms:W3CDTF">2023-10-24T08:20:03Z</dcterms:modified>
</cp:coreProperties>
</file>