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9/12/2025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9.jpe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7D2-E0A4-6C5A-AF1A-A7D3976F3489}"/>
              </a:ext>
            </a:extLst>
          </p:cNvPr>
          <p:cNvSpPr>
            <a:spLocks noGrp="1"/>
          </p:cNvSpPr>
          <p:nvPr>
            <p:ph type="ctrTitle"/>
          </p:nvPr>
        </p:nvSpPr>
        <p:spPr>
          <a:xfrm>
            <a:off x="1751012" y="848751"/>
            <a:ext cx="8689976" cy="1605145"/>
          </a:xfrm>
        </p:spPr>
        <p:txBody>
          <a:bodyPr>
            <a:normAutofit/>
          </a:bodyPr>
          <a:lstStyle/>
          <a:p>
            <a:r>
              <a:rPr lang="en-US" sz="7400" dirty="0">
                <a:solidFill>
                  <a:srgbClr val="00B0F0"/>
                </a:solidFill>
                <a:latin typeface="TW Cen MT"/>
              </a:rPr>
              <a:t>Digital Portfolio</a:t>
            </a:r>
            <a:endParaRPr lang="en-US" dirty="0">
              <a:solidFill>
                <a:srgbClr val="00B0F0"/>
              </a:solidFill>
            </a:endParaRPr>
          </a:p>
        </p:txBody>
      </p:sp>
      <p:sp>
        <p:nvSpPr>
          <p:cNvPr id="3" name="Subtitle 2">
            <a:extLst>
              <a:ext uri="{FF2B5EF4-FFF2-40B4-BE49-F238E27FC236}">
                <a16:creationId xmlns:a16="http://schemas.microsoft.com/office/drawing/2014/main" id="{EFA8538C-178D-66F5-DF8D-A7BEB514EFF5}"/>
              </a:ext>
            </a:extLst>
          </p:cNvPr>
          <p:cNvSpPr>
            <a:spLocks noGrp="1"/>
          </p:cNvSpPr>
          <p:nvPr>
            <p:ph type="subTitle" idx="1"/>
          </p:nvPr>
        </p:nvSpPr>
        <p:spPr>
          <a:xfrm>
            <a:off x="1389385" y="3886200"/>
            <a:ext cx="9051603" cy="2676039"/>
          </a:xfrm>
        </p:spPr>
        <p:txBody>
          <a:bodyPr vert="horz" lIns="91440" tIns="45720" rIns="91440" bIns="45720" rtlCol="0" anchor="t">
            <a:normAutofit/>
          </a:bodyPr>
          <a:lstStyle/>
          <a:p>
            <a:r>
              <a:rPr lang="en-US" b="1" dirty="0" err="1">
                <a:solidFill>
                  <a:schemeClr val="tx1"/>
                </a:solidFill>
              </a:rPr>
              <a:t>STuDENT</a:t>
            </a:r>
            <a:r>
              <a:rPr lang="en-US" b="1" dirty="0">
                <a:solidFill>
                  <a:schemeClr val="tx1"/>
                </a:solidFill>
              </a:rPr>
              <a:t> NAME:</a:t>
            </a:r>
            <a:r>
              <a:rPr lang="en-US" dirty="0"/>
              <a:t> </a:t>
            </a:r>
            <a:r>
              <a:rPr lang="en-US" dirty="0" err="1">
                <a:solidFill>
                  <a:schemeClr val="tx1">
                    <a:lumMod val="76000"/>
                    <a:lumOff val="24000"/>
                  </a:schemeClr>
                </a:solidFill>
              </a:rPr>
              <a:t>Rekha.r</a:t>
            </a:r>
            <a:endParaRPr lang="en-US" dirty="0">
              <a:solidFill>
                <a:schemeClr val="tx1">
                  <a:lumMod val="76000"/>
                  <a:lumOff val="24000"/>
                </a:schemeClr>
              </a:solidFill>
            </a:endParaRPr>
          </a:p>
          <a:p>
            <a:r>
              <a:rPr lang="en-US" b="1" dirty="0">
                <a:solidFill>
                  <a:schemeClr val="tx1"/>
                </a:solidFill>
              </a:rPr>
              <a:t>                                   REGISTERNO AND NMID: </a:t>
            </a:r>
            <a:r>
              <a:rPr lang="en-US" dirty="0">
                <a:solidFill>
                  <a:schemeClr val="tx1">
                    <a:lumMod val="76000"/>
                    <a:lumOff val="24000"/>
                  </a:schemeClr>
                </a:solidFill>
              </a:rPr>
              <a:t>asunm117222401491</a:t>
            </a:r>
          </a:p>
          <a:p>
            <a:r>
              <a:rPr lang="en-US" b="1" dirty="0">
                <a:solidFill>
                  <a:schemeClr val="tx1"/>
                </a:solidFill>
              </a:rPr>
              <a:t>                   Department:</a:t>
            </a:r>
            <a:r>
              <a:rPr lang="en-US" dirty="0"/>
              <a:t> </a:t>
            </a:r>
            <a:r>
              <a:rPr lang="en-US" dirty="0" err="1">
                <a:solidFill>
                  <a:schemeClr val="tx1">
                    <a:lumMod val="76000"/>
                    <a:lumOff val="24000"/>
                  </a:schemeClr>
                </a:solidFill>
              </a:rPr>
              <a:t>bsc</a:t>
            </a:r>
            <a:r>
              <a:rPr lang="en-US" dirty="0">
                <a:solidFill>
                  <a:schemeClr val="tx1">
                    <a:lumMod val="76000"/>
                    <a:lumOff val="24000"/>
                  </a:schemeClr>
                </a:solidFill>
              </a:rPr>
              <a:t> computer science</a:t>
            </a:r>
          </a:p>
          <a:p>
            <a:r>
              <a:rPr lang="en-US" b="1" dirty="0">
                <a:solidFill>
                  <a:schemeClr val="tx1"/>
                </a:solidFill>
              </a:rPr>
              <a:t>                                    College/university:</a:t>
            </a:r>
            <a:r>
              <a:rPr lang="en-US" dirty="0"/>
              <a:t> </a:t>
            </a:r>
            <a:r>
              <a:rPr lang="en-US" dirty="0">
                <a:solidFill>
                  <a:schemeClr val="tx1">
                    <a:lumMod val="76000"/>
                    <a:lumOff val="24000"/>
                  </a:schemeClr>
                </a:solidFill>
              </a:rPr>
              <a:t>Prof </a:t>
            </a:r>
            <a:r>
              <a:rPr lang="en-US" dirty="0" err="1">
                <a:solidFill>
                  <a:schemeClr val="tx1">
                    <a:lumMod val="76000"/>
                    <a:lumOff val="24000"/>
                  </a:schemeClr>
                </a:solidFill>
              </a:rPr>
              <a:t>dhanapalan</a:t>
            </a:r>
            <a:r>
              <a:rPr lang="en-US" dirty="0">
                <a:solidFill>
                  <a:schemeClr val="tx1">
                    <a:lumMod val="76000"/>
                    <a:lumOff val="24000"/>
                  </a:schemeClr>
                </a:solidFill>
              </a:rPr>
              <a:t> college of science and management/madras university.</a:t>
            </a:r>
          </a:p>
          <a:p>
            <a:endParaRPr lang="en-US" dirty="0"/>
          </a:p>
        </p:txBody>
      </p:sp>
    </p:spTree>
    <p:extLst>
      <p:ext uri="{BB962C8B-B14F-4D97-AF65-F5344CB8AC3E}">
        <p14:creationId xmlns:p14="http://schemas.microsoft.com/office/powerpoint/2010/main" val="145825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29F69-6FDC-46BD-4F1A-646D2B684E22}"/>
              </a:ext>
            </a:extLst>
          </p:cNvPr>
          <p:cNvSpPr>
            <a:spLocks noGrp="1"/>
          </p:cNvSpPr>
          <p:nvPr>
            <p:ph sz="quarter" idx="13"/>
          </p:nvPr>
        </p:nvSpPr>
        <p:spPr>
          <a:xfrm>
            <a:off x="913774" y="920584"/>
            <a:ext cx="10363826" cy="5387225"/>
          </a:xfrm>
        </p:spPr>
        <p:txBody>
          <a:bodyPr vert="horz" lIns="91440" tIns="45720" rIns="91440" bIns="45720" rtlCol="0" anchor="t">
            <a:normAutofit fontScale="70000" lnSpcReduction="20000"/>
          </a:bodyPr>
          <a:lstStyle/>
          <a:p>
            <a:pPr algn="just"/>
            <a:r>
              <a:rPr lang="en-US" sz="3600">
                <a:ea typeface="+mn-lt"/>
                <a:cs typeface="+mn-lt"/>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a:p>
          <a:p>
            <a:pPr algn="just">
              <a:buClr>
                <a:srgbClr val="000000"/>
              </a:buClr>
            </a:pPr>
            <a:r>
              <a:rPr lang="en-US" sz="3600">
                <a:ea typeface="+mn-lt"/>
                <a:cs typeface="+mn-lt"/>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 </a:t>
            </a:r>
            <a:endParaRPr lang="en-US"/>
          </a:p>
          <a:p>
            <a:pPr>
              <a:buClr>
                <a:srgbClr val="000000"/>
              </a:buClr>
            </a:pPr>
            <a:endParaRPr lang="en-US"/>
          </a:p>
        </p:txBody>
      </p:sp>
    </p:spTree>
    <p:extLst>
      <p:ext uri="{BB962C8B-B14F-4D97-AF65-F5344CB8AC3E}">
        <p14:creationId xmlns:p14="http://schemas.microsoft.com/office/powerpoint/2010/main" val="42824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1ACA-5278-89CD-73B8-25AADC7D4FAC}"/>
              </a:ext>
            </a:extLst>
          </p:cNvPr>
          <p:cNvSpPr>
            <a:spLocks noGrp="1"/>
          </p:cNvSpPr>
          <p:nvPr>
            <p:ph type="title"/>
          </p:nvPr>
        </p:nvSpPr>
        <p:spPr>
          <a:xfrm>
            <a:off x="268013" y="179399"/>
            <a:ext cx="13257467" cy="1970719"/>
          </a:xfrm>
        </p:spPr>
        <p:txBody>
          <a:bodyPr>
            <a:normAutofit/>
          </a:bodyPr>
          <a:lstStyle/>
          <a:p>
            <a:pPr algn="l"/>
            <a:r>
              <a:rPr lang="en-US" sz="7200">
                <a:ea typeface="+mj-lt"/>
                <a:cs typeface="+mj-lt"/>
              </a:rPr>
              <a:t>FEATURES AND Functionality</a:t>
            </a:r>
            <a:endParaRPr lang="en-US"/>
          </a:p>
          <a:p>
            <a:endParaRPr lang="en-US"/>
          </a:p>
        </p:txBody>
      </p:sp>
      <p:sp>
        <p:nvSpPr>
          <p:cNvPr id="3" name="Content Placeholder 2">
            <a:extLst>
              <a:ext uri="{FF2B5EF4-FFF2-40B4-BE49-F238E27FC236}">
                <a16:creationId xmlns:a16="http://schemas.microsoft.com/office/drawing/2014/main" id="{20CA7312-D239-67CC-A4B6-E160F0A4EA72}"/>
              </a:ext>
            </a:extLst>
          </p:cNvPr>
          <p:cNvSpPr>
            <a:spLocks noGrp="1"/>
          </p:cNvSpPr>
          <p:nvPr>
            <p:ph sz="quarter" idx="13"/>
          </p:nvPr>
        </p:nvSpPr>
        <p:spPr>
          <a:xfrm>
            <a:off x="913774" y="2005465"/>
            <a:ext cx="10363826" cy="4857700"/>
          </a:xfrm>
        </p:spPr>
        <p:txBody>
          <a:bodyPr vert="horz" lIns="91440" tIns="45720" rIns="91440" bIns="45720" rtlCol="0" anchor="t">
            <a:normAutofit fontScale="70000" lnSpcReduction="20000"/>
          </a:bodyPr>
          <a:lstStyle/>
          <a:p>
            <a:pPr algn="just"/>
            <a:r>
              <a:rPr lang="en-US" sz="4200">
                <a:ea typeface="+mn-lt"/>
                <a:cs typeface="+mn-lt"/>
              </a:rPr>
              <a:t>The Digital Portfolio is designed with a focus on usability, interactivity, and professional presentation. Its main features and functionalities include:</a:t>
            </a:r>
            <a:endParaRPr lang="en-US"/>
          </a:p>
          <a:p>
            <a:pPr algn="just">
              <a:buClr>
                <a:srgbClr val="000000"/>
              </a:buClr>
            </a:pPr>
            <a:r>
              <a:rPr lang="en-US" sz="4200">
                <a:ea typeface="+mn-lt"/>
                <a:cs typeface="+mn-lt"/>
              </a:rPr>
              <a:t>Profile Header with Branding: Displays a profile photo, name, and professional tagline, creating a strong first impression.</a:t>
            </a:r>
            <a:endParaRPr lang="en-US"/>
          </a:p>
          <a:p>
            <a:pPr algn="just">
              <a:buClr>
                <a:srgbClr val="000000"/>
              </a:buClr>
            </a:pPr>
            <a:r>
              <a:rPr lang="en-US" sz="4200">
                <a:ea typeface="+mn-lt"/>
                <a:cs typeface="+mn-lt"/>
              </a:rPr>
              <a:t>Dark Mode Toggle: A switch located at the top-right corner allows users to switch between light and dark themes, enhancing accessibility and user comfort.</a:t>
            </a:r>
            <a:endParaRPr lang="en-US"/>
          </a:p>
          <a:p>
            <a:pPr>
              <a:buClr>
                <a:srgbClr val="000000"/>
              </a:buClr>
            </a:pPr>
            <a:endParaRPr lang="en-US"/>
          </a:p>
        </p:txBody>
      </p:sp>
    </p:spTree>
    <p:extLst>
      <p:ext uri="{BB962C8B-B14F-4D97-AF65-F5344CB8AC3E}">
        <p14:creationId xmlns:p14="http://schemas.microsoft.com/office/powerpoint/2010/main" val="411806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8720-0C3C-AF53-7818-A361BF381290}"/>
              </a:ext>
            </a:extLst>
          </p:cNvPr>
          <p:cNvSpPr>
            <a:spLocks noGrp="1"/>
          </p:cNvSpPr>
          <p:nvPr>
            <p:ph sz="quarter" idx="13"/>
          </p:nvPr>
        </p:nvSpPr>
        <p:spPr>
          <a:xfrm>
            <a:off x="913774" y="1256381"/>
            <a:ext cx="10363826" cy="5128919"/>
          </a:xfrm>
        </p:spPr>
        <p:txBody>
          <a:bodyPr vert="horz" lIns="91440" tIns="45720" rIns="91440" bIns="45720" rtlCol="0" anchor="t">
            <a:normAutofit fontScale="77500" lnSpcReduction="20000"/>
          </a:bodyPr>
          <a:lstStyle/>
          <a:p>
            <a:pPr algn="just"/>
            <a:r>
              <a:rPr lang="en-US" sz="3600">
                <a:ea typeface="+mn-lt"/>
                <a:cs typeface="+mn-lt"/>
              </a:rPr>
              <a:t>Responsive Design: Built with HTML, CSS, and Flexbox techniques to ensure the portfolio adapts seamlessly across desktop, tablet, and mobile devices.</a:t>
            </a:r>
            <a:endParaRPr lang="en-US"/>
          </a:p>
          <a:p>
            <a:pPr algn="just">
              <a:buClr>
                <a:srgbClr val="000000"/>
              </a:buClr>
            </a:pPr>
            <a:r>
              <a:rPr lang="en-US" sz="3600">
                <a:ea typeface="+mn-lt"/>
                <a:cs typeface="+mn-lt"/>
              </a:rPr>
              <a:t>Navigation Bar: A fixed menu bar provides smooth and quick navigation to different sections like About, Education, Certificates, Projects, and Contact.</a:t>
            </a:r>
            <a:endParaRPr lang="en-US"/>
          </a:p>
          <a:p>
            <a:pPr algn="just">
              <a:buClr>
                <a:srgbClr val="000000"/>
              </a:buClr>
            </a:pPr>
            <a:r>
              <a:rPr lang="en-US" sz="3600">
                <a:ea typeface="+mn-lt"/>
                <a:cs typeface="+mn-lt"/>
              </a:rPr>
              <a:t>Card-Based Sections: Information such as education, certificates, and projects is presented in clean card layouts for readability and a professional appearance. </a:t>
            </a:r>
            <a:endParaRPr lang="en-US"/>
          </a:p>
          <a:p>
            <a:pPr>
              <a:buClr>
                <a:srgbClr val="000000"/>
              </a:buClr>
            </a:pPr>
            <a:endParaRPr lang="en-US"/>
          </a:p>
        </p:txBody>
      </p:sp>
    </p:spTree>
    <p:extLst>
      <p:ext uri="{BB962C8B-B14F-4D97-AF65-F5344CB8AC3E}">
        <p14:creationId xmlns:p14="http://schemas.microsoft.com/office/powerpoint/2010/main" val="216487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15836-259A-A794-F144-D2BE7C7B8545}"/>
              </a:ext>
            </a:extLst>
          </p:cNvPr>
          <p:cNvSpPr>
            <a:spLocks noGrp="1"/>
          </p:cNvSpPr>
          <p:nvPr>
            <p:ph sz="quarter" idx="13"/>
          </p:nvPr>
        </p:nvSpPr>
        <p:spPr>
          <a:xfrm>
            <a:off x="913774" y="1256381"/>
            <a:ext cx="10363826" cy="4922275"/>
          </a:xfrm>
        </p:spPr>
        <p:txBody>
          <a:bodyPr vert="horz" lIns="91440" tIns="45720" rIns="91440" bIns="45720" rtlCol="0" anchor="t">
            <a:normAutofit fontScale="70000" lnSpcReduction="20000"/>
          </a:bodyPr>
          <a:lstStyle/>
          <a:p>
            <a:pPr algn="just"/>
            <a:r>
              <a:rPr lang="en-US" sz="4100">
                <a:ea typeface="+mn-lt"/>
                <a:cs typeface="+mn-lt"/>
              </a:rPr>
              <a:t>Resume Download Button: A dedicated button in the Contact section enables recruiters to download the resume instantly in PDF or Word format.</a:t>
            </a:r>
            <a:endParaRPr lang="en-US"/>
          </a:p>
          <a:p>
            <a:pPr algn="just">
              <a:buClr>
                <a:srgbClr val="000000"/>
              </a:buClr>
            </a:pPr>
            <a:r>
              <a:rPr lang="en-US" sz="4100">
                <a:ea typeface="+mn-lt"/>
                <a:cs typeface="+mn-lt"/>
              </a:rPr>
              <a:t>Interactive Elements: Hover effects, smooth transitions, and button highlights make the portfolio engaging and modern.</a:t>
            </a:r>
            <a:endParaRPr lang="en-US"/>
          </a:p>
          <a:p>
            <a:pPr>
              <a:buClr>
                <a:srgbClr val="000000"/>
              </a:buClr>
            </a:pPr>
            <a:r>
              <a:rPr lang="en-US" sz="4100">
                <a:ea typeface="+mn-lt"/>
                <a:cs typeface="+mn-lt"/>
              </a:rPr>
              <a:t>Project Showcasing: Dedicated project section highlights problem statements, overviews, tools used, and results, making it easy to demonstrate practical skills</a:t>
            </a:r>
            <a:endParaRPr lang="en-US"/>
          </a:p>
        </p:txBody>
      </p:sp>
    </p:spTree>
    <p:extLst>
      <p:ext uri="{BB962C8B-B14F-4D97-AF65-F5344CB8AC3E}">
        <p14:creationId xmlns:p14="http://schemas.microsoft.com/office/powerpoint/2010/main" val="107506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412FB-3143-2304-4AAD-C3721343C56A}"/>
              </a:ext>
            </a:extLst>
          </p:cNvPr>
          <p:cNvSpPr>
            <a:spLocks noGrp="1"/>
          </p:cNvSpPr>
          <p:nvPr>
            <p:ph sz="quarter" idx="13"/>
          </p:nvPr>
        </p:nvSpPr>
        <p:spPr>
          <a:xfrm>
            <a:off x="914087" y="1471963"/>
            <a:ext cx="10363826" cy="4586480"/>
          </a:xfrm>
        </p:spPr>
        <p:txBody>
          <a:bodyPr vert="horz" lIns="91440" tIns="45720" rIns="91440" bIns="45720" rtlCol="0" anchor="t">
            <a:normAutofit fontScale="85000" lnSpcReduction="10000"/>
          </a:bodyPr>
          <a:lstStyle/>
          <a:p>
            <a:pPr algn="just"/>
            <a:r>
              <a:rPr lang="en-US" sz="4200">
                <a:ea typeface="+mn-lt"/>
                <a:cs typeface="+mn-lt"/>
              </a:rPr>
              <a:t>Minimalist Design Principle: Clear typography, proper spacing, and pastel-to-dark theme gradients keep the portfolio visually appealing yet distraction-free.</a:t>
            </a:r>
            <a:endParaRPr lang="en-US"/>
          </a:p>
          <a:p>
            <a:pPr algn="just">
              <a:buClr>
                <a:srgbClr val="000000"/>
              </a:buClr>
            </a:pPr>
            <a:r>
              <a:rPr lang="en-US" sz="4200">
                <a:ea typeface="+mn-lt"/>
                <a:cs typeface="+mn-lt"/>
              </a:rPr>
              <a:t>Accessibility Support: Sufficient contrast in dark mode and mobile-friendly layout ensure easy navigation for all users. </a:t>
            </a:r>
            <a:endParaRPr lang="en-US"/>
          </a:p>
          <a:p>
            <a:pPr>
              <a:buClr>
                <a:srgbClr val="000000"/>
              </a:buClr>
            </a:pPr>
            <a:endParaRPr lang="en-US"/>
          </a:p>
        </p:txBody>
      </p:sp>
    </p:spTree>
    <p:extLst>
      <p:ext uri="{BB962C8B-B14F-4D97-AF65-F5344CB8AC3E}">
        <p14:creationId xmlns:p14="http://schemas.microsoft.com/office/powerpoint/2010/main" val="37813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8F80-56BD-0182-94E5-4ED337F569C4}"/>
              </a:ext>
            </a:extLst>
          </p:cNvPr>
          <p:cNvSpPr>
            <a:spLocks noGrp="1"/>
          </p:cNvSpPr>
          <p:nvPr>
            <p:ph type="title"/>
          </p:nvPr>
        </p:nvSpPr>
        <p:spPr>
          <a:xfrm>
            <a:off x="913775" y="127739"/>
            <a:ext cx="10364451" cy="1389532"/>
          </a:xfrm>
        </p:spPr>
        <p:txBody>
          <a:bodyPr>
            <a:normAutofit/>
          </a:bodyPr>
          <a:lstStyle/>
          <a:p>
            <a:pPr algn="l"/>
            <a:r>
              <a:rPr lang="en-US" sz="6400">
                <a:ea typeface="+mj-lt"/>
                <a:cs typeface="+mj-lt"/>
              </a:rPr>
              <a:t>RESULTS AND SCREENSHOTS </a:t>
            </a:r>
            <a:endParaRPr lang="en-US"/>
          </a:p>
          <a:p>
            <a:endParaRPr lang="en-US"/>
          </a:p>
        </p:txBody>
      </p:sp>
      <p:pic>
        <p:nvPicPr>
          <p:cNvPr id="7" name="Content Placeholder 6">
            <a:extLst>
              <a:ext uri="{FF2B5EF4-FFF2-40B4-BE49-F238E27FC236}">
                <a16:creationId xmlns:a16="http://schemas.microsoft.com/office/drawing/2014/main" id="{F9A96A0C-F079-8CCE-E8FF-657E6D56C5D9}"/>
              </a:ext>
            </a:extLst>
          </p:cNvPr>
          <p:cNvPicPr>
            <a:picLocks noGrp="1" noChangeAspect="1"/>
          </p:cNvPicPr>
          <p:nvPr>
            <p:ph sz="quarter" idx="13"/>
          </p:nvPr>
        </p:nvPicPr>
        <p:blipFill>
          <a:blip r:embed="rId2"/>
          <a:stretch>
            <a:fillRect/>
          </a:stretch>
        </p:blipFill>
        <p:spPr>
          <a:xfrm>
            <a:off x="0" y="1198707"/>
            <a:ext cx="5268552" cy="5245003"/>
          </a:xfrm>
          <a:prstGeom prst="rect">
            <a:avLst/>
          </a:prstGeom>
        </p:spPr>
      </p:pic>
      <p:pic>
        <p:nvPicPr>
          <p:cNvPr id="8" name="Picture 7">
            <a:extLst>
              <a:ext uri="{FF2B5EF4-FFF2-40B4-BE49-F238E27FC236}">
                <a16:creationId xmlns:a16="http://schemas.microsoft.com/office/drawing/2014/main" id="{5F279EA8-40C3-2DAB-E04B-F814BDC6009F}"/>
              </a:ext>
            </a:extLst>
          </p:cNvPr>
          <p:cNvPicPr>
            <a:picLocks noChangeAspect="1"/>
          </p:cNvPicPr>
          <p:nvPr/>
        </p:nvPicPr>
        <p:blipFill>
          <a:blip r:embed="rId3"/>
          <a:stretch>
            <a:fillRect/>
          </a:stretch>
        </p:blipFill>
        <p:spPr>
          <a:xfrm>
            <a:off x="5856669" y="1111874"/>
            <a:ext cx="6138475" cy="5418667"/>
          </a:xfrm>
          <a:prstGeom prst="rect">
            <a:avLst/>
          </a:prstGeom>
        </p:spPr>
      </p:pic>
    </p:spTree>
    <p:extLst>
      <p:ext uri="{BB962C8B-B14F-4D97-AF65-F5344CB8AC3E}">
        <p14:creationId xmlns:p14="http://schemas.microsoft.com/office/powerpoint/2010/main" val="322138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7E18DC-D89F-3381-968B-9EC789771D37}"/>
              </a:ext>
            </a:extLst>
          </p:cNvPr>
          <p:cNvPicPr>
            <a:picLocks noChangeAspect="1"/>
          </p:cNvPicPr>
          <p:nvPr/>
        </p:nvPicPr>
        <p:blipFill>
          <a:blip r:embed="rId2"/>
          <a:stretch>
            <a:fillRect/>
          </a:stretch>
        </p:blipFill>
        <p:spPr>
          <a:xfrm>
            <a:off x="257302" y="330419"/>
            <a:ext cx="5097017" cy="6197162"/>
          </a:xfrm>
          <a:prstGeom prst="rect">
            <a:avLst/>
          </a:prstGeom>
        </p:spPr>
      </p:pic>
      <p:pic>
        <p:nvPicPr>
          <p:cNvPr id="7" name="Picture 6">
            <a:extLst>
              <a:ext uri="{FF2B5EF4-FFF2-40B4-BE49-F238E27FC236}">
                <a16:creationId xmlns:a16="http://schemas.microsoft.com/office/drawing/2014/main" id="{1C40A755-E2FD-E5CF-DBE2-FABB359EA0B6}"/>
              </a:ext>
            </a:extLst>
          </p:cNvPr>
          <p:cNvPicPr>
            <a:picLocks noChangeAspect="1"/>
          </p:cNvPicPr>
          <p:nvPr/>
        </p:nvPicPr>
        <p:blipFill>
          <a:blip r:embed="rId3"/>
          <a:stretch>
            <a:fillRect/>
          </a:stretch>
        </p:blipFill>
        <p:spPr>
          <a:xfrm>
            <a:off x="5881174" y="156055"/>
            <a:ext cx="5930183" cy="6236577"/>
          </a:xfrm>
          <a:prstGeom prst="rect">
            <a:avLst/>
          </a:prstGeom>
        </p:spPr>
      </p:pic>
    </p:spTree>
    <p:extLst>
      <p:ext uri="{BB962C8B-B14F-4D97-AF65-F5344CB8AC3E}">
        <p14:creationId xmlns:p14="http://schemas.microsoft.com/office/powerpoint/2010/main" val="9844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5402CC-2CFF-E073-783D-DF99B5F1BF7F}"/>
              </a:ext>
            </a:extLst>
          </p:cNvPr>
          <p:cNvPicPr>
            <a:picLocks noChangeAspect="1"/>
          </p:cNvPicPr>
          <p:nvPr/>
        </p:nvPicPr>
        <p:blipFill>
          <a:blip r:embed="rId2"/>
          <a:stretch>
            <a:fillRect/>
          </a:stretch>
        </p:blipFill>
        <p:spPr>
          <a:xfrm>
            <a:off x="2830315" y="220544"/>
            <a:ext cx="5146027" cy="6420707"/>
          </a:xfrm>
          <a:prstGeom prst="rect">
            <a:avLst/>
          </a:prstGeom>
        </p:spPr>
      </p:pic>
    </p:spTree>
    <p:extLst>
      <p:ext uri="{BB962C8B-B14F-4D97-AF65-F5344CB8AC3E}">
        <p14:creationId xmlns:p14="http://schemas.microsoft.com/office/powerpoint/2010/main" val="2471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pic>
        <p:nvPicPr>
          <p:cNvPr id="2" name="Picture 1">
            <a:extLst>
              <a:ext uri="{FF2B5EF4-FFF2-40B4-BE49-F238E27FC236}">
                <a16:creationId xmlns:a16="http://schemas.microsoft.com/office/drawing/2014/main" id="{3B983F35-812A-EE0C-6E13-E100AB0D2C3D}"/>
              </a:ext>
            </a:extLst>
          </p:cNvPr>
          <p:cNvPicPr>
            <a:picLocks noChangeAspect="1"/>
          </p:cNvPicPr>
          <p:nvPr/>
        </p:nvPicPr>
        <p:blipFill>
          <a:blip r:embed="rId4"/>
          <a:stretch>
            <a:fillRect/>
          </a:stretch>
        </p:blipFill>
        <p:spPr>
          <a:xfrm>
            <a:off x="2095168" y="330816"/>
            <a:ext cx="6812359" cy="6457521"/>
          </a:xfrm>
          <a:prstGeom prst="rect">
            <a:avLst/>
          </a:prstGeom>
        </p:spPr>
      </p:pic>
    </p:spTree>
    <p:extLst>
      <p:ext uri="{BB962C8B-B14F-4D97-AF65-F5344CB8AC3E}">
        <p14:creationId xmlns:p14="http://schemas.microsoft.com/office/powerpoint/2010/main" val="3344596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1F11-540F-74F3-3B2B-AA5A07C78E69}"/>
              </a:ext>
            </a:extLst>
          </p:cNvPr>
          <p:cNvSpPr>
            <a:spLocks noGrp="1"/>
          </p:cNvSpPr>
          <p:nvPr>
            <p:ph type="title"/>
          </p:nvPr>
        </p:nvSpPr>
        <p:spPr>
          <a:xfrm>
            <a:off x="913775" y="295636"/>
            <a:ext cx="10364451" cy="1570347"/>
          </a:xfrm>
        </p:spPr>
        <p:txBody>
          <a:bodyPr/>
          <a:lstStyle/>
          <a:p>
            <a:pPr algn="l"/>
            <a:r>
              <a:rPr lang="en-US" sz="7200">
                <a:ea typeface="+mj-lt"/>
                <a:cs typeface="+mj-lt"/>
              </a:rPr>
              <a:t>CONCLUSION </a:t>
            </a:r>
            <a:endParaRPr lang="en-US"/>
          </a:p>
          <a:p>
            <a:endParaRPr lang="en-US"/>
          </a:p>
        </p:txBody>
      </p:sp>
      <p:sp>
        <p:nvSpPr>
          <p:cNvPr id="3" name="Content Placeholder 2">
            <a:extLst>
              <a:ext uri="{FF2B5EF4-FFF2-40B4-BE49-F238E27FC236}">
                <a16:creationId xmlns:a16="http://schemas.microsoft.com/office/drawing/2014/main" id="{FAF95CF5-205B-54AB-19A7-1E711EACA89F}"/>
              </a:ext>
            </a:extLst>
          </p:cNvPr>
          <p:cNvSpPr>
            <a:spLocks noGrp="1"/>
          </p:cNvSpPr>
          <p:nvPr>
            <p:ph sz="quarter" idx="13"/>
          </p:nvPr>
        </p:nvSpPr>
        <p:spPr>
          <a:xfrm>
            <a:off x="913774" y="1708415"/>
            <a:ext cx="10363826" cy="4405665"/>
          </a:xfrm>
        </p:spPr>
        <p:txBody>
          <a:bodyPr vert="horz" lIns="91440" tIns="45720" rIns="91440" bIns="45720" rtlCol="0" anchor="t">
            <a:normAutofit fontScale="70000" lnSpcReduction="20000"/>
          </a:bodyPr>
          <a:lstStyle/>
          <a:p>
            <a:r>
              <a:rPr lang="en-US" sz="4200">
                <a:ea typeface="+mn-lt"/>
                <a:cs typeface="+mn-lt"/>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 </a:t>
            </a:r>
            <a:endParaRPr lang="en-US"/>
          </a:p>
          <a:p>
            <a:pPr>
              <a:buClr>
                <a:srgbClr val="000000"/>
              </a:buClr>
            </a:pPr>
            <a:endParaRPr lang="en-US"/>
          </a:p>
        </p:txBody>
      </p:sp>
    </p:spTree>
    <p:extLst>
      <p:ext uri="{BB962C8B-B14F-4D97-AF65-F5344CB8AC3E}">
        <p14:creationId xmlns:p14="http://schemas.microsoft.com/office/powerpoint/2010/main" val="319929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285F-3187-658D-A870-A69CA901F1F1}"/>
              </a:ext>
            </a:extLst>
          </p:cNvPr>
          <p:cNvSpPr>
            <a:spLocks noGrp="1"/>
          </p:cNvSpPr>
          <p:nvPr>
            <p:ph type="title"/>
          </p:nvPr>
        </p:nvSpPr>
        <p:spPr/>
        <p:txBody>
          <a:bodyPr/>
          <a:lstStyle/>
          <a:p>
            <a:pPr algn="l"/>
            <a:r>
              <a:rPr lang="en-US" sz="6400">
                <a:ea typeface="+mj-lt"/>
                <a:cs typeface="+mj-lt"/>
              </a:rPr>
              <a:t>PROJECT TITLE </a:t>
            </a:r>
            <a:endParaRPr lang="en-US"/>
          </a:p>
          <a:p>
            <a:endParaRPr lang="en-US"/>
          </a:p>
        </p:txBody>
      </p:sp>
      <p:sp>
        <p:nvSpPr>
          <p:cNvPr id="3" name="Content Placeholder 2">
            <a:extLst>
              <a:ext uri="{FF2B5EF4-FFF2-40B4-BE49-F238E27FC236}">
                <a16:creationId xmlns:a16="http://schemas.microsoft.com/office/drawing/2014/main" id="{7537CA01-617D-CA1B-B998-A3AF8AFCA829}"/>
              </a:ext>
            </a:extLst>
          </p:cNvPr>
          <p:cNvSpPr>
            <a:spLocks noGrp="1"/>
          </p:cNvSpPr>
          <p:nvPr>
            <p:ph sz="quarter" idx="13"/>
          </p:nvPr>
        </p:nvSpPr>
        <p:spPr/>
        <p:txBody>
          <a:bodyPr vert="horz" lIns="91440" tIns="45720" rIns="91440" bIns="45720" rtlCol="0" anchor="t">
            <a:normAutofit fontScale="77500" lnSpcReduction="20000"/>
          </a:bodyPr>
          <a:lstStyle/>
          <a:p>
            <a:pPr marL="0" indent="0">
              <a:buNone/>
            </a:pPr>
            <a:r>
              <a:rPr lang="en-US" sz="9000">
                <a:latin typeface="Times New Roman"/>
                <a:cs typeface="Times New Roman"/>
              </a:rPr>
              <a:t>Interactive Digital     Portfolio with Resume Integration </a:t>
            </a:r>
            <a:endParaRPr lang="en-US"/>
          </a:p>
          <a:p>
            <a:pPr>
              <a:buClr>
                <a:srgbClr val="000000"/>
              </a:buClr>
            </a:pPr>
            <a:endParaRPr lang="en-US"/>
          </a:p>
        </p:txBody>
      </p:sp>
    </p:spTree>
    <p:extLst>
      <p:ext uri="{BB962C8B-B14F-4D97-AF65-F5344CB8AC3E}">
        <p14:creationId xmlns:p14="http://schemas.microsoft.com/office/powerpoint/2010/main" val="359671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734B-8BF1-BF23-85FC-7975501C3371}"/>
              </a:ext>
            </a:extLst>
          </p:cNvPr>
          <p:cNvSpPr>
            <a:spLocks noGrp="1"/>
          </p:cNvSpPr>
          <p:nvPr>
            <p:ph type="title"/>
          </p:nvPr>
        </p:nvSpPr>
        <p:spPr/>
        <p:txBody>
          <a:bodyPr/>
          <a:lstStyle/>
          <a:p>
            <a:r>
              <a:rPr lang="en-US" sz="7200">
                <a:ea typeface="+mj-lt"/>
                <a:cs typeface="+mj-lt"/>
              </a:rPr>
              <a:t>AGENDA</a:t>
            </a:r>
            <a:endParaRPr lang="en-US"/>
          </a:p>
        </p:txBody>
      </p:sp>
      <p:sp>
        <p:nvSpPr>
          <p:cNvPr id="3" name="Content Placeholder 2">
            <a:extLst>
              <a:ext uri="{FF2B5EF4-FFF2-40B4-BE49-F238E27FC236}">
                <a16:creationId xmlns:a16="http://schemas.microsoft.com/office/drawing/2014/main" id="{114BCDAF-D36D-FDC7-4E0E-3CA52DED0601}"/>
              </a:ext>
            </a:extLst>
          </p:cNvPr>
          <p:cNvSpPr>
            <a:spLocks noGrp="1"/>
          </p:cNvSpPr>
          <p:nvPr>
            <p:ph sz="quarter" idx="13"/>
          </p:nvPr>
        </p:nvSpPr>
        <p:spPr>
          <a:xfrm>
            <a:off x="913774" y="1979635"/>
            <a:ext cx="10363826" cy="4883530"/>
          </a:xfrm>
        </p:spPr>
        <p:txBody>
          <a:bodyPr vert="horz" lIns="91440" tIns="45720" rIns="91440" bIns="45720" rtlCol="0" anchor="t">
            <a:normAutofit fontScale="62500" lnSpcReduction="20000"/>
          </a:bodyPr>
          <a:lstStyle/>
          <a:p>
            <a:r>
              <a:rPr lang="en-US" sz="4200">
                <a:ea typeface="+mn-lt"/>
                <a:cs typeface="+mn-lt"/>
              </a:rPr>
              <a:t>1.</a:t>
            </a:r>
            <a:r>
              <a:rPr lang="en-US" sz="4200">
                <a:solidFill>
                  <a:srgbClr val="0D0D0D"/>
                </a:solidFill>
                <a:latin typeface="Times New Roman"/>
                <a:cs typeface="Times New Roman"/>
              </a:rPr>
              <a:t>Problem Statement</a:t>
            </a:r>
            <a:endParaRPr lang="en-US"/>
          </a:p>
          <a:p>
            <a:pPr>
              <a:buClr>
                <a:srgbClr val="000000"/>
              </a:buClr>
            </a:pPr>
            <a:r>
              <a:rPr lang="en-US" sz="4200">
                <a:ea typeface="+mn-lt"/>
                <a:cs typeface="+mn-lt"/>
              </a:rPr>
              <a:t>2.</a:t>
            </a:r>
            <a:r>
              <a:rPr lang="en-US" sz="4200">
                <a:solidFill>
                  <a:srgbClr val="0D0D0D"/>
                </a:solidFill>
                <a:latin typeface="Times New Roman"/>
                <a:cs typeface="Times New Roman"/>
              </a:rPr>
              <a:t>Project Overview</a:t>
            </a:r>
            <a:endParaRPr lang="en-US"/>
          </a:p>
          <a:p>
            <a:pPr>
              <a:buClr>
                <a:srgbClr val="000000"/>
              </a:buClr>
            </a:pPr>
            <a:r>
              <a:rPr lang="en-US" sz="4200">
                <a:ea typeface="+mn-lt"/>
                <a:cs typeface="+mn-lt"/>
              </a:rPr>
              <a:t>3.</a:t>
            </a:r>
            <a:r>
              <a:rPr lang="en-US" sz="4200">
                <a:solidFill>
                  <a:srgbClr val="0D0D0D"/>
                </a:solidFill>
                <a:latin typeface="Times New Roman"/>
                <a:cs typeface="Times New Roman"/>
              </a:rPr>
              <a:t>End Users</a:t>
            </a:r>
            <a:endParaRPr lang="en-US"/>
          </a:p>
          <a:p>
            <a:pPr>
              <a:buClr>
                <a:srgbClr val="000000"/>
              </a:buClr>
            </a:pPr>
            <a:r>
              <a:rPr lang="en-US" sz="4200">
                <a:ea typeface="+mn-lt"/>
                <a:cs typeface="+mn-lt"/>
              </a:rPr>
              <a:t>4.</a:t>
            </a:r>
            <a:r>
              <a:rPr lang="en-US" sz="4200">
                <a:solidFill>
                  <a:srgbClr val="0D0D0D"/>
                </a:solidFill>
                <a:latin typeface="Times New Roman"/>
                <a:cs typeface="Times New Roman"/>
              </a:rPr>
              <a:t>Tools and Technologies</a:t>
            </a:r>
            <a:endParaRPr lang="en-US"/>
          </a:p>
          <a:p>
            <a:pPr>
              <a:buClr>
                <a:srgbClr val="000000"/>
              </a:buClr>
            </a:pPr>
            <a:r>
              <a:rPr lang="en-US" sz="4200">
                <a:ea typeface="+mn-lt"/>
                <a:cs typeface="+mn-lt"/>
              </a:rPr>
              <a:t>5.</a:t>
            </a:r>
            <a:r>
              <a:rPr lang="en-US" sz="4200">
                <a:solidFill>
                  <a:srgbClr val="0D0D0D"/>
                </a:solidFill>
                <a:latin typeface="Times New Roman"/>
                <a:cs typeface="Times New Roman"/>
              </a:rPr>
              <a:t>Portfolio design and Layout</a:t>
            </a:r>
            <a:endParaRPr lang="en-US"/>
          </a:p>
          <a:p>
            <a:pPr>
              <a:buClr>
                <a:srgbClr val="000000"/>
              </a:buClr>
            </a:pPr>
            <a:r>
              <a:rPr lang="en-US" sz="4200">
                <a:ea typeface="+mn-lt"/>
                <a:cs typeface="+mn-lt"/>
              </a:rPr>
              <a:t>6.</a:t>
            </a:r>
            <a:r>
              <a:rPr lang="en-US" sz="4200">
                <a:solidFill>
                  <a:srgbClr val="0D0D0D"/>
                </a:solidFill>
                <a:latin typeface="Times New Roman"/>
                <a:cs typeface="Times New Roman"/>
              </a:rPr>
              <a:t>Features and Functionality</a:t>
            </a:r>
            <a:endParaRPr lang="en-US"/>
          </a:p>
          <a:p>
            <a:pPr>
              <a:buClr>
                <a:srgbClr val="000000"/>
              </a:buClr>
            </a:pPr>
            <a:r>
              <a:rPr lang="en-US" sz="4200">
                <a:ea typeface="+mn-lt"/>
                <a:cs typeface="+mn-lt"/>
              </a:rPr>
              <a:t>7.</a:t>
            </a:r>
            <a:r>
              <a:rPr lang="en-US" sz="4200">
                <a:solidFill>
                  <a:srgbClr val="0D0D0D"/>
                </a:solidFill>
                <a:latin typeface="Times New Roman"/>
                <a:cs typeface="Times New Roman"/>
              </a:rPr>
              <a:t>Results and Screenshots</a:t>
            </a:r>
            <a:endParaRPr lang="en-US"/>
          </a:p>
          <a:p>
            <a:pPr>
              <a:buClr>
                <a:srgbClr val="000000"/>
              </a:buClr>
            </a:pPr>
            <a:r>
              <a:rPr lang="en-US" sz="4200">
                <a:ea typeface="+mn-lt"/>
                <a:cs typeface="+mn-lt"/>
              </a:rPr>
              <a:t>8.</a:t>
            </a:r>
            <a:r>
              <a:rPr lang="en-US" sz="4200">
                <a:solidFill>
                  <a:srgbClr val="0D0D0D"/>
                </a:solidFill>
                <a:latin typeface="Times New Roman"/>
                <a:cs typeface="Times New Roman"/>
              </a:rPr>
              <a:t>Conclusion</a:t>
            </a:r>
            <a:endParaRPr lang="en-US"/>
          </a:p>
          <a:p>
            <a:pPr>
              <a:buClr>
                <a:srgbClr val="000000"/>
              </a:buClr>
            </a:pPr>
            <a:r>
              <a:rPr lang="en-US" sz="4200">
                <a:ea typeface="+mn-lt"/>
                <a:cs typeface="+mn-lt"/>
              </a:rPr>
              <a:t>9.</a:t>
            </a:r>
            <a:r>
              <a:rPr lang="en-US" sz="4200">
                <a:solidFill>
                  <a:srgbClr val="0D0D0D"/>
                </a:solidFill>
                <a:latin typeface="Times New Roman"/>
                <a:cs typeface="Times New Roman"/>
              </a:rPr>
              <a:t>Github Link</a:t>
            </a:r>
            <a:endParaRPr lang="en-US"/>
          </a:p>
          <a:p>
            <a:pPr>
              <a:buClr>
                <a:srgbClr val="000000"/>
              </a:buClr>
            </a:pPr>
            <a:endParaRPr lang="en-US"/>
          </a:p>
        </p:txBody>
      </p:sp>
    </p:spTree>
    <p:extLst>
      <p:ext uri="{BB962C8B-B14F-4D97-AF65-F5344CB8AC3E}">
        <p14:creationId xmlns:p14="http://schemas.microsoft.com/office/powerpoint/2010/main" val="50278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511D-FE1D-D375-4940-1CE909F0A7F9}"/>
              </a:ext>
            </a:extLst>
          </p:cNvPr>
          <p:cNvSpPr>
            <a:spLocks noGrp="1"/>
          </p:cNvSpPr>
          <p:nvPr>
            <p:ph type="title"/>
          </p:nvPr>
        </p:nvSpPr>
        <p:spPr/>
        <p:txBody>
          <a:bodyPr/>
          <a:lstStyle/>
          <a:p>
            <a:pPr algn="l"/>
            <a:r>
              <a:rPr lang="en-US" sz="6400">
                <a:ea typeface="+mj-lt"/>
                <a:cs typeface="+mj-lt"/>
              </a:rPr>
              <a:t>PROBLEM  STATEMENT </a:t>
            </a:r>
            <a:endParaRPr lang="en-US"/>
          </a:p>
          <a:p>
            <a:endParaRPr lang="en-US"/>
          </a:p>
        </p:txBody>
      </p:sp>
      <p:sp>
        <p:nvSpPr>
          <p:cNvPr id="3" name="Content Placeholder 2">
            <a:extLst>
              <a:ext uri="{FF2B5EF4-FFF2-40B4-BE49-F238E27FC236}">
                <a16:creationId xmlns:a16="http://schemas.microsoft.com/office/drawing/2014/main" id="{D4CF9700-ECE0-2876-2CD1-8A9B8B6F528E}"/>
              </a:ext>
            </a:extLst>
          </p:cNvPr>
          <p:cNvSpPr>
            <a:spLocks noGrp="1"/>
          </p:cNvSpPr>
          <p:nvPr>
            <p:ph sz="quarter" idx="13"/>
          </p:nvPr>
        </p:nvSpPr>
        <p:spPr>
          <a:xfrm>
            <a:off x="913774" y="2367092"/>
            <a:ext cx="10363826" cy="4496073"/>
          </a:xfrm>
        </p:spPr>
        <p:txBody>
          <a:bodyPr vert="horz" lIns="91440" tIns="45720" rIns="91440" bIns="45720" rtlCol="0" anchor="t">
            <a:normAutofit fontScale="62500" lnSpcReduction="20000"/>
          </a:bodyPr>
          <a:lstStyle/>
          <a:p>
            <a:r>
              <a:rPr lang="en-US" sz="4200">
                <a:ea typeface="+mn-lt"/>
                <a:cs typeface="+mn-lt"/>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en-US"/>
          </a:p>
        </p:txBody>
      </p:sp>
    </p:spTree>
    <p:extLst>
      <p:ext uri="{BB962C8B-B14F-4D97-AF65-F5344CB8AC3E}">
        <p14:creationId xmlns:p14="http://schemas.microsoft.com/office/powerpoint/2010/main" val="287012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40F9-0B4E-4E55-4C25-5FF8F4D87252}"/>
              </a:ext>
            </a:extLst>
          </p:cNvPr>
          <p:cNvSpPr>
            <a:spLocks noGrp="1"/>
          </p:cNvSpPr>
          <p:nvPr>
            <p:ph type="title"/>
          </p:nvPr>
        </p:nvSpPr>
        <p:spPr/>
        <p:txBody>
          <a:bodyPr/>
          <a:lstStyle/>
          <a:p>
            <a:pPr algn="l"/>
            <a:r>
              <a:rPr lang="en-US" sz="6400">
                <a:ea typeface="+mj-lt"/>
                <a:cs typeface="+mj-lt"/>
              </a:rPr>
              <a:t>PROJECT  OVERVIEW </a:t>
            </a:r>
            <a:endParaRPr lang="en-US"/>
          </a:p>
          <a:p>
            <a:endParaRPr lang="en-US"/>
          </a:p>
        </p:txBody>
      </p:sp>
      <p:sp>
        <p:nvSpPr>
          <p:cNvPr id="3" name="Content Placeholder 2">
            <a:extLst>
              <a:ext uri="{FF2B5EF4-FFF2-40B4-BE49-F238E27FC236}">
                <a16:creationId xmlns:a16="http://schemas.microsoft.com/office/drawing/2014/main" id="{E3329F80-ECB6-F03E-13C0-FD4B5072D9D6}"/>
              </a:ext>
            </a:extLst>
          </p:cNvPr>
          <p:cNvSpPr>
            <a:spLocks noGrp="1"/>
          </p:cNvSpPr>
          <p:nvPr>
            <p:ph sz="quarter" idx="13"/>
          </p:nvPr>
        </p:nvSpPr>
        <p:spPr>
          <a:xfrm>
            <a:off x="913774" y="2367092"/>
            <a:ext cx="10363826" cy="4496073"/>
          </a:xfrm>
        </p:spPr>
        <p:txBody>
          <a:bodyPr vert="horz" lIns="91440" tIns="45720" rIns="91440" bIns="45720" rtlCol="0" anchor="t">
            <a:noAutofit/>
          </a:bodyPr>
          <a:lstStyle/>
          <a:p>
            <a:r>
              <a:rPr lang="en-US" sz="2800">
                <a:ea typeface="+mn-lt"/>
                <a:cs typeface="+mn-lt"/>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 </a:t>
            </a:r>
            <a:endParaRPr lang="en-US" sz="2800"/>
          </a:p>
          <a:p>
            <a:pPr>
              <a:buClr>
                <a:srgbClr val="000000"/>
              </a:buClr>
            </a:pPr>
            <a:endParaRPr lang="en-US" sz="1200"/>
          </a:p>
        </p:txBody>
      </p:sp>
    </p:spTree>
    <p:extLst>
      <p:ext uri="{BB962C8B-B14F-4D97-AF65-F5344CB8AC3E}">
        <p14:creationId xmlns:p14="http://schemas.microsoft.com/office/powerpoint/2010/main" val="8960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20B2-85E3-AFE2-2252-AE5ADA870EBB}"/>
              </a:ext>
            </a:extLst>
          </p:cNvPr>
          <p:cNvSpPr>
            <a:spLocks noGrp="1"/>
          </p:cNvSpPr>
          <p:nvPr>
            <p:ph type="title"/>
          </p:nvPr>
        </p:nvSpPr>
        <p:spPr>
          <a:xfrm>
            <a:off x="913775" y="618517"/>
            <a:ext cx="10364451" cy="1376618"/>
          </a:xfrm>
        </p:spPr>
        <p:txBody>
          <a:bodyPr/>
          <a:lstStyle/>
          <a:p>
            <a:pPr algn="l"/>
            <a:r>
              <a:rPr lang="en-US" sz="4800">
                <a:ea typeface="+mj-lt"/>
                <a:cs typeface="+mj-lt"/>
              </a:rPr>
              <a:t>WHO ARE THE END USERS? </a:t>
            </a:r>
            <a:endParaRPr lang="en-US"/>
          </a:p>
          <a:p>
            <a:endParaRPr lang="en-US"/>
          </a:p>
        </p:txBody>
      </p:sp>
      <p:sp>
        <p:nvSpPr>
          <p:cNvPr id="3" name="Content Placeholder 2">
            <a:extLst>
              <a:ext uri="{FF2B5EF4-FFF2-40B4-BE49-F238E27FC236}">
                <a16:creationId xmlns:a16="http://schemas.microsoft.com/office/drawing/2014/main" id="{B61DBDF4-CE73-EB41-75A6-01E8E7F47F52}"/>
              </a:ext>
            </a:extLst>
          </p:cNvPr>
          <p:cNvSpPr>
            <a:spLocks noGrp="1"/>
          </p:cNvSpPr>
          <p:nvPr>
            <p:ph sz="quarter" idx="13"/>
          </p:nvPr>
        </p:nvSpPr>
        <p:spPr>
          <a:xfrm>
            <a:off x="913774" y="2367092"/>
            <a:ext cx="10363826" cy="4496073"/>
          </a:xfrm>
        </p:spPr>
        <p:txBody>
          <a:bodyPr vert="horz" lIns="91440" tIns="45720" rIns="91440" bIns="45720" rtlCol="0" anchor="t">
            <a:normAutofit fontScale="77500" lnSpcReduction="20000"/>
          </a:bodyPr>
          <a:lstStyle/>
          <a:p>
            <a:r>
              <a:rPr lang="en-US" sz="4700">
                <a:ea typeface="+mn-lt"/>
                <a:cs typeface="+mn-lt"/>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en-US"/>
          </a:p>
        </p:txBody>
      </p:sp>
    </p:spTree>
    <p:extLst>
      <p:ext uri="{BB962C8B-B14F-4D97-AF65-F5344CB8AC3E}">
        <p14:creationId xmlns:p14="http://schemas.microsoft.com/office/powerpoint/2010/main" val="211828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C9C1-3206-9F7D-C459-498D138B35AB}"/>
              </a:ext>
            </a:extLst>
          </p:cNvPr>
          <p:cNvSpPr>
            <a:spLocks noGrp="1"/>
          </p:cNvSpPr>
          <p:nvPr>
            <p:ph type="title"/>
          </p:nvPr>
        </p:nvSpPr>
        <p:spPr/>
        <p:txBody>
          <a:bodyPr/>
          <a:lstStyle/>
          <a:p>
            <a:pPr algn="l"/>
            <a:r>
              <a:rPr lang="en-US" sz="5400">
                <a:ea typeface="+mj-lt"/>
                <a:cs typeface="+mj-lt"/>
              </a:rPr>
              <a:t>TOOLS AND TECHNIQUES </a:t>
            </a:r>
            <a:endParaRPr lang="en-US"/>
          </a:p>
          <a:p>
            <a:endParaRPr lang="en-US"/>
          </a:p>
        </p:txBody>
      </p:sp>
      <p:sp>
        <p:nvSpPr>
          <p:cNvPr id="3" name="Content Placeholder 2">
            <a:extLst>
              <a:ext uri="{FF2B5EF4-FFF2-40B4-BE49-F238E27FC236}">
                <a16:creationId xmlns:a16="http://schemas.microsoft.com/office/drawing/2014/main" id="{F6875E58-FC87-FFA3-4AD4-F560B9D28DA0}"/>
              </a:ext>
            </a:extLst>
          </p:cNvPr>
          <p:cNvSpPr>
            <a:spLocks noGrp="1"/>
          </p:cNvSpPr>
          <p:nvPr>
            <p:ph sz="quarter" idx="13"/>
          </p:nvPr>
        </p:nvSpPr>
        <p:spPr>
          <a:xfrm>
            <a:off x="913774" y="2199194"/>
            <a:ext cx="10363826" cy="4663971"/>
          </a:xfrm>
        </p:spPr>
        <p:txBody>
          <a:bodyPr vert="horz" lIns="91440" tIns="45720" rIns="91440" bIns="45720" rtlCol="0" anchor="t">
            <a:normAutofit fontScale="77500" lnSpcReduction="20000"/>
          </a:bodyPr>
          <a:lstStyle/>
          <a:p>
            <a:pPr algn="just"/>
            <a:r>
              <a:rPr lang="en-US" sz="3000" dirty="0">
                <a:ea typeface="+mn-lt"/>
                <a:cs typeface="+mn-lt"/>
              </a:rPr>
              <a:t>The tools used in this project include:</a:t>
            </a:r>
            <a:endParaRPr lang="en-US" dirty="0"/>
          </a:p>
          <a:p>
            <a:pPr algn="just">
              <a:buClr>
                <a:srgbClr val="000000"/>
              </a:buClr>
            </a:pPr>
            <a:r>
              <a:rPr lang="en-US" sz="3000" dirty="0">
                <a:ea typeface="+mn-lt"/>
                <a:cs typeface="+mn-lt"/>
              </a:rPr>
              <a:t>HTML – for structuring the web pages.</a:t>
            </a:r>
            <a:endParaRPr lang="en-US" dirty="0"/>
          </a:p>
          <a:p>
            <a:pPr algn="just">
              <a:buClr>
                <a:srgbClr val="000000"/>
              </a:buClr>
            </a:pPr>
            <a:r>
              <a:rPr lang="en-US" sz="3000" dirty="0">
                <a:ea typeface="+mn-lt"/>
                <a:cs typeface="+mn-lt"/>
              </a:rPr>
              <a:t>CSS – for styling, gradients, responsive layout, and card-based design.</a:t>
            </a:r>
            <a:endParaRPr lang="en-US" dirty="0"/>
          </a:p>
          <a:p>
            <a:pPr algn="just">
              <a:buClr>
                <a:srgbClr val="000000"/>
              </a:buClr>
            </a:pPr>
            <a:r>
              <a:rPr lang="en-US" sz="3000" dirty="0">
                <a:ea typeface="+mn-lt"/>
                <a:cs typeface="+mn-lt"/>
              </a:rPr>
              <a:t>JavaScript – for interactivity (dark mode toggle, button actions).</a:t>
            </a:r>
            <a:endParaRPr lang="en-US" dirty="0"/>
          </a:p>
          <a:p>
            <a:pPr algn="just">
              <a:buClr>
                <a:srgbClr val="000000"/>
              </a:buClr>
            </a:pPr>
            <a:r>
              <a:rPr lang="en-US" sz="3000" dirty="0">
                <a:ea typeface="+mn-lt"/>
                <a:cs typeface="+mn-lt"/>
              </a:rPr>
              <a:t>VS Code – as the development environment.</a:t>
            </a:r>
            <a:endParaRPr lang="en-US" dirty="0"/>
          </a:p>
          <a:p>
            <a:pPr algn="just">
              <a:buClr>
                <a:srgbClr val="000000"/>
              </a:buClr>
            </a:pPr>
            <a:r>
              <a:rPr lang="en-US" sz="3000" dirty="0">
                <a:ea typeface="+mn-lt"/>
                <a:cs typeface="+mn-lt"/>
              </a:rPr>
              <a:t>Google Fonts – for modern, professional typography.</a:t>
            </a:r>
            <a:endParaRPr lang="en-US" dirty="0"/>
          </a:p>
          <a:p>
            <a:pPr algn="just">
              <a:buClr>
                <a:srgbClr val="000000"/>
              </a:buClr>
            </a:pPr>
            <a:r>
              <a:rPr lang="en-US" sz="3000" dirty="0">
                <a:ea typeface="+mn-lt"/>
                <a:cs typeface="+mn-lt"/>
              </a:rPr>
              <a:t>GitHub – for version control and hosting.</a:t>
            </a:r>
            <a:endParaRPr lang="en-US" dirty="0"/>
          </a:p>
          <a:p>
            <a:pPr>
              <a:buClr>
                <a:srgbClr val="000000"/>
              </a:buClr>
            </a:pPr>
            <a:r>
              <a:rPr lang="en-US" sz="3000" dirty="0">
                <a:ea typeface="+mn-lt"/>
                <a:cs typeface="+mn-lt"/>
              </a:rPr>
              <a:t>Web Browser </a:t>
            </a:r>
            <a:r>
              <a:rPr lang="en-US" sz="3000" dirty="0" err="1">
                <a:ea typeface="+mn-lt"/>
                <a:cs typeface="+mn-lt"/>
              </a:rPr>
              <a:t>DevTools</a:t>
            </a:r>
            <a:r>
              <a:rPr lang="en-US" sz="3000" dirty="0">
                <a:ea typeface="+mn-lt"/>
                <a:cs typeface="+mn-lt"/>
              </a:rPr>
              <a:t> – for debugging and testing responsiveness</a:t>
            </a:r>
            <a:endParaRPr lang="en-US" dirty="0"/>
          </a:p>
        </p:txBody>
      </p:sp>
    </p:spTree>
    <p:extLst>
      <p:ext uri="{BB962C8B-B14F-4D97-AF65-F5344CB8AC3E}">
        <p14:creationId xmlns:p14="http://schemas.microsoft.com/office/powerpoint/2010/main" val="374905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AD01A-9FB8-0E3F-8766-217778B3EFC7}"/>
              </a:ext>
            </a:extLst>
          </p:cNvPr>
          <p:cNvSpPr>
            <a:spLocks noGrp="1"/>
          </p:cNvSpPr>
          <p:nvPr>
            <p:ph sz="quarter" idx="13"/>
          </p:nvPr>
        </p:nvSpPr>
        <p:spPr>
          <a:xfrm>
            <a:off x="913774" y="1049736"/>
            <a:ext cx="10363826" cy="5206412"/>
          </a:xfrm>
        </p:spPr>
        <p:txBody>
          <a:bodyPr vert="horz" lIns="91440" tIns="45720" rIns="91440" bIns="45720" rtlCol="0" anchor="t">
            <a:normAutofit fontScale="70000" lnSpcReduction="20000"/>
          </a:bodyPr>
          <a:lstStyle/>
          <a:p>
            <a:pPr algn="just"/>
            <a:r>
              <a:rPr lang="en-US" sz="2700">
                <a:ea typeface="+mn-lt"/>
                <a:cs typeface="+mn-lt"/>
              </a:rPr>
              <a:t>The techniques applied are:</a:t>
            </a:r>
            <a:endParaRPr lang="en-US"/>
          </a:p>
          <a:p>
            <a:pPr algn="just">
              <a:buClr>
                <a:srgbClr val="000000"/>
              </a:buClr>
            </a:pPr>
            <a:r>
              <a:rPr lang="en-US" sz="2700">
                <a:ea typeface="+mn-lt"/>
                <a:cs typeface="+mn-lt"/>
              </a:rPr>
              <a:t>Responsive Web Design (RWD): Ensuring the portfolio works smoothly across desktops, tablets, and mobiles.</a:t>
            </a:r>
            <a:endParaRPr lang="en-US"/>
          </a:p>
          <a:p>
            <a:pPr algn="just">
              <a:buClr>
                <a:srgbClr val="000000"/>
              </a:buClr>
            </a:pPr>
            <a:r>
              <a:rPr lang="en-US" sz="2700">
                <a:ea typeface="+mn-lt"/>
                <a:cs typeface="+mn-lt"/>
              </a:rPr>
              <a:t>Flexbox Layout: For aligning the profile photo and text in the header, and maintaining consistent spacing.</a:t>
            </a:r>
            <a:endParaRPr lang="en-US"/>
          </a:p>
          <a:p>
            <a:pPr algn="just">
              <a:buClr>
                <a:srgbClr val="000000"/>
              </a:buClr>
            </a:pPr>
            <a:r>
              <a:rPr lang="en-US" sz="2700">
                <a:ea typeface="+mn-lt"/>
                <a:cs typeface="+mn-lt"/>
              </a:rPr>
              <a:t>Card-Based UI: For clear separation of education, certificates, projects, and skills.</a:t>
            </a:r>
            <a:endParaRPr lang="en-US"/>
          </a:p>
          <a:p>
            <a:pPr algn="just">
              <a:buClr>
                <a:srgbClr val="000000"/>
              </a:buClr>
            </a:pPr>
            <a:r>
              <a:rPr lang="en-US" sz="2700">
                <a:ea typeface="+mn-lt"/>
                <a:cs typeface="+mn-lt"/>
              </a:rPr>
              <a:t>Dark Mode Implementation: Using CSS class toggling with JavaScript for a smooth user experience.</a:t>
            </a:r>
            <a:endParaRPr lang="en-US"/>
          </a:p>
          <a:p>
            <a:pPr algn="just">
              <a:buClr>
                <a:srgbClr val="000000"/>
              </a:buClr>
            </a:pPr>
            <a:r>
              <a:rPr lang="en-US" sz="2700">
                <a:ea typeface="+mn-lt"/>
                <a:cs typeface="+mn-lt"/>
              </a:rPr>
              <a:t>Gradient Themes &amp; Shadows: To enhance the modern and attractive visual appeal.</a:t>
            </a:r>
            <a:endParaRPr lang="en-US"/>
          </a:p>
          <a:p>
            <a:pPr algn="just">
              <a:buClr>
                <a:srgbClr val="000000"/>
              </a:buClr>
            </a:pPr>
            <a:r>
              <a:rPr lang="en-US" sz="2700">
                <a:ea typeface="+mn-lt"/>
                <a:cs typeface="+mn-lt"/>
              </a:rPr>
              <a:t>Hover and Transition Effects: For interactive buttons and links that improve user engagement.</a:t>
            </a:r>
            <a:endParaRPr lang="en-US"/>
          </a:p>
          <a:p>
            <a:pPr algn="just">
              <a:buClr>
                <a:srgbClr val="000000"/>
              </a:buClr>
            </a:pPr>
            <a:r>
              <a:rPr lang="en-US" sz="2700">
                <a:ea typeface="+mn-lt"/>
                <a:cs typeface="+mn-lt"/>
              </a:rPr>
              <a:t>Minimalist Design Principle: Keeping the layout simple, professional, and easy to navigate.</a:t>
            </a:r>
            <a:endParaRPr lang="en-US"/>
          </a:p>
          <a:p>
            <a:pPr>
              <a:buClr>
                <a:srgbClr val="000000"/>
              </a:buClr>
            </a:pPr>
            <a:endParaRPr lang="en-US"/>
          </a:p>
        </p:txBody>
      </p:sp>
    </p:spTree>
    <p:extLst>
      <p:ext uri="{BB962C8B-B14F-4D97-AF65-F5344CB8AC3E}">
        <p14:creationId xmlns:p14="http://schemas.microsoft.com/office/powerpoint/2010/main" val="189449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5222-037B-A0E5-750B-FD1A6B979E7D}"/>
              </a:ext>
            </a:extLst>
          </p:cNvPr>
          <p:cNvSpPr>
            <a:spLocks noGrp="1"/>
          </p:cNvSpPr>
          <p:nvPr>
            <p:ph type="title"/>
          </p:nvPr>
        </p:nvSpPr>
        <p:spPr/>
        <p:txBody>
          <a:bodyPr>
            <a:normAutofit fontScale="90000"/>
          </a:bodyPr>
          <a:lstStyle/>
          <a:p>
            <a:pPr algn="l"/>
            <a:r>
              <a:rPr lang="en-US" sz="6000">
                <a:ea typeface="+mj-lt"/>
                <a:cs typeface="+mj-lt"/>
              </a:rPr>
              <a:t>POTFOLIO DESIGN AND LAYOUT </a:t>
            </a:r>
            <a:endParaRPr lang="en-US"/>
          </a:p>
          <a:p>
            <a:endParaRPr lang="en-US"/>
          </a:p>
        </p:txBody>
      </p:sp>
      <p:sp>
        <p:nvSpPr>
          <p:cNvPr id="3" name="Content Placeholder 2">
            <a:extLst>
              <a:ext uri="{FF2B5EF4-FFF2-40B4-BE49-F238E27FC236}">
                <a16:creationId xmlns:a16="http://schemas.microsoft.com/office/drawing/2014/main" id="{05F18FCA-31D9-8829-FE29-3EDA4DDE98B9}"/>
              </a:ext>
            </a:extLst>
          </p:cNvPr>
          <p:cNvSpPr>
            <a:spLocks noGrp="1"/>
          </p:cNvSpPr>
          <p:nvPr>
            <p:ph sz="quarter" idx="13"/>
          </p:nvPr>
        </p:nvSpPr>
        <p:spPr>
          <a:xfrm>
            <a:off x="913774" y="2199194"/>
            <a:ext cx="10363826" cy="4663971"/>
          </a:xfrm>
        </p:spPr>
        <p:txBody>
          <a:bodyPr vert="horz" lIns="91440" tIns="45720" rIns="91440" bIns="45720" rtlCol="0" anchor="t">
            <a:normAutofit fontScale="62500" lnSpcReduction="20000"/>
          </a:bodyPr>
          <a:lstStyle/>
          <a:p>
            <a:pPr algn="just"/>
            <a:r>
              <a:rPr lang="en-US" sz="3600">
                <a:ea typeface="+mn-lt"/>
                <a:cs typeface="+mn-lt"/>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a:p>
          <a:p>
            <a:pPr>
              <a:buClr>
                <a:srgbClr val="000000"/>
              </a:buClr>
            </a:pPr>
            <a:r>
              <a:rPr lang="en-US" sz="3600">
                <a:ea typeface="+mn-lt"/>
                <a:cs typeface="+mn-lt"/>
              </a:rPr>
              <a:t>Below the header, a navigation bar provides quick access to each section—About Me, Education, Certificates, Projects, Skills, and Contact. Each of these sections is organized using a card-based layout, which creates clear separation, readability, and a professional appearance.</a:t>
            </a:r>
          </a:p>
        </p:txBody>
      </p:sp>
    </p:spTree>
    <p:extLst>
      <p:ext uri="{BB962C8B-B14F-4D97-AF65-F5344CB8AC3E}">
        <p14:creationId xmlns:p14="http://schemas.microsoft.com/office/powerpoint/2010/main" val="15507353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Droplet</vt:lpstr>
      <vt:lpstr>Digital Portfolio</vt:lpstr>
      <vt:lpstr>PROJECT TITLE  </vt:lpstr>
      <vt:lpstr>AGENDA</vt:lpstr>
      <vt:lpstr>PROBLEM  STATEMENT  </vt:lpstr>
      <vt:lpstr>PROJECT  OVERVIEW  </vt:lpstr>
      <vt:lpstr>WHO ARE THE END USERS?  </vt:lpstr>
      <vt:lpstr>TOOLS AND TECHNIQUES  </vt:lpstr>
      <vt:lpstr>PowerPoint Presentation</vt:lpstr>
      <vt:lpstr>POTFOLIO DESIGN AND LAYOUT  </vt:lpstr>
      <vt:lpstr>PowerPoint Presentation</vt:lpstr>
      <vt:lpstr>FEATURES AND Functionality </vt:lpstr>
      <vt:lpstr>PowerPoint Presentation</vt:lpstr>
      <vt:lpstr>PowerPoint Presentation</vt:lpstr>
      <vt:lpstr>PowerPoint Presentation</vt:lpstr>
      <vt:lpstr>RESULTS AND SCREENSHOTS  </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DIKSHIL B</dc:creator>
  <cp:lastModifiedBy>Rekha S</cp:lastModifiedBy>
  <cp:revision>47</cp:revision>
  <dcterms:created xsi:type="dcterms:W3CDTF">2025-09-08T14:50:44Z</dcterms:created>
  <dcterms:modified xsi:type="dcterms:W3CDTF">2025-09-12T08:15:33Z</dcterms:modified>
</cp:coreProperties>
</file>