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9"/>
  </p:notesMasterIdLst>
  <p:sldIdLst>
    <p:sldId id="258" r:id="rId2"/>
    <p:sldId id="259" r:id="rId3"/>
    <p:sldId id="260" r:id="rId4"/>
    <p:sldId id="261" r:id="rId5"/>
    <p:sldId id="262" r:id="rId6"/>
    <p:sldId id="263" r:id="rId7"/>
    <p:sldId id="271" r:id="rId8"/>
    <p:sldId id="273" r:id="rId9"/>
    <p:sldId id="280" r:id="rId10"/>
    <p:sldId id="267" r:id="rId11"/>
    <p:sldId id="279" r:id="rId12"/>
    <p:sldId id="274" r:id="rId13"/>
    <p:sldId id="277" r:id="rId14"/>
    <p:sldId id="269" r:id="rId15"/>
    <p:sldId id="275" r:id="rId16"/>
    <p:sldId id="266"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35"/>
    <p:restoredTop sz="94665"/>
  </p:normalViewPr>
  <p:slideViewPr>
    <p:cSldViewPr snapToGrid="0" snapToObjects="1">
      <p:cViewPr varScale="1">
        <p:scale>
          <a:sx n="107" d="100"/>
          <a:sy n="107"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531F9D-8000-4482-9AED-3A41EBAE5AC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2902DB-4CBC-4088-AD6F-AA9AADEAF761}">
      <dgm:prSet/>
      <dgm:spPr/>
      <dgm:t>
        <a:bodyPr/>
        <a:lstStyle/>
        <a:p>
          <a:pPr>
            <a:defRPr cap="all"/>
          </a:pPr>
          <a:r>
            <a:rPr lang="en-US" b="1" dirty="0"/>
            <a:t>TO Investigate Customer buying patterns</a:t>
          </a:r>
          <a:endParaRPr lang="en-US" dirty="0"/>
        </a:p>
      </dgm:t>
    </dgm:pt>
    <dgm:pt modelId="{3F9754C6-671F-4809-B162-B3423ED7D6DE}" type="parTrans" cxnId="{33F7FE81-394B-4DC3-B0DC-E2CDC3C7860C}">
      <dgm:prSet/>
      <dgm:spPr/>
      <dgm:t>
        <a:bodyPr/>
        <a:lstStyle/>
        <a:p>
          <a:endParaRPr lang="en-US"/>
        </a:p>
      </dgm:t>
    </dgm:pt>
    <dgm:pt modelId="{81EB3C14-B956-4B55-A547-67A7254CCA31}" type="sibTrans" cxnId="{33F7FE81-394B-4DC3-B0DC-E2CDC3C7860C}">
      <dgm:prSet/>
      <dgm:spPr/>
      <dgm:t>
        <a:bodyPr/>
        <a:lstStyle/>
        <a:p>
          <a:endParaRPr lang="en-US"/>
        </a:p>
      </dgm:t>
    </dgm:pt>
    <dgm:pt modelId="{269D3963-C962-48B1-BBAE-BC889160D017}">
      <dgm:prSet/>
      <dgm:spPr/>
      <dgm:t>
        <a:bodyPr/>
        <a:lstStyle/>
        <a:p>
          <a:pPr>
            <a:defRPr cap="all"/>
          </a:pPr>
          <a:r>
            <a:rPr lang="nb-NO" b="1" dirty="0"/>
            <a:t>predict New Product Profitability</a:t>
          </a:r>
          <a:endParaRPr lang="en-US" dirty="0"/>
        </a:p>
      </dgm:t>
    </dgm:pt>
    <dgm:pt modelId="{4E04B7CF-E1AC-404B-85AD-D3E332AB62CC}" type="parTrans" cxnId="{051ED556-74F4-471B-A704-6CC67A3CD9D6}">
      <dgm:prSet/>
      <dgm:spPr/>
      <dgm:t>
        <a:bodyPr/>
        <a:lstStyle/>
        <a:p>
          <a:endParaRPr lang="en-US"/>
        </a:p>
      </dgm:t>
    </dgm:pt>
    <dgm:pt modelId="{EABE8626-A15F-4326-8B2A-9F03FF936103}" type="sibTrans" cxnId="{051ED556-74F4-471B-A704-6CC67A3CD9D6}">
      <dgm:prSet/>
      <dgm:spPr/>
      <dgm:t>
        <a:bodyPr/>
        <a:lstStyle/>
        <a:p>
          <a:endParaRPr lang="en-US"/>
        </a:p>
      </dgm:t>
    </dgm:pt>
    <dgm:pt modelId="{1C917BDB-3FAD-476F-9348-F30F162A16B9}" type="pres">
      <dgm:prSet presAssocID="{27531F9D-8000-4482-9AED-3A41EBAE5AC9}" presName="root" presStyleCnt="0">
        <dgm:presLayoutVars>
          <dgm:dir/>
          <dgm:resizeHandles val="exact"/>
        </dgm:presLayoutVars>
      </dgm:prSet>
      <dgm:spPr/>
    </dgm:pt>
    <dgm:pt modelId="{C57A5616-A018-431A-8AC4-B8161FCE8506}" type="pres">
      <dgm:prSet presAssocID="{C32902DB-4CBC-4088-AD6F-AA9AADEAF761}" presName="compNode" presStyleCnt="0"/>
      <dgm:spPr/>
    </dgm:pt>
    <dgm:pt modelId="{B093EEAB-616A-4171-A9F9-1EBDCDA76991}" type="pres">
      <dgm:prSet presAssocID="{C32902DB-4CBC-4088-AD6F-AA9AADEAF761}" presName="iconBgRect" presStyleLbl="bgShp" presStyleIdx="0" presStyleCnt="2"/>
      <dgm:spPr/>
    </dgm:pt>
    <dgm:pt modelId="{6A95EDA7-AB85-4551-B148-E164B66BC18D}" type="pres">
      <dgm:prSet presAssocID="{C32902DB-4CBC-4088-AD6F-AA9AADEAF7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5099BAEE-3144-48BD-98C6-1E3289EF2A00}" type="pres">
      <dgm:prSet presAssocID="{C32902DB-4CBC-4088-AD6F-AA9AADEAF761}" presName="spaceRect" presStyleCnt="0"/>
      <dgm:spPr/>
    </dgm:pt>
    <dgm:pt modelId="{3626C202-E724-49CE-940F-EA7607458C2A}" type="pres">
      <dgm:prSet presAssocID="{C32902DB-4CBC-4088-AD6F-AA9AADEAF761}" presName="textRect" presStyleLbl="revTx" presStyleIdx="0" presStyleCnt="2">
        <dgm:presLayoutVars>
          <dgm:chMax val="1"/>
          <dgm:chPref val="1"/>
        </dgm:presLayoutVars>
      </dgm:prSet>
      <dgm:spPr/>
    </dgm:pt>
    <dgm:pt modelId="{E251AB20-86A2-41A4-9162-5E83151F11A4}" type="pres">
      <dgm:prSet presAssocID="{81EB3C14-B956-4B55-A547-67A7254CCA31}" presName="sibTrans" presStyleCnt="0"/>
      <dgm:spPr/>
    </dgm:pt>
    <dgm:pt modelId="{0B3BD318-D442-439C-9381-4DBE1894E705}" type="pres">
      <dgm:prSet presAssocID="{269D3963-C962-48B1-BBAE-BC889160D017}" presName="compNode" presStyleCnt="0"/>
      <dgm:spPr/>
    </dgm:pt>
    <dgm:pt modelId="{19F73034-94C3-4210-8AC1-B7CD625DD77F}" type="pres">
      <dgm:prSet presAssocID="{269D3963-C962-48B1-BBAE-BC889160D017}" presName="iconBgRect" presStyleLbl="bgShp" presStyleIdx="1" presStyleCnt="2"/>
      <dgm:spPr/>
    </dgm:pt>
    <dgm:pt modelId="{0AB3DB5E-9665-4A45-8B30-14B760ABAC16}" type="pres">
      <dgm:prSet presAssocID="{269D3963-C962-48B1-BBAE-BC889160D0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B00467F-DC44-4B7E-BB54-3BC44B3067B4}" type="pres">
      <dgm:prSet presAssocID="{269D3963-C962-48B1-BBAE-BC889160D017}" presName="spaceRect" presStyleCnt="0"/>
      <dgm:spPr/>
    </dgm:pt>
    <dgm:pt modelId="{C920A22E-4370-4BCD-9682-7657F3672B5F}" type="pres">
      <dgm:prSet presAssocID="{269D3963-C962-48B1-BBAE-BC889160D017}" presName="textRect" presStyleLbl="revTx" presStyleIdx="1" presStyleCnt="2">
        <dgm:presLayoutVars>
          <dgm:chMax val="1"/>
          <dgm:chPref val="1"/>
        </dgm:presLayoutVars>
      </dgm:prSet>
      <dgm:spPr/>
    </dgm:pt>
  </dgm:ptLst>
  <dgm:cxnLst>
    <dgm:cxn modelId="{CE66D50A-5462-413F-86BE-C65222D8FF37}" type="presOf" srcId="{C32902DB-4CBC-4088-AD6F-AA9AADEAF761}" destId="{3626C202-E724-49CE-940F-EA7607458C2A}" srcOrd="0" destOrd="0" presId="urn:microsoft.com/office/officeart/2018/5/layout/IconCircleLabelList"/>
    <dgm:cxn modelId="{135A4229-770A-40AC-853C-C0E7C33DCBB9}" type="presOf" srcId="{269D3963-C962-48B1-BBAE-BC889160D017}" destId="{C920A22E-4370-4BCD-9682-7657F3672B5F}" srcOrd="0" destOrd="0" presId="urn:microsoft.com/office/officeart/2018/5/layout/IconCircleLabelList"/>
    <dgm:cxn modelId="{C2282B34-665C-458A-87AD-F78770A09893}" type="presOf" srcId="{27531F9D-8000-4482-9AED-3A41EBAE5AC9}" destId="{1C917BDB-3FAD-476F-9348-F30F162A16B9}" srcOrd="0" destOrd="0" presId="urn:microsoft.com/office/officeart/2018/5/layout/IconCircleLabelList"/>
    <dgm:cxn modelId="{051ED556-74F4-471B-A704-6CC67A3CD9D6}" srcId="{27531F9D-8000-4482-9AED-3A41EBAE5AC9}" destId="{269D3963-C962-48B1-BBAE-BC889160D017}" srcOrd="1" destOrd="0" parTransId="{4E04B7CF-E1AC-404B-85AD-D3E332AB62CC}" sibTransId="{EABE8626-A15F-4326-8B2A-9F03FF936103}"/>
    <dgm:cxn modelId="{33F7FE81-394B-4DC3-B0DC-E2CDC3C7860C}" srcId="{27531F9D-8000-4482-9AED-3A41EBAE5AC9}" destId="{C32902DB-4CBC-4088-AD6F-AA9AADEAF761}" srcOrd="0" destOrd="0" parTransId="{3F9754C6-671F-4809-B162-B3423ED7D6DE}" sibTransId="{81EB3C14-B956-4B55-A547-67A7254CCA31}"/>
    <dgm:cxn modelId="{999C08B5-B7BA-435A-9EE4-C7DE5680B905}" type="presParOf" srcId="{1C917BDB-3FAD-476F-9348-F30F162A16B9}" destId="{C57A5616-A018-431A-8AC4-B8161FCE8506}" srcOrd="0" destOrd="0" presId="urn:microsoft.com/office/officeart/2018/5/layout/IconCircleLabelList"/>
    <dgm:cxn modelId="{5FF1CC4E-D901-409E-A8C0-0CC647794159}" type="presParOf" srcId="{C57A5616-A018-431A-8AC4-B8161FCE8506}" destId="{B093EEAB-616A-4171-A9F9-1EBDCDA76991}" srcOrd="0" destOrd="0" presId="urn:microsoft.com/office/officeart/2018/5/layout/IconCircleLabelList"/>
    <dgm:cxn modelId="{2CD352AD-1E62-4FC2-93E2-8A89E9B17065}" type="presParOf" srcId="{C57A5616-A018-431A-8AC4-B8161FCE8506}" destId="{6A95EDA7-AB85-4551-B148-E164B66BC18D}" srcOrd="1" destOrd="0" presId="urn:microsoft.com/office/officeart/2018/5/layout/IconCircleLabelList"/>
    <dgm:cxn modelId="{65E01188-C3BE-43AD-9FEE-55ECA84D8B41}" type="presParOf" srcId="{C57A5616-A018-431A-8AC4-B8161FCE8506}" destId="{5099BAEE-3144-48BD-98C6-1E3289EF2A00}" srcOrd="2" destOrd="0" presId="urn:microsoft.com/office/officeart/2018/5/layout/IconCircleLabelList"/>
    <dgm:cxn modelId="{D92CDFE3-859E-4A2D-AAFA-9918FDA51766}" type="presParOf" srcId="{C57A5616-A018-431A-8AC4-B8161FCE8506}" destId="{3626C202-E724-49CE-940F-EA7607458C2A}" srcOrd="3" destOrd="0" presId="urn:microsoft.com/office/officeart/2018/5/layout/IconCircleLabelList"/>
    <dgm:cxn modelId="{18D878EC-DC21-4CB5-A558-CC79D27ADF68}" type="presParOf" srcId="{1C917BDB-3FAD-476F-9348-F30F162A16B9}" destId="{E251AB20-86A2-41A4-9162-5E83151F11A4}" srcOrd="1" destOrd="0" presId="urn:microsoft.com/office/officeart/2018/5/layout/IconCircleLabelList"/>
    <dgm:cxn modelId="{141467E7-3432-4718-8109-FF1D5E243303}" type="presParOf" srcId="{1C917BDB-3FAD-476F-9348-F30F162A16B9}" destId="{0B3BD318-D442-439C-9381-4DBE1894E705}" srcOrd="2" destOrd="0" presId="urn:microsoft.com/office/officeart/2018/5/layout/IconCircleLabelList"/>
    <dgm:cxn modelId="{DEB0CAAF-47D1-4DF7-98B5-0A71E563D4EB}" type="presParOf" srcId="{0B3BD318-D442-439C-9381-4DBE1894E705}" destId="{19F73034-94C3-4210-8AC1-B7CD625DD77F}" srcOrd="0" destOrd="0" presId="urn:microsoft.com/office/officeart/2018/5/layout/IconCircleLabelList"/>
    <dgm:cxn modelId="{AB196C0D-FDCF-4814-B700-164EB55D2CDB}" type="presParOf" srcId="{0B3BD318-D442-439C-9381-4DBE1894E705}" destId="{0AB3DB5E-9665-4A45-8B30-14B760ABAC16}" srcOrd="1" destOrd="0" presId="urn:microsoft.com/office/officeart/2018/5/layout/IconCircleLabelList"/>
    <dgm:cxn modelId="{A96DBA66-8DBF-4ED9-8411-8B1C0D37558B}" type="presParOf" srcId="{0B3BD318-D442-439C-9381-4DBE1894E705}" destId="{EB00467F-DC44-4B7E-BB54-3BC44B3067B4}" srcOrd="2" destOrd="0" presId="urn:microsoft.com/office/officeart/2018/5/layout/IconCircleLabelList"/>
    <dgm:cxn modelId="{7E20EAE6-81DF-4A90-84A5-1FECEAB3295D}" type="presParOf" srcId="{0B3BD318-D442-439C-9381-4DBE1894E705}" destId="{C920A22E-4370-4BCD-9682-7657F3672B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CE4EA-F945-47B3-A422-E17628373F07}"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38F42E5E-4C1C-495F-A518-031F875CA623}">
      <dgm:prSet custT="1"/>
      <dgm:spPr>
        <a:noFill/>
      </dgm:spPr>
      <dgm:t>
        <a:bodyPr/>
        <a:lstStyle/>
        <a:p>
          <a:r>
            <a:rPr lang="en-US" sz="2000" dirty="0">
              <a:solidFill>
                <a:schemeClr val="tx1"/>
              </a:solidFill>
            </a:rPr>
            <a:t>Provided data had attributes like regional spread – 4 regions, spending profile, age profile and purchasing profile.</a:t>
          </a:r>
        </a:p>
        <a:p>
          <a:r>
            <a:rPr lang="en-US" sz="2000" dirty="0">
              <a:solidFill>
                <a:schemeClr val="tx1"/>
              </a:solidFill>
            </a:rPr>
            <a:t>Pattern of sales for existing products</a:t>
          </a:r>
        </a:p>
        <a:p>
          <a:r>
            <a:rPr lang="en-US" sz="2000" dirty="0">
              <a:solidFill>
                <a:schemeClr val="tx1"/>
              </a:solidFill>
            </a:rPr>
            <a:t>List of new products for potential introduction to the market</a:t>
          </a:r>
        </a:p>
      </dgm:t>
    </dgm:pt>
    <dgm:pt modelId="{374716D8-B850-4E18-9D94-A80979E355B0}" type="parTrans" cxnId="{2BEEF8E0-D48B-4BA8-B631-48663975DC75}">
      <dgm:prSet/>
      <dgm:spPr/>
      <dgm:t>
        <a:bodyPr/>
        <a:lstStyle/>
        <a:p>
          <a:endParaRPr lang="en-US">
            <a:solidFill>
              <a:schemeClr val="tx1"/>
            </a:solidFill>
          </a:endParaRPr>
        </a:p>
      </dgm:t>
    </dgm:pt>
    <dgm:pt modelId="{A3DBEDC6-55D8-46CE-BF2E-90941DB95919}" type="sibTrans" cxnId="{2BEEF8E0-D48B-4BA8-B631-48663975DC75}">
      <dgm:prSet/>
      <dgm:spPr>
        <a:solidFill>
          <a:schemeClr val="accent6">
            <a:lumMod val="20000"/>
            <a:lumOff val="80000"/>
            <a:alpha val="90000"/>
          </a:schemeClr>
        </a:solidFill>
      </dgm:spPr>
      <dgm:t>
        <a:bodyPr/>
        <a:lstStyle/>
        <a:p>
          <a:endParaRPr lang="en-US">
            <a:solidFill>
              <a:schemeClr val="tx1"/>
            </a:solidFill>
          </a:endParaRPr>
        </a:p>
      </dgm:t>
    </dgm:pt>
    <dgm:pt modelId="{81E9D8F0-6F2C-B347-8135-2D89038FB99C}">
      <dgm:prSet custT="1"/>
      <dgm:spPr>
        <a:noFill/>
      </dgm:spPr>
      <dgm:t>
        <a:bodyPr/>
        <a:lstStyle/>
        <a:p>
          <a:endParaRPr lang="en-US" sz="2000" dirty="0">
            <a:solidFill>
              <a:schemeClr val="tx1"/>
            </a:solidFill>
          </a:endParaRPr>
        </a:p>
      </dgm:t>
    </dgm:pt>
    <dgm:pt modelId="{FF1AF9D0-6177-F941-AD7F-A3E18ADB5FD4}" type="parTrans" cxnId="{8BF2E18D-F0DC-1748-9D48-BB35D1F2DF19}">
      <dgm:prSet/>
      <dgm:spPr/>
      <dgm:t>
        <a:bodyPr/>
        <a:lstStyle/>
        <a:p>
          <a:endParaRPr lang="en-US">
            <a:solidFill>
              <a:schemeClr val="tx1"/>
            </a:solidFill>
          </a:endParaRPr>
        </a:p>
      </dgm:t>
    </dgm:pt>
    <dgm:pt modelId="{A89F401D-2235-974E-A11A-A278CE07C3E0}" type="sibTrans" cxnId="{8BF2E18D-F0DC-1748-9D48-BB35D1F2DF19}">
      <dgm:prSet/>
      <dgm:spPr/>
      <dgm:t>
        <a:bodyPr/>
        <a:lstStyle/>
        <a:p>
          <a:endParaRPr lang="en-US">
            <a:solidFill>
              <a:schemeClr val="tx1"/>
            </a:solidFill>
          </a:endParaRPr>
        </a:p>
      </dgm:t>
    </dgm:pt>
    <dgm:pt modelId="{22A09D44-8949-A24C-B486-1F81F0DDC5B7}" type="pres">
      <dgm:prSet presAssocID="{7B5CE4EA-F945-47B3-A422-E17628373F07}" presName="outerComposite" presStyleCnt="0">
        <dgm:presLayoutVars>
          <dgm:chMax val="5"/>
          <dgm:dir/>
          <dgm:resizeHandles val="exact"/>
        </dgm:presLayoutVars>
      </dgm:prSet>
      <dgm:spPr/>
    </dgm:pt>
    <dgm:pt modelId="{29EAF66B-001E-6545-92D9-AC3A77357CDE}" type="pres">
      <dgm:prSet presAssocID="{7B5CE4EA-F945-47B3-A422-E17628373F07}" presName="dummyMaxCanvas" presStyleCnt="0">
        <dgm:presLayoutVars/>
      </dgm:prSet>
      <dgm:spPr/>
    </dgm:pt>
    <dgm:pt modelId="{ED8FC2CB-D524-B54E-846B-51CC0A1F7757}" type="pres">
      <dgm:prSet presAssocID="{7B5CE4EA-F945-47B3-A422-E17628373F07}" presName="OneNode_1" presStyleLbl="node1" presStyleIdx="0" presStyleCnt="1" custScaleY="149352" custLinFactNeighborX="-57523" custLinFactNeighborY="-7009">
        <dgm:presLayoutVars>
          <dgm:bulletEnabled val="1"/>
        </dgm:presLayoutVars>
      </dgm:prSet>
      <dgm:spPr/>
    </dgm:pt>
  </dgm:ptLst>
  <dgm:cxnLst>
    <dgm:cxn modelId="{8BF2E18D-F0DC-1748-9D48-BB35D1F2DF19}" srcId="{38F42E5E-4C1C-495F-A518-031F875CA623}" destId="{81E9D8F0-6F2C-B347-8135-2D89038FB99C}" srcOrd="0" destOrd="0" parTransId="{FF1AF9D0-6177-F941-AD7F-A3E18ADB5FD4}" sibTransId="{A89F401D-2235-974E-A11A-A278CE07C3E0}"/>
    <dgm:cxn modelId="{5E4F5AA1-4F15-0545-B8C0-75260DC7062A}" type="presOf" srcId="{38F42E5E-4C1C-495F-A518-031F875CA623}" destId="{ED8FC2CB-D524-B54E-846B-51CC0A1F7757}" srcOrd="0" destOrd="0" presId="urn:microsoft.com/office/officeart/2005/8/layout/vProcess5"/>
    <dgm:cxn modelId="{7D974FB2-12C4-EE4F-A35D-8E806B60B75B}" type="presOf" srcId="{7B5CE4EA-F945-47B3-A422-E17628373F07}" destId="{22A09D44-8949-A24C-B486-1F81F0DDC5B7}" srcOrd="0" destOrd="0" presId="urn:microsoft.com/office/officeart/2005/8/layout/vProcess5"/>
    <dgm:cxn modelId="{29C5A7C9-9C07-F34A-8BB1-6E814C2B9C4D}" type="presOf" srcId="{81E9D8F0-6F2C-B347-8135-2D89038FB99C}" destId="{ED8FC2CB-D524-B54E-846B-51CC0A1F7757}" srcOrd="0" destOrd="1" presId="urn:microsoft.com/office/officeart/2005/8/layout/vProcess5"/>
    <dgm:cxn modelId="{2BEEF8E0-D48B-4BA8-B631-48663975DC75}" srcId="{7B5CE4EA-F945-47B3-A422-E17628373F07}" destId="{38F42E5E-4C1C-495F-A518-031F875CA623}" srcOrd="0" destOrd="0" parTransId="{374716D8-B850-4E18-9D94-A80979E355B0}" sibTransId="{A3DBEDC6-55D8-46CE-BF2E-90941DB95919}"/>
    <dgm:cxn modelId="{8DE4A42D-2C27-6245-A3EF-73BA1926625D}" type="presParOf" srcId="{22A09D44-8949-A24C-B486-1F81F0DDC5B7}" destId="{29EAF66B-001E-6545-92D9-AC3A77357CDE}" srcOrd="0" destOrd="0" presId="urn:microsoft.com/office/officeart/2005/8/layout/vProcess5"/>
    <dgm:cxn modelId="{C49D664E-DE8C-FE42-B628-0F418B450CA6}" type="presParOf" srcId="{22A09D44-8949-A24C-B486-1F81F0DDC5B7}" destId="{ED8FC2CB-D524-B54E-846B-51CC0A1F7757}"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F38309-611C-407F-9127-CD430EE1494F}"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E304C692-5EC9-45B3-9A9B-301B46AC1DD0}">
      <dgm:prSet custT="1"/>
      <dgm:spPr/>
      <dgm:t>
        <a:bodyPr/>
        <a:lstStyle/>
        <a:p>
          <a:pPr>
            <a:lnSpc>
              <a:spcPct val="100000"/>
            </a:lnSpc>
          </a:pPr>
          <a:r>
            <a:rPr lang="en-US" sz="1400" dirty="0"/>
            <a:t>Most of the active online customers belongs to age group of 50-80 years. So, the company has to concentrate more on the customers of age group </a:t>
          </a:r>
        </a:p>
        <a:p>
          <a:pPr>
            <a:lnSpc>
              <a:spcPct val="100000"/>
            </a:lnSpc>
          </a:pPr>
          <a:r>
            <a:rPr lang="en-US" sz="1400" dirty="0"/>
            <a:t>of 20-49 years to enhance the online sales.</a:t>
          </a:r>
        </a:p>
      </dgm:t>
    </dgm:pt>
    <dgm:pt modelId="{C8EF592E-EEFB-4082-BC91-031EA3682C5B}" type="parTrans" cxnId="{D48519BC-845B-4813-9AC1-CD6E4F9B351A}">
      <dgm:prSet/>
      <dgm:spPr/>
      <dgm:t>
        <a:bodyPr/>
        <a:lstStyle/>
        <a:p>
          <a:endParaRPr lang="en-US"/>
        </a:p>
      </dgm:t>
    </dgm:pt>
    <dgm:pt modelId="{F2FD6C0F-5DE4-486E-A6B2-CA5EC73B5007}" type="sibTrans" cxnId="{D48519BC-845B-4813-9AC1-CD6E4F9B351A}">
      <dgm:prSet/>
      <dgm:spPr/>
      <dgm:t>
        <a:bodyPr/>
        <a:lstStyle/>
        <a:p>
          <a:pPr>
            <a:lnSpc>
              <a:spcPct val="100000"/>
            </a:lnSpc>
          </a:pPr>
          <a:endParaRPr lang="en-US"/>
        </a:p>
      </dgm:t>
    </dgm:pt>
    <dgm:pt modelId="{E77D225D-F5A2-4BAB-8259-BC52BE312856}">
      <dgm:prSet custT="1"/>
      <dgm:spPr/>
      <dgm:t>
        <a:bodyPr/>
        <a:lstStyle/>
        <a:p>
          <a:pPr>
            <a:lnSpc>
              <a:spcPct val="100000"/>
            </a:lnSpc>
          </a:pPr>
          <a:r>
            <a:rPr lang="en-US" sz="1400" dirty="0"/>
            <a:t>Result based on age indicates that more focus on the &gt;50 age marketing strategies and ideas to maximize the in-store sales by promotional sales </a:t>
          </a:r>
        </a:p>
      </dgm:t>
    </dgm:pt>
    <dgm:pt modelId="{C090E35B-B189-4E9C-87F7-5259BC0DB967}" type="parTrans" cxnId="{A5BACB5A-1B4F-4590-9346-F079284A53B6}">
      <dgm:prSet/>
      <dgm:spPr/>
      <dgm:t>
        <a:bodyPr/>
        <a:lstStyle/>
        <a:p>
          <a:endParaRPr lang="en-US"/>
        </a:p>
      </dgm:t>
    </dgm:pt>
    <dgm:pt modelId="{63389A23-44F1-4B15-BED9-C27E61AED2E8}" type="sibTrans" cxnId="{A5BACB5A-1B4F-4590-9346-F079284A53B6}">
      <dgm:prSet/>
      <dgm:spPr/>
      <dgm:t>
        <a:bodyPr/>
        <a:lstStyle/>
        <a:p>
          <a:pPr>
            <a:lnSpc>
              <a:spcPct val="100000"/>
            </a:lnSpc>
          </a:pPr>
          <a:endParaRPr lang="en-US"/>
        </a:p>
      </dgm:t>
    </dgm:pt>
    <dgm:pt modelId="{D23B4DBF-7909-4B10-9523-37F4DC9DDBE7}">
      <dgm:prSet custT="1"/>
      <dgm:spPr/>
      <dgm:t>
        <a:bodyPr/>
        <a:lstStyle/>
        <a:p>
          <a:pPr>
            <a:lnSpc>
              <a:spcPct val="100000"/>
            </a:lnSpc>
          </a:pPr>
          <a:r>
            <a:rPr lang="en-US" sz="1400" dirty="0"/>
            <a:t>Could be an idea to divert some of the revenue into sales and marketing for low performing regions .Selection for low performing regions may be based on further data analysis and bench marking</a:t>
          </a:r>
          <a:endParaRPr lang="en-US" sz="1100" dirty="0"/>
        </a:p>
        <a:p>
          <a:pPr>
            <a:lnSpc>
              <a:spcPct val="100000"/>
            </a:lnSpc>
          </a:pPr>
          <a:endParaRPr lang="en-US" sz="1100" dirty="0"/>
        </a:p>
        <a:p>
          <a:pPr>
            <a:lnSpc>
              <a:spcPct val="100000"/>
            </a:lnSpc>
          </a:pPr>
          <a:endParaRPr lang="en-US" sz="1400" dirty="0">
            <a:highlight>
              <a:srgbClr val="FFFF00"/>
            </a:highlight>
          </a:endParaRPr>
        </a:p>
      </dgm:t>
    </dgm:pt>
    <dgm:pt modelId="{1A126868-18D2-4872-B5E2-9C2E6B6329E0}" type="parTrans" cxnId="{E0AD8439-48FC-4A20-8029-348E58A9335D}">
      <dgm:prSet/>
      <dgm:spPr/>
      <dgm:t>
        <a:bodyPr/>
        <a:lstStyle/>
        <a:p>
          <a:endParaRPr lang="en-US"/>
        </a:p>
      </dgm:t>
    </dgm:pt>
    <dgm:pt modelId="{0ABE43FE-ECAF-48A6-9277-A24BD0C7E36B}" type="sibTrans" cxnId="{E0AD8439-48FC-4A20-8029-348E58A9335D}">
      <dgm:prSet/>
      <dgm:spPr/>
      <dgm:t>
        <a:bodyPr/>
        <a:lstStyle/>
        <a:p>
          <a:pPr>
            <a:lnSpc>
              <a:spcPct val="100000"/>
            </a:lnSpc>
          </a:pPr>
          <a:endParaRPr lang="en-US"/>
        </a:p>
      </dgm:t>
    </dgm:pt>
    <dgm:pt modelId="{44530B26-0BC8-4AD2-846C-2FB4B0AD00AE}">
      <dgm:prSet custT="1"/>
      <dgm:spPr/>
      <dgm:t>
        <a:bodyPr/>
        <a:lstStyle/>
        <a:p>
          <a:pPr>
            <a:lnSpc>
              <a:spcPct val="100000"/>
            </a:lnSpc>
          </a:pPr>
          <a:r>
            <a:rPr lang="en-US" sz="1400" dirty="0"/>
            <a:t>Using existing data, the market possibilities could be predicted for new products</a:t>
          </a:r>
          <a:r>
            <a:rPr lang="en-US" sz="1200" dirty="0"/>
            <a:t>.</a:t>
          </a:r>
        </a:p>
      </dgm:t>
    </dgm:pt>
    <dgm:pt modelId="{F014F30B-D0C4-4429-B34B-0B7522417F10}" type="parTrans" cxnId="{3B0955C1-DDDD-4AD1-9B5B-0ACD4654BBA1}">
      <dgm:prSet/>
      <dgm:spPr/>
      <dgm:t>
        <a:bodyPr/>
        <a:lstStyle/>
        <a:p>
          <a:endParaRPr lang="en-US"/>
        </a:p>
      </dgm:t>
    </dgm:pt>
    <dgm:pt modelId="{94EBC050-C124-416B-847E-6AB930C7E682}" type="sibTrans" cxnId="{3B0955C1-DDDD-4AD1-9B5B-0ACD4654BBA1}">
      <dgm:prSet/>
      <dgm:spPr/>
      <dgm:t>
        <a:bodyPr/>
        <a:lstStyle/>
        <a:p>
          <a:endParaRPr lang="en-US"/>
        </a:p>
      </dgm:t>
    </dgm:pt>
    <dgm:pt modelId="{65114DF9-F03A-435B-B4E1-FF41F06F0FF2}" type="pres">
      <dgm:prSet presAssocID="{C1F38309-611C-407F-9127-CD430EE1494F}" presName="root" presStyleCnt="0">
        <dgm:presLayoutVars>
          <dgm:dir/>
          <dgm:resizeHandles val="exact"/>
        </dgm:presLayoutVars>
      </dgm:prSet>
      <dgm:spPr/>
    </dgm:pt>
    <dgm:pt modelId="{29BD722A-58BE-4539-A319-9441192FDDAD}" type="pres">
      <dgm:prSet presAssocID="{C1F38309-611C-407F-9127-CD430EE1494F}" presName="container" presStyleCnt="0">
        <dgm:presLayoutVars>
          <dgm:dir/>
          <dgm:resizeHandles val="exact"/>
        </dgm:presLayoutVars>
      </dgm:prSet>
      <dgm:spPr/>
    </dgm:pt>
    <dgm:pt modelId="{241A42A1-EB8D-4518-ABF1-4723831F83FA}" type="pres">
      <dgm:prSet presAssocID="{E304C692-5EC9-45B3-9A9B-301B46AC1DD0}" presName="compNode" presStyleCnt="0"/>
      <dgm:spPr/>
    </dgm:pt>
    <dgm:pt modelId="{3B823493-3F51-4977-9033-BC6A59EE8CC4}" type="pres">
      <dgm:prSet presAssocID="{E304C692-5EC9-45B3-9A9B-301B46AC1DD0}" presName="iconBgRect" presStyleLbl="bgShp" presStyleIdx="0" presStyleCnt="4" custLinFactNeighborX="-5844" custLinFactNeighborY="-13657"/>
      <dgm:spPr/>
    </dgm:pt>
    <dgm:pt modelId="{33ECA784-F9F0-45E7-8FAC-A0FA418F8499}" type="pres">
      <dgm:prSet presAssocID="{E304C692-5EC9-45B3-9A9B-301B46AC1DD0}" presName="iconRect" presStyleLbl="node1" presStyleIdx="0" presStyleCnt="4" custLinFactNeighborX="-15524" custLinFactNeighborY="-1587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A9A04EEA-3D4C-477C-A03F-AE10B78901AB}" type="pres">
      <dgm:prSet presAssocID="{E304C692-5EC9-45B3-9A9B-301B46AC1DD0}" presName="spaceRect" presStyleCnt="0"/>
      <dgm:spPr/>
    </dgm:pt>
    <dgm:pt modelId="{8A8A7912-E977-4882-AF6F-AF3E09E74E3B}" type="pres">
      <dgm:prSet presAssocID="{E304C692-5EC9-45B3-9A9B-301B46AC1DD0}" presName="textRect" presStyleLbl="revTx" presStyleIdx="0" presStyleCnt="4" custScaleX="141193" custLinFactNeighborX="9026" custLinFactNeighborY="-17398">
        <dgm:presLayoutVars>
          <dgm:chMax val="1"/>
          <dgm:chPref val="1"/>
        </dgm:presLayoutVars>
      </dgm:prSet>
      <dgm:spPr/>
    </dgm:pt>
    <dgm:pt modelId="{BB5BA92B-9B35-4FE4-B514-89CA704FE46C}" type="pres">
      <dgm:prSet presAssocID="{F2FD6C0F-5DE4-486E-A6B2-CA5EC73B5007}" presName="sibTrans" presStyleLbl="sibTrans2D1" presStyleIdx="0" presStyleCnt="0"/>
      <dgm:spPr/>
    </dgm:pt>
    <dgm:pt modelId="{D0E252E3-81B2-4523-8A9F-F10587B45296}" type="pres">
      <dgm:prSet presAssocID="{E77D225D-F5A2-4BAB-8259-BC52BE312856}" presName="compNode" presStyleCnt="0"/>
      <dgm:spPr/>
    </dgm:pt>
    <dgm:pt modelId="{340BF2AC-4987-4FCF-97A4-FBC9EABE81A7}" type="pres">
      <dgm:prSet presAssocID="{E77D225D-F5A2-4BAB-8259-BC52BE312856}" presName="iconBgRect" presStyleLbl="bgShp" presStyleIdx="1" presStyleCnt="4" custLinFactNeighborX="-24235" custLinFactNeighborY="-2825"/>
      <dgm:spPr/>
    </dgm:pt>
    <dgm:pt modelId="{ABB4FE38-8286-4EA7-A393-D104F32A6E93}" type="pres">
      <dgm:prSet presAssocID="{E77D225D-F5A2-4BAB-8259-BC52BE312856}" presName="iconRect" presStyleLbl="node1" presStyleIdx="1" presStyleCnt="4" custLinFactNeighborX="-41785" custLinFactNeighborY="-17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dgm:pt>
    <dgm:pt modelId="{2FFD92AD-2AA5-4E18-9CCC-565FB70E5027}" type="pres">
      <dgm:prSet presAssocID="{E77D225D-F5A2-4BAB-8259-BC52BE312856}" presName="spaceRect" presStyleCnt="0"/>
      <dgm:spPr/>
    </dgm:pt>
    <dgm:pt modelId="{3C6DCAE0-EE31-4BAE-88B7-71B9918CC9AA}" type="pres">
      <dgm:prSet presAssocID="{E77D225D-F5A2-4BAB-8259-BC52BE312856}" presName="textRect" presStyleLbl="revTx" presStyleIdx="1" presStyleCnt="4" custScaleX="141193" custLinFactNeighborX="4649" custLinFactNeighborY="-22637">
        <dgm:presLayoutVars>
          <dgm:chMax val="1"/>
          <dgm:chPref val="1"/>
        </dgm:presLayoutVars>
      </dgm:prSet>
      <dgm:spPr/>
    </dgm:pt>
    <dgm:pt modelId="{07086D13-F771-4124-A1F0-CEE86261EBAB}" type="pres">
      <dgm:prSet presAssocID="{63389A23-44F1-4B15-BED9-C27E61AED2E8}" presName="sibTrans" presStyleLbl="sibTrans2D1" presStyleIdx="0" presStyleCnt="0"/>
      <dgm:spPr/>
    </dgm:pt>
    <dgm:pt modelId="{753B8A96-FC93-409D-A978-D8E3864DBDA1}" type="pres">
      <dgm:prSet presAssocID="{D23B4DBF-7909-4B10-9523-37F4DC9DDBE7}" presName="compNode" presStyleCnt="0"/>
      <dgm:spPr/>
    </dgm:pt>
    <dgm:pt modelId="{FDB0F558-F66E-4F09-AE06-A69D68280D0F}" type="pres">
      <dgm:prSet presAssocID="{D23B4DBF-7909-4B10-9523-37F4DC9DDBE7}" presName="iconBgRect" presStyleLbl="bgShp" presStyleIdx="2" presStyleCnt="4" custLinFactX="-39572" custLinFactNeighborX="-100000" custLinFactNeighborY="-2260"/>
      <dgm:spPr/>
    </dgm:pt>
    <dgm:pt modelId="{4121BCD6-B1E2-4E3F-B1FB-BDD89536FC81}" type="pres">
      <dgm:prSet presAssocID="{D23B4DBF-7909-4B10-9523-37F4DC9DDBE7}" presName="iconRect" presStyleLbl="node1" presStyleIdx="2" presStyleCnt="4" custLinFactNeighborX="-46048" custLinFactNeighborY="-426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333A6A3-0D4A-4775-A615-2045BB0F07FB}" type="pres">
      <dgm:prSet presAssocID="{D23B4DBF-7909-4B10-9523-37F4DC9DDBE7}" presName="spaceRect" presStyleCnt="0"/>
      <dgm:spPr/>
    </dgm:pt>
    <dgm:pt modelId="{450CC1A0-117E-47F9-AD00-711A107797D1}" type="pres">
      <dgm:prSet presAssocID="{D23B4DBF-7909-4B10-9523-37F4DC9DDBE7}" presName="textRect" presStyleLbl="revTx" presStyleIdx="2" presStyleCnt="4" custScaleX="141193" custLinFactNeighborX="4651" custLinFactNeighborY="1999">
        <dgm:presLayoutVars>
          <dgm:chMax val="1"/>
          <dgm:chPref val="1"/>
        </dgm:presLayoutVars>
      </dgm:prSet>
      <dgm:spPr/>
    </dgm:pt>
    <dgm:pt modelId="{51423B0E-ACFC-49BF-8F94-4F9859F2C19A}" type="pres">
      <dgm:prSet presAssocID="{0ABE43FE-ECAF-48A6-9277-A24BD0C7E36B}" presName="sibTrans" presStyleLbl="sibTrans2D1" presStyleIdx="0" presStyleCnt="0"/>
      <dgm:spPr/>
    </dgm:pt>
    <dgm:pt modelId="{2895DF92-1B62-4A64-BA20-40D64C5D839B}" type="pres">
      <dgm:prSet presAssocID="{44530B26-0BC8-4AD2-846C-2FB4B0AD00AE}" presName="compNode" presStyleCnt="0"/>
      <dgm:spPr/>
    </dgm:pt>
    <dgm:pt modelId="{C5DD9E42-74B2-47D9-BBB8-47499299B450}" type="pres">
      <dgm:prSet presAssocID="{44530B26-0BC8-4AD2-846C-2FB4B0AD00AE}" presName="iconBgRect" presStyleLbl="bgShp" presStyleIdx="3" presStyleCnt="4" custLinFactNeighborX="-11427" custLinFactNeighborY="-8335"/>
      <dgm:spPr/>
    </dgm:pt>
    <dgm:pt modelId="{861823BC-810A-4EE2-87F4-0126A03F1080}" type="pres">
      <dgm:prSet presAssocID="{44530B26-0BC8-4AD2-846C-2FB4B0AD00AE}" presName="iconRect" presStyleLbl="node1" presStyleIdx="3" presStyleCnt="4" custLinFactNeighborX="-19702" custLinFactNeighborY="-2107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8DC98042-9EC1-4006-B6D9-6BE9F97B445B}" type="pres">
      <dgm:prSet presAssocID="{44530B26-0BC8-4AD2-846C-2FB4B0AD00AE}" presName="spaceRect" presStyleCnt="0"/>
      <dgm:spPr/>
    </dgm:pt>
    <dgm:pt modelId="{1E0C05E3-E358-4A8B-BE84-6049C4001AB1}" type="pres">
      <dgm:prSet presAssocID="{44530B26-0BC8-4AD2-846C-2FB4B0AD00AE}" presName="textRect" presStyleLbl="revTx" presStyleIdx="3" presStyleCnt="4" custScaleX="141193" custLinFactNeighborX="7227" custLinFactNeighborY="-12933">
        <dgm:presLayoutVars>
          <dgm:chMax val="1"/>
          <dgm:chPref val="1"/>
        </dgm:presLayoutVars>
      </dgm:prSet>
      <dgm:spPr/>
    </dgm:pt>
  </dgm:ptLst>
  <dgm:cxnLst>
    <dgm:cxn modelId="{DBDD300E-15ED-4A78-ADF4-16224A5DBAE8}" type="presOf" srcId="{44530B26-0BC8-4AD2-846C-2FB4B0AD00AE}" destId="{1E0C05E3-E358-4A8B-BE84-6049C4001AB1}" srcOrd="0" destOrd="0" presId="urn:microsoft.com/office/officeart/2018/2/layout/IconCircleList"/>
    <dgm:cxn modelId="{A79B8121-485F-4F06-878C-44BCCC990195}" type="presOf" srcId="{63389A23-44F1-4B15-BED9-C27E61AED2E8}" destId="{07086D13-F771-4124-A1F0-CEE86261EBAB}" srcOrd="0" destOrd="0" presId="urn:microsoft.com/office/officeart/2018/2/layout/IconCircleList"/>
    <dgm:cxn modelId="{E0AD8439-48FC-4A20-8029-348E58A9335D}" srcId="{C1F38309-611C-407F-9127-CD430EE1494F}" destId="{D23B4DBF-7909-4B10-9523-37F4DC9DDBE7}" srcOrd="2" destOrd="0" parTransId="{1A126868-18D2-4872-B5E2-9C2E6B6329E0}" sibTransId="{0ABE43FE-ECAF-48A6-9277-A24BD0C7E36B}"/>
    <dgm:cxn modelId="{6D23E839-3E7D-44CF-AE06-988D9296A71F}" type="presOf" srcId="{E77D225D-F5A2-4BAB-8259-BC52BE312856}" destId="{3C6DCAE0-EE31-4BAE-88B7-71B9918CC9AA}" srcOrd="0" destOrd="0" presId="urn:microsoft.com/office/officeart/2018/2/layout/IconCircleList"/>
    <dgm:cxn modelId="{9E67F740-2892-423C-A3E8-12FA8360CE50}" type="presOf" srcId="{D23B4DBF-7909-4B10-9523-37F4DC9DDBE7}" destId="{450CC1A0-117E-47F9-AD00-711A107797D1}" srcOrd="0" destOrd="0" presId="urn:microsoft.com/office/officeart/2018/2/layout/IconCircleList"/>
    <dgm:cxn modelId="{A5BACB5A-1B4F-4590-9346-F079284A53B6}" srcId="{C1F38309-611C-407F-9127-CD430EE1494F}" destId="{E77D225D-F5A2-4BAB-8259-BC52BE312856}" srcOrd="1" destOrd="0" parTransId="{C090E35B-B189-4E9C-87F7-5259BC0DB967}" sibTransId="{63389A23-44F1-4B15-BED9-C27E61AED2E8}"/>
    <dgm:cxn modelId="{0153266A-34E8-457A-B5FC-197330D69D6B}" type="presOf" srcId="{C1F38309-611C-407F-9127-CD430EE1494F}" destId="{65114DF9-F03A-435B-B4E1-FF41F06F0FF2}" srcOrd="0" destOrd="0" presId="urn:microsoft.com/office/officeart/2018/2/layout/IconCircleList"/>
    <dgm:cxn modelId="{301B8377-A815-4E21-958E-09D17C1B0755}" type="presOf" srcId="{0ABE43FE-ECAF-48A6-9277-A24BD0C7E36B}" destId="{51423B0E-ACFC-49BF-8F94-4F9859F2C19A}" srcOrd="0" destOrd="0" presId="urn:microsoft.com/office/officeart/2018/2/layout/IconCircleList"/>
    <dgm:cxn modelId="{8CE9397A-F042-48CD-9920-4C1B97EE40E1}" type="presOf" srcId="{F2FD6C0F-5DE4-486E-A6B2-CA5EC73B5007}" destId="{BB5BA92B-9B35-4FE4-B514-89CA704FE46C}" srcOrd="0" destOrd="0" presId="urn:microsoft.com/office/officeart/2018/2/layout/IconCircleList"/>
    <dgm:cxn modelId="{D48519BC-845B-4813-9AC1-CD6E4F9B351A}" srcId="{C1F38309-611C-407F-9127-CD430EE1494F}" destId="{E304C692-5EC9-45B3-9A9B-301B46AC1DD0}" srcOrd="0" destOrd="0" parTransId="{C8EF592E-EEFB-4082-BC91-031EA3682C5B}" sibTransId="{F2FD6C0F-5DE4-486E-A6B2-CA5EC73B5007}"/>
    <dgm:cxn modelId="{3B0955C1-DDDD-4AD1-9B5B-0ACD4654BBA1}" srcId="{C1F38309-611C-407F-9127-CD430EE1494F}" destId="{44530B26-0BC8-4AD2-846C-2FB4B0AD00AE}" srcOrd="3" destOrd="0" parTransId="{F014F30B-D0C4-4429-B34B-0B7522417F10}" sibTransId="{94EBC050-C124-416B-847E-6AB930C7E682}"/>
    <dgm:cxn modelId="{778F65DD-E992-4389-A729-E4BBF46F5098}" type="presOf" srcId="{E304C692-5EC9-45B3-9A9B-301B46AC1DD0}" destId="{8A8A7912-E977-4882-AF6F-AF3E09E74E3B}" srcOrd="0" destOrd="0" presId="urn:microsoft.com/office/officeart/2018/2/layout/IconCircleList"/>
    <dgm:cxn modelId="{97134601-8CBF-4FED-99F6-3B2BBB8B6F60}" type="presParOf" srcId="{65114DF9-F03A-435B-B4E1-FF41F06F0FF2}" destId="{29BD722A-58BE-4539-A319-9441192FDDAD}" srcOrd="0" destOrd="0" presId="urn:microsoft.com/office/officeart/2018/2/layout/IconCircleList"/>
    <dgm:cxn modelId="{B6F99845-8A51-4CA9-ADF0-90E2C6D947F0}" type="presParOf" srcId="{29BD722A-58BE-4539-A319-9441192FDDAD}" destId="{241A42A1-EB8D-4518-ABF1-4723831F83FA}" srcOrd="0" destOrd="0" presId="urn:microsoft.com/office/officeart/2018/2/layout/IconCircleList"/>
    <dgm:cxn modelId="{BD80D615-A604-4E69-A94E-98AB70AE7FDA}" type="presParOf" srcId="{241A42A1-EB8D-4518-ABF1-4723831F83FA}" destId="{3B823493-3F51-4977-9033-BC6A59EE8CC4}" srcOrd="0" destOrd="0" presId="urn:microsoft.com/office/officeart/2018/2/layout/IconCircleList"/>
    <dgm:cxn modelId="{5160D03E-58A7-44C9-B8C9-2CEE0C5929C6}" type="presParOf" srcId="{241A42A1-EB8D-4518-ABF1-4723831F83FA}" destId="{33ECA784-F9F0-45E7-8FAC-A0FA418F8499}" srcOrd="1" destOrd="0" presId="urn:microsoft.com/office/officeart/2018/2/layout/IconCircleList"/>
    <dgm:cxn modelId="{E3197860-F741-42E0-BDDF-A378752F18CA}" type="presParOf" srcId="{241A42A1-EB8D-4518-ABF1-4723831F83FA}" destId="{A9A04EEA-3D4C-477C-A03F-AE10B78901AB}" srcOrd="2" destOrd="0" presId="urn:microsoft.com/office/officeart/2018/2/layout/IconCircleList"/>
    <dgm:cxn modelId="{D81DD15E-AAF9-45A9-869E-4292853D3B0E}" type="presParOf" srcId="{241A42A1-EB8D-4518-ABF1-4723831F83FA}" destId="{8A8A7912-E977-4882-AF6F-AF3E09E74E3B}" srcOrd="3" destOrd="0" presId="urn:microsoft.com/office/officeart/2018/2/layout/IconCircleList"/>
    <dgm:cxn modelId="{A1F49892-E788-4B8A-8786-F0A149850451}" type="presParOf" srcId="{29BD722A-58BE-4539-A319-9441192FDDAD}" destId="{BB5BA92B-9B35-4FE4-B514-89CA704FE46C}" srcOrd="1" destOrd="0" presId="urn:microsoft.com/office/officeart/2018/2/layout/IconCircleList"/>
    <dgm:cxn modelId="{7F90A6F0-F5CA-4BDF-A685-37E29394911E}" type="presParOf" srcId="{29BD722A-58BE-4539-A319-9441192FDDAD}" destId="{D0E252E3-81B2-4523-8A9F-F10587B45296}" srcOrd="2" destOrd="0" presId="urn:microsoft.com/office/officeart/2018/2/layout/IconCircleList"/>
    <dgm:cxn modelId="{CEBFBBB8-113E-4C07-9584-4163F37949DF}" type="presParOf" srcId="{D0E252E3-81B2-4523-8A9F-F10587B45296}" destId="{340BF2AC-4987-4FCF-97A4-FBC9EABE81A7}" srcOrd="0" destOrd="0" presId="urn:microsoft.com/office/officeart/2018/2/layout/IconCircleList"/>
    <dgm:cxn modelId="{31178456-D15D-4254-A5B4-0022575986BE}" type="presParOf" srcId="{D0E252E3-81B2-4523-8A9F-F10587B45296}" destId="{ABB4FE38-8286-4EA7-A393-D104F32A6E93}" srcOrd="1" destOrd="0" presId="urn:microsoft.com/office/officeart/2018/2/layout/IconCircleList"/>
    <dgm:cxn modelId="{75A2DC1A-2CBB-42A5-A7B4-B59EB09039DE}" type="presParOf" srcId="{D0E252E3-81B2-4523-8A9F-F10587B45296}" destId="{2FFD92AD-2AA5-4E18-9CCC-565FB70E5027}" srcOrd="2" destOrd="0" presId="urn:microsoft.com/office/officeart/2018/2/layout/IconCircleList"/>
    <dgm:cxn modelId="{4DC93550-A0C6-4C81-9570-3E7D6C0998C4}" type="presParOf" srcId="{D0E252E3-81B2-4523-8A9F-F10587B45296}" destId="{3C6DCAE0-EE31-4BAE-88B7-71B9918CC9AA}" srcOrd="3" destOrd="0" presId="urn:microsoft.com/office/officeart/2018/2/layout/IconCircleList"/>
    <dgm:cxn modelId="{0ACA0D62-A1D1-410F-9338-4D9D89305BB7}" type="presParOf" srcId="{29BD722A-58BE-4539-A319-9441192FDDAD}" destId="{07086D13-F771-4124-A1F0-CEE86261EBAB}" srcOrd="3" destOrd="0" presId="urn:microsoft.com/office/officeart/2018/2/layout/IconCircleList"/>
    <dgm:cxn modelId="{E3EFB7A0-EA89-4F5B-8E1B-2220CA102D5B}" type="presParOf" srcId="{29BD722A-58BE-4539-A319-9441192FDDAD}" destId="{753B8A96-FC93-409D-A978-D8E3864DBDA1}" srcOrd="4" destOrd="0" presId="urn:microsoft.com/office/officeart/2018/2/layout/IconCircleList"/>
    <dgm:cxn modelId="{66067DE4-7A10-4C56-866A-AF8D439F1E7C}" type="presParOf" srcId="{753B8A96-FC93-409D-A978-D8E3864DBDA1}" destId="{FDB0F558-F66E-4F09-AE06-A69D68280D0F}" srcOrd="0" destOrd="0" presId="urn:microsoft.com/office/officeart/2018/2/layout/IconCircleList"/>
    <dgm:cxn modelId="{43B65203-5952-4BB3-8B99-3FABFF9E8FC3}" type="presParOf" srcId="{753B8A96-FC93-409D-A978-D8E3864DBDA1}" destId="{4121BCD6-B1E2-4E3F-B1FB-BDD89536FC81}" srcOrd="1" destOrd="0" presId="urn:microsoft.com/office/officeart/2018/2/layout/IconCircleList"/>
    <dgm:cxn modelId="{46D6F4B6-64DE-495D-BA53-D0069B1AEE31}" type="presParOf" srcId="{753B8A96-FC93-409D-A978-D8E3864DBDA1}" destId="{7333A6A3-0D4A-4775-A615-2045BB0F07FB}" srcOrd="2" destOrd="0" presId="urn:microsoft.com/office/officeart/2018/2/layout/IconCircleList"/>
    <dgm:cxn modelId="{B6B0BC2E-AFA5-4568-B156-9440FEC554D8}" type="presParOf" srcId="{753B8A96-FC93-409D-A978-D8E3864DBDA1}" destId="{450CC1A0-117E-47F9-AD00-711A107797D1}" srcOrd="3" destOrd="0" presId="urn:microsoft.com/office/officeart/2018/2/layout/IconCircleList"/>
    <dgm:cxn modelId="{3C7C040B-E431-45E3-B80E-1A53C888832E}" type="presParOf" srcId="{29BD722A-58BE-4539-A319-9441192FDDAD}" destId="{51423B0E-ACFC-49BF-8F94-4F9859F2C19A}" srcOrd="5" destOrd="0" presId="urn:microsoft.com/office/officeart/2018/2/layout/IconCircleList"/>
    <dgm:cxn modelId="{D2C9EEE8-D032-476B-AABD-B10CB83EBC39}" type="presParOf" srcId="{29BD722A-58BE-4539-A319-9441192FDDAD}" destId="{2895DF92-1B62-4A64-BA20-40D64C5D839B}" srcOrd="6" destOrd="0" presId="urn:microsoft.com/office/officeart/2018/2/layout/IconCircleList"/>
    <dgm:cxn modelId="{56BB2368-9208-4A4F-B5AB-60686A95A9BF}" type="presParOf" srcId="{2895DF92-1B62-4A64-BA20-40D64C5D839B}" destId="{C5DD9E42-74B2-47D9-BBB8-47499299B450}" srcOrd="0" destOrd="0" presId="urn:microsoft.com/office/officeart/2018/2/layout/IconCircleList"/>
    <dgm:cxn modelId="{EFCD56FE-6DA7-429F-8E95-E24FFB2AEFDF}" type="presParOf" srcId="{2895DF92-1B62-4A64-BA20-40D64C5D839B}" destId="{861823BC-810A-4EE2-87F4-0126A03F1080}" srcOrd="1" destOrd="0" presId="urn:microsoft.com/office/officeart/2018/2/layout/IconCircleList"/>
    <dgm:cxn modelId="{18264D2F-80BC-4516-A828-BC0ED7511740}" type="presParOf" srcId="{2895DF92-1B62-4A64-BA20-40D64C5D839B}" destId="{8DC98042-9EC1-4006-B6D9-6BE9F97B445B}" srcOrd="2" destOrd="0" presId="urn:microsoft.com/office/officeart/2018/2/layout/IconCircleList"/>
    <dgm:cxn modelId="{860EFF6C-0DB8-4462-A410-181E11F43362}" type="presParOf" srcId="{2895DF92-1B62-4A64-BA20-40D64C5D839B}" destId="{1E0C05E3-E358-4A8B-BE84-6049C4001AB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EEAB-616A-4171-A9F9-1EBDCDA76991}">
      <dsp:nvSpPr>
        <dsp:cNvPr id="0" name=""/>
        <dsp:cNvSpPr/>
      </dsp:nvSpPr>
      <dsp:spPr>
        <a:xfrm>
          <a:off x="1940609" y="19746"/>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5EDA7-AB85-4551-B148-E164B66BC18D}">
      <dsp:nvSpPr>
        <dsp:cNvPr id="0" name=""/>
        <dsp:cNvSpPr/>
      </dsp:nvSpPr>
      <dsp:spPr>
        <a:xfrm>
          <a:off x="2357421" y="436559"/>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26C202-E724-49CE-940F-EA7607458C2A}">
      <dsp:nvSpPr>
        <dsp:cNvPr id="0" name=""/>
        <dsp:cNvSpPr/>
      </dsp:nvSpPr>
      <dsp:spPr>
        <a:xfrm>
          <a:off x="1315390"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TO Investigate Customer buying patterns</a:t>
          </a:r>
          <a:endParaRPr lang="en-US" sz="1800" kern="1200" dirty="0"/>
        </a:p>
      </dsp:txBody>
      <dsp:txXfrm>
        <a:off x="1315390" y="2584747"/>
        <a:ext cx="3206250" cy="720000"/>
      </dsp:txXfrm>
    </dsp:sp>
    <dsp:sp modelId="{19F73034-94C3-4210-8AC1-B7CD625DD77F}">
      <dsp:nvSpPr>
        <dsp:cNvPr id="0" name=""/>
        <dsp:cNvSpPr/>
      </dsp:nvSpPr>
      <dsp:spPr>
        <a:xfrm>
          <a:off x="5707953" y="19746"/>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3DB5E-9665-4A45-8B30-14B760ABAC16}">
      <dsp:nvSpPr>
        <dsp:cNvPr id="0" name=""/>
        <dsp:cNvSpPr/>
      </dsp:nvSpPr>
      <dsp:spPr>
        <a:xfrm>
          <a:off x="6124765" y="436559"/>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20A22E-4370-4BCD-9682-7657F3672B5F}">
      <dsp:nvSpPr>
        <dsp:cNvPr id="0" name=""/>
        <dsp:cNvSpPr/>
      </dsp:nvSpPr>
      <dsp:spPr>
        <a:xfrm>
          <a:off x="5082734"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nb-NO" sz="1800" b="1" kern="1200" dirty="0"/>
            <a:t>predict New Product Profitability</a:t>
          </a:r>
          <a:endParaRPr lang="en-US" sz="1800" kern="1200" dirty="0"/>
        </a:p>
      </dsp:txBody>
      <dsp:txXfrm>
        <a:off x="5082734" y="2584747"/>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FC2CB-D524-B54E-846B-51CC0A1F7757}">
      <dsp:nvSpPr>
        <dsp:cNvPr id="0" name=""/>
        <dsp:cNvSpPr/>
      </dsp:nvSpPr>
      <dsp:spPr>
        <a:xfrm>
          <a:off x="0" y="315989"/>
          <a:ext cx="8455900" cy="2576779"/>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Provided data had attributes like regional spread – 4 regions, spending profile, age profile and purchasing profile.</a:t>
          </a:r>
        </a:p>
        <a:p>
          <a:pPr marL="0" lvl="0" indent="0" algn="l" defTabSz="889000">
            <a:lnSpc>
              <a:spcPct val="90000"/>
            </a:lnSpc>
            <a:spcBef>
              <a:spcPct val="0"/>
            </a:spcBef>
            <a:spcAft>
              <a:spcPct val="35000"/>
            </a:spcAft>
            <a:buNone/>
          </a:pPr>
          <a:r>
            <a:rPr lang="en-US" sz="2000" kern="1200" dirty="0">
              <a:solidFill>
                <a:schemeClr val="tx1"/>
              </a:solidFill>
            </a:rPr>
            <a:t>Pattern of sales for existing products</a:t>
          </a:r>
        </a:p>
        <a:p>
          <a:pPr marL="0" lvl="0" indent="0" algn="l" defTabSz="889000">
            <a:lnSpc>
              <a:spcPct val="90000"/>
            </a:lnSpc>
            <a:spcBef>
              <a:spcPct val="0"/>
            </a:spcBef>
            <a:spcAft>
              <a:spcPct val="35000"/>
            </a:spcAft>
            <a:buNone/>
          </a:pPr>
          <a:r>
            <a:rPr lang="en-US" sz="2000" kern="1200" dirty="0">
              <a:solidFill>
                <a:schemeClr val="tx1"/>
              </a:solidFill>
            </a:rPr>
            <a:t>List of new products for potential introduction to the market</a:t>
          </a:r>
        </a:p>
        <a:p>
          <a:pPr marL="228600" lvl="1" indent="-228600" algn="l" defTabSz="889000">
            <a:lnSpc>
              <a:spcPct val="90000"/>
            </a:lnSpc>
            <a:spcBef>
              <a:spcPct val="0"/>
            </a:spcBef>
            <a:spcAft>
              <a:spcPct val="15000"/>
            </a:spcAft>
            <a:buChar char="•"/>
          </a:pPr>
          <a:endParaRPr lang="en-US" sz="2000" kern="1200" dirty="0">
            <a:solidFill>
              <a:schemeClr val="tx1"/>
            </a:solidFill>
          </a:endParaRPr>
        </a:p>
      </dsp:txBody>
      <dsp:txXfrm>
        <a:off x="75471" y="391460"/>
        <a:ext cx="8304958" cy="2425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23493-3F51-4977-9033-BC6A59EE8CC4}">
      <dsp:nvSpPr>
        <dsp:cNvPr id="0" name=""/>
        <dsp:cNvSpPr/>
      </dsp:nvSpPr>
      <dsp:spPr>
        <a:xfrm>
          <a:off x="224107" y="347776"/>
          <a:ext cx="1227474" cy="12274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CA784-F9F0-45E7-8FAC-A0FA418F8499}">
      <dsp:nvSpPr>
        <dsp:cNvPr id="0" name=""/>
        <dsp:cNvSpPr/>
      </dsp:nvSpPr>
      <dsp:spPr>
        <a:xfrm>
          <a:off x="443090" y="660190"/>
          <a:ext cx="711935" cy="711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8A7912-E977-4882-AF6F-AF3E09E74E3B}">
      <dsp:nvSpPr>
        <dsp:cNvPr id="0" name=""/>
        <dsp:cNvSpPr/>
      </dsp:nvSpPr>
      <dsp:spPr>
        <a:xfrm>
          <a:off x="1451573" y="301856"/>
          <a:ext cx="4085183" cy="122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Most of the active online customers belongs to age group of 50-80 years. So, the company has to concentrate more on the customers of age group </a:t>
          </a:r>
        </a:p>
        <a:p>
          <a:pPr marL="0" lvl="0" indent="0" algn="l" defTabSz="622300">
            <a:lnSpc>
              <a:spcPct val="100000"/>
            </a:lnSpc>
            <a:spcBef>
              <a:spcPct val="0"/>
            </a:spcBef>
            <a:spcAft>
              <a:spcPct val="35000"/>
            </a:spcAft>
            <a:buNone/>
          </a:pPr>
          <a:r>
            <a:rPr lang="en-US" sz="1400" kern="1200" dirty="0"/>
            <a:t>of 20-49 years to enhance the online sales.</a:t>
          </a:r>
        </a:p>
      </dsp:txBody>
      <dsp:txXfrm>
        <a:off x="1451573" y="301856"/>
        <a:ext cx="4085183" cy="1227474"/>
      </dsp:txXfrm>
    </dsp:sp>
    <dsp:sp modelId="{340BF2AC-4987-4FCF-97A4-FBC9EABE81A7}">
      <dsp:nvSpPr>
        <dsp:cNvPr id="0" name=""/>
        <dsp:cNvSpPr/>
      </dsp:nvSpPr>
      <dsp:spPr>
        <a:xfrm>
          <a:off x="5482267" y="480736"/>
          <a:ext cx="1227474" cy="12274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4FE38-8286-4EA7-A393-D104F32A6E93}">
      <dsp:nvSpPr>
        <dsp:cNvPr id="0" name=""/>
        <dsp:cNvSpPr/>
      </dsp:nvSpPr>
      <dsp:spPr>
        <a:xfrm>
          <a:off x="5740033" y="761078"/>
          <a:ext cx="711935" cy="711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6DCAE0-EE31-4BAE-88B7-71B9918CC9AA}">
      <dsp:nvSpPr>
        <dsp:cNvPr id="0" name=""/>
        <dsp:cNvSpPr/>
      </dsp:nvSpPr>
      <dsp:spPr>
        <a:xfrm>
          <a:off x="6808836" y="237548"/>
          <a:ext cx="4085183" cy="122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Result based on age indicates that more focus on the &gt;50 age marketing strategies and ideas to maximize the in-store sales by promotional sales </a:t>
          </a:r>
        </a:p>
      </dsp:txBody>
      <dsp:txXfrm>
        <a:off x="6808836" y="237548"/>
        <a:ext cx="4085183" cy="1227474"/>
      </dsp:txXfrm>
    </dsp:sp>
    <dsp:sp modelId="{FDB0F558-F66E-4F09-AE06-A69D68280D0F}">
      <dsp:nvSpPr>
        <dsp:cNvPr id="0" name=""/>
        <dsp:cNvSpPr/>
      </dsp:nvSpPr>
      <dsp:spPr>
        <a:xfrm>
          <a:off x="0" y="2429099"/>
          <a:ext cx="1227474" cy="12274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1BCD6-B1E2-4E3F-B1FB-BDD89536FC81}">
      <dsp:nvSpPr>
        <dsp:cNvPr id="0" name=""/>
        <dsp:cNvSpPr/>
      </dsp:nvSpPr>
      <dsp:spPr>
        <a:xfrm>
          <a:off x="225779" y="2684281"/>
          <a:ext cx="711935" cy="711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0CC1A0-117E-47F9-AD00-711A107797D1}">
      <dsp:nvSpPr>
        <dsp:cNvPr id="0" name=""/>
        <dsp:cNvSpPr/>
      </dsp:nvSpPr>
      <dsp:spPr>
        <a:xfrm>
          <a:off x="1324989" y="2481377"/>
          <a:ext cx="4085183" cy="122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Could be an idea to divert some of the revenue into sales and marketing for low performing regions .Selection for low performing regions may be based on further data analysis and bench marking</a:t>
          </a:r>
          <a:endParaRPr lang="en-US" sz="1100" kern="1200" dirty="0"/>
        </a:p>
        <a:p>
          <a:pPr marL="0" lvl="0" indent="0" algn="l" defTabSz="622300">
            <a:lnSpc>
              <a:spcPct val="100000"/>
            </a:lnSpc>
            <a:spcBef>
              <a:spcPct val="0"/>
            </a:spcBef>
            <a:spcAft>
              <a:spcPct val="35000"/>
            </a:spcAft>
            <a:buNone/>
          </a:pPr>
          <a:endParaRPr lang="en-US" sz="1100" kern="1200" dirty="0"/>
        </a:p>
        <a:p>
          <a:pPr marL="0" lvl="0" indent="0" algn="l" defTabSz="622300">
            <a:lnSpc>
              <a:spcPct val="100000"/>
            </a:lnSpc>
            <a:spcBef>
              <a:spcPct val="0"/>
            </a:spcBef>
            <a:spcAft>
              <a:spcPct val="35000"/>
            </a:spcAft>
            <a:buNone/>
          </a:pPr>
          <a:endParaRPr lang="en-US" sz="1400" kern="1200" dirty="0">
            <a:highlight>
              <a:srgbClr val="FFFF00"/>
            </a:highlight>
          </a:endParaRPr>
        </a:p>
      </dsp:txBody>
      <dsp:txXfrm>
        <a:off x="1324989" y="2481377"/>
        <a:ext cx="4085183" cy="1227474"/>
      </dsp:txXfrm>
    </dsp:sp>
    <dsp:sp modelId="{C5DD9E42-74B2-47D9-BBB8-47499299B450}">
      <dsp:nvSpPr>
        <dsp:cNvPr id="0" name=""/>
        <dsp:cNvSpPr/>
      </dsp:nvSpPr>
      <dsp:spPr>
        <a:xfrm>
          <a:off x="5639482" y="2354530"/>
          <a:ext cx="1227474" cy="12274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823BC-810A-4EE2-87F4-0126A03F1080}">
      <dsp:nvSpPr>
        <dsp:cNvPr id="0" name=""/>
        <dsp:cNvSpPr/>
      </dsp:nvSpPr>
      <dsp:spPr>
        <a:xfrm>
          <a:off x="5897249" y="2564562"/>
          <a:ext cx="711935" cy="7119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0C05E3-E358-4A8B-BE84-6049C4001AB1}">
      <dsp:nvSpPr>
        <dsp:cNvPr id="0" name=""/>
        <dsp:cNvSpPr/>
      </dsp:nvSpPr>
      <dsp:spPr>
        <a:xfrm>
          <a:off x="6883426" y="2298091"/>
          <a:ext cx="4085183" cy="122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Using existing data, the market possibilities could be predicted for new products</a:t>
          </a:r>
          <a:r>
            <a:rPr lang="en-US" sz="1200" kern="1200" dirty="0"/>
            <a:t>.</a:t>
          </a:r>
        </a:p>
      </dsp:txBody>
      <dsp:txXfrm>
        <a:off x="6883426" y="2298091"/>
        <a:ext cx="4085183" cy="122747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F804A-3A05-4E40-884F-E31FEA1C7A27}" type="datetimeFigureOut">
              <a:rPr lang="en-GB" smtClean="0"/>
              <a:t>29/04/2019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98C02-0AF9-44B1-9C9A-C4D583774632}" type="slidenum">
              <a:rPr lang="en-GB" smtClean="0"/>
              <a:t>‹#›</a:t>
            </a:fld>
            <a:endParaRPr lang="en-GB"/>
          </a:p>
        </p:txBody>
      </p:sp>
    </p:spTree>
    <p:extLst>
      <p:ext uri="{BB962C8B-B14F-4D97-AF65-F5344CB8AC3E}">
        <p14:creationId xmlns:p14="http://schemas.microsoft.com/office/powerpoint/2010/main" val="296233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a:t>
            </a:fld>
            <a:endParaRPr lang="en-GB"/>
          </a:p>
        </p:txBody>
      </p:sp>
    </p:spTree>
    <p:extLst>
      <p:ext uri="{BB962C8B-B14F-4D97-AF65-F5344CB8AC3E}">
        <p14:creationId xmlns:p14="http://schemas.microsoft.com/office/powerpoint/2010/main" val="415860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11</a:t>
            </a:fld>
            <a:endParaRPr lang="en-GB"/>
          </a:p>
        </p:txBody>
      </p:sp>
    </p:spTree>
    <p:extLst>
      <p:ext uri="{BB962C8B-B14F-4D97-AF65-F5344CB8AC3E}">
        <p14:creationId xmlns:p14="http://schemas.microsoft.com/office/powerpoint/2010/main" val="75135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12</a:t>
            </a:fld>
            <a:endParaRPr lang="en-GB"/>
          </a:p>
        </p:txBody>
      </p:sp>
    </p:spTree>
    <p:extLst>
      <p:ext uri="{BB962C8B-B14F-4D97-AF65-F5344CB8AC3E}">
        <p14:creationId xmlns:p14="http://schemas.microsoft.com/office/powerpoint/2010/main" val="409597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14</a:t>
            </a:fld>
            <a:endParaRPr lang="en-GB"/>
          </a:p>
        </p:txBody>
      </p:sp>
    </p:spTree>
    <p:extLst>
      <p:ext uri="{BB962C8B-B14F-4D97-AF65-F5344CB8AC3E}">
        <p14:creationId xmlns:p14="http://schemas.microsoft.com/office/powerpoint/2010/main" val="240126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16</a:t>
            </a:fld>
            <a:endParaRPr lang="en-GB"/>
          </a:p>
        </p:txBody>
      </p:sp>
    </p:spTree>
    <p:extLst>
      <p:ext uri="{BB962C8B-B14F-4D97-AF65-F5344CB8AC3E}">
        <p14:creationId xmlns:p14="http://schemas.microsoft.com/office/powerpoint/2010/main" val="10194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2</a:t>
            </a:fld>
            <a:endParaRPr lang="en-GB"/>
          </a:p>
        </p:txBody>
      </p:sp>
    </p:spTree>
    <p:extLst>
      <p:ext uri="{BB962C8B-B14F-4D97-AF65-F5344CB8AC3E}">
        <p14:creationId xmlns:p14="http://schemas.microsoft.com/office/powerpoint/2010/main" val="242158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3</a:t>
            </a:fld>
            <a:endParaRPr lang="en-GB"/>
          </a:p>
        </p:txBody>
      </p:sp>
    </p:spTree>
    <p:extLst>
      <p:ext uri="{BB962C8B-B14F-4D97-AF65-F5344CB8AC3E}">
        <p14:creationId xmlns:p14="http://schemas.microsoft.com/office/powerpoint/2010/main" val="413217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4</a:t>
            </a:fld>
            <a:endParaRPr lang="en-GB"/>
          </a:p>
        </p:txBody>
      </p:sp>
    </p:spTree>
    <p:extLst>
      <p:ext uri="{BB962C8B-B14F-4D97-AF65-F5344CB8AC3E}">
        <p14:creationId xmlns:p14="http://schemas.microsoft.com/office/powerpoint/2010/main" val="158346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5</a:t>
            </a:fld>
            <a:endParaRPr lang="en-GB"/>
          </a:p>
        </p:txBody>
      </p:sp>
    </p:spTree>
    <p:extLst>
      <p:ext uri="{BB962C8B-B14F-4D97-AF65-F5344CB8AC3E}">
        <p14:creationId xmlns:p14="http://schemas.microsoft.com/office/powerpoint/2010/main" val="802542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6</a:t>
            </a:fld>
            <a:endParaRPr lang="en-GB"/>
          </a:p>
        </p:txBody>
      </p:sp>
    </p:spTree>
    <p:extLst>
      <p:ext uri="{BB962C8B-B14F-4D97-AF65-F5344CB8AC3E}">
        <p14:creationId xmlns:p14="http://schemas.microsoft.com/office/powerpoint/2010/main" val="377447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7</a:t>
            </a:fld>
            <a:endParaRPr lang="en-GB"/>
          </a:p>
        </p:txBody>
      </p:sp>
    </p:spTree>
    <p:extLst>
      <p:ext uri="{BB962C8B-B14F-4D97-AF65-F5344CB8AC3E}">
        <p14:creationId xmlns:p14="http://schemas.microsoft.com/office/powerpoint/2010/main" val="638881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8</a:t>
            </a:fld>
            <a:endParaRPr lang="en-GB"/>
          </a:p>
        </p:txBody>
      </p:sp>
    </p:spTree>
    <p:extLst>
      <p:ext uri="{BB962C8B-B14F-4D97-AF65-F5344CB8AC3E}">
        <p14:creationId xmlns:p14="http://schemas.microsoft.com/office/powerpoint/2010/main" val="189609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9398C02-0AF9-44B1-9C9A-C4D583774632}" type="slidenum">
              <a:rPr lang="en-GB" smtClean="0"/>
              <a:t>10</a:t>
            </a:fld>
            <a:endParaRPr lang="en-GB"/>
          </a:p>
        </p:txBody>
      </p:sp>
    </p:spTree>
    <p:extLst>
      <p:ext uri="{BB962C8B-B14F-4D97-AF65-F5344CB8AC3E}">
        <p14:creationId xmlns:p14="http://schemas.microsoft.com/office/powerpoint/2010/main" val="179222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BF5D3-3B66-0447-B28F-31ACDB5657B2}" type="datetimeFigureOut">
              <a:rPr lang="nb-NO" smtClean="0"/>
              <a:t>29.04.2019</a:t>
            </a:fld>
            <a:endParaRPr lang="nb-NO" dirty="0"/>
          </a:p>
        </p:txBody>
      </p:sp>
      <p:sp>
        <p:nvSpPr>
          <p:cNvPr id="5" name="Footer Placeholder 4"/>
          <p:cNvSpPr>
            <a:spLocks noGrp="1"/>
          </p:cNvSpPr>
          <p:nvPr>
            <p:ph type="ftr" sz="quarter" idx="11"/>
          </p:nvPr>
        </p:nvSpPr>
        <p:spPr>
          <a:xfrm>
            <a:off x="2416500" y="329307"/>
            <a:ext cx="4973915" cy="309201"/>
          </a:xfrm>
        </p:spPr>
        <p:txBody>
          <a:bodyPr/>
          <a:lstStyle/>
          <a:p>
            <a:endParaRPr lang="nb-NO" dirty="0"/>
          </a:p>
        </p:txBody>
      </p:sp>
      <p:sp>
        <p:nvSpPr>
          <p:cNvPr id="6" name="Slide Number Placeholder 5"/>
          <p:cNvSpPr>
            <a:spLocks noGrp="1"/>
          </p:cNvSpPr>
          <p:nvPr>
            <p:ph type="sldNum" sz="quarter" idx="12"/>
          </p:nvPr>
        </p:nvSpPr>
        <p:spPr>
          <a:xfrm>
            <a:off x="1203199" y="483907"/>
            <a:ext cx="811019" cy="882051"/>
          </a:xfrm>
        </p:spPr>
        <p:txBody>
          <a:bodyPr/>
          <a:lstStyle/>
          <a:p>
            <a:fld id="{9ADF97A7-E6BC-5542-A81C-443423866DAD}" type="slidenum">
              <a:rPr lang="nb-NO" smtClean="0"/>
              <a:t>‹#›</a:t>
            </a:fld>
            <a:endParaRPr lang="nb-NO"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6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F5D3-3B66-0447-B28F-31ACDB5657B2}" type="datetimeFigureOut">
              <a:rPr lang="nb-NO" smtClean="0"/>
              <a:t>29.04.2019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ADF97A7-E6BC-5542-A81C-443423866DAD}" type="slidenum">
              <a:rPr lang="nb-NO" smtClean="0"/>
              <a:t>‹#›</a:t>
            </a:fld>
            <a:endParaRPr lang="nb-N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679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F5D3-3B66-0447-B28F-31ACDB5657B2}" type="datetimeFigureOut">
              <a:rPr lang="nb-NO" smtClean="0"/>
              <a:t>29.04.2019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ADF97A7-E6BC-5542-A81C-443423866DAD}" type="slidenum">
              <a:rPr lang="nb-NO" smtClean="0"/>
              <a:t>‹#›</a:t>
            </a:fld>
            <a:endParaRPr lang="nb-N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87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F5D3-3B66-0447-B28F-31ACDB5657B2}" type="datetimeFigureOut">
              <a:rPr lang="nb-NO" smtClean="0"/>
              <a:t>29.04.2019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ADF97A7-E6BC-5542-A81C-443423866DAD}" type="slidenum">
              <a:rPr lang="nb-NO" smtClean="0"/>
              <a:t>‹#›</a:t>
            </a:fld>
            <a:endParaRPr lang="nb-N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45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7BF5D3-3B66-0447-B28F-31ACDB5657B2}" type="datetimeFigureOut">
              <a:rPr lang="nb-NO" smtClean="0"/>
              <a:t>29.04.2019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ADF97A7-E6BC-5542-A81C-443423866DAD}" type="slidenum">
              <a:rPr lang="nb-NO" smtClean="0"/>
              <a:t>‹#›</a:t>
            </a:fld>
            <a:endParaRPr lang="nb-N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28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BF5D3-3B66-0447-B28F-31ACDB5657B2}" type="datetimeFigureOut">
              <a:rPr lang="nb-NO" smtClean="0"/>
              <a:t>29.04.2019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9ADF97A7-E6BC-5542-A81C-443423866DAD}" type="slidenum">
              <a:rPr lang="nb-NO" smtClean="0"/>
              <a:t>‹#›</a:t>
            </a:fld>
            <a:endParaRPr lang="nb-N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0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BF5D3-3B66-0447-B28F-31ACDB5657B2}" type="datetimeFigureOut">
              <a:rPr lang="nb-NO" smtClean="0"/>
              <a:t>29.04.2019</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9ADF97A7-E6BC-5542-A81C-443423866DAD}" type="slidenum">
              <a:rPr lang="nb-NO" smtClean="0"/>
              <a:t>‹#›</a:t>
            </a:fld>
            <a:endParaRPr lang="nb-N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14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BF5D3-3B66-0447-B28F-31ACDB5657B2}" type="datetimeFigureOut">
              <a:rPr lang="nb-NO" smtClean="0"/>
              <a:t>29.04.2019</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9ADF97A7-E6BC-5542-A81C-443423866DAD}" type="slidenum">
              <a:rPr lang="nb-NO" smtClean="0"/>
              <a:t>‹#›</a:t>
            </a:fld>
            <a:endParaRPr lang="nb-N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64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BF5D3-3B66-0447-B28F-31ACDB5657B2}" type="datetimeFigureOut">
              <a:rPr lang="nb-NO" smtClean="0"/>
              <a:t>29.04.2019</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9ADF97A7-E6BC-5542-A81C-443423866DAD}" type="slidenum">
              <a:rPr lang="nb-NO" smtClean="0"/>
              <a:t>‹#›</a:t>
            </a:fld>
            <a:endParaRPr lang="nb-NO"/>
          </a:p>
        </p:txBody>
      </p:sp>
    </p:spTree>
    <p:extLst>
      <p:ext uri="{BB962C8B-B14F-4D97-AF65-F5344CB8AC3E}">
        <p14:creationId xmlns:p14="http://schemas.microsoft.com/office/powerpoint/2010/main" val="203647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7BF5D3-3B66-0447-B28F-31ACDB5657B2}" type="datetimeFigureOut">
              <a:rPr lang="nb-NO" smtClean="0"/>
              <a:t>29.04.2019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9ADF97A7-E6BC-5542-A81C-443423866DAD}" type="slidenum">
              <a:rPr lang="nb-NO" smtClean="0"/>
              <a:t>‹#›</a:t>
            </a:fld>
            <a:endParaRPr lang="nb-N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1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7BF5D3-3B66-0447-B28F-31ACDB5657B2}" type="datetimeFigureOut">
              <a:rPr lang="nb-NO" smtClean="0"/>
              <a:t>29.04.2019</a:t>
            </a:fld>
            <a:endParaRPr lang="nb-NO"/>
          </a:p>
        </p:txBody>
      </p:sp>
      <p:sp>
        <p:nvSpPr>
          <p:cNvPr id="6" name="Footer Placeholder 5"/>
          <p:cNvSpPr>
            <a:spLocks noGrp="1"/>
          </p:cNvSpPr>
          <p:nvPr>
            <p:ph type="ftr" sz="quarter" idx="11"/>
          </p:nvPr>
        </p:nvSpPr>
        <p:spPr>
          <a:xfrm>
            <a:off x="1447382" y="318640"/>
            <a:ext cx="5541004" cy="320931"/>
          </a:xfrm>
        </p:spPr>
        <p:txBody>
          <a:bodyPr/>
          <a:lstStyle/>
          <a:p>
            <a:endParaRPr lang="nb-NO"/>
          </a:p>
        </p:txBody>
      </p:sp>
      <p:sp>
        <p:nvSpPr>
          <p:cNvPr id="7" name="Slide Number Placeholder 6"/>
          <p:cNvSpPr>
            <a:spLocks noGrp="1"/>
          </p:cNvSpPr>
          <p:nvPr>
            <p:ph type="sldNum" sz="quarter" idx="12"/>
          </p:nvPr>
        </p:nvSpPr>
        <p:spPr/>
        <p:txBody>
          <a:bodyPr/>
          <a:lstStyle/>
          <a:p>
            <a:fld id="{9ADF97A7-E6BC-5542-A81C-443423866DAD}" type="slidenum">
              <a:rPr lang="nb-NO" smtClean="0"/>
              <a:t>‹#›</a:t>
            </a:fld>
            <a:endParaRPr lang="nb-N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53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7BF5D3-3B66-0447-B28F-31ACDB5657B2}" type="datetimeFigureOut">
              <a:rPr lang="nb-NO" smtClean="0"/>
              <a:t>29.04.2019</a:t>
            </a:fld>
            <a:endParaRPr lang="nb-NO"/>
          </a:p>
        </p:txBody>
      </p:sp>
      <p:sp>
        <p:nvSpPr>
          <p:cNvPr id="5" name="Footer Placeholder 4"/>
          <p:cNvSpPr>
            <a:spLocks noGrp="1"/>
          </p:cNvSpPr>
          <p:nvPr>
            <p:ph type="ftr" sz="quarter" idx="3"/>
          </p:nvPr>
        </p:nvSpPr>
        <p:spPr>
          <a:xfrm>
            <a:off x="1889760" y="145447"/>
            <a:ext cx="4206240" cy="768953"/>
          </a:xfrm>
          <a:prstGeom prst="rect">
            <a:avLst/>
          </a:prstGeom>
          <a:blipFill>
            <a:blip r:embed="rId14">
              <a:alphaModFix amt="54000"/>
            </a:blip>
            <a:stretch>
              <a:fillRect/>
            </a:stretch>
          </a:blipFill>
        </p:spPr>
        <p:txBody>
          <a:bodyPr vert="horz" lIns="91440" tIns="45720" rIns="91440" bIns="45720" rtlCol="0" anchor="ctr"/>
          <a:lstStyle>
            <a:lvl1pPr algn="l">
              <a:defRPr sz="1000">
                <a:solidFill>
                  <a:schemeClr val="tx1">
                    <a:tint val="75000"/>
                  </a:schemeClr>
                </a:solidFill>
              </a:defRPr>
            </a:lvl1pPr>
          </a:lstStyle>
          <a:p>
            <a:endParaRPr lang="nb-NO"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DF97A7-E6BC-5542-A81C-443423866DAD}" type="slidenum">
              <a:rPr lang="nb-NO" smtClean="0"/>
              <a:t>‹#›</a:t>
            </a:fld>
            <a:endParaRPr lang="nb-NO"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591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4">
            <a:extLst>
              <a:ext uri="{FF2B5EF4-FFF2-40B4-BE49-F238E27FC236}">
                <a16:creationId xmlns:a16="http://schemas.microsoft.com/office/drawing/2014/main" id="{8514AC79-EE77-4B43-8AD8-4E2B6BC97C97}"/>
              </a:ext>
            </a:extLst>
          </p:cNvPr>
          <p:cNvPicPr>
            <a:picLocks noGrp="1" noChangeAspect="1"/>
          </p:cNvPicPr>
          <p:nvPr>
            <p:ph idx="1"/>
          </p:nvPr>
        </p:nvPicPr>
        <p:blipFill>
          <a:blip r:embed="rId4"/>
          <a:stretch>
            <a:fillRect/>
          </a:stretch>
        </p:blipFill>
        <p:spPr>
          <a:xfrm>
            <a:off x="0" y="0"/>
            <a:ext cx="12191999" cy="6125417"/>
          </a:xfrm>
          <a:prstGeom prst="rect">
            <a:avLst/>
          </a:prstGeom>
        </p:spPr>
      </p:pic>
      <p:sp>
        <p:nvSpPr>
          <p:cNvPr id="6" name="TextBox 5">
            <a:extLst>
              <a:ext uri="{FF2B5EF4-FFF2-40B4-BE49-F238E27FC236}">
                <a16:creationId xmlns:a16="http://schemas.microsoft.com/office/drawing/2014/main" id="{9C6A7F6B-38B9-BF4E-906C-5A983FD17EB0}"/>
              </a:ext>
            </a:extLst>
          </p:cNvPr>
          <p:cNvSpPr txBox="1"/>
          <p:nvPr/>
        </p:nvSpPr>
        <p:spPr>
          <a:xfrm>
            <a:off x="1204000" y="301852"/>
            <a:ext cx="8269059" cy="707886"/>
          </a:xfrm>
          <a:prstGeom prst="rect">
            <a:avLst/>
          </a:prstGeom>
          <a:noFill/>
        </p:spPr>
        <p:txBody>
          <a:bodyPr wrap="none" rtlCol="0">
            <a:spAutoFit/>
          </a:bodyPr>
          <a:lstStyle/>
          <a:p>
            <a:pPr algn="ctr"/>
            <a:r>
              <a:rPr lang="nb-NO" sz="4000" dirty="0"/>
              <a:t>DATA MINING USING RAPIDMINER</a:t>
            </a:r>
          </a:p>
        </p:txBody>
      </p:sp>
      <p:sp>
        <p:nvSpPr>
          <p:cNvPr id="2" name="TextBox 1">
            <a:extLst>
              <a:ext uri="{FF2B5EF4-FFF2-40B4-BE49-F238E27FC236}">
                <a16:creationId xmlns:a16="http://schemas.microsoft.com/office/drawing/2014/main" id="{D5A7E37F-F726-2D46-825F-D2B048D2FBCB}"/>
              </a:ext>
            </a:extLst>
          </p:cNvPr>
          <p:cNvSpPr txBox="1"/>
          <p:nvPr/>
        </p:nvSpPr>
        <p:spPr>
          <a:xfrm>
            <a:off x="8550234" y="6400800"/>
            <a:ext cx="1724896" cy="369332"/>
          </a:xfrm>
          <a:prstGeom prst="rect">
            <a:avLst/>
          </a:prstGeom>
          <a:noFill/>
        </p:spPr>
        <p:txBody>
          <a:bodyPr wrap="none" rtlCol="0">
            <a:spAutoFit/>
          </a:bodyPr>
          <a:lstStyle/>
          <a:p>
            <a:r>
              <a:rPr lang="nb-NO" dirty="0" err="1"/>
              <a:t>Rekha</a:t>
            </a:r>
            <a:r>
              <a:rPr lang="nb-NO" dirty="0"/>
              <a:t> </a:t>
            </a:r>
            <a:r>
              <a:rPr lang="nb-NO" dirty="0" err="1"/>
              <a:t>Remadevi</a:t>
            </a:r>
            <a:endParaRPr lang="nb-NO" dirty="0"/>
          </a:p>
        </p:txBody>
      </p:sp>
    </p:spTree>
    <p:extLst>
      <p:ext uri="{BB962C8B-B14F-4D97-AF65-F5344CB8AC3E}">
        <p14:creationId xmlns:p14="http://schemas.microsoft.com/office/powerpoint/2010/main" val="203689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B2944E-2166-CE46-BD39-8867370179CA}"/>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sz="2200" dirty="0"/>
              <a:t> Transaction mode – age wise</a:t>
            </a:r>
          </a:p>
        </p:txBody>
      </p:sp>
      <p:sp>
        <p:nvSpPr>
          <p:cNvPr id="10" name="Content Placeholder 9">
            <a:extLst>
              <a:ext uri="{FF2B5EF4-FFF2-40B4-BE49-F238E27FC236}">
                <a16:creationId xmlns:a16="http://schemas.microsoft.com/office/drawing/2014/main" id="{B3F3BA4A-9754-3849-AD1C-A9E9184BAB22}"/>
              </a:ext>
            </a:extLst>
          </p:cNvPr>
          <p:cNvSpPr>
            <a:spLocks noGrp="1"/>
          </p:cNvSpPr>
          <p:nvPr>
            <p:ph idx="1"/>
          </p:nvPr>
        </p:nvSpPr>
        <p:spPr>
          <a:xfrm>
            <a:off x="1451579" y="2015734"/>
            <a:ext cx="4162555" cy="3450613"/>
          </a:xfrm>
        </p:spPr>
        <p:txBody>
          <a:bodyPr vert="horz" lIns="91440" tIns="45720" rIns="91440" bIns="45720" rtlCol="0">
            <a:normAutofit fontScale="92500" lnSpcReduction="10000"/>
          </a:bodyPr>
          <a:lstStyle/>
          <a:p>
            <a:pPr marL="57150" indent="0">
              <a:buNone/>
            </a:pPr>
            <a:r>
              <a:rPr lang="en-US" dirty="0"/>
              <a:t>Question:</a:t>
            </a:r>
          </a:p>
          <a:p>
            <a:pPr marL="57150" indent="0">
              <a:buNone/>
            </a:pPr>
            <a:r>
              <a:rPr lang="en-US" dirty="0"/>
              <a:t>Is there any correlation between age of a customer and the transaction mode – online vs in store?</a:t>
            </a:r>
          </a:p>
          <a:p>
            <a:pPr marL="57150" indent="0">
              <a:buNone/>
            </a:pPr>
            <a:endParaRPr lang="en-US" dirty="0"/>
          </a:p>
          <a:p>
            <a:pPr marL="57150" indent="0">
              <a:buNone/>
            </a:pPr>
            <a:r>
              <a:rPr lang="en-US" dirty="0"/>
              <a:t>Finding:</a:t>
            </a:r>
          </a:p>
          <a:p>
            <a:pPr marL="57150" indent="0">
              <a:buNone/>
            </a:pPr>
            <a:r>
              <a:rPr lang="en-US" dirty="0"/>
              <a:t>The  results, shows that the age group &gt;50 category purchases more online than the age group &lt;50. </a:t>
            </a:r>
          </a:p>
        </p:txBody>
      </p:sp>
      <p:pic>
        <p:nvPicPr>
          <p:cNvPr id="3" name="Picture 2" descr="A screenshot of a cell phone&#10;&#10;Description automatically generated">
            <a:extLst>
              <a:ext uri="{FF2B5EF4-FFF2-40B4-BE49-F238E27FC236}">
                <a16:creationId xmlns:a16="http://schemas.microsoft.com/office/drawing/2014/main" id="{75909215-CA6C-1247-8F31-1AEFB619CD6C}"/>
              </a:ext>
            </a:extLst>
          </p:cNvPr>
          <p:cNvPicPr>
            <a:picLocks noChangeAspect="1"/>
          </p:cNvPicPr>
          <p:nvPr/>
        </p:nvPicPr>
        <p:blipFill>
          <a:blip r:embed="rId3"/>
          <a:stretch>
            <a:fillRect/>
          </a:stretch>
        </p:blipFill>
        <p:spPr>
          <a:xfrm>
            <a:off x="5749290" y="2025448"/>
            <a:ext cx="6320790" cy="3872432"/>
          </a:xfrm>
          <a:prstGeom prst="rect">
            <a:avLst/>
          </a:prstGeom>
        </p:spPr>
      </p:pic>
    </p:spTree>
    <p:extLst>
      <p:ext uri="{BB962C8B-B14F-4D97-AF65-F5344CB8AC3E}">
        <p14:creationId xmlns:p14="http://schemas.microsoft.com/office/powerpoint/2010/main" val="203812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0C899-45B4-8A43-BEAB-993E7A7C6BF4}"/>
              </a:ext>
            </a:extLst>
          </p:cNvPr>
          <p:cNvSpPr>
            <a:spLocks noGrp="1"/>
          </p:cNvSpPr>
          <p:nvPr>
            <p:ph type="ctrTitle"/>
          </p:nvPr>
        </p:nvSpPr>
        <p:spPr>
          <a:xfrm>
            <a:off x="1964987" y="802298"/>
            <a:ext cx="9089865" cy="3822329"/>
          </a:xfrm>
        </p:spPr>
        <p:txBody>
          <a:bodyPr vert="horz" lIns="91440" tIns="45720" rIns="91440" bIns="0" rtlCol="0" anchor="b">
            <a:normAutofit/>
          </a:bodyPr>
          <a:lstStyle/>
          <a:p>
            <a:r>
              <a:rPr lang="en-US" sz="4000" dirty="0"/>
              <a:t>New product profitability</a:t>
            </a:r>
          </a:p>
        </p:txBody>
      </p:sp>
      <p:sp>
        <p:nvSpPr>
          <p:cNvPr id="4" name="Subtitle 3">
            <a:extLst>
              <a:ext uri="{FF2B5EF4-FFF2-40B4-BE49-F238E27FC236}">
                <a16:creationId xmlns:a16="http://schemas.microsoft.com/office/drawing/2014/main" id="{29B64AD0-9ADB-0A4E-A2C7-F62DB2DA9456}"/>
              </a:ext>
            </a:extLst>
          </p:cNvPr>
          <p:cNvSpPr>
            <a:spLocks noGrp="1"/>
          </p:cNvSpPr>
          <p:nvPr>
            <p:ph type="subTitle" idx="1"/>
          </p:nvPr>
        </p:nvSpPr>
        <p:spPr>
          <a:xfrm>
            <a:off x="1964988" y="4941662"/>
            <a:ext cx="9089864" cy="977621"/>
          </a:xfrm>
        </p:spPr>
        <p:txBody>
          <a:bodyPr vert="horz" lIns="91440" tIns="91440" rIns="91440" bIns="91440" rtlCol="0">
            <a:normAutofit/>
          </a:bodyPr>
          <a:lstStyle/>
          <a:p>
            <a:endParaRPr lang="en-US" dirty="0"/>
          </a:p>
        </p:txBody>
      </p:sp>
    </p:spTree>
    <p:extLst>
      <p:ext uri="{BB962C8B-B14F-4D97-AF65-F5344CB8AC3E}">
        <p14:creationId xmlns:p14="http://schemas.microsoft.com/office/powerpoint/2010/main" val="79539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B2944E-2166-CE46-BD39-8867370179CA}"/>
              </a:ext>
            </a:extLst>
          </p:cNvPr>
          <p:cNvSpPr>
            <a:spLocks noGrp="1"/>
          </p:cNvSpPr>
          <p:nvPr>
            <p:ph type="title"/>
          </p:nvPr>
        </p:nvSpPr>
        <p:spPr>
          <a:xfrm>
            <a:off x="1451579" y="804519"/>
            <a:ext cx="9603275" cy="1049235"/>
          </a:xfrm>
        </p:spPr>
        <p:txBody>
          <a:bodyPr vert="horz" lIns="91440" tIns="45720" rIns="91440" bIns="45720" rtlCol="0">
            <a:normAutofit/>
          </a:bodyPr>
          <a:lstStyle/>
          <a:p>
            <a:pPr>
              <a:spcAft>
                <a:spcPts val="600"/>
              </a:spcAft>
            </a:pPr>
            <a:r>
              <a:rPr lang="en-US" sz="2200" dirty="0"/>
              <a:t>PREDICTING PROFITABILITY FOR NEW PRODUCTS</a:t>
            </a:r>
          </a:p>
        </p:txBody>
      </p:sp>
      <p:graphicFrame>
        <p:nvGraphicFramePr>
          <p:cNvPr id="7" name="Table 6">
            <a:extLst>
              <a:ext uri="{FF2B5EF4-FFF2-40B4-BE49-F238E27FC236}">
                <a16:creationId xmlns:a16="http://schemas.microsoft.com/office/drawing/2014/main" id="{529E756A-B92D-4F15-B62E-4E1F0266AA76}"/>
              </a:ext>
            </a:extLst>
          </p:cNvPr>
          <p:cNvGraphicFramePr>
            <a:graphicFrameLocks noGrp="1"/>
          </p:cNvGraphicFramePr>
          <p:nvPr>
            <p:extLst>
              <p:ext uri="{D42A27DB-BD31-4B8C-83A1-F6EECF244321}">
                <p14:modId xmlns:p14="http://schemas.microsoft.com/office/powerpoint/2010/main" val="3823293189"/>
              </p:ext>
            </p:extLst>
          </p:nvPr>
        </p:nvGraphicFramePr>
        <p:xfrm>
          <a:off x="3592621" y="4204742"/>
          <a:ext cx="5321189" cy="1105749"/>
        </p:xfrm>
        <a:graphic>
          <a:graphicData uri="http://schemas.openxmlformats.org/drawingml/2006/table">
            <a:tbl>
              <a:tblPr>
                <a:tableStyleId>{5C22544A-7EE6-4342-B048-85BDC9FD1C3A}</a:tableStyleId>
              </a:tblPr>
              <a:tblGrid>
                <a:gridCol w="1224602">
                  <a:extLst>
                    <a:ext uri="{9D8B030D-6E8A-4147-A177-3AD203B41FA5}">
                      <a16:colId xmlns:a16="http://schemas.microsoft.com/office/drawing/2014/main" val="3433275592"/>
                    </a:ext>
                  </a:extLst>
                </a:gridCol>
                <a:gridCol w="1294580">
                  <a:extLst>
                    <a:ext uri="{9D8B030D-6E8A-4147-A177-3AD203B41FA5}">
                      <a16:colId xmlns:a16="http://schemas.microsoft.com/office/drawing/2014/main" val="3579451770"/>
                    </a:ext>
                  </a:extLst>
                </a:gridCol>
                <a:gridCol w="1425787">
                  <a:extLst>
                    <a:ext uri="{9D8B030D-6E8A-4147-A177-3AD203B41FA5}">
                      <a16:colId xmlns:a16="http://schemas.microsoft.com/office/drawing/2014/main" val="1116949629"/>
                    </a:ext>
                  </a:extLst>
                </a:gridCol>
                <a:gridCol w="1376220">
                  <a:extLst>
                    <a:ext uri="{9D8B030D-6E8A-4147-A177-3AD203B41FA5}">
                      <a16:colId xmlns:a16="http://schemas.microsoft.com/office/drawing/2014/main" val="2306767488"/>
                    </a:ext>
                  </a:extLst>
                </a:gridCol>
              </a:tblGrid>
              <a:tr h="0">
                <a:tc>
                  <a:txBody>
                    <a:bodyPr/>
                    <a:lstStyle/>
                    <a:p>
                      <a:pPr algn="l" fontAlgn="b"/>
                      <a:r>
                        <a:rPr lang="nb-NO" sz="1400" u="none" strike="noStrike" dirty="0" err="1">
                          <a:effectLst/>
                        </a:rPr>
                        <a:t>Classifier</a:t>
                      </a:r>
                      <a:endParaRPr lang="nb-NO" sz="1400" b="1" i="0" u="none" strike="noStrike" dirty="0">
                        <a:solidFill>
                          <a:srgbClr val="000000"/>
                        </a:solidFill>
                        <a:effectLst/>
                        <a:latin typeface="Verdana" panose="020B0604030504040204" pitchFamily="34" charset="0"/>
                      </a:endParaRPr>
                    </a:p>
                  </a:txBody>
                  <a:tcPr marL="9525" marR="9525" marT="9525" marB="0" anchor="b"/>
                </a:tc>
                <a:tc>
                  <a:txBody>
                    <a:bodyPr/>
                    <a:lstStyle/>
                    <a:p>
                      <a:pPr algn="l" fontAlgn="b"/>
                      <a:r>
                        <a:rPr lang="nb-NO" sz="1400" u="none" strike="noStrike" dirty="0">
                          <a:effectLst/>
                        </a:rPr>
                        <a:t>Parameter</a:t>
                      </a:r>
                      <a:endParaRPr lang="nb-NO" sz="1400" b="1" i="0" u="none" strike="noStrike" dirty="0">
                        <a:solidFill>
                          <a:srgbClr val="000000"/>
                        </a:solidFill>
                        <a:effectLst/>
                        <a:latin typeface="Verdana" panose="020B0604030504040204" pitchFamily="34" charset="0"/>
                      </a:endParaRPr>
                    </a:p>
                  </a:txBody>
                  <a:tcPr marL="9525" marR="9525" marT="9525" marB="0" anchor="b"/>
                </a:tc>
                <a:tc>
                  <a:txBody>
                    <a:bodyPr/>
                    <a:lstStyle/>
                    <a:p>
                      <a:pPr algn="l" fontAlgn="b"/>
                      <a:r>
                        <a:rPr lang="nb-NO" sz="1400" u="none" strike="noStrike" dirty="0">
                          <a:effectLst/>
                        </a:rPr>
                        <a:t>RMSE</a:t>
                      </a:r>
                      <a:endParaRPr lang="nb-NO" sz="1400" b="1" i="0" u="none" strike="noStrike" dirty="0">
                        <a:solidFill>
                          <a:srgbClr val="000000"/>
                        </a:solidFill>
                        <a:effectLst/>
                        <a:latin typeface="Verdana" panose="020B0604030504040204" pitchFamily="34" charset="0"/>
                      </a:endParaRPr>
                    </a:p>
                  </a:txBody>
                  <a:tcPr marL="9525" marR="9525" marT="9525" marB="0" anchor="b"/>
                </a:tc>
                <a:tc>
                  <a:txBody>
                    <a:bodyPr/>
                    <a:lstStyle/>
                    <a:p>
                      <a:pPr algn="l" fontAlgn="b"/>
                      <a:r>
                        <a:rPr lang="nb-NO" sz="1400" u="none" strike="noStrike" dirty="0">
                          <a:effectLst/>
                        </a:rPr>
                        <a:t>R </a:t>
                      </a:r>
                      <a:r>
                        <a:rPr lang="nb-NO" sz="1400" u="none" strike="noStrike" dirty="0" err="1">
                          <a:effectLst/>
                        </a:rPr>
                        <a:t>Squared</a:t>
                      </a:r>
                      <a:endParaRPr lang="nb-NO" sz="1400" b="1" i="0" u="none" strike="noStrike" dirty="0">
                        <a:solidFill>
                          <a:srgbClr val="000000"/>
                        </a:solidFill>
                        <a:effectLst/>
                        <a:latin typeface="Verdana" panose="020B0604030504040204" pitchFamily="34" charset="0"/>
                      </a:endParaRPr>
                    </a:p>
                  </a:txBody>
                  <a:tcPr marL="9525" marR="9525" marT="9525" marB="0" anchor="b"/>
                </a:tc>
                <a:extLst>
                  <a:ext uri="{0D108BD9-81ED-4DB2-BD59-A6C34878D82A}">
                    <a16:rowId xmlns:a16="http://schemas.microsoft.com/office/drawing/2014/main" val="2873179763"/>
                  </a:ext>
                </a:extLst>
              </a:tr>
              <a:tr h="441432">
                <a:tc>
                  <a:txBody>
                    <a:bodyPr/>
                    <a:lstStyle/>
                    <a:p>
                      <a:pPr algn="l" fontAlgn="b"/>
                      <a:r>
                        <a:rPr lang="nb-NO" sz="1400" u="none" strike="noStrike">
                          <a:effectLst/>
                        </a:rPr>
                        <a:t>GBT</a:t>
                      </a:r>
                      <a:endParaRPr lang="nb-NO"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nb-NO" sz="1300" u="none" strike="noStrike" dirty="0" err="1">
                          <a:effectLst/>
                        </a:rPr>
                        <a:t>Number</a:t>
                      </a:r>
                      <a:r>
                        <a:rPr lang="nb-NO" sz="1300" u="none" strike="noStrike" dirty="0">
                          <a:effectLst/>
                        </a:rPr>
                        <a:t> of </a:t>
                      </a:r>
                      <a:r>
                        <a:rPr lang="nb-NO" sz="1300" u="none" strike="noStrike" dirty="0" err="1">
                          <a:effectLst/>
                        </a:rPr>
                        <a:t>Trees</a:t>
                      </a:r>
                      <a:r>
                        <a:rPr lang="nb-NO" sz="1300" u="none" strike="noStrike" dirty="0">
                          <a:effectLst/>
                        </a:rPr>
                        <a:t>=100</a:t>
                      </a:r>
                      <a:endParaRPr lang="nb-NO"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b-NO" sz="1300" u="none" strike="noStrike">
                          <a:effectLst/>
                        </a:rPr>
                        <a:t>742.53 +/- 1066.32</a:t>
                      </a:r>
                      <a:endParaRPr lang="nb-NO" sz="13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300" u="none" strike="noStrike">
                          <a:effectLst/>
                        </a:rPr>
                        <a:t>0.902 +/- 0.075 </a:t>
                      </a:r>
                      <a:endParaRPr lang="nb-NO" sz="13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2447464"/>
                  </a:ext>
                </a:extLst>
              </a:tr>
              <a:tr h="441432">
                <a:tc>
                  <a:txBody>
                    <a:bodyPr/>
                    <a:lstStyle/>
                    <a:p>
                      <a:pPr algn="l" fontAlgn="b"/>
                      <a:r>
                        <a:rPr lang="nb-NO" sz="1400" u="none" strike="noStrike" dirty="0">
                          <a:effectLst/>
                        </a:rPr>
                        <a:t> </a:t>
                      </a:r>
                      <a:endParaRPr lang="nb-NO"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nb-NO" sz="1300" u="none" strike="noStrike">
                          <a:effectLst/>
                        </a:rPr>
                        <a:t>Number of folds =10</a:t>
                      </a:r>
                      <a:endParaRPr lang="nb-NO" sz="13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300" u="none" strike="noStrike">
                          <a:effectLst/>
                        </a:rPr>
                        <a:t> </a:t>
                      </a:r>
                      <a:endParaRPr lang="nb-NO" sz="13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300" u="none" strike="noStrike" dirty="0">
                          <a:effectLst/>
                        </a:rPr>
                        <a:t> </a:t>
                      </a:r>
                      <a:endParaRPr lang="nb-NO" sz="13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905619"/>
                  </a:ext>
                </a:extLst>
              </a:tr>
            </a:tbl>
          </a:graphicData>
        </a:graphic>
      </p:graphicFrame>
      <p:graphicFrame>
        <p:nvGraphicFramePr>
          <p:cNvPr id="8" name="Table 7">
            <a:extLst>
              <a:ext uri="{FF2B5EF4-FFF2-40B4-BE49-F238E27FC236}">
                <a16:creationId xmlns:a16="http://schemas.microsoft.com/office/drawing/2014/main" id="{395ACB28-0633-433E-9328-05D9FDBD745C}"/>
              </a:ext>
            </a:extLst>
          </p:cNvPr>
          <p:cNvGraphicFramePr>
            <a:graphicFrameLocks noGrp="1"/>
          </p:cNvGraphicFramePr>
          <p:nvPr>
            <p:extLst>
              <p:ext uri="{D42A27DB-BD31-4B8C-83A1-F6EECF244321}">
                <p14:modId xmlns:p14="http://schemas.microsoft.com/office/powerpoint/2010/main" val="4069335043"/>
              </p:ext>
            </p:extLst>
          </p:nvPr>
        </p:nvGraphicFramePr>
        <p:xfrm>
          <a:off x="1293812" y="2109527"/>
          <a:ext cx="9761042" cy="1875273"/>
        </p:xfrm>
        <a:graphic>
          <a:graphicData uri="http://schemas.openxmlformats.org/drawingml/2006/table">
            <a:tbl>
              <a:tblPr>
                <a:tableStyleId>{5C22544A-7EE6-4342-B048-85BDC9FD1C3A}</a:tableStyleId>
              </a:tblPr>
              <a:tblGrid>
                <a:gridCol w="1044228">
                  <a:extLst>
                    <a:ext uri="{9D8B030D-6E8A-4147-A177-3AD203B41FA5}">
                      <a16:colId xmlns:a16="http://schemas.microsoft.com/office/drawing/2014/main" val="2731144162"/>
                    </a:ext>
                  </a:extLst>
                </a:gridCol>
                <a:gridCol w="1103898">
                  <a:extLst>
                    <a:ext uri="{9D8B030D-6E8A-4147-A177-3AD203B41FA5}">
                      <a16:colId xmlns:a16="http://schemas.microsoft.com/office/drawing/2014/main" val="1476315200"/>
                    </a:ext>
                  </a:extLst>
                </a:gridCol>
                <a:gridCol w="1215779">
                  <a:extLst>
                    <a:ext uri="{9D8B030D-6E8A-4147-A177-3AD203B41FA5}">
                      <a16:colId xmlns:a16="http://schemas.microsoft.com/office/drawing/2014/main" val="1667942385"/>
                    </a:ext>
                  </a:extLst>
                </a:gridCol>
                <a:gridCol w="1173513">
                  <a:extLst>
                    <a:ext uri="{9D8B030D-6E8A-4147-A177-3AD203B41FA5}">
                      <a16:colId xmlns:a16="http://schemas.microsoft.com/office/drawing/2014/main" val="1358680927"/>
                    </a:ext>
                  </a:extLst>
                </a:gridCol>
                <a:gridCol w="1024338">
                  <a:extLst>
                    <a:ext uri="{9D8B030D-6E8A-4147-A177-3AD203B41FA5}">
                      <a16:colId xmlns:a16="http://schemas.microsoft.com/office/drawing/2014/main" val="1700934463"/>
                    </a:ext>
                  </a:extLst>
                </a:gridCol>
                <a:gridCol w="1275449">
                  <a:extLst>
                    <a:ext uri="{9D8B030D-6E8A-4147-A177-3AD203B41FA5}">
                      <a16:colId xmlns:a16="http://schemas.microsoft.com/office/drawing/2014/main" val="1236047758"/>
                    </a:ext>
                  </a:extLst>
                </a:gridCol>
                <a:gridCol w="1581258">
                  <a:extLst>
                    <a:ext uri="{9D8B030D-6E8A-4147-A177-3AD203B41FA5}">
                      <a16:colId xmlns:a16="http://schemas.microsoft.com/office/drawing/2014/main" val="3506755529"/>
                    </a:ext>
                  </a:extLst>
                </a:gridCol>
                <a:gridCol w="1342579">
                  <a:extLst>
                    <a:ext uri="{9D8B030D-6E8A-4147-A177-3AD203B41FA5}">
                      <a16:colId xmlns:a16="http://schemas.microsoft.com/office/drawing/2014/main" val="845842065"/>
                    </a:ext>
                  </a:extLst>
                </a:gridCol>
              </a:tblGrid>
              <a:tr h="248918">
                <a:tc>
                  <a:txBody>
                    <a:bodyPr/>
                    <a:lstStyle/>
                    <a:p>
                      <a:pPr algn="l" fontAlgn="b"/>
                      <a:r>
                        <a:rPr lang="nb-NO" sz="1600" u="none" strike="noStrike">
                          <a:effectLst/>
                        </a:rPr>
                        <a:t>Product Type</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Product #</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Rank</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Brand Name</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Price</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Profit margin</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Sales Volume</a:t>
                      </a:r>
                      <a:endParaRPr lang="nb-NO" sz="1600" b="1" i="0" u="none" strike="noStrike">
                        <a:solidFill>
                          <a:srgbClr val="000000"/>
                        </a:solidFill>
                        <a:effectLst/>
                        <a:latin typeface="Calibri" panose="020F0502020204030204" pitchFamily="34" charset="0"/>
                      </a:endParaRPr>
                    </a:p>
                  </a:txBody>
                  <a:tcPr marL="7343" marR="7343" marT="7343" marB="0" anchor="b"/>
                </a:tc>
                <a:tc>
                  <a:txBody>
                    <a:bodyPr/>
                    <a:lstStyle/>
                    <a:p>
                      <a:pPr algn="l" fontAlgn="b"/>
                      <a:r>
                        <a:rPr lang="nb-NO" sz="1600" u="none" strike="noStrike">
                          <a:effectLst/>
                        </a:rPr>
                        <a:t>Predicted profit</a:t>
                      </a:r>
                      <a:endParaRPr lang="nb-NO" sz="1600" b="1" i="0" u="none" strike="noStrike">
                        <a:solidFill>
                          <a:srgbClr val="000000"/>
                        </a:solidFill>
                        <a:effectLst/>
                        <a:latin typeface="Calibri" panose="020F0502020204030204" pitchFamily="34" charset="0"/>
                      </a:endParaRPr>
                    </a:p>
                  </a:txBody>
                  <a:tcPr marL="7343" marR="7343" marT="7343" marB="0" anchor="b"/>
                </a:tc>
                <a:extLst>
                  <a:ext uri="{0D108BD9-81ED-4DB2-BD59-A6C34878D82A}">
                    <a16:rowId xmlns:a16="http://schemas.microsoft.com/office/drawing/2014/main" val="882141462"/>
                  </a:ext>
                </a:extLst>
              </a:tr>
              <a:tr h="276050">
                <a:tc>
                  <a:txBody>
                    <a:bodyPr/>
                    <a:lstStyle/>
                    <a:p>
                      <a:pPr algn="ctr" fontAlgn="b"/>
                      <a:r>
                        <a:rPr lang="nb-NO" sz="1200" u="none" strike="noStrike" dirty="0">
                          <a:effectLst/>
                        </a:rPr>
                        <a:t>Tablet</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186</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Apple</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$629,00</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0,1</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2200,1</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138384</a:t>
                      </a:r>
                      <a:endParaRPr lang="nb-NO" sz="1200" b="1" i="0" u="none" strike="noStrike">
                        <a:solidFill>
                          <a:srgbClr val="000000"/>
                        </a:solidFill>
                        <a:effectLst/>
                        <a:latin typeface="Calibri (Body)"/>
                      </a:endParaRPr>
                    </a:p>
                  </a:txBody>
                  <a:tcPr marL="7343" marR="7343" marT="7343" marB="0" anchor="b"/>
                </a:tc>
                <a:extLst>
                  <a:ext uri="{0D108BD9-81ED-4DB2-BD59-A6C34878D82A}">
                    <a16:rowId xmlns:a16="http://schemas.microsoft.com/office/drawing/2014/main" val="2056149968"/>
                  </a:ext>
                </a:extLst>
              </a:tr>
              <a:tr h="276050">
                <a:tc>
                  <a:txBody>
                    <a:bodyPr/>
                    <a:lstStyle/>
                    <a:p>
                      <a:pPr algn="ctr" fontAlgn="b"/>
                      <a:r>
                        <a:rPr lang="nb-NO" sz="1200" u="none" strike="noStrike" dirty="0">
                          <a:effectLst/>
                        </a:rPr>
                        <a:t>Laptop</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176</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2</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err="1">
                          <a:effectLst/>
                        </a:rPr>
                        <a:t>Razer</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$1 999,00</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0,23</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264,1</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121421</a:t>
                      </a:r>
                      <a:endParaRPr lang="nb-NO" sz="1200" b="1" i="0" u="none" strike="noStrike">
                        <a:solidFill>
                          <a:srgbClr val="000000"/>
                        </a:solidFill>
                        <a:effectLst/>
                        <a:latin typeface="Calibri (Body)"/>
                      </a:endParaRPr>
                    </a:p>
                  </a:txBody>
                  <a:tcPr marL="7343" marR="7343" marT="7343" marB="0" anchor="b"/>
                </a:tc>
                <a:extLst>
                  <a:ext uri="{0D108BD9-81ED-4DB2-BD59-A6C34878D82A}">
                    <a16:rowId xmlns:a16="http://schemas.microsoft.com/office/drawing/2014/main" val="875192489"/>
                  </a:ext>
                </a:extLst>
              </a:tr>
              <a:tr h="276050">
                <a:tc>
                  <a:txBody>
                    <a:bodyPr/>
                    <a:lstStyle/>
                    <a:p>
                      <a:pPr algn="ctr" fontAlgn="b"/>
                      <a:r>
                        <a:rPr lang="nb-NO" sz="1200" u="none" strike="noStrike">
                          <a:effectLst/>
                        </a:rPr>
                        <a:t>Tablet</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187</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3</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Amazon</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$199,00</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0,2</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2298,9</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91497</a:t>
                      </a:r>
                      <a:endParaRPr lang="nb-NO" sz="1200" b="1" i="0" u="none" strike="noStrike" dirty="0">
                        <a:solidFill>
                          <a:srgbClr val="000000"/>
                        </a:solidFill>
                        <a:effectLst/>
                        <a:latin typeface="Calibri (Body)"/>
                      </a:endParaRPr>
                    </a:p>
                  </a:txBody>
                  <a:tcPr marL="7343" marR="7343" marT="7343" marB="0" anchor="b"/>
                </a:tc>
                <a:extLst>
                  <a:ext uri="{0D108BD9-81ED-4DB2-BD59-A6C34878D82A}">
                    <a16:rowId xmlns:a16="http://schemas.microsoft.com/office/drawing/2014/main" val="3176341551"/>
                  </a:ext>
                </a:extLst>
              </a:tr>
              <a:tr h="276050">
                <a:tc>
                  <a:txBody>
                    <a:bodyPr/>
                    <a:lstStyle/>
                    <a:p>
                      <a:pPr algn="ctr" fontAlgn="b"/>
                      <a:r>
                        <a:rPr lang="nb-NO" sz="1200" u="none" strike="noStrike">
                          <a:effectLst/>
                        </a:rPr>
                        <a:t>PC</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171</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4</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Dell</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$699,00</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0,25</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479,6</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83809</a:t>
                      </a:r>
                      <a:endParaRPr lang="nb-NO" sz="1200" b="1" i="0" u="none" strike="noStrike" dirty="0">
                        <a:solidFill>
                          <a:srgbClr val="000000"/>
                        </a:solidFill>
                        <a:effectLst/>
                        <a:latin typeface="Calibri (Body)"/>
                      </a:endParaRPr>
                    </a:p>
                  </a:txBody>
                  <a:tcPr marL="7343" marR="7343" marT="7343" marB="0" anchor="b"/>
                </a:tc>
                <a:extLst>
                  <a:ext uri="{0D108BD9-81ED-4DB2-BD59-A6C34878D82A}">
                    <a16:rowId xmlns:a16="http://schemas.microsoft.com/office/drawing/2014/main" val="1091128203"/>
                  </a:ext>
                </a:extLst>
              </a:tr>
              <a:tr h="276050">
                <a:tc>
                  <a:txBody>
                    <a:bodyPr/>
                    <a:lstStyle/>
                    <a:p>
                      <a:pPr algn="ctr" fontAlgn="b"/>
                      <a:r>
                        <a:rPr lang="nb-NO" sz="1200" u="none" strike="noStrike">
                          <a:effectLst/>
                        </a:rPr>
                        <a:t>Netbook</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180</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a:effectLst/>
                        </a:rPr>
                        <a:t>5</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Acer</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$329,00</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a:effectLst/>
                        </a:rPr>
                        <a:t>0,09</a:t>
                      </a:r>
                      <a:endParaRPr lang="nb-NO" sz="1200" b="1" i="0" u="none" strike="noStrike">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2200,1</a:t>
                      </a:r>
                      <a:endParaRPr lang="nb-NO" sz="1200" b="1" i="0" u="none" strike="noStrike" dirty="0">
                        <a:solidFill>
                          <a:srgbClr val="000000"/>
                        </a:solidFill>
                        <a:effectLst/>
                        <a:latin typeface="Calibri (Body)"/>
                      </a:endParaRPr>
                    </a:p>
                  </a:txBody>
                  <a:tcPr marL="7343" marR="7343" marT="7343" marB="0" anchor="b"/>
                </a:tc>
                <a:tc>
                  <a:txBody>
                    <a:bodyPr/>
                    <a:lstStyle/>
                    <a:p>
                      <a:pPr algn="ctr" fontAlgn="b"/>
                      <a:r>
                        <a:rPr lang="nb-NO" sz="1200" u="none" strike="noStrike" dirty="0">
                          <a:effectLst/>
                        </a:rPr>
                        <a:t>65144</a:t>
                      </a:r>
                      <a:endParaRPr lang="nb-NO" sz="1200" b="1" i="0" u="none" strike="noStrike" dirty="0">
                        <a:solidFill>
                          <a:srgbClr val="000000"/>
                        </a:solidFill>
                        <a:effectLst/>
                        <a:latin typeface="Calibri (Body)"/>
                      </a:endParaRPr>
                    </a:p>
                  </a:txBody>
                  <a:tcPr marL="7343" marR="7343" marT="7343" marB="0" anchor="b"/>
                </a:tc>
                <a:extLst>
                  <a:ext uri="{0D108BD9-81ED-4DB2-BD59-A6C34878D82A}">
                    <a16:rowId xmlns:a16="http://schemas.microsoft.com/office/drawing/2014/main" val="2264144837"/>
                  </a:ext>
                </a:extLst>
              </a:tr>
            </a:tbl>
          </a:graphicData>
        </a:graphic>
      </p:graphicFrame>
      <p:sp>
        <p:nvSpPr>
          <p:cNvPr id="2" name="TextBox 1">
            <a:extLst>
              <a:ext uri="{FF2B5EF4-FFF2-40B4-BE49-F238E27FC236}">
                <a16:creationId xmlns:a16="http://schemas.microsoft.com/office/drawing/2014/main" id="{44089D35-9544-8D4F-A59B-DF1E4894548F}"/>
              </a:ext>
            </a:extLst>
          </p:cNvPr>
          <p:cNvSpPr txBox="1"/>
          <p:nvPr/>
        </p:nvSpPr>
        <p:spPr>
          <a:xfrm>
            <a:off x="1293812" y="5310491"/>
            <a:ext cx="6909135" cy="646331"/>
          </a:xfrm>
          <a:prstGeom prst="rect">
            <a:avLst/>
          </a:prstGeom>
          <a:noFill/>
        </p:spPr>
        <p:txBody>
          <a:bodyPr wrap="none" rtlCol="0">
            <a:spAutoFit/>
          </a:bodyPr>
          <a:lstStyle/>
          <a:p>
            <a:r>
              <a:rPr lang="en" dirty="0"/>
              <a:t>The Gradient Boosted Trees algorithms provides a good performance if </a:t>
            </a:r>
          </a:p>
          <a:p>
            <a:r>
              <a:rPr lang="en" dirty="0"/>
              <a:t>compared with other approaches such as SVM and  KNN .</a:t>
            </a:r>
            <a:endParaRPr lang="nb-NO" dirty="0"/>
          </a:p>
        </p:txBody>
      </p:sp>
    </p:spTree>
    <p:extLst>
      <p:ext uri="{BB962C8B-B14F-4D97-AF65-F5344CB8AC3E}">
        <p14:creationId xmlns:p14="http://schemas.microsoft.com/office/powerpoint/2010/main" val="366719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B8BA6AB-A155-F342-9A9E-9D8F29C74D95}"/>
              </a:ext>
            </a:extLst>
          </p:cNvPr>
          <p:cNvGraphicFramePr>
            <a:graphicFrameLocks noGrp="1"/>
          </p:cNvGraphicFramePr>
          <p:nvPr>
            <p:extLst>
              <p:ext uri="{D42A27DB-BD31-4B8C-83A1-F6EECF244321}">
                <p14:modId xmlns:p14="http://schemas.microsoft.com/office/powerpoint/2010/main" val="2555279086"/>
              </p:ext>
            </p:extLst>
          </p:nvPr>
        </p:nvGraphicFramePr>
        <p:xfrm>
          <a:off x="0" y="0"/>
          <a:ext cx="11567162" cy="5806447"/>
        </p:xfrm>
        <a:graphic>
          <a:graphicData uri="http://schemas.openxmlformats.org/drawingml/2006/table">
            <a:tbl>
              <a:tblPr firstRow="1" bandRow="1">
                <a:tableStyleId>{5C22544A-7EE6-4342-B048-85BDC9FD1C3A}</a:tableStyleId>
              </a:tblPr>
              <a:tblGrid>
                <a:gridCol w="1521441">
                  <a:extLst>
                    <a:ext uri="{9D8B030D-6E8A-4147-A177-3AD203B41FA5}">
                      <a16:colId xmlns:a16="http://schemas.microsoft.com/office/drawing/2014/main" val="1719760108"/>
                    </a:ext>
                  </a:extLst>
                </a:gridCol>
                <a:gridCol w="1226353">
                  <a:extLst>
                    <a:ext uri="{9D8B030D-6E8A-4147-A177-3AD203B41FA5}">
                      <a16:colId xmlns:a16="http://schemas.microsoft.com/office/drawing/2014/main" val="3396312642"/>
                    </a:ext>
                  </a:extLst>
                </a:gridCol>
                <a:gridCol w="1116480">
                  <a:extLst>
                    <a:ext uri="{9D8B030D-6E8A-4147-A177-3AD203B41FA5}">
                      <a16:colId xmlns:a16="http://schemas.microsoft.com/office/drawing/2014/main" val="1561236271"/>
                    </a:ext>
                  </a:extLst>
                </a:gridCol>
                <a:gridCol w="1486647">
                  <a:extLst>
                    <a:ext uri="{9D8B030D-6E8A-4147-A177-3AD203B41FA5}">
                      <a16:colId xmlns:a16="http://schemas.microsoft.com/office/drawing/2014/main" val="1331383203"/>
                    </a:ext>
                  </a:extLst>
                </a:gridCol>
                <a:gridCol w="1137969">
                  <a:extLst>
                    <a:ext uri="{9D8B030D-6E8A-4147-A177-3AD203B41FA5}">
                      <a16:colId xmlns:a16="http://schemas.microsoft.com/office/drawing/2014/main" val="1678953235"/>
                    </a:ext>
                  </a:extLst>
                </a:gridCol>
                <a:gridCol w="1519152">
                  <a:extLst>
                    <a:ext uri="{9D8B030D-6E8A-4147-A177-3AD203B41FA5}">
                      <a16:colId xmlns:a16="http://schemas.microsoft.com/office/drawing/2014/main" val="3718453824"/>
                    </a:ext>
                  </a:extLst>
                </a:gridCol>
                <a:gridCol w="1756668">
                  <a:extLst>
                    <a:ext uri="{9D8B030D-6E8A-4147-A177-3AD203B41FA5}">
                      <a16:colId xmlns:a16="http://schemas.microsoft.com/office/drawing/2014/main" val="44701756"/>
                    </a:ext>
                  </a:extLst>
                </a:gridCol>
                <a:gridCol w="1802452">
                  <a:extLst>
                    <a:ext uri="{9D8B030D-6E8A-4147-A177-3AD203B41FA5}">
                      <a16:colId xmlns:a16="http://schemas.microsoft.com/office/drawing/2014/main" val="1122901155"/>
                    </a:ext>
                  </a:extLst>
                </a:gridCol>
              </a:tblGrid>
              <a:tr h="1297170">
                <a:tc>
                  <a:txBody>
                    <a:bodyPr/>
                    <a:lstStyle/>
                    <a:p>
                      <a:pPr algn="l" fontAlgn="b"/>
                      <a:r>
                        <a:rPr lang="nb-NO" sz="1800" u="none" strike="noStrike">
                          <a:effectLst/>
                        </a:rPr>
                        <a:t>Product Type</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Product #</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Rank</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Brand Name</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Price</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Profit margin</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Sales Volume</a:t>
                      </a:r>
                      <a:endParaRPr lang="nb-NO" sz="1800" b="1" i="0" u="none" strike="noStrike">
                        <a:solidFill>
                          <a:srgbClr val="000000"/>
                        </a:solidFill>
                        <a:effectLst/>
                        <a:latin typeface="Calibri" panose="020F0502020204030204" pitchFamily="34" charset="0"/>
                      </a:endParaRPr>
                    </a:p>
                  </a:txBody>
                  <a:tcPr marL="7413" marR="7413" marT="7413" marB="0" anchor="b"/>
                </a:tc>
                <a:tc>
                  <a:txBody>
                    <a:bodyPr/>
                    <a:lstStyle/>
                    <a:p>
                      <a:pPr algn="l" fontAlgn="b"/>
                      <a:r>
                        <a:rPr lang="nb-NO" sz="1800" u="none" strike="noStrike">
                          <a:effectLst/>
                        </a:rPr>
                        <a:t>Predicted profit</a:t>
                      </a:r>
                      <a:endParaRPr lang="nb-NO" sz="1800" b="1" i="0" u="none" strike="noStrike">
                        <a:solidFill>
                          <a:srgbClr val="000000"/>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1914257212"/>
                  </a:ext>
                </a:extLst>
              </a:tr>
              <a:tr h="230045">
                <a:tc>
                  <a:txBody>
                    <a:bodyPr/>
                    <a:lstStyle/>
                    <a:p>
                      <a:pPr algn="ctr" fontAlgn="b"/>
                      <a:r>
                        <a:rPr lang="nb-NO" sz="1400" u="none" strike="noStrike" dirty="0">
                          <a:solidFill>
                            <a:schemeClr val="tx1"/>
                          </a:solidFill>
                          <a:effectLst/>
                        </a:rPr>
                        <a:t>Tablet</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186</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Apple</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$629,00</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0,1</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2200,1</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138384</a:t>
                      </a:r>
                      <a:endParaRPr lang="nb-NO" sz="1400" b="1" i="0" u="none" strike="noStrike" dirty="0">
                        <a:solidFill>
                          <a:schemeClr val="tx1"/>
                        </a:solidFill>
                        <a:effectLst/>
                        <a:latin typeface="Calibri (Body)"/>
                      </a:endParaRPr>
                    </a:p>
                  </a:txBody>
                  <a:tcPr marL="7413" marR="7413" marT="7413" marB="0" anchor="b"/>
                </a:tc>
                <a:extLst>
                  <a:ext uri="{0D108BD9-81ED-4DB2-BD59-A6C34878D82A}">
                    <a16:rowId xmlns:a16="http://schemas.microsoft.com/office/drawing/2014/main" val="91642546"/>
                  </a:ext>
                </a:extLst>
              </a:tr>
              <a:tr h="267452">
                <a:tc>
                  <a:txBody>
                    <a:bodyPr/>
                    <a:lstStyle/>
                    <a:p>
                      <a:pPr algn="ctr" fontAlgn="b"/>
                      <a:r>
                        <a:rPr lang="nb-NO" sz="1400" u="none" strike="noStrike" dirty="0">
                          <a:solidFill>
                            <a:schemeClr val="tx1"/>
                          </a:solidFill>
                          <a:effectLst/>
                        </a:rPr>
                        <a:t>Laptop</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176</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2</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err="1">
                          <a:solidFill>
                            <a:schemeClr val="tx1"/>
                          </a:solidFill>
                          <a:effectLst/>
                        </a:rPr>
                        <a:t>Razer</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$1 999,00</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0,23</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264,1</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121421</a:t>
                      </a:r>
                      <a:endParaRPr lang="nb-NO" sz="1400" b="1" i="0" u="none" strike="noStrike" dirty="0">
                        <a:solidFill>
                          <a:schemeClr val="tx1"/>
                        </a:solidFill>
                        <a:effectLst/>
                        <a:latin typeface="Calibri (Body)"/>
                      </a:endParaRPr>
                    </a:p>
                  </a:txBody>
                  <a:tcPr marL="7413" marR="7413" marT="7413" marB="0" anchor="b"/>
                </a:tc>
                <a:extLst>
                  <a:ext uri="{0D108BD9-81ED-4DB2-BD59-A6C34878D82A}">
                    <a16:rowId xmlns:a16="http://schemas.microsoft.com/office/drawing/2014/main" val="1036173005"/>
                  </a:ext>
                </a:extLst>
              </a:tr>
              <a:tr h="267452">
                <a:tc>
                  <a:txBody>
                    <a:bodyPr/>
                    <a:lstStyle/>
                    <a:p>
                      <a:pPr algn="ctr" fontAlgn="b"/>
                      <a:r>
                        <a:rPr lang="nb-NO" sz="1400" u="none" strike="noStrike" dirty="0">
                          <a:solidFill>
                            <a:schemeClr val="tx1"/>
                          </a:solidFill>
                          <a:effectLst/>
                        </a:rPr>
                        <a:t>Tablet</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187</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3</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Amazon</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$199,00</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0,2</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2298,9</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91497</a:t>
                      </a:r>
                      <a:endParaRPr lang="nb-NO" sz="1400" b="1" i="0" u="none" strike="noStrike" dirty="0">
                        <a:solidFill>
                          <a:schemeClr val="tx1"/>
                        </a:solidFill>
                        <a:effectLst/>
                        <a:latin typeface="Calibri (Body)"/>
                      </a:endParaRPr>
                    </a:p>
                  </a:txBody>
                  <a:tcPr marL="7413" marR="7413" marT="7413" marB="0" anchor="b"/>
                </a:tc>
                <a:extLst>
                  <a:ext uri="{0D108BD9-81ED-4DB2-BD59-A6C34878D82A}">
                    <a16:rowId xmlns:a16="http://schemas.microsoft.com/office/drawing/2014/main" val="680684601"/>
                  </a:ext>
                </a:extLst>
              </a:tr>
              <a:tr h="267452">
                <a:tc>
                  <a:txBody>
                    <a:bodyPr/>
                    <a:lstStyle/>
                    <a:p>
                      <a:pPr algn="ctr" fontAlgn="b"/>
                      <a:r>
                        <a:rPr lang="nb-NO" sz="1400" u="none" strike="noStrike" dirty="0">
                          <a:solidFill>
                            <a:schemeClr val="tx1"/>
                          </a:solidFill>
                          <a:effectLst/>
                        </a:rPr>
                        <a:t>PC</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171</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4</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Dell</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$699,00</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0,25</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479,6</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83809</a:t>
                      </a:r>
                      <a:endParaRPr lang="nb-NO" sz="1400" b="1" i="0" u="none" strike="noStrike" dirty="0">
                        <a:solidFill>
                          <a:schemeClr val="tx1"/>
                        </a:solidFill>
                        <a:effectLst/>
                        <a:latin typeface="Calibri (Body)"/>
                      </a:endParaRPr>
                    </a:p>
                  </a:txBody>
                  <a:tcPr marL="7413" marR="7413" marT="7413" marB="0" anchor="b"/>
                </a:tc>
                <a:extLst>
                  <a:ext uri="{0D108BD9-81ED-4DB2-BD59-A6C34878D82A}">
                    <a16:rowId xmlns:a16="http://schemas.microsoft.com/office/drawing/2014/main" val="2750518201"/>
                  </a:ext>
                </a:extLst>
              </a:tr>
              <a:tr h="267452">
                <a:tc>
                  <a:txBody>
                    <a:bodyPr/>
                    <a:lstStyle/>
                    <a:p>
                      <a:pPr algn="ctr" fontAlgn="b"/>
                      <a:r>
                        <a:rPr lang="nb-NO" sz="1400" u="none" strike="noStrike">
                          <a:solidFill>
                            <a:schemeClr val="tx1"/>
                          </a:solidFill>
                          <a:effectLst/>
                        </a:rPr>
                        <a:t>Netbook</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180</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5</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Acer</a:t>
                      </a:r>
                      <a:endParaRPr lang="nb-NO" sz="1400" b="1"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$329,00</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0,09</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2200,1</a:t>
                      </a:r>
                      <a:endParaRPr lang="nb-NO" sz="1400" b="1" i="0" u="none" strike="noStrike">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65144</a:t>
                      </a:r>
                      <a:endParaRPr lang="nb-NO" sz="1400" b="1" i="0" u="none" strike="noStrike" dirty="0">
                        <a:solidFill>
                          <a:schemeClr val="tx1"/>
                        </a:solidFill>
                        <a:effectLst/>
                        <a:latin typeface="Calibri (Body)"/>
                      </a:endParaRPr>
                    </a:p>
                  </a:txBody>
                  <a:tcPr marL="7413" marR="7413" marT="7413" marB="0" anchor="b"/>
                </a:tc>
                <a:extLst>
                  <a:ext uri="{0D108BD9-81ED-4DB2-BD59-A6C34878D82A}">
                    <a16:rowId xmlns:a16="http://schemas.microsoft.com/office/drawing/2014/main" val="1263745342"/>
                  </a:ext>
                </a:extLst>
              </a:tr>
              <a:tr h="267452">
                <a:tc>
                  <a:txBody>
                    <a:bodyPr/>
                    <a:lstStyle/>
                    <a:p>
                      <a:pPr algn="ctr" fontAlgn="b"/>
                      <a:r>
                        <a:rPr lang="nb-NO" sz="1400" u="none" strike="noStrike">
                          <a:solidFill>
                            <a:schemeClr val="tx1"/>
                          </a:solidFill>
                          <a:effectLst/>
                        </a:rPr>
                        <a:t>PC</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172</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6</a:t>
                      </a:r>
                      <a:endParaRPr lang="nb-NO" sz="1400" b="0"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Dell</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$860,00</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0,2</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307,4</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52881</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2622510660"/>
                  </a:ext>
                </a:extLst>
              </a:tr>
              <a:tr h="267452">
                <a:tc>
                  <a:txBody>
                    <a:bodyPr/>
                    <a:lstStyle/>
                    <a:p>
                      <a:pPr algn="ctr" fontAlgn="b"/>
                      <a:r>
                        <a:rPr lang="nb-NO" sz="1400" u="none" strike="noStrike">
                          <a:solidFill>
                            <a:schemeClr val="tx1"/>
                          </a:solidFill>
                          <a:effectLst/>
                        </a:rPr>
                        <a:t>Game Console</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199</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7</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Sony</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$249,99</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0,09</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2200,1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49500</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365707096"/>
                  </a:ext>
                </a:extLst>
              </a:tr>
              <a:tr h="267452">
                <a:tc>
                  <a:txBody>
                    <a:bodyPr/>
                    <a:lstStyle/>
                    <a:p>
                      <a:pPr algn="ctr" fontAlgn="b"/>
                      <a:r>
                        <a:rPr lang="nb-NO" sz="1400" u="none" strike="noStrike">
                          <a:solidFill>
                            <a:schemeClr val="tx1"/>
                          </a:solidFill>
                          <a:effectLst/>
                        </a:rPr>
                        <a:t>Laptop</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175</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8</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Toshiba</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$1 199,00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0,15</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264,1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47497</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3132891922"/>
                  </a:ext>
                </a:extLst>
              </a:tr>
              <a:tr h="267452">
                <a:tc>
                  <a:txBody>
                    <a:bodyPr/>
                    <a:lstStyle/>
                    <a:p>
                      <a:pPr algn="ctr" fontAlgn="b"/>
                      <a:r>
                        <a:rPr lang="nb-NO" sz="1400" u="none" strike="noStrike" dirty="0">
                          <a:solidFill>
                            <a:schemeClr val="tx1"/>
                          </a:solidFill>
                          <a:effectLst/>
                        </a:rPr>
                        <a:t>Laptop</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173</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9</a:t>
                      </a:r>
                      <a:endParaRPr lang="nb-NO" sz="1400" b="0"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dirty="0">
                          <a:solidFill>
                            <a:schemeClr val="tx1"/>
                          </a:solidFill>
                          <a:effectLst/>
                        </a:rPr>
                        <a:t>Apple</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$1 199,00</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0,1</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388,4</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46570</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149099606"/>
                  </a:ext>
                </a:extLst>
              </a:tr>
              <a:tr h="267452">
                <a:tc>
                  <a:txBody>
                    <a:bodyPr/>
                    <a:lstStyle/>
                    <a:p>
                      <a:pPr algn="ctr" fontAlgn="b"/>
                      <a:r>
                        <a:rPr lang="nb-NO" sz="1400" u="none" strike="noStrike">
                          <a:solidFill>
                            <a:schemeClr val="tx1"/>
                          </a:solidFill>
                          <a:effectLst/>
                        </a:rPr>
                        <a:t>Netbook</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181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10</a:t>
                      </a:r>
                      <a:endParaRPr lang="nb-NO" sz="1400" b="0" i="0" u="none" strike="noStrike" dirty="0">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Asus</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$439,00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556,4</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26867</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1738562518"/>
                  </a:ext>
                </a:extLst>
              </a:tr>
              <a:tr h="267452">
                <a:tc>
                  <a:txBody>
                    <a:bodyPr/>
                    <a:lstStyle/>
                    <a:p>
                      <a:pPr algn="ctr" fontAlgn="b"/>
                      <a:r>
                        <a:rPr lang="nb-NO" sz="1400" u="none" strike="noStrike" dirty="0">
                          <a:solidFill>
                            <a:schemeClr val="tx1"/>
                          </a:solidFill>
                          <a:effectLst/>
                        </a:rPr>
                        <a:t>Smartphone</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193</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11</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Motorola</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$199,00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528,8</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11577</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4134546288"/>
                  </a:ext>
                </a:extLst>
              </a:tr>
              <a:tr h="267452">
                <a:tc>
                  <a:txBody>
                    <a:bodyPr/>
                    <a:lstStyle/>
                    <a:p>
                      <a:pPr algn="ctr" fontAlgn="b"/>
                      <a:r>
                        <a:rPr lang="nb-NO" sz="1400" u="none" strike="noStrike">
                          <a:solidFill>
                            <a:schemeClr val="tx1"/>
                          </a:solidFill>
                          <a:effectLst/>
                        </a:rPr>
                        <a:t>Smartphone</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196</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12</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Motorola</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$300,00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299,1</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9870</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2404002584"/>
                  </a:ext>
                </a:extLst>
              </a:tr>
              <a:tr h="267452">
                <a:tc>
                  <a:txBody>
                    <a:bodyPr/>
                    <a:lstStyle/>
                    <a:p>
                      <a:pPr algn="ctr" fontAlgn="b"/>
                      <a:r>
                        <a:rPr lang="nb-NO" sz="1400" u="none" strike="noStrike">
                          <a:solidFill>
                            <a:schemeClr val="tx1"/>
                          </a:solidFill>
                          <a:effectLst/>
                        </a:rPr>
                        <a:t>Netbook</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178</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13</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HP</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$399,99</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0,08</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264,4</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8462</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1850001100"/>
                  </a:ext>
                </a:extLst>
              </a:tr>
              <a:tr h="267452">
                <a:tc>
                  <a:txBody>
                    <a:bodyPr/>
                    <a:lstStyle/>
                    <a:p>
                      <a:pPr algn="ctr" fontAlgn="b"/>
                      <a:r>
                        <a:rPr lang="nb-NO" sz="1400" u="none" strike="noStrike">
                          <a:solidFill>
                            <a:schemeClr val="tx1"/>
                          </a:solidFill>
                          <a:effectLst/>
                        </a:rPr>
                        <a:t>Netbook</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183</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14</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Samsung</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$330,00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0,09</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264,4</a:t>
                      </a:r>
                      <a:endParaRPr lang="nb-NO" sz="1400" b="0" i="0" u="none" strike="noStrike" dirty="0">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7854</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826786770"/>
                  </a:ext>
                </a:extLst>
              </a:tr>
              <a:tr h="267452">
                <a:tc>
                  <a:txBody>
                    <a:bodyPr/>
                    <a:lstStyle/>
                    <a:p>
                      <a:pPr algn="ctr" fontAlgn="b"/>
                      <a:r>
                        <a:rPr lang="nb-NO" sz="1400" u="none" strike="noStrike">
                          <a:solidFill>
                            <a:schemeClr val="tx1"/>
                          </a:solidFill>
                          <a:effectLst/>
                        </a:rPr>
                        <a:t>Smartphone</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195</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15</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HTC</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$149,00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0,15</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265,9</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5942</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2854766992"/>
                  </a:ext>
                </a:extLst>
              </a:tr>
              <a:tr h="267452">
                <a:tc>
                  <a:txBody>
                    <a:bodyPr/>
                    <a:lstStyle/>
                    <a:p>
                      <a:pPr algn="ctr" fontAlgn="b"/>
                      <a:r>
                        <a:rPr lang="nb-NO" sz="1400" u="none" strike="noStrike">
                          <a:solidFill>
                            <a:schemeClr val="tx1"/>
                          </a:solidFill>
                          <a:effectLst/>
                        </a:rPr>
                        <a:t>Smartphone</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194</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16</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Samsung</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$49,00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0,12</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659,3</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3877</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410437921"/>
                  </a:ext>
                </a:extLst>
              </a:tr>
              <a:tr h="267452">
                <a:tc>
                  <a:txBody>
                    <a:bodyPr/>
                    <a:lstStyle/>
                    <a:p>
                      <a:pPr algn="ctr" fontAlgn="b"/>
                      <a:r>
                        <a:rPr lang="nb-NO" sz="1400" u="none" strike="noStrike">
                          <a:solidFill>
                            <a:schemeClr val="tx1"/>
                          </a:solidFill>
                          <a:effectLst/>
                        </a:rPr>
                        <a:t>Monitor</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201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17</a:t>
                      </a:r>
                      <a:endParaRPr lang="nb-NO" sz="1400" b="0" i="0" u="none" strike="noStrike">
                        <a:solidFill>
                          <a:schemeClr val="tx1"/>
                        </a:solidFill>
                        <a:effectLst/>
                        <a:latin typeface="Calibri (Body)"/>
                      </a:endParaRPr>
                    </a:p>
                  </a:txBody>
                  <a:tcPr marL="7413" marR="7413" marT="7413" marB="0" anchor="b"/>
                </a:tc>
                <a:tc>
                  <a:txBody>
                    <a:bodyPr/>
                    <a:lstStyle/>
                    <a:p>
                      <a:pPr algn="ctr" fontAlgn="b"/>
                      <a:r>
                        <a:rPr lang="nb-NO" sz="1400" u="none" strike="noStrike">
                          <a:solidFill>
                            <a:schemeClr val="tx1"/>
                          </a:solidFill>
                          <a:effectLst/>
                        </a:rPr>
                        <a:t>Asus</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$140,00</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0,05</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a:solidFill>
                            <a:schemeClr val="tx1"/>
                          </a:solidFill>
                          <a:effectLst/>
                        </a:rPr>
                        <a:t>264,1</a:t>
                      </a:r>
                      <a:endParaRPr lang="nb-NO" sz="1400" b="0" i="0" u="none" strike="noStrike">
                        <a:solidFill>
                          <a:schemeClr val="tx1"/>
                        </a:solidFill>
                        <a:effectLst/>
                        <a:latin typeface="Calibri" panose="020F0502020204030204" pitchFamily="34" charset="0"/>
                      </a:endParaRPr>
                    </a:p>
                  </a:txBody>
                  <a:tcPr marL="7413" marR="7413" marT="7413" marB="0" anchor="b"/>
                </a:tc>
                <a:tc>
                  <a:txBody>
                    <a:bodyPr/>
                    <a:lstStyle/>
                    <a:p>
                      <a:pPr algn="ctr" fontAlgn="b"/>
                      <a:r>
                        <a:rPr lang="nb-NO" sz="1400" u="none" strike="noStrike" dirty="0">
                          <a:solidFill>
                            <a:schemeClr val="tx1"/>
                          </a:solidFill>
                          <a:effectLst/>
                        </a:rPr>
                        <a:t>1849</a:t>
                      </a:r>
                      <a:endParaRPr lang="nb-NO" sz="1400" b="0" i="0" u="none" strike="noStrike" dirty="0">
                        <a:solidFill>
                          <a:schemeClr val="tx1"/>
                        </a:solidFill>
                        <a:effectLst/>
                        <a:latin typeface="Calibri" panose="020F0502020204030204" pitchFamily="34" charset="0"/>
                      </a:endParaRPr>
                    </a:p>
                  </a:txBody>
                  <a:tcPr marL="7413" marR="7413" marT="7413" marB="0" anchor="b"/>
                </a:tc>
                <a:extLst>
                  <a:ext uri="{0D108BD9-81ED-4DB2-BD59-A6C34878D82A}">
                    <a16:rowId xmlns:a16="http://schemas.microsoft.com/office/drawing/2014/main" val="184278274"/>
                  </a:ext>
                </a:extLst>
              </a:tr>
            </a:tbl>
          </a:graphicData>
        </a:graphic>
      </p:graphicFrame>
    </p:spTree>
    <p:extLst>
      <p:ext uri="{BB962C8B-B14F-4D97-AF65-F5344CB8AC3E}">
        <p14:creationId xmlns:p14="http://schemas.microsoft.com/office/powerpoint/2010/main" val="351103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E3EB5-BDF5-F14D-9E48-A601604E20D0}"/>
              </a:ext>
            </a:extLst>
          </p:cNvPr>
          <p:cNvSpPr>
            <a:spLocks noGrp="1"/>
          </p:cNvSpPr>
          <p:nvPr>
            <p:ph type="title"/>
          </p:nvPr>
        </p:nvSpPr>
        <p:spPr>
          <a:xfrm>
            <a:off x="1451579" y="804519"/>
            <a:ext cx="9603275" cy="1049235"/>
          </a:xfrm>
        </p:spPr>
        <p:txBody>
          <a:bodyPr>
            <a:normAutofit/>
          </a:bodyPr>
          <a:lstStyle/>
          <a:p>
            <a:r>
              <a:rPr lang="nb-NO" dirty="0" err="1"/>
              <a:t>Summary</a:t>
            </a:r>
            <a:r>
              <a:rPr lang="nb-NO" dirty="0"/>
              <a:t> and </a:t>
            </a:r>
            <a:r>
              <a:rPr lang="nb-NO" dirty="0" err="1"/>
              <a:t>Conclusions</a:t>
            </a:r>
            <a:endParaRPr lang="nb-NO" dirty="0"/>
          </a:p>
        </p:txBody>
      </p:sp>
      <p:sp>
        <p:nvSpPr>
          <p:cNvPr id="3" name="TextBox 2">
            <a:extLst>
              <a:ext uri="{FF2B5EF4-FFF2-40B4-BE49-F238E27FC236}">
                <a16:creationId xmlns:a16="http://schemas.microsoft.com/office/drawing/2014/main" id="{CD72BAE3-9EC9-C54D-A937-82BE0DFFD845}"/>
              </a:ext>
            </a:extLst>
          </p:cNvPr>
          <p:cNvSpPr txBox="1"/>
          <p:nvPr/>
        </p:nvSpPr>
        <p:spPr>
          <a:xfrm>
            <a:off x="2286000" y="1295400"/>
            <a:ext cx="184731" cy="369332"/>
          </a:xfrm>
          <a:prstGeom prst="rect">
            <a:avLst/>
          </a:prstGeom>
          <a:noFill/>
        </p:spPr>
        <p:txBody>
          <a:bodyPr wrap="none" rtlCol="0">
            <a:spAutoFit/>
          </a:bodyPr>
          <a:lstStyle/>
          <a:p>
            <a:endParaRPr lang="nb-NO" dirty="0"/>
          </a:p>
        </p:txBody>
      </p:sp>
      <p:graphicFrame>
        <p:nvGraphicFramePr>
          <p:cNvPr id="7" name="Content Placeholder 4">
            <a:extLst>
              <a:ext uri="{FF2B5EF4-FFF2-40B4-BE49-F238E27FC236}">
                <a16:creationId xmlns:a16="http://schemas.microsoft.com/office/drawing/2014/main" id="{FF9BF6F4-EE22-4383-89DB-9CF83231C6EF}"/>
              </a:ext>
            </a:extLst>
          </p:cNvPr>
          <p:cNvGraphicFramePr>
            <a:graphicFrameLocks noGrp="1"/>
          </p:cNvGraphicFramePr>
          <p:nvPr>
            <p:ph idx="1"/>
            <p:extLst>
              <p:ext uri="{D42A27DB-BD31-4B8C-83A1-F6EECF244321}">
                <p14:modId xmlns:p14="http://schemas.microsoft.com/office/powerpoint/2010/main" val="2646754770"/>
              </p:ext>
            </p:extLst>
          </p:nvPr>
        </p:nvGraphicFramePr>
        <p:xfrm>
          <a:off x="1" y="1853754"/>
          <a:ext cx="11055350" cy="4199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015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B5D3-D356-B14A-9FCF-C74064852448}"/>
              </a:ext>
            </a:extLst>
          </p:cNvPr>
          <p:cNvSpPr>
            <a:spLocks noGrp="1"/>
          </p:cNvSpPr>
          <p:nvPr>
            <p:ph type="title"/>
          </p:nvPr>
        </p:nvSpPr>
        <p:spPr/>
        <p:txBody>
          <a:bodyPr/>
          <a:lstStyle/>
          <a:p>
            <a:r>
              <a:rPr lang="nb-NO" dirty="0"/>
              <a:t>Data Mining in the future</a:t>
            </a:r>
          </a:p>
        </p:txBody>
      </p:sp>
      <p:sp>
        <p:nvSpPr>
          <p:cNvPr id="3" name="Content Placeholder 2">
            <a:extLst>
              <a:ext uri="{FF2B5EF4-FFF2-40B4-BE49-F238E27FC236}">
                <a16:creationId xmlns:a16="http://schemas.microsoft.com/office/drawing/2014/main" id="{102478CD-F4B7-C34A-86E3-D77217FC2A81}"/>
              </a:ext>
            </a:extLst>
          </p:cNvPr>
          <p:cNvSpPr>
            <a:spLocks noGrp="1"/>
          </p:cNvSpPr>
          <p:nvPr>
            <p:ph idx="1"/>
          </p:nvPr>
        </p:nvSpPr>
        <p:spPr/>
        <p:txBody>
          <a:bodyPr/>
          <a:lstStyle/>
          <a:p>
            <a:pPr lvl="0"/>
            <a:r>
              <a:rPr lang="en-US" dirty="0"/>
              <a:t>Forecast the performance of the product(s) in the market.</a:t>
            </a:r>
            <a:endParaRPr lang="nb-NO" dirty="0"/>
          </a:p>
          <a:p>
            <a:pPr lvl="0"/>
            <a:r>
              <a:rPr lang="en-US" dirty="0"/>
              <a:t>Customer segmentation e.g. for targeted marketing</a:t>
            </a:r>
            <a:endParaRPr lang="nb-NO" dirty="0"/>
          </a:p>
          <a:p>
            <a:pPr lvl="0"/>
            <a:r>
              <a:rPr lang="en-US" dirty="0"/>
              <a:t>New revenue streams can be analyzed </a:t>
            </a:r>
            <a:endParaRPr lang="nb-NO" dirty="0"/>
          </a:p>
          <a:p>
            <a:pPr lvl="0"/>
            <a:r>
              <a:rPr lang="en-US" dirty="0"/>
              <a:t>Easy to understand patterns and other related risks factors </a:t>
            </a:r>
            <a:endParaRPr lang="nb-NO" dirty="0"/>
          </a:p>
          <a:p>
            <a:pPr lvl="0"/>
            <a:r>
              <a:rPr lang="en-US" dirty="0"/>
              <a:t>Collaborative filtering (group based on common items purchased)</a:t>
            </a:r>
            <a:endParaRPr lang="nb-NO" dirty="0"/>
          </a:p>
          <a:p>
            <a:pPr lvl="0"/>
            <a:r>
              <a:rPr lang="en-US" dirty="0"/>
              <a:t>Given database of user preferences, predict preference of new user </a:t>
            </a:r>
            <a:endParaRPr lang="nb-NO" dirty="0"/>
          </a:p>
          <a:p>
            <a:pPr lvl="0"/>
            <a:r>
              <a:rPr lang="en-US" dirty="0"/>
              <a:t>Improve predictive capability of classifiers that assume attribute independence</a:t>
            </a:r>
            <a:endParaRPr lang="nb-NO" dirty="0"/>
          </a:p>
          <a:p>
            <a:endParaRPr lang="nb-NO" dirty="0"/>
          </a:p>
        </p:txBody>
      </p:sp>
    </p:spTree>
    <p:extLst>
      <p:ext uri="{BB962C8B-B14F-4D97-AF65-F5344CB8AC3E}">
        <p14:creationId xmlns:p14="http://schemas.microsoft.com/office/powerpoint/2010/main" val="91864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text&#10;&#10;Description automatically generated">
            <a:extLst>
              <a:ext uri="{FF2B5EF4-FFF2-40B4-BE49-F238E27FC236}">
                <a16:creationId xmlns:a16="http://schemas.microsoft.com/office/drawing/2014/main" id="{50D117BC-457C-904D-A20C-1EB4F547CB87}"/>
              </a:ext>
            </a:extLst>
          </p:cNvPr>
          <p:cNvPicPr>
            <a:picLocks noChangeAspect="1"/>
          </p:cNvPicPr>
          <p:nvPr/>
        </p:nvPicPr>
        <p:blipFill>
          <a:blip r:embed="rId3"/>
          <a:stretch>
            <a:fillRect/>
          </a:stretch>
        </p:blipFill>
        <p:spPr>
          <a:xfrm>
            <a:off x="2700018" y="643467"/>
            <a:ext cx="6791963" cy="4873234"/>
          </a:xfrm>
          <a:prstGeom prst="rect">
            <a:avLst/>
          </a:prstGeom>
        </p:spPr>
      </p:pic>
    </p:spTree>
    <p:extLst>
      <p:ext uri="{BB962C8B-B14F-4D97-AF65-F5344CB8AC3E}">
        <p14:creationId xmlns:p14="http://schemas.microsoft.com/office/powerpoint/2010/main" val="304123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2F10377-9286-8C49-B26E-E14B7AB69F7A}"/>
              </a:ext>
            </a:extLst>
          </p:cNvPr>
          <p:cNvSpPr>
            <a:spLocks noGrp="1"/>
          </p:cNvSpPr>
          <p:nvPr>
            <p:ph type="ctrTitle"/>
          </p:nvPr>
        </p:nvSpPr>
        <p:spPr>
          <a:xfrm>
            <a:off x="1964987" y="802298"/>
            <a:ext cx="9089865" cy="3822329"/>
          </a:xfrm>
        </p:spPr>
        <p:txBody>
          <a:bodyPr>
            <a:normAutofit/>
          </a:bodyPr>
          <a:lstStyle/>
          <a:p>
            <a:r>
              <a:rPr lang="nb-NO" dirty="0"/>
              <a:t>Thank you !</a:t>
            </a:r>
          </a:p>
        </p:txBody>
      </p:sp>
      <p:sp>
        <p:nvSpPr>
          <p:cNvPr id="3" name="Subtitle 2">
            <a:extLst>
              <a:ext uri="{FF2B5EF4-FFF2-40B4-BE49-F238E27FC236}">
                <a16:creationId xmlns:a16="http://schemas.microsoft.com/office/drawing/2014/main" id="{18731CFA-BE6E-404F-B0E5-59CACA6CE7EA}"/>
              </a:ext>
            </a:extLst>
          </p:cNvPr>
          <p:cNvSpPr>
            <a:spLocks noGrp="1"/>
          </p:cNvSpPr>
          <p:nvPr>
            <p:ph type="subTitle" idx="1"/>
          </p:nvPr>
        </p:nvSpPr>
        <p:spPr>
          <a:xfrm>
            <a:off x="1964988" y="4941662"/>
            <a:ext cx="9089864" cy="977621"/>
          </a:xfrm>
        </p:spPr>
        <p:txBody>
          <a:bodyPr>
            <a:normAutofit/>
          </a:bodyPr>
          <a:lstStyle/>
          <a:p>
            <a:endParaRPr lang="nb-NO" dirty="0"/>
          </a:p>
        </p:txBody>
      </p:sp>
      <p:cxnSp>
        <p:nvCxnSpPr>
          <p:cNvPr id="12" name="Straight Connector 11">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12654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857038-74DB-BA46-B1AA-46E082ECC4C0}"/>
              </a:ext>
            </a:extLst>
          </p:cNvPr>
          <p:cNvSpPr>
            <a:spLocks noGrp="1"/>
          </p:cNvSpPr>
          <p:nvPr>
            <p:ph type="title"/>
          </p:nvPr>
        </p:nvSpPr>
        <p:spPr>
          <a:xfrm>
            <a:off x="1451579" y="804519"/>
            <a:ext cx="9603275" cy="1049235"/>
          </a:xfrm>
        </p:spPr>
        <p:txBody>
          <a:bodyPr>
            <a:normAutofit/>
          </a:bodyPr>
          <a:lstStyle/>
          <a:p>
            <a:r>
              <a:rPr lang="nb-NO" dirty="0"/>
              <a:t>objective</a:t>
            </a:r>
          </a:p>
        </p:txBody>
      </p:sp>
      <p:graphicFrame>
        <p:nvGraphicFramePr>
          <p:cNvPr id="9" name="Content Placeholder 4">
            <a:extLst>
              <a:ext uri="{FF2B5EF4-FFF2-40B4-BE49-F238E27FC236}">
                <a16:creationId xmlns:a16="http://schemas.microsoft.com/office/drawing/2014/main" id="{D1CC7838-1645-48F0-9742-B26DA49513DF}"/>
              </a:ext>
            </a:extLst>
          </p:cNvPr>
          <p:cNvGraphicFramePr>
            <a:graphicFrameLocks noGrp="1"/>
          </p:cNvGraphicFramePr>
          <p:nvPr>
            <p:ph idx="1"/>
            <p:extLst>
              <p:ext uri="{D42A27DB-BD31-4B8C-83A1-F6EECF244321}">
                <p14:modId xmlns:p14="http://schemas.microsoft.com/office/powerpoint/2010/main" val="160702343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A3B857D-DBA6-E247-99AA-70C499224D67}"/>
              </a:ext>
            </a:extLst>
          </p:cNvPr>
          <p:cNvSpPr txBox="1"/>
          <p:nvPr/>
        </p:nvSpPr>
        <p:spPr>
          <a:xfrm>
            <a:off x="847090" y="1971103"/>
            <a:ext cx="3947299" cy="369332"/>
          </a:xfrm>
          <a:prstGeom prst="rect">
            <a:avLst/>
          </a:prstGeom>
          <a:noFill/>
        </p:spPr>
        <p:txBody>
          <a:bodyPr wrap="none" rtlCol="0">
            <a:spAutoFit/>
          </a:bodyPr>
          <a:lstStyle/>
          <a:p>
            <a:r>
              <a:rPr lang="nb-NO" dirty="0"/>
              <a:t>USE OF DATA MINING TECHNIQUES </a:t>
            </a:r>
          </a:p>
        </p:txBody>
      </p:sp>
    </p:spTree>
    <p:extLst>
      <p:ext uri="{BB962C8B-B14F-4D97-AF65-F5344CB8AC3E}">
        <p14:creationId xmlns:p14="http://schemas.microsoft.com/office/powerpoint/2010/main" val="38469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FC66-7AA5-644D-8DFA-76ADACBA0EF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Why Data Mining? </a:t>
            </a:r>
          </a:p>
        </p:txBody>
      </p:sp>
      <p:sp>
        <p:nvSpPr>
          <p:cNvPr id="18" name="TextBox 17">
            <a:extLst>
              <a:ext uri="{FF2B5EF4-FFF2-40B4-BE49-F238E27FC236}">
                <a16:creationId xmlns:a16="http://schemas.microsoft.com/office/drawing/2014/main" id="{56E5AAA9-5519-8745-B96A-9157A98DA303}"/>
              </a:ext>
            </a:extLst>
          </p:cNvPr>
          <p:cNvSpPr txBox="1"/>
          <p:nvPr/>
        </p:nvSpPr>
        <p:spPr>
          <a:xfrm>
            <a:off x="1451579" y="2015734"/>
            <a:ext cx="6195784" cy="3450613"/>
          </a:xfrm>
          <a:prstGeom prst="rect">
            <a:avLst/>
          </a:prstGeom>
        </p:spPr>
        <p:txBody>
          <a:bodyPr vert="horz" lIns="91440" tIns="45720" rIns="91440" bIns="45720" rtlCol="0" anchor="t">
            <a:normAutofit fontScale="77500" lnSpcReduction="20000"/>
          </a:bodyPr>
          <a:lstStyle/>
          <a:p>
            <a:pPr defTabSz="914400">
              <a:lnSpc>
                <a:spcPct val="110000"/>
              </a:lnSpc>
              <a:spcAft>
                <a:spcPts val="600"/>
              </a:spcAft>
              <a:buClr>
                <a:schemeClr val="accent1"/>
              </a:buClr>
              <a:buSzPct val="100000"/>
            </a:pPr>
            <a:r>
              <a:rPr lang="en-US" sz="1400" dirty="0"/>
              <a:t> </a:t>
            </a:r>
            <a:endParaRPr lang="en-US" sz="1500" dirty="0"/>
          </a:p>
          <a:p>
            <a:pPr indent="-228600" defTabSz="914400">
              <a:lnSpc>
                <a:spcPct val="110000"/>
              </a:lnSpc>
              <a:spcAft>
                <a:spcPts val="600"/>
              </a:spcAft>
              <a:buClr>
                <a:schemeClr val="accent1"/>
              </a:buClr>
              <a:buSzPct val="100000"/>
              <a:buFont typeface="Arial" panose="020B0604020202020204" pitchFamily="34" charset="0"/>
              <a:buChar char="•"/>
            </a:pPr>
            <a:r>
              <a:rPr lang="en-US" sz="2100" dirty="0"/>
              <a:t>Data mining is widely considered necessary in many business applications for effective  decision-making.</a:t>
            </a:r>
          </a:p>
          <a:p>
            <a:pPr defTabSz="914400">
              <a:lnSpc>
                <a:spcPct val="110000"/>
              </a:lnSpc>
              <a:spcAft>
                <a:spcPts val="600"/>
              </a:spcAft>
              <a:buClr>
                <a:schemeClr val="accent1"/>
              </a:buClr>
              <a:buSzPct val="100000"/>
            </a:pPr>
            <a:r>
              <a:rPr lang="en-US" sz="1700" dirty="0"/>
              <a:t> </a:t>
            </a:r>
          </a:p>
          <a:p>
            <a:pPr lvl="0" indent="-228600" defTabSz="914400">
              <a:lnSpc>
                <a:spcPct val="110000"/>
              </a:lnSpc>
              <a:spcAft>
                <a:spcPts val="600"/>
              </a:spcAft>
              <a:buClr>
                <a:schemeClr val="accent1"/>
              </a:buClr>
              <a:buSzPct val="100000"/>
              <a:buFont typeface="Arial" panose="020B0604020202020204" pitchFamily="34" charset="0"/>
              <a:buChar char="•"/>
            </a:pPr>
            <a:r>
              <a:rPr lang="en-US" sz="2100" dirty="0"/>
              <a:t>Through modeling and predictive analytics, the firm can forecast the performance of the product(s)</a:t>
            </a:r>
          </a:p>
          <a:p>
            <a:pPr lvl="0" defTabSz="914400">
              <a:lnSpc>
                <a:spcPct val="110000"/>
              </a:lnSpc>
              <a:spcAft>
                <a:spcPts val="600"/>
              </a:spcAft>
              <a:buClr>
                <a:schemeClr val="accent1"/>
              </a:buClr>
              <a:buSzPct val="100000"/>
            </a:pPr>
            <a:endParaRPr lang="en-US" sz="1400" dirty="0"/>
          </a:p>
          <a:p>
            <a:pPr indent="-228600" defTabSz="914400">
              <a:lnSpc>
                <a:spcPct val="110000"/>
              </a:lnSpc>
              <a:spcAft>
                <a:spcPts val="600"/>
              </a:spcAft>
              <a:buClr>
                <a:schemeClr val="accent1"/>
              </a:buClr>
              <a:buSzPct val="100000"/>
              <a:buFont typeface="Arial" panose="020B0604020202020204" pitchFamily="34" charset="0"/>
              <a:buChar char="•"/>
            </a:pPr>
            <a:r>
              <a:rPr lang="en-US" sz="2100" dirty="0"/>
              <a:t>It helps marketing professionals improve their understanding of customer behavior.   In turn, this better understanding allows them to target marketing campaigns more accurately  and to align campaigns more closely with the needs, wants and attitudes of customers and prospects</a:t>
            </a:r>
            <a:r>
              <a:rPr lang="en-US" sz="1900" dirty="0"/>
              <a:t>.</a:t>
            </a:r>
          </a:p>
          <a:p>
            <a:pPr lvl="0" indent="-228600" defTabSz="914400">
              <a:lnSpc>
                <a:spcPct val="110000"/>
              </a:lnSpc>
              <a:spcAft>
                <a:spcPts val="600"/>
              </a:spcAft>
              <a:buClr>
                <a:schemeClr val="accent1"/>
              </a:buClr>
              <a:buSzPct val="100000"/>
              <a:buFont typeface="Arial" panose="020B0604020202020204" pitchFamily="34" charset="0"/>
              <a:buChar char="•"/>
            </a:pPr>
            <a:endParaRPr lang="en-US" sz="1400" dirty="0"/>
          </a:p>
          <a:p>
            <a:pPr defTabSz="914400">
              <a:lnSpc>
                <a:spcPct val="110000"/>
              </a:lnSpc>
              <a:spcAft>
                <a:spcPts val="600"/>
              </a:spcAft>
              <a:buClr>
                <a:schemeClr val="accent1"/>
              </a:buClr>
              <a:buSzPct val="100000"/>
            </a:pPr>
            <a:r>
              <a:rPr lang="en-US" sz="1300" dirty="0"/>
              <a:t> </a:t>
            </a:r>
          </a:p>
          <a:p>
            <a:pPr indent="-228600" defTabSz="914400">
              <a:lnSpc>
                <a:spcPct val="110000"/>
              </a:lnSpc>
              <a:spcAft>
                <a:spcPts val="600"/>
              </a:spcAft>
              <a:buClr>
                <a:schemeClr val="accent1"/>
              </a:buClr>
              <a:buSzPct val="100000"/>
              <a:buFont typeface="Arial" panose="020B0604020202020204" pitchFamily="34" charset="0"/>
              <a:buChar char="•"/>
            </a:pPr>
            <a:endParaRPr lang="en-US" sz="1300" dirty="0"/>
          </a:p>
        </p:txBody>
      </p:sp>
      <p:pic>
        <p:nvPicPr>
          <p:cNvPr id="16" name="Content Placeholder 15">
            <a:extLst>
              <a:ext uri="{FF2B5EF4-FFF2-40B4-BE49-F238E27FC236}">
                <a16:creationId xmlns:a16="http://schemas.microsoft.com/office/drawing/2014/main" id="{D050BBA5-F33C-5D43-9C49-712F7977521D}"/>
              </a:ext>
            </a:extLst>
          </p:cNvPr>
          <p:cNvPicPr>
            <a:picLocks noGrp="1" noChangeAspect="1"/>
          </p:cNvPicPr>
          <p:nvPr>
            <p:ph idx="1"/>
          </p:nvPr>
        </p:nvPicPr>
        <p:blipFill>
          <a:blip r:embed="rId3"/>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9260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Title 12">
            <a:extLst>
              <a:ext uri="{FF2B5EF4-FFF2-40B4-BE49-F238E27FC236}">
                <a16:creationId xmlns:a16="http://schemas.microsoft.com/office/drawing/2014/main" id="{6ECD6FA7-E0B3-B249-8C14-76A5C02485DF}"/>
              </a:ext>
            </a:extLst>
          </p:cNvPr>
          <p:cNvSpPr>
            <a:spLocks noGrp="1"/>
          </p:cNvSpPr>
          <p:nvPr>
            <p:ph type="title"/>
          </p:nvPr>
        </p:nvSpPr>
        <p:spPr>
          <a:xfrm>
            <a:off x="1451580" y="804520"/>
            <a:ext cx="7648032" cy="1049235"/>
          </a:xfrm>
        </p:spPr>
        <p:txBody>
          <a:bodyPr vert="horz" lIns="91440" tIns="45720" rIns="91440" bIns="45720" rtlCol="0">
            <a:normAutofit/>
          </a:bodyPr>
          <a:lstStyle/>
          <a:p>
            <a:r>
              <a:rPr lang="en-US" dirty="0"/>
              <a:t>General Overview of the Data</a:t>
            </a:r>
          </a:p>
        </p:txBody>
      </p:sp>
      <p:sp>
        <p:nvSpPr>
          <p:cNvPr id="26" name="Rectangle 2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8" name="Picture 2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8" name="TextBox 6">
            <a:extLst>
              <a:ext uri="{FF2B5EF4-FFF2-40B4-BE49-F238E27FC236}">
                <a16:creationId xmlns:a16="http://schemas.microsoft.com/office/drawing/2014/main" id="{B23988F2-DA56-074F-B8DD-196C39AB1314}"/>
              </a:ext>
            </a:extLst>
          </p:cNvPr>
          <p:cNvGraphicFramePr/>
          <p:nvPr>
            <p:extLst>
              <p:ext uri="{D42A27DB-BD31-4B8C-83A1-F6EECF244321}">
                <p14:modId xmlns:p14="http://schemas.microsoft.com/office/powerpoint/2010/main" val="3358215983"/>
              </p:ext>
            </p:extLst>
          </p:nvPr>
        </p:nvGraphicFramePr>
        <p:xfrm>
          <a:off x="1451580" y="2015732"/>
          <a:ext cx="8455900"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918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a16="http://schemas.microsoft.com/office/drawing/2014/main" id="{A0C0C899-45B4-8A43-BEAB-993E7A7C6BF4}"/>
              </a:ext>
            </a:extLst>
          </p:cNvPr>
          <p:cNvSpPr>
            <a:spLocks noGrp="1"/>
          </p:cNvSpPr>
          <p:nvPr>
            <p:ph type="ctrTitle"/>
          </p:nvPr>
        </p:nvSpPr>
        <p:spPr>
          <a:xfrm>
            <a:off x="1964987" y="802298"/>
            <a:ext cx="9089865" cy="3822329"/>
          </a:xfrm>
        </p:spPr>
        <p:txBody>
          <a:bodyPr vert="horz" lIns="91440" tIns="45720" rIns="91440" bIns="0" rtlCol="0" anchor="b">
            <a:normAutofit/>
          </a:bodyPr>
          <a:lstStyle/>
          <a:p>
            <a:r>
              <a:rPr lang="en-US" sz="4000" dirty="0"/>
              <a:t>Customer Buying Patterns</a:t>
            </a:r>
          </a:p>
        </p:txBody>
      </p:sp>
      <p:sp>
        <p:nvSpPr>
          <p:cNvPr id="4" name="Subtitle 3">
            <a:extLst>
              <a:ext uri="{FF2B5EF4-FFF2-40B4-BE49-F238E27FC236}">
                <a16:creationId xmlns:a16="http://schemas.microsoft.com/office/drawing/2014/main" id="{29B64AD0-9ADB-0A4E-A2C7-F62DB2DA9456}"/>
              </a:ext>
            </a:extLst>
          </p:cNvPr>
          <p:cNvSpPr>
            <a:spLocks noGrp="1"/>
          </p:cNvSpPr>
          <p:nvPr>
            <p:ph type="subTitle" idx="1"/>
          </p:nvPr>
        </p:nvSpPr>
        <p:spPr>
          <a:xfrm>
            <a:off x="1964988" y="4941662"/>
            <a:ext cx="9089864" cy="977621"/>
          </a:xfrm>
        </p:spPr>
        <p:txBody>
          <a:bodyPr vert="horz" lIns="91440" tIns="91440" rIns="91440" bIns="91440" rtlCol="0">
            <a:normAutofit/>
          </a:bodyPr>
          <a:lstStyle/>
          <a:p>
            <a:endParaRPr lang="en-US"/>
          </a:p>
        </p:txBody>
      </p:sp>
      <p:cxnSp>
        <p:nvCxnSpPr>
          <p:cNvPr id="13" name="Straight Connector 12">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79868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98D372E7-8CDE-1146-B885-EB54E306CDAB}"/>
              </a:ext>
            </a:extLst>
          </p:cNvPr>
          <p:cNvSpPr txBox="1"/>
          <p:nvPr/>
        </p:nvSpPr>
        <p:spPr>
          <a:xfrm>
            <a:off x="1451579" y="804519"/>
            <a:ext cx="9897739"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Overview of regional spend per transaction</a:t>
            </a:r>
          </a:p>
          <a:p>
            <a:pPr defTabSz="914400">
              <a:lnSpc>
                <a:spcPct val="90000"/>
              </a:lnSpc>
              <a:spcBef>
                <a:spcPct val="0"/>
              </a:spcBef>
              <a:spcAft>
                <a:spcPts val="600"/>
              </a:spcAft>
            </a:pPr>
            <a:endParaRPr lang="en-US" sz="3200" cap="all" dirty="0">
              <a:latin typeface="+mj-lt"/>
              <a:ea typeface="+mj-ea"/>
              <a:cs typeface="+mj-cs"/>
            </a:endParaRPr>
          </a:p>
        </p:txBody>
      </p:sp>
      <p:sp>
        <p:nvSpPr>
          <p:cNvPr id="12" name="TextBox 11">
            <a:extLst>
              <a:ext uri="{FF2B5EF4-FFF2-40B4-BE49-F238E27FC236}">
                <a16:creationId xmlns:a16="http://schemas.microsoft.com/office/drawing/2014/main" id="{6379ED65-7C62-7B43-8059-C7EF87E697F5}"/>
              </a:ext>
            </a:extLst>
          </p:cNvPr>
          <p:cNvSpPr txBox="1"/>
          <p:nvPr/>
        </p:nvSpPr>
        <p:spPr>
          <a:xfrm>
            <a:off x="1451579" y="2015734"/>
            <a:ext cx="4162555"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dirty="0"/>
              <a:t>Question:</a:t>
            </a:r>
          </a:p>
          <a:p>
            <a:pPr defTabSz="914400">
              <a:lnSpc>
                <a:spcPct val="120000"/>
              </a:lnSpc>
              <a:spcAft>
                <a:spcPts val="600"/>
              </a:spcAft>
              <a:buClr>
                <a:schemeClr val="accent1"/>
              </a:buClr>
              <a:buSzPct val="100000"/>
            </a:pPr>
            <a:r>
              <a:rPr lang="en-US" dirty="0"/>
              <a:t>Do customers in different regions spend more per transaction?</a:t>
            </a:r>
          </a:p>
          <a:p>
            <a:pPr defTabSz="914400">
              <a:lnSpc>
                <a:spcPct val="120000"/>
              </a:lnSpc>
              <a:spcAft>
                <a:spcPts val="600"/>
              </a:spcAft>
              <a:buClr>
                <a:schemeClr val="accent1"/>
              </a:buClr>
              <a:buSzPct val="100000"/>
            </a:pPr>
            <a:endParaRPr lang="en-US" dirty="0"/>
          </a:p>
          <a:p>
            <a:pPr defTabSz="914400">
              <a:lnSpc>
                <a:spcPct val="120000"/>
              </a:lnSpc>
              <a:spcAft>
                <a:spcPts val="600"/>
              </a:spcAft>
              <a:buClr>
                <a:schemeClr val="accent1"/>
              </a:buClr>
              <a:buSzPct val="100000"/>
            </a:pPr>
            <a:r>
              <a:rPr lang="en-US" dirty="0"/>
              <a:t>Finding:</a:t>
            </a:r>
          </a:p>
          <a:p>
            <a:pPr defTabSz="914400">
              <a:lnSpc>
                <a:spcPct val="120000"/>
              </a:lnSpc>
              <a:spcAft>
                <a:spcPts val="600"/>
              </a:spcAft>
              <a:buClr>
                <a:schemeClr val="accent1"/>
              </a:buClr>
              <a:buSzPct val="100000"/>
            </a:pPr>
            <a:r>
              <a:rPr lang="en-US" dirty="0"/>
              <a:t>Despite online or in store, Region 4 seems to spend more on purchases compared to the other regions with Region 3 right behind. </a:t>
            </a:r>
          </a:p>
        </p:txBody>
      </p:sp>
      <p:pic>
        <p:nvPicPr>
          <p:cNvPr id="15" name="Picture 14" descr="A screenshot of a cell phone&#10;&#10;Description automatically generated">
            <a:extLst>
              <a:ext uri="{FF2B5EF4-FFF2-40B4-BE49-F238E27FC236}">
                <a16:creationId xmlns:a16="http://schemas.microsoft.com/office/drawing/2014/main" id="{E09A77C2-0F2F-3143-A190-DCC9739BB296}"/>
              </a:ext>
            </a:extLst>
          </p:cNvPr>
          <p:cNvPicPr>
            <a:picLocks noChangeAspect="1"/>
          </p:cNvPicPr>
          <p:nvPr/>
        </p:nvPicPr>
        <p:blipFill>
          <a:blip r:embed="rId4"/>
          <a:stretch>
            <a:fillRect/>
          </a:stretch>
        </p:blipFill>
        <p:spPr>
          <a:xfrm>
            <a:off x="6094411" y="2026142"/>
            <a:ext cx="4967007" cy="3566938"/>
          </a:xfrm>
          <a:prstGeom prst="rect">
            <a:avLst/>
          </a:prstGeom>
        </p:spPr>
      </p:pic>
    </p:spTree>
    <p:extLst>
      <p:ext uri="{BB962C8B-B14F-4D97-AF65-F5344CB8AC3E}">
        <p14:creationId xmlns:p14="http://schemas.microsoft.com/office/powerpoint/2010/main" val="423848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text on a white surface&#10;&#10;Description automatically generated">
            <a:extLst>
              <a:ext uri="{FF2B5EF4-FFF2-40B4-BE49-F238E27FC236}">
                <a16:creationId xmlns:a16="http://schemas.microsoft.com/office/drawing/2014/main" id="{A51FFA16-1BCD-8D4A-8832-C3964B185F04}"/>
              </a:ext>
            </a:extLst>
          </p:cNvPr>
          <p:cNvPicPr>
            <a:picLocks noChangeAspect="1"/>
          </p:cNvPicPr>
          <p:nvPr/>
        </p:nvPicPr>
        <p:blipFill>
          <a:blip r:embed="rId3"/>
          <a:stretch>
            <a:fillRect/>
          </a:stretch>
        </p:blipFill>
        <p:spPr>
          <a:xfrm>
            <a:off x="1764236" y="643467"/>
            <a:ext cx="8663527" cy="4873234"/>
          </a:xfrm>
          <a:prstGeom prst="rect">
            <a:avLst/>
          </a:prstGeom>
        </p:spPr>
      </p:pic>
      <p:sp>
        <p:nvSpPr>
          <p:cNvPr id="4" name="TextBox 3">
            <a:extLst>
              <a:ext uri="{FF2B5EF4-FFF2-40B4-BE49-F238E27FC236}">
                <a16:creationId xmlns:a16="http://schemas.microsoft.com/office/drawing/2014/main" id="{8B2E090C-19D0-6041-AE21-9D5E935C9405}"/>
              </a:ext>
            </a:extLst>
          </p:cNvPr>
          <p:cNvSpPr txBox="1"/>
          <p:nvPr/>
        </p:nvSpPr>
        <p:spPr>
          <a:xfrm>
            <a:off x="3246120" y="1112520"/>
            <a:ext cx="1465466" cy="369332"/>
          </a:xfrm>
          <a:prstGeom prst="rect">
            <a:avLst/>
          </a:prstGeom>
          <a:noFill/>
        </p:spPr>
        <p:txBody>
          <a:bodyPr wrap="none" rtlCol="0">
            <a:spAutoFit/>
          </a:bodyPr>
          <a:lstStyle/>
          <a:p>
            <a:r>
              <a:rPr lang="nb-NO" dirty="0"/>
              <a:t>Median = 700</a:t>
            </a:r>
          </a:p>
        </p:txBody>
      </p:sp>
      <p:sp>
        <p:nvSpPr>
          <p:cNvPr id="5" name="TextBox 4">
            <a:extLst>
              <a:ext uri="{FF2B5EF4-FFF2-40B4-BE49-F238E27FC236}">
                <a16:creationId xmlns:a16="http://schemas.microsoft.com/office/drawing/2014/main" id="{29220274-C280-CE4F-B8DD-C29687A9E271}"/>
              </a:ext>
            </a:extLst>
          </p:cNvPr>
          <p:cNvSpPr txBox="1"/>
          <p:nvPr/>
        </p:nvSpPr>
        <p:spPr>
          <a:xfrm>
            <a:off x="4572000" y="3429000"/>
            <a:ext cx="1401346" cy="369332"/>
          </a:xfrm>
          <a:prstGeom prst="rect">
            <a:avLst/>
          </a:prstGeom>
          <a:noFill/>
        </p:spPr>
        <p:txBody>
          <a:bodyPr wrap="none" rtlCol="0">
            <a:spAutoFit/>
          </a:bodyPr>
          <a:lstStyle/>
          <a:p>
            <a:r>
              <a:rPr lang="nb-NO" dirty="0"/>
              <a:t>Median =247</a:t>
            </a:r>
          </a:p>
        </p:txBody>
      </p:sp>
      <p:sp>
        <p:nvSpPr>
          <p:cNvPr id="6" name="TextBox 5">
            <a:extLst>
              <a:ext uri="{FF2B5EF4-FFF2-40B4-BE49-F238E27FC236}">
                <a16:creationId xmlns:a16="http://schemas.microsoft.com/office/drawing/2014/main" id="{EF2C290B-8D2F-9640-92DF-E2B18C1C77A5}"/>
              </a:ext>
            </a:extLst>
          </p:cNvPr>
          <p:cNvSpPr txBox="1"/>
          <p:nvPr/>
        </p:nvSpPr>
        <p:spPr>
          <a:xfrm>
            <a:off x="7239000" y="1874520"/>
            <a:ext cx="1465466" cy="369332"/>
          </a:xfrm>
          <a:prstGeom prst="rect">
            <a:avLst/>
          </a:prstGeom>
          <a:noFill/>
        </p:spPr>
        <p:txBody>
          <a:bodyPr wrap="none" rtlCol="0">
            <a:spAutoFit/>
          </a:bodyPr>
          <a:lstStyle/>
          <a:p>
            <a:r>
              <a:rPr lang="nb-NO" dirty="0"/>
              <a:t>Median = 650</a:t>
            </a:r>
          </a:p>
        </p:txBody>
      </p:sp>
      <p:sp>
        <p:nvSpPr>
          <p:cNvPr id="7" name="TextBox 6">
            <a:extLst>
              <a:ext uri="{FF2B5EF4-FFF2-40B4-BE49-F238E27FC236}">
                <a16:creationId xmlns:a16="http://schemas.microsoft.com/office/drawing/2014/main" id="{48642862-9C79-4E42-A13E-737A10B990B6}"/>
              </a:ext>
            </a:extLst>
          </p:cNvPr>
          <p:cNvSpPr txBox="1"/>
          <p:nvPr/>
        </p:nvSpPr>
        <p:spPr>
          <a:xfrm>
            <a:off x="8704466" y="889662"/>
            <a:ext cx="1580882" cy="369332"/>
          </a:xfrm>
          <a:prstGeom prst="rect">
            <a:avLst/>
          </a:prstGeom>
          <a:noFill/>
        </p:spPr>
        <p:txBody>
          <a:bodyPr wrap="none" rtlCol="0">
            <a:spAutoFit/>
          </a:bodyPr>
          <a:lstStyle/>
          <a:p>
            <a:r>
              <a:rPr lang="nb-NO" dirty="0"/>
              <a:t>Median = 1247</a:t>
            </a:r>
          </a:p>
        </p:txBody>
      </p:sp>
    </p:spTree>
    <p:extLst>
      <p:ext uri="{BB962C8B-B14F-4D97-AF65-F5344CB8AC3E}">
        <p14:creationId xmlns:p14="http://schemas.microsoft.com/office/powerpoint/2010/main" val="281100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98D372E7-8CDE-1146-B885-EB54E306CDAB}"/>
              </a:ext>
            </a:extLst>
          </p:cNvPr>
          <p:cNvSpPr txBox="1"/>
          <p:nvPr/>
        </p:nvSpPr>
        <p:spPr>
          <a:xfrm>
            <a:off x="1451579" y="804520"/>
            <a:ext cx="9897739" cy="587134"/>
          </a:xfrm>
          <a:prstGeom prst="rect">
            <a:avLst/>
          </a:prstGeom>
        </p:spPr>
        <p:txBody>
          <a:bodyPr vert="horz" lIns="91440" tIns="45720" rIns="91440" bIns="45720" rtlCol="0" anchor="t">
            <a:normAutofit lnSpcReduction="10000"/>
          </a:bodyPr>
          <a:lstStyle/>
          <a:p>
            <a:pPr defTabSz="914400">
              <a:lnSpc>
                <a:spcPct val="90000"/>
              </a:lnSpc>
              <a:spcBef>
                <a:spcPct val="0"/>
              </a:spcBef>
              <a:spcAft>
                <a:spcPts val="600"/>
              </a:spcAft>
            </a:pPr>
            <a:r>
              <a:rPr lang="en-US" sz="3200" cap="all" dirty="0"/>
              <a:t>Spending overview – age &amp; region wise </a:t>
            </a:r>
          </a:p>
          <a:p>
            <a:pPr defTabSz="914400">
              <a:lnSpc>
                <a:spcPct val="90000"/>
              </a:lnSpc>
              <a:spcBef>
                <a:spcPct val="0"/>
              </a:spcBef>
              <a:spcAft>
                <a:spcPts val="600"/>
              </a:spcAft>
            </a:pPr>
            <a:endParaRPr lang="en-US" sz="3200" cap="all" dirty="0">
              <a:latin typeface="+mj-lt"/>
              <a:ea typeface="+mj-ea"/>
              <a:cs typeface="+mj-cs"/>
            </a:endParaRPr>
          </a:p>
        </p:txBody>
      </p:sp>
      <p:pic>
        <p:nvPicPr>
          <p:cNvPr id="10" name="Picture 9" descr="A screenshot of a cell phone&#10;&#10;Description automatically generated">
            <a:extLst>
              <a:ext uri="{FF2B5EF4-FFF2-40B4-BE49-F238E27FC236}">
                <a16:creationId xmlns:a16="http://schemas.microsoft.com/office/drawing/2014/main" id="{42842F36-7AAE-439F-B2D0-3764B61A0EC8}"/>
              </a:ext>
            </a:extLst>
          </p:cNvPr>
          <p:cNvPicPr>
            <a:picLocks noChangeAspect="1"/>
          </p:cNvPicPr>
          <p:nvPr/>
        </p:nvPicPr>
        <p:blipFill>
          <a:blip r:embed="rId4"/>
          <a:stretch>
            <a:fillRect/>
          </a:stretch>
        </p:blipFill>
        <p:spPr>
          <a:xfrm>
            <a:off x="6096001" y="2002997"/>
            <a:ext cx="5364480" cy="3952917"/>
          </a:xfrm>
          <a:prstGeom prst="rect">
            <a:avLst/>
          </a:prstGeom>
        </p:spPr>
      </p:pic>
      <p:sp>
        <p:nvSpPr>
          <p:cNvPr id="13" name="TextBox 12">
            <a:extLst>
              <a:ext uri="{FF2B5EF4-FFF2-40B4-BE49-F238E27FC236}">
                <a16:creationId xmlns:a16="http://schemas.microsoft.com/office/drawing/2014/main" id="{0298FB11-B75D-4AAB-98B3-F45FBE5AAE88}"/>
              </a:ext>
            </a:extLst>
          </p:cNvPr>
          <p:cNvSpPr txBox="1"/>
          <p:nvPr/>
        </p:nvSpPr>
        <p:spPr>
          <a:xfrm>
            <a:off x="1451581" y="2015732"/>
            <a:ext cx="4172212"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dirty="0"/>
              <a:t>Question:</a:t>
            </a:r>
          </a:p>
          <a:p>
            <a:pPr defTabSz="914400">
              <a:lnSpc>
                <a:spcPct val="120000"/>
              </a:lnSpc>
              <a:spcAft>
                <a:spcPts val="600"/>
              </a:spcAft>
              <a:buClr>
                <a:schemeClr val="accent1"/>
              </a:buClr>
              <a:buSzPct val="100000"/>
            </a:pPr>
            <a:r>
              <a:rPr lang="en-US" dirty="0"/>
              <a:t>Are there differences in spend based on the age of customers between regions?</a:t>
            </a:r>
          </a:p>
          <a:p>
            <a:pPr defTabSz="914400">
              <a:lnSpc>
                <a:spcPct val="120000"/>
              </a:lnSpc>
              <a:spcAft>
                <a:spcPts val="600"/>
              </a:spcAft>
              <a:buClr>
                <a:schemeClr val="accent1"/>
              </a:buClr>
              <a:buSzPct val="100000"/>
            </a:pPr>
            <a:endParaRPr lang="en-US" dirty="0"/>
          </a:p>
          <a:p>
            <a:pPr defTabSz="914400">
              <a:lnSpc>
                <a:spcPct val="120000"/>
              </a:lnSpc>
              <a:spcAft>
                <a:spcPts val="600"/>
              </a:spcAft>
              <a:buClr>
                <a:schemeClr val="accent1"/>
              </a:buClr>
              <a:buSzPct val="100000"/>
            </a:pPr>
            <a:r>
              <a:rPr lang="en-US" dirty="0"/>
              <a:t>Finding:</a:t>
            </a:r>
          </a:p>
          <a:p>
            <a:pPr defTabSz="914400">
              <a:lnSpc>
                <a:spcPct val="120000"/>
              </a:lnSpc>
              <a:spcAft>
                <a:spcPts val="600"/>
              </a:spcAft>
              <a:buClr>
                <a:schemeClr val="accent1"/>
              </a:buClr>
              <a:buSzPct val="100000"/>
            </a:pPr>
            <a:r>
              <a:rPr lang="en-US" dirty="0"/>
              <a:t>Based on region and amount , the analysis indicate a trend that points towards &lt;50  years age group spending more in most of the regions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99516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AA049FCC-A099-8D4A-9BC2-5269A397401C}"/>
              </a:ext>
            </a:extLst>
          </p:cNvPr>
          <p:cNvPicPr>
            <a:picLocks noChangeAspect="1"/>
          </p:cNvPicPr>
          <p:nvPr/>
        </p:nvPicPr>
        <p:blipFill>
          <a:blip r:embed="rId2"/>
          <a:stretch>
            <a:fillRect/>
          </a:stretch>
        </p:blipFill>
        <p:spPr>
          <a:xfrm>
            <a:off x="643467" y="680970"/>
            <a:ext cx="10905066" cy="4798228"/>
          </a:xfrm>
          <a:prstGeom prst="rect">
            <a:avLst/>
          </a:prstGeom>
        </p:spPr>
      </p:pic>
    </p:spTree>
    <p:extLst>
      <p:ext uri="{BB962C8B-B14F-4D97-AF65-F5344CB8AC3E}">
        <p14:creationId xmlns:p14="http://schemas.microsoft.com/office/powerpoint/2010/main" val="11861990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Words>
  <Application>Microsoft Macintosh PowerPoint</Application>
  <PresentationFormat>Widescreen</PresentationFormat>
  <Paragraphs>278</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Gill Sans MT</vt:lpstr>
      <vt:lpstr>Verdana</vt:lpstr>
      <vt:lpstr>Gallery</vt:lpstr>
      <vt:lpstr>PowerPoint Presentation</vt:lpstr>
      <vt:lpstr>objective</vt:lpstr>
      <vt:lpstr>Why Data Mining? </vt:lpstr>
      <vt:lpstr>General Overview of the Data</vt:lpstr>
      <vt:lpstr>Customer Buying Patterns</vt:lpstr>
      <vt:lpstr>PowerPoint Presentation</vt:lpstr>
      <vt:lpstr>PowerPoint Presentation</vt:lpstr>
      <vt:lpstr>PowerPoint Presentation</vt:lpstr>
      <vt:lpstr>PowerPoint Presentation</vt:lpstr>
      <vt:lpstr> Transaction mode – age wise</vt:lpstr>
      <vt:lpstr>New product profitability</vt:lpstr>
      <vt:lpstr>PREDICTING PROFITABILITY FOR NEW PRODUCTS</vt:lpstr>
      <vt:lpstr>PowerPoint Presentation</vt:lpstr>
      <vt:lpstr>Summary and Conclusions</vt:lpstr>
      <vt:lpstr>Data Mining in the future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 Raj</dc:creator>
  <cp:lastModifiedBy>Sarath Raj</cp:lastModifiedBy>
  <cp:revision>3</cp:revision>
  <dcterms:created xsi:type="dcterms:W3CDTF">2019-04-29T08:49:41Z</dcterms:created>
  <dcterms:modified xsi:type="dcterms:W3CDTF">2019-04-29T08:50:39Z</dcterms:modified>
</cp:coreProperties>
</file>