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8" r:id="rId9"/>
    <p:sldId id="269" r:id="rId10"/>
    <p:sldId id="271" r:id="rId11"/>
    <p:sldId id="272" r:id="rId12"/>
    <p:sldId id="277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7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0" i="0" u="none" baseline="0">
                <a:solidFill>
                  <a:srgbClr val="000000"/>
                </a:solidFill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90739" y="2432515"/>
            <a:ext cx="9242689" cy="18948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6000" b="1" i="0" u="none" baseline="0" dirty="0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Voice-Assisted Multilingual Form-Filling Assistant Project</a:t>
            </a:r>
            <a:endParaRPr lang="en-US" sz="1100" dirty="0"/>
          </a:p>
        </p:txBody>
      </p:sp>
      <p:sp>
        <p:nvSpPr>
          <p:cNvPr id="4" name="AutoShape 4"/>
          <p:cNvSpPr/>
          <p:nvPr/>
        </p:nvSpPr>
        <p:spPr>
          <a:xfrm>
            <a:off x="8932521" y="4944691"/>
            <a:ext cx="2029692" cy="42135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91440" tIns="45720" rIns="91440" bIns="45720" anchor="ctr">
            <a:normAutofit fontScale="85000" lnSpcReduction="10000"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9309178" y="4986093"/>
            <a:ext cx="104708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dist">
              <a:defRPr/>
            </a:pPr>
            <a:r>
              <a:rPr lang="en-I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</a:rPr>
              <a:t>RASHMI </a:t>
            </a:r>
            <a:endParaRPr lang="en-US" sz="1100" dirty="0"/>
          </a:p>
        </p:txBody>
      </p:sp>
      <p:sp>
        <p:nvSpPr>
          <p:cNvPr id="6" name="AutoShape 6"/>
          <p:cNvSpPr/>
          <p:nvPr/>
        </p:nvSpPr>
        <p:spPr>
          <a:xfrm rot="8100000">
            <a:off x="10416331" y="5088352"/>
            <a:ext cx="137666" cy="137666"/>
          </a:xfrm>
          <a:prstGeom prst="halfFrame">
            <a:avLst>
              <a:gd name="adj1" fmla="val 11987"/>
              <a:gd name="adj2" fmla="val 1092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grpSp>
        <p:nvGrpSpPr>
          <p:cNvPr id="7" name="Group 7"/>
          <p:cNvGrpSpPr/>
          <p:nvPr/>
        </p:nvGrpSpPr>
        <p:grpSpPr>
          <a:xfrm rot="5400000">
            <a:off x="69971" y="79580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id="8" name="AutoShape 8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2363311" y="2337050"/>
            <a:ext cx="1300400" cy="1330409"/>
          </a:xfrm>
          <a:prstGeom prst="triangle">
            <a:avLst/>
          </a:prstGeom>
          <a:solidFill>
            <a:srgbClr val="FFFFFF">
              <a:lumMod val="85000"/>
            </a:srgb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6050948" y="1758955"/>
            <a:ext cx="1300400" cy="19085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9376599" y="2383146"/>
            <a:ext cx="1300400" cy="1156189"/>
          </a:xfrm>
          <a:prstGeom prst="triangle">
            <a:avLst/>
          </a:prstGeom>
          <a:solidFill>
            <a:srgbClr val="FFFFFF">
              <a:lumMod val="85000"/>
            </a:srgb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743565" y="2337050"/>
            <a:ext cx="1300401" cy="1330409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331243" y="2823784"/>
            <a:ext cx="824645" cy="843674"/>
          </a:xfrm>
          <a:prstGeom prst="triangle">
            <a:avLst/>
          </a:prstGeom>
          <a:solidFill>
            <a:srgbClr val="FFFFFF">
              <a:lumMod val="85000"/>
            </a:srgb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 anchorCtr="1">
            <a:normAutofit/>
          </a:bodyPr>
          <a:lstStyle/>
          <a:p>
            <a:pPr marL="0" algn="ctr"/>
            <a:r>
              <a:rPr lang="en-US" sz="2000" b="1" i="0" u="none" baseline="0">
                <a:solidFill>
                  <a:srgbClr val="FFFFFF"/>
                </a:solidFill>
                <a:latin typeface="Calibri"/>
                <a:ea typeface="Calibri"/>
              </a:rPr>
              <a:t>1</a:t>
            </a:r>
          </a:p>
        </p:txBody>
      </p:sp>
      <p:sp>
        <p:nvSpPr>
          <p:cNvPr id="8" name="AutoShape 8"/>
          <p:cNvSpPr/>
          <p:nvPr/>
        </p:nvSpPr>
        <p:spPr>
          <a:xfrm>
            <a:off x="5431201" y="1758955"/>
            <a:ext cx="1300401" cy="190850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5018879" y="2823784"/>
            <a:ext cx="824645" cy="84367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 anchorCtr="1">
            <a:normAutofit/>
          </a:bodyPr>
          <a:lstStyle/>
          <a:p>
            <a:pPr marL="0" algn="ctr"/>
            <a:r>
              <a:rPr lang="en-US" sz="2000" b="1" i="0" u="none" baseline="0">
                <a:solidFill>
                  <a:srgbClr val="FFFFFF"/>
                </a:solidFill>
                <a:latin typeface="Calibri"/>
                <a:ea typeface="Calibri"/>
              </a:rPr>
              <a:t>2</a:t>
            </a:r>
          </a:p>
        </p:txBody>
      </p:sp>
      <p:sp>
        <p:nvSpPr>
          <p:cNvPr id="10" name="AutoShape 10"/>
          <p:cNvSpPr/>
          <p:nvPr/>
        </p:nvSpPr>
        <p:spPr>
          <a:xfrm>
            <a:off x="8756853" y="2383146"/>
            <a:ext cx="1300401" cy="1156189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8571647" y="2695661"/>
            <a:ext cx="824645" cy="843674"/>
          </a:xfrm>
          <a:prstGeom prst="triangle">
            <a:avLst/>
          </a:prstGeom>
          <a:solidFill>
            <a:srgbClr val="FFFFFF">
              <a:lumMod val="85000"/>
            </a:srgb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 anchorCtr="1">
            <a:normAutofit/>
          </a:bodyPr>
          <a:lstStyle/>
          <a:p>
            <a:pPr marL="0" algn="ctr"/>
            <a:r>
              <a:rPr lang="en-US" sz="2000" b="1" i="0" u="none" baseline="0">
                <a:solidFill>
                  <a:srgbClr val="FFFFFF"/>
                </a:solidFill>
                <a:latin typeface="Calibri"/>
                <a:ea typeface="Calibri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6109" y="4213831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Recording Audio</a:t>
            </a:r>
            <a:endParaRPr lang="en-US" sz="1100"/>
          </a:p>
        </p:txBody>
      </p:sp>
      <p:sp>
        <p:nvSpPr>
          <p:cNvPr id="16" name="TextBox 16"/>
          <p:cNvSpPr txBox="1"/>
          <p:nvPr/>
        </p:nvSpPr>
        <p:spPr>
          <a:xfrm>
            <a:off x="893925" y="4589747"/>
            <a:ext cx="3275463" cy="14446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demo will begin with users clicking a "Record" button to capture their voice input for specific form fields, showcasing the voice activation functionality.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4559632" y="4213831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Transcription Process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4567448" y="4589747"/>
            <a:ext cx="3275463" cy="14446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After recording, the audio will be transmitted to the server where the Whisper model processes the voice to convert it into text for accurate data entry.</a:t>
            </a:r>
            <a:endParaRPr lang="en-US" sz="1100"/>
          </a:p>
        </p:txBody>
      </p:sp>
      <p:sp>
        <p:nvSpPr>
          <p:cNvPr id="19" name="TextBox 19"/>
          <p:cNvSpPr txBox="1"/>
          <p:nvPr/>
        </p:nvSpPr>
        <p:spPr>
          <a:xfrm>
            <a:off x="8142169" y="4213831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Auto-Populating Fields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8149985" y="4589747"/>
            <a:ext cx="3275463" cy="14446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Once transcription is complete, the corresponding form fields will be auto-populated with the transcribed text, requiring user confirmation before final submission.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Demo Steps</a:t>
            </a:r>
            <a:endParaRPr lang="en-US" sz="11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18CB90-C84A-7648-318C-41A1511CB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70" y="2880689"/>
            <a:ext cx="729864" cy="7298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C14313-B858-A966-BC34-97CAC7D85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70" y="2961240"/>
            <a:ext cx="630140" cy="6301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9D3C0CE-4C23-BF56-596C-14248FE93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17" y="2914317"/>
            <a:ext cx="514683" cy="514683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3033441"/>
            <a:ext cx="12192000" cy="668176"/>
          </a:xfrm>
          <a:prstGeom prst="rect">
            <a:avLst/>
          </a:prstGeom>
          <a:solidFill>
            <a:srgbClr val="000000">
              <a:alpha val="73000"/>
            </a:srgb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pic>
        <p:nvPicPr>
          <p:cNvPr id="18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819400" y="542972"/>
            <a:ext cx="3363337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defRPr/>
            </a:pPr>
            <a:r>
              <a:rPr lang="zh-CN" altLang="en-US" sz="1600" b="1" i="0" u="none" baseline="0" dirty="0">
                <a:solidFill>
                  <a:srgbClr val="000000">
                    <a:lumMod val="50000"/>
                    <a:lumOff val="50000"/>
                  </a:srgbClr>
                </a:solidFill>
                <a:latin typeface="三极准柔宋"/>
                <a:ea typeface="三极准柔宋"/>
              </a:rPr>
              <a:t>Interface Example</a:t>
            </a:r>
            <a:endParaRPr lang="en-US" sz="1100" dirty="0"/>
          </a:p>
        </p:txBody>
      </p:sp>
      <p:sp>
        <p:nvSpPr>
          <p:cNvPr id="23" name="TextBox 23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Screenshots</a:t>
            </a:r>
            <a:endParaRPr lang="en-US" sz="11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AD950B-33B3-5F9D-F23C-573B3BEC2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8" b="4824"/>
          <a:stretch/>
        </p:blipFill>
        <p:spPr>
          <a:xfrm>
            <a:off x="0" y="1224458"/>
            <a:ext cx="5916686" cy="57097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DE04E7-6531-B065-A368-0BA3F3C18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8" b="5411"/>
          <a:stretch/>
        </p:blipFill>
        <p:spPr>
          <a:xfrm>
            <a:off x="5916686" y="1239126"/>
            <a:ext cx="6275314" cy="5618874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C49FC-F0FA-916A-40AD-0092DC3CB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51142F1-3E7E-99DF-8FE4-CB3B09E77BEA}"/>
              </a:ext>
            </a:extLst>
          </p:cNvPr>
          <p:cNvSpPr/>
          <p:nvPr/>
        </p:nvSpPr>
        <p:spPr>
          <a:xfrm>
            <a:off x="0" y="3033441"/>
            <a:ext cx="12192000" cy="668176"/>
          </a:xfrm>
          <a:prstGeom prst="rect">
            <a:avLst/>
          </a:prstGeom>
          <a:solidFill>
            <a:srgbClr val="000000">
              <a:alpha val="73000"/>
            </a:srgb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pic>
        <p:nvPicPr>
          <p:cNvPr id="18" name="image9.png">
            <a:extLst>
              <a:ext uri="{FF2B5EF4-FFF2-40B4-BE49-F238E27FC236}">
                <a16:creationId xmlns:a16="http://schemas.microsoft.com/office/drawing/2014/main" id="{74E008F9-5800-6305-E7F3-D6B614CF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19" name="TextBox 19">
            <a:extLst>
              <a:ext uri="{FF2B5EF4-FFF2-40B4-BE49-F238E27FC236}">
                <a16:creationId xmlns:a16="http://schemas.microsoft.com/office/drawing/2014/main" id="{C8A94C78-42EA-0C61-58D3-D9AACF779F6D}"/>
              </a:ext>
            </a:extLst>
          </p:cNvPr>
          <p:cNvSpPr txBox="1"/>
          <p:nvPr/>
        </p:nvSpPr>
        <p:spPr>
          <a:xfrm>
            <a:off x="4267200" y="697525"/>
            <a:ext cx="3363337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defRPr/>
            </a:pPr>
            <a:r>
              <a:rPr lang="en-IN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三极准柔宋"/>
                <a:ea typeface="三极准柔宋"/>
              </a:rPr>
              <a:t>Transcription</a:t>
            </a:r>
            <a:r>
              <a:rPr lang="zh-CN" altLang="en-US" sz="1600" b="1" i="0" u="none" baseline="0" dirty="0">
                <a:solidFill>
                  <a:srgbClr val="000000">
                    <a:lumMod val="50000"/>
                    <a:lumOff val="50000"/>
                  </a:srgbClr>
                </a:solidFill>
                <a:latin typeface="三极准柔宋"/>
                <a:ea typeface="三极准柔宋"/>
              </a:rPr>
              <a:t> Example</a:t>
            </a:r>
            <a:endParaRPr lang="en-US" sz="1100" dirty="0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F14392B7-4E32-BD91-8E0C-84190949406E}"/>
              </a:ext>
            </a:extLst>
          </p:cNvPr>
          <p:cNvSpPr txBox="1"/>
          <p:nvPr/>
        </p:nvSpPr>
        <p:spPr>
          <a:xfrm>
            <a:off x="1295400" y="405138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Screenshots             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5830B-A0B2-9D26-4478-640215080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7" t="13433" r="31984" b="5970"/>
          <a:stretch/>
        </p:blipFill>
        <p:spPr>
          <a:xfrm>
            <a:off x="0" y="1257924"/>
            <a:ext cx="3615482" cy="5461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51079-EE09-5587-3E5A-7F09CDA8E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3" t="14624" r="31928" b="6667"/>
          <a:stretch/>
        </p:blipFill>
        <p:spPr>
          <a:xfrm>
            <a:off x="3733799" y="1276974"/>
            <a:ext cx="4301283" cy="5461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5F5952-33EE-47DA-E571-15C4CD1B0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13333" r="31875" b="5908"/>
          <a:stretch/>
        </p:blipFill>
        <p:spPr>
          <a:xfrm>
            <a:off x="8153399" y="1257924"/>
            <a:ext cx="4038601" cy="5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090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393120" y="1634221"/>
            <a:ext cx="1468800" cy="1468840"/>
          </a:xfrm>
          <a:prstGeom prst="ellipse">
            <a:avLst/>
          </a:prstGeom>
          <a:blipFill>
            <a:blip r:embed="rId3"/>
            <a:srcRect/>
            <a:stretch>
              <a:fillRect l="-50000" r="-50000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2590481" y="2098640"/>
            <a:ext cx="540000" cy="5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/>
          </a:gradFill>
        </p:spPr>
        <p:txBody>
          <a:bodyPr vert="horz" lIns="108000" tIns="108000" rIns="108000" bIns="108000" rtlCol="0" anchor="ctr">
            <a:noAutofit/>
          </a:bodyPr>
          <a:lstStyle/>
          <a:p>
            <a:pPr marL="0" algn="ctr">
              <a:defRPr/>
            </a:pPr>
            <a:r>
              <a:rPr lang="en-US" sz="1800" b="1" i="0" u="none" baseline="0">
                <a:solidFill>
                  <a:srgbClr val="FFFFFF"/>
                </a:solidFill>
                <a:latin typeface="Calibri"/>
                <a:ea typeface="Calibri"/>
              </a:rPr>
              <a:t>01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>
            <a:off x="5126749" y="1634220"/>
            <a:ext cx="1468800" cy="1468840"/>
          </a:xfrm>
          <a:prstGeom prst="ellipse">
            <a:avLst/>
          </a:prstGeom>
          <a:blipFill>
            <a:blip r:embed="rId4"/>
            <a:srcRect/>
            <a:stretch>
              <a:fillRect l="-24910" r="-24910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6324110" y="2098639"/>
            <a:ext cx="540000" cy="540000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/>
              </a:gs>
            </a:gsLst>
            <a:lin ang="2700000"/>
          </a:gradFill>
        </p:spPr>
        <p:txBody>
          <a:bodyPr vert="horz" lIns="108000" tIns="108000" rIns="108000" bIns="108000" rtlCol="0" anchor="ctr">
            <a:noAutofit/>
          </a:bodyPr>
          <a:lstStyle/>
          <a:p>
            <a:pPr marL="0" algn="ctr">
              <a:defRPr/>
            </a:pPr>
            <a:r>
              <a:rPr lang="en-US" sz="1800" b="1" i="0" u="none" baseline="0">
                <a:solidFill>
                  <a:srgbClr val="FFFFFF"/>
                </a:solidFill>
                <a:latin typeface="Calibri"/>
                <a:ea typeface="Calibri"/>
              </a:rPr>
              <a:t>02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8860378" y="1634220"/>
            <a:ext cx="1468800" cy="1468840"/>
          </a:xfrm>
          <a:prstGeom prst="ellipse">
            <a:avLst/>
          </a:prstGeom>
          <a:blipFill>
            <a:blip r:embed="rId5"/>
            <a:srcRect/>
            <a:stretch>
              <a:fillRect l="-25000" r="-25000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0057739" y="2098639"/>
            <a:ext cx="540000" cy="540000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/>
              </a:gs>
            </a:gsLst>
            <a:lin ang="2700000"/>
          </a:gradFill>
        </p:spPr>
        <p:txBody>
          <a:bodyPr vert="horz" lIns="108000" tIns="108000" rIns="108000" bIns="108000" rtlCol="0" anchor="ctr">
            <a:noAutofit/>
          </a:bodyPr>
          <a:lstStyle/>
          <a:p>
            <a:pPr marL="0" algn="ctr">
              <a:defRPr/>
            </a:pPr>
            <a:r>
              <a:rPr lang="en-US" sz="1800" b="1" i="0" u="none" baseline="0">
                <a:solidFill>
                  <a:srgbClr val="FFFFFF"/>
                </a:solidFill>
                <a:latin typeface="Calibri"/>
                <a:ea typeface="Calibri"/>
              </a:rPr>
              <a:t>03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952749" y="3460598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Real-Time Processing Issues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960565" y="3812661"/>
            <a:ext cx="3275463" cy="14446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Managing real-time processing of audio files poses challenges such as latency and ensuring that users receive immediate feedback during their interactions.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4450452" y="3460598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Transcription Accuracy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4458268" y="3812661"/>
            <a:ext cx="3275463" cy="14446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Achieving high transcription accuracy across multiple languages is a significant challenge, requiring robust models and constant refinement of the processing algorithms.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963790" y="3481209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Integration Difficulties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7971606" y="3833272"/>
            <a:ext cx="3275463" cy="14446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Integrating the backend with the frontend effectively while ensuring a smooth user experience has proven to be complex and involves troubleshooting various technical issues.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Challenges Faced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59119"/>
            <a:ext cx="12192000" cy="6858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309178" y="4986093"/>
            <a:ext cx="104708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dist">
              <a:defRPr/>
            </a:pPr>
            <a:r>
              <a:rPr lang="zh-CN" altLang="en-US" sz="1600" b="1" i="0" u="non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Reporter</a:t>
            </a:r>
            <a:endParaRPr lang="en-US" sz="1100" dirty="0"/>
          </a:p>
        </p:txBody>
      </p:sp>
      <p:sp>
        <p:nvSpPr>
          <p:cNvPr id="9" name="AutoShape 9"/>
          <p:cNvSpPr/>
          <p:nvPr/>
        </p:nvSpPr>
        <p:spPr>
          <a:xfrm rot="8100000">
            <a:off x="10416331" y="5088352"/>
            <a:ext cx="137666" cy="137666"/>
          </a:xfrm>
          <a:prstGeom prst="halfFrame">
            <a:avLst>
              <a:gd name="adj1" fmla="val 11987"/>
              <a:gd name="adj2" fmla="val 1092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4930546" y="374855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id="11" name="AutoShape 11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5DB6829-0218-5AE8-DD16-CF7F56B5426F}"/>
              </a:ext>
            </a:extLst>
          </p:cNvPr>
          <p:cNvSpPr txBox="1"/>
          <p:nvPr/>
        </p:nvSpPr>
        <p:spPr>
          <a:xfrm>
            <a:off x="4514850" y="2699984"/>
            <a:ext cx="7696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bg1"/>
              </a:solidFill>
              <a:latin typeface="三极准柔宋"/>
            </a:endParaRPr>
          </a:p>
          <a:p>
            <a:pPr algn="ctr"/>
            <a:r>
              <a:rPr lang="en-IN" sz="6600" b="1" i="1" dirty="0">
                <a:solidFill>
                  <a:schemeClr val="bg1"/>
                </a:solidFill>
                <a:latin typeface="三极准柔宋"/>
              </a:rPr>
              <a:t>THANK YOU</a:t>
            </a:r>
          </a:p>
          <a:p>
            <a:endParaRPr lang="en-IN" sz="6600" b="1" i="1" dirty="0">
              <a:solidFill>
                <a:schemeClr val="bg1"/>
              </a:solidFill>
              <a:latin typeface="三极准柔宋"/>
            </a:endParaRPr>
          </a:p>
          <a:p>
            <a:pPr algn="ctr"/>
            <a:r>
              <a:rPr lang="en-IN" sz="6600" b="1" i="1" dirty="0">
                <a:solidFill>
                  <a:schemeClr val="bg1"/>
                </a:solidFill>
                <a:latin typeface="三极准柔宋"/>
              </a:rPr>
              <a:t>-RASHMI SAHOO</a:t>
            </a:r>
          </a:p>
          <a:p>
            <a:pPr algn="ctr"/>
            <a:endParaRPr lang="en-IN" sz="3200" dirty="0">
              <a:solidFill>
                <a:schemeClr val="bg1"/>
              </a:solidFill>
              <a:latin typeface="三极准柔宋"/>
            </a:endParaRPr>
          </a:p>
          <a:p>
            <a:pPr algn="ctr"/>
            <a:endParaRPr lang="en-IN" sz="3200" dirty="0">
              <a:solidFill>
                <a:schemeClr val="bg1"/>
              </a:solidFill>
              <a:latin typeface="三极准柔宋"/>
            </a:endParaRPr>
          </a:p>
          <a:p>
            <a:endParaRPr lang="en-IN" sz="3200" dirty="0">
              <a:solidFill>
                <a:schemeClr val="bg1"/>
              </a:solidFill>
              <a:latin typeface="三极准柔宋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2700" y="0"/>
            <a:ext cx="12192000" cy="6858000"/>
          </a:xfrm>
          <a:prstGeom prst="rect">
            <a:avLst/>
          </a:prstGeom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18482">
            <a:off x="9019460" y="-2177145"/>
            <a:ext cx="4844081" cy="5802250"/>
          </a:xfrm>
          <a:prstGeom prst="rect">
            <a:avLst/>
          </a:prstGeom>
        </p:spPr>
      </p:pic>
      <p:pic>
        <p:nvPicPr>
          <p:cNvPr id="4" name="image4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8364398">
            <a:off x="-1296545" y="3438083"/>
            <a:ext cx="4388130" cy="525611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 rot="16200000">
            <a:off x="1984933" y="-903368"/>
            <a:ext cx="677108" cy="3772513"/>
          </a:xfrm>
          <a:prstGeom prst="rect">
            <a:avLst/>
          </a:prstGeom>
          <a:noFill/>
        </p:spPr>
        <p:txBody>
          <a:bodyPr vert="vert" wrap="square" lIns="91440" tIns="45720" rIns="91440" bIns="45720" rtlCol="0" anchor="t">
            <a:spAutoFit/>
          </a:bodyPr>
          <a:lstStyle/>
          <a:p>
            <a:pPr marL="0" algn="dist">
              <a:defRPr/>
            </a:pPr>
            <a:r>
              <a:rPr lang="en-US" sz="3200" b="1" i="0" u="non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三极准柔宋"/>
                <a:cs typeface="Times New Roman" panose="02020603050405020304" pitchFamily="18" charset="0"/>
              </a:rPr>
              <a:t>CONTNTES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4540218" y="155733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4540218" y="2411144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b="0" i="0" u="none" baseline="0" dirty="0">
                <a:solidFill>
                  <a:srgbClr val="000000"/>
                </a:solidFill>
                <a:latin typeface="三极准柔宋"/>
                <a:ea typeface="三极准柔宋"/>
              </a:rPr>
              <a:t>Project Overview</a:t>
            </a:r>
          </a:p>
        </p:txBody>
      </p:sp>
      <p:sp>
        <p:nvSpPr>
          <p:cNvPr id="8" name="AutoShape 8"/>
          <p:cNvSpPr/>
          <p:nvPr/>
        </p:nvSpPr>
        <p:spPr>
          <a:xfrm>
            <a:off x="6889074" y="155733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6889074" y="2400186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b="0" i="0" u="none" baseline="0" dirty="0">
                <a:solidFill>
                  <a:srgbClr val="000000"/>
                </a:solidFill>
                <a:latin typeface="三极准柔宋"/>
                <a:ea typeface="三极准柔宋"/>
              </a:rPr>
              <a:t>Objectives and Goals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4540218" y="378911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4540218" y="4642924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b="0" i="0" u="none" baseline="0" dirty="0">
                <a:solidFill>
                  <a:srgbClr val="000000"/>
                </a:solidFill>
                <a:latin typeface="三极准柔宋"/>
                <a:ea typeface="三极准柔宋"/>
              </a:rPr>
              <a:t>Key Feature</a:t>
            </a:r>
            <a:r>
              <a:rPr lang="en-IN" altLang="zh-CN" b="0" i="0" u="none" baseline="0" dirty="0">
                <a:solidFill>
                  <a:srgbClr val="000000"/>
                </a:solidFill>
                <a:latin typeface="三极准柔宋"/>
                <a:ea typeface="三极准柔宋"/>
              </a:rPr>
              <a:t>s</a:t>
            </a:r>
            <a:endParaRPr lang="zh-CN" altLang="en-US" sz="1200" b="0" i="0" u="none" baseline="0" dirty="0">
              <a:solidFill>
                <a:srgbClr val="000000"/>
              </a:solidFill>
              <a:latin typeface="三极准柔宋"/>
              <a:ea typeface="三极准柔宋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6889074" y="378911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6889074" y="4631966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b="0" i="0" u="none" baseline="0" dirty="0">
                <a:solidFill>
                  <a:srgbClr val="000000"/>
                </a:solidFill>
                <a:latin typeface="三极准柔宋"/>
                <a:ea typeface="三极准柔宋"/>
              </a:rPr>
              <a:t>Demonstration and Workflow</a:t>
            </a:r>
          </a:p>
        </p:txBody>
      </p:sp>
      <p:sp>
        <p:nvSpPr>
          <p:cNvPr id="16" name="AutoShape 16"/>
          <p:cNvSpPr/>
          <p:nvPr/>
        </p:nvSpPr>
        <p:spPr>
          <a:xfrm>
            <a:off x="9314551" y="155733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9314551" y="2400186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b="0" i="0" u="none" baseline="0" dirty="0">
                <a:solidFill>
                  <a:srgbClr val="000000"/>
                </a:solidFill>
                <a:latin typeface="三极准柔宋"/>
                <a:ea typeface="三极准柔宋"/>
              </a:rPr>
              <a:t>Technical Architecture</a:t>
            </a:r>
          </a:p>
        </p:txBody>
      </p:sp>
      <p:sp>
        <p:nvSpPr>
          <p:cNvPr id="18" name="AutoShape 18"/>
          <p:cNvSpPr/>
          <p:nvPr/>
        </p:nvSpPr>
        <p:spPr>
          <a:xfrm>
            <a:off x="9314551" y="378911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9314551" y="4631966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b="0" i="0" u="none" baseline="0" dirty="0">
                <a:solidFill>
                  <a:srgbClr val="000000"/>
                </a:solidFill>
                <a:latin typeface="三极准柔宋"/>
                <a:ea typeface="三极准柔宋"/>
              </a:rPr>
              <a:t>Challenges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822827" y="1627058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01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7130515" y="1636071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02</a:t>
            </a:r>
            <a:endParaRPr lang="en-US" sz="1100"/>
          </a:p>
        </p:txBody>
      </p:sp>
      <p:sp>
        <p:nvSpPr>
          <p:cNvPr id="22" name="TextBox 22"/>
          <p:cNvSpPr txBox="1"/>
          <p:nvPr/>
        </p:nvSpPr>
        <p:spPr>
          <a:xfrm>
            <a:off x="9599646" y="1631463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03</a:t>
            </a:r>
            <a:endParaRPr lang="en-US" sz="1100"/>
          </a:p>
        </p:txBody>
      </p:sp>
      <p:sp>
        <p:nvSpPr>
          <p:cNvPr id="23" name="TextBox 23"/>
          <p:cNvSpPr txBox="1"/>
          <p:nvPr/>
        </p:nvSpPr>
        <p:spPr>
          <a:xfrm>
            <a:off x="4774023" y="3981603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04</a:t>
            </a:r>
            <a:endParaRPr lang="en-US" sz="1100"/>
          </a:p>
        </p:txBody>
      </p:sp>
      <p:sp>
        <p:nvSpPr>
          <p:cNvPr id="24" name="TextBox 24"/>
          <p:cNvSpPr txBox="1"/>
          <p:nvPr/>
        </p:nvSpPr>
        <p:spPr>
          <a:xfrm>
            <a:off x="9599646" y="3935806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 dirty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06</a:t>
            </a:r>
            <a:endParaRPr lang="en-US" sz="1100" dirty="0"/>
          </a:p>
        </p:txBody>
      </p:sp>
      <p:sp>
        <p:nvSpPr>
          <p:cNvPr id="25" name="TextBox 25"/>
          <p:cNvSpPr txBox="1"/>
          <p:nvPr/>
        </p:nvSpPr>
        <p:spPr>
          <a:xfrm>
            <a:off x="7122301" y="3913969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 dirty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05</a:t>
            </a:r>
            <a:endParaRPr lang="en-US" sz="1100" dirty="0"/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3505200" y="2133600"/>
            <a:ext cx="7162800" cy="4284076"/>
          </a:xfrm>
          <a:prstGeom prst="rect">
            <a:avLst/>
          </a:prstGeom>
          <a:solidFill>
            <a:srgbClr val="FFFFFF">
              <a:alpha val="50000"/>
            </a:srgbClr>
          </a:solidFill>
          <a:ln cap="rnd" cmpd="sng">
            <a:prstDash val="solid"/>
          </a:ln>
          <a:effectLst>
            <a:outerShdw blurRad="38100" dist="38100" dir="5400000" algn="t" rotWithShape="0">
              <a:srgbClr val="000000">
                <a:alpha val="1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pic>
        <p:nvPicPr>
          <p:cNvPr id="8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393120" y="440323"/>
            <a:ext cx="2856404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dist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Introduction to the Project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4800599" y="2307614"/>
            <a:ext cx="434364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2400" b="1" i="0" u="none" baseline="0" dirty="0">
                <a:solidFill>
                  <a:srgbClr val="000000">
                    <a:lumMod val="95000"/>
                    <a:lumOff val="5000"/>
                  </a:srgbClr>
                </a:solidFill>
                <a:latin typeface="Times New Roman" panose="02020603050405020304" pitchFamily="18" charset="0"/>
                <a:ea typeface="三极准柔宋"/>
                <a:cs typeface="Times New Roman" panose="02020603050405020304" pitchFamily="18" charset="0"/>
              </a:rPr>
              <a:t>Brief Description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73288" y="3048000"/>
            <a:ext cx="6289911" cy="279595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2400" b="0" i="0" u="none" baseline="0" dirty="0">
                <a:solidFill>
                  <a:srgbClr val="000000">
                    <a:lumMod val="95000"/>
                    <a:lumOff val="5000"/>
                  </a:srgbClr>
                </a:solidFill>
                <a:latin typeface="Times New Roman" panose="02020603050405020304" pitchFamily="18" charset="0"/>
                <a:ea typeface="三极准柔宋"/>
                <a:cs typeface="Times New Roman" panose="02020603050405020304" pitchFamily="18" charset="0"/>
              </a:rPr>
              <a:t>This project focuses on developing an innovative voice-assisted assistant that enables users to fill out forms in multiple languages, thereby enhancing accessibility and efficiency for users of diverse linguistic backgrounds.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6"/>
          <p:cNvSpPr/>
          <p:nvPr/>
        </p:nvSpPr>
        <p:spPr>
          <a:xfrm flipV="1">
            <a:off x="-3" y="-1"/>
            <a:ext cx="12192003" cy="2769280"/>
          </a:xfrm>
          <a:custGeom>
            <a:avLst/>
            <a:gdLst/>
            <a:ahLst/>
            <a:cxnLst/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rgbClr val="FFFFFF">
              <a:alpha val="23000"/>
              <a:lumMod val="8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 flipH="1" flipV="1">
            <a:off x="5945256" y="3107"/>
            <a:ext cx="6216321" cy="1449603"/>
          </a:xfrm>
          <a:custGeom>
            <a:avLst/>
            <a:gdLst/>
            <a:ahLst/>
            <a:cxnLst/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rgbClr val="FFFFFF">
              <a:alpha val="45000"/>
              <a:lumMod val="8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5334000" y="-12700"/>
            <a:ext cx="6858000" cy="6858000"/>
          </a:xfrm>
          <a:prstGeom prst="rect">
            <a:avLst/>
          </a:prstGeom>
        </p:spPr>
      </p:pic>
      <p:pic>
        <p:nvPicPr>
          <p:cNvPr id="3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  <p:pic>
        <p:nvPicPr>
          <p:cNvPr id="4" name="image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8468"/>
            <a:ext cx="1219200" cy="146036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Problem Statement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533400" y="2388214"/>
            <a:ext cx="5234553" cy="3707786"/>
          </a:xfrm>
          <a:prstGeom prst="roundRect">
            <a:avLst>
              <a:gd name="adj" fmla="val 3000"/>
            </a:avLst>
          </a:prstGeom>
          <a:solidFill>
            <a:srgbClr val="FFFFFF">
              <a:alpha val="7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7" name="Connector 7"/>
          <p:cNvCxnSpPr/>
          <p:nvPr/>
        </p:nvCxnSpPr>
        <p:spPr>
          <a:xfrm>
            <a:off x="1950099" y="3148673"/>
            <a:ext cx="3337088" cy="0"/>
          </a:xfrm>
          <a:prstGeom prst="line">
            <a:avLst/>
          </a:prstGeom>
          <a:ln w="9525" cap="flat" cmpd="sng">
            <a:solidFill>
              <a:srgbClr val="000000">
                <a:alpha val="20000"/>
                <a:lumMod val="50000"/>
                <a:lumOff val="50000"/>
              </a:srgbClr>
            </a:solidFill>
            <a:prstDash val="solid"/>
          </a:ln>
        </p:spPr>
      </p:cxnSp>
      <p:sp>
        <p:nvSpPr>
          <p:cNvPr id="8" name="TextBox 8"/>
          <p:cNvSpPr txBox="1"/>
          <p:nvPr/>
        </p:nvSpPr>
        <p:spPr>
          <a:xfrm>
            <a:off x="4483191" y="2134338"/>
            <a:ext cx="1418311" cy="4780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 dirty="0">
                <a:solidFill>
                  <a:schemeClr val="lt1"/>
                </a:solidFill>
                <a:latin typeface="Calibri"/>
                <a:ea typeface="Calibri"/>
              </a:rPr>
              <a:t>01.</a:t>
            </a:r>
            <a:endParaRPr lang="en-US" sz="1100" dirty="0"/>
          </a:p>
        </p:txBody>
      </p:sp>
      <p:sp>
        <p:nvSpPr>
          <p:cNvPr id="9" name="AutoShape 9"/>
          <p:cNvSpPr/>
          <p:nvPr/>
        </p:nvSpPr>
        <p:spPr>
          <a:xfrm>
            <a:off x="6315963" y="2388214"/>
            <a:ext cx="5234553" cy="3603420"/>
          </a:xfrm>
          <a:prstGeom prst="roundRect">
            <a:avLst>
              <a:gd name="adj" fmla="val 3000"/>
            </a:avLst>
          </a:prstGeom>
          <a:solidFill>
            <a:srgbClr val="FFFFFF">
              <a:alpha val="7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10" name="Connector 10"/>
          <p:cNvCxnSpPr/>
          <p:nvPr/>
        </p:nvCxnSpPr>
        <p:spPr>
          <a:xfrm>
            <a:off x="6673065" y="3100639"/>
            <a:ext cx="3337088" cy="0"/>
          </a:xfrm>
          <a:prstGeom prst="line">
            <a:avLst/>
          </a:prstGeom>
          <a:ln w="9525" cap="flat" cmpd="sng">
            <a:solidFill>
              <a:srgbClr val="000000">
                <a:alpha val="20000"/>
                <a:lumMod val="50000"/>
                <a:lumOff val="50000"/>
              </a:srgbClr>
            </a:solidFill>
            <a:prstDash val="solid"/>
          </a:ln>
        </p:spPr>
      </p:cxnSp>
      <p:sp>
        <p:nvSpPr>
          <p:cNvPr id="11" name="TextBox 11"/>
          <p:cNvSpPr txBox="1"/>
          <p:nvPr/>
        </p:nvSpPr>
        <p:spPr>
          <a:xfrm>
            <a:off x="9148016" y="2086304"/>
            <a:ext cx="1418311" cy="4780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chemeClr val="lt1"/>
                </a:solidFill>
                <a:latin typeface="Calibri"/>
                <a:ea typeface="Calibri"/>
              </a:rPr>
              <a:t>02.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765924" y="2441213"/>
            <a:ext cx="369803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400" b="1" i="0" u="none" baseline="0" dirty="0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Challenges in Form Filling</a:t>
            </a:r>
            <a:endParaRPr lang="en-US" sz="2400" dirty="0"/>
          </a:p>
        </p:txBody>
      </p:sp>
      <p:sp>
        <p:nvSpPr>
          <p:cNvPr id="13" name="TextBox 13"/>
          <p:cNvSpPr txBox="1"/>
          <p:nvPr/>
        </p:nvSpPr>
        <p:spPr>
          <a:xfrm>
            <a:off x="6637993" y="2584793"/>
            <a:ext cx="3579549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400" b="1" i="0" u="none" baseline="0" dirty="0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Proposed Solution</a:t>
            </a:r>
            <a:endParaRPr lang="en-US" sz="2400" dirty="0"/>
          </a:p>
        </p:txBody>
      </p:sp>
      <p:sp>
        <p:nvSpPr>
          <p:cNvPr id="14" name="TextBox 14"/>
          <p:cNvSpPr txBox="1"/>
          <p:nvPr/>
        </p:nvSpPr>
        <p:spPr>
          <a:xfrm>
            <a:off x="765924" y="2955878"/>
            <a:ext cx="4728653" cy="28146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2000" b="0" i="0" u="none" baseline="0" dirty="0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Users often face challenges like accessibility for differently-abled individuals, language barriers for non-native speakers, and the tedious nature of manual data entry, which can be both time-consuming and error-prone</a:t>
            </a:r>
            <a:r>
              <a:rPr lang="zh-CN" altLang="en-US" sz="1400" b="0" i="0" u="none" baseline="0" dirty="0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.</a:t>
            </a:r>
            <a:endParaRPr lang="en-US" sz="1100" dirty="0"/>
          </a:p>
        </p:txBody>
      </p:sp>
      <p:sp>
        <p:nvSpPr>
          <p:cNvPr id="15" name="TextBox 15"/>
          <p:cNvSpPr txBox="1"/>
          <p:nvPr/>
        </p:nvSpPr>
        <p:spPr>
          <a:xfrm>
            <a:off x="6538558" y="3182983"/>
            <a:ext cx="4887518" cy="28146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2000" b="0" i="0" u="none" baseline="0" dirty="0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The proposed solution is a voice-assisted tool that simplifies the form-filling process across various languages, making it easier for everyone, especially those with disabilities or language limitations, to complete forms accurately and efficiently.</a:t>
            </a:r>
            <a:endParaRPr lang="en-US" sz="20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or 14"/>
          <p:cNvCxnSpPr>
            <a:cxnSpLocks/>
          </p:cNvCxnSpPr>
          <p:nvPr/>
        </p:nvCxnSpPr>
        <p:spPr>
          <a:xfrm>
            <a:off x="4114800" y="1873230"/>
            <a:ext cx="0" cy="3073068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5" name="Connector 15"/>
          <p:cNvCxnSpPr>
            <a:cxnSpLocks/>
          </p:cNvCxnSpPr>
          <p:nvPr/>
        </p:nvCxnSpPr>
        <p:spPr>
          <a:xfrm>
            <a:off x="8041910" y="1873230"/>
            <a:ext cx="0" cy="3073068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pic>
        <p:nvPicPr>
          <p:cNvPr id="16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3880" y="1873230"/>
            <a:ext cx="301136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Develop Interactive Interface</a:t>
            </a:r>
            <a:endParaRPr lang="en-US" sz="2000" dirty="0"/>
          </a:p>
        </p:txBody>
      </p:sp>
      <p:sp>
        <p:nvSpPr>
          <p:cNvPr id="18" name="TextBox 18"/>
          <p:cNvSpPr txBox="1"/>
          <p:nvPr/>
        </p:nvSpPr>
        <p:spPr>
          <a:xfrm>
            <a:off x="543654" y="2581116"/>
            <a:ext cx="3011364" cy="22701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The objective is to create an intuitive and interactive user interface that allows users to fill forms by speaking, providing a smoother and more engaging experience</a:t>
            </a:r>
            <a:r>
              <a:rPr lang="zh-CN" altLang="en-US" sz="12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.</a:t>
            </a:r>
            <a:endParaRPr lang="en-US" sz="1100" dirty="0"/>
          </a:p>
        </p:txBody>
      </p:sp>
      <p:sp>
        <p:nvSpPr>
          <p:cNvPr id="19" name="TextBox 19"/>
          <p:cNvSpPr txBox="1"/>
          <p:nvPr/>
        </p:nvSpPr>
        <p:spPr>
          <a:xfrm>
            <a:off x="4591723" y="1873230"/>
            <a:ext cx="301136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2000" b="1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Integrate Multilingual Support</a:t>
            </a:r>
            <a:endParaRPr lang="en-US" sz="2000" dirty="0"/>
          </a:p>
        </p:txBody>
      </p:sp>
      <p:sp>
        <p:nvSpPr>
          <p:cNvPr id="20" name="TextBox 20"/>
          <p:cNvSpPr txBox="1"/>
          <p:nvPr/>
        </p:nvSpPr>
        <p:spPr>
          <a:xfrm>
            <a:off x="4674583" y="2676189"/>
            <a:ext cx="3011364" cy="22701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The project aims to incorporate support for multiple languages so that users can interact with the assistant in their preferred language, enhancing usability and accessibility.</a:t>
            </a:r>
            <a:endParaRPr lang="en-US" sz="1600" dirty="0"/>
          </a:p>
        </p:txBody>
      </p:sp>
      <p:sp>
        <p:nvSpPr>
          <p:cNvPr id="21" name="TextBox 21"/>
          <p:cNvSpPr txBox="1"/>
          <p:nvPr/>
        </p:nvSpPr>
        <p:spPr>
          <a:xfrm>
            <a:off x="8480734" y="1898412"/>
            <a:ext cx="3011364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defRPr/>
            </a:pPr>
            <a:r>
              <a:rPr lang="zh-CN" altLang="en-US" sz="2000" b="1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Ensure Data Accuracy</a:t>
            </a:r>
            <a:endParaRPr lang="en-US" sz="2000" dirty="0"/>
          </a:p>
        </p:txBody>
      </p:sp>
      <p:sp>
        <p:nvSpPr>
          <p:cNvPr id="22" name="TextBox 22"/>
          <p:cNvSpPr txBox="1"/>
          <p:nvPr/>
        </p:nvSpPr>
        <p:spPr>
          <a:xfrm>
            <a:off x="8645331" y="2581115"/>
            <a:ext cx="3011364" cy="22701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50000"/>
              </a:lnSpc>
              <a:defRPr/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A key goal of the project is to implement mechanisms that ensure maximum transcription accuracy, minimizing errors during data entry and improving overall user satisfaction.</a:t>
            </a:r>
            <a:endParaRPr lang="en-US" sz="1600" dirty="0"/>
          </a:p>
        </p:txBody>
      </p:sp>
      <p:sp>
        <p:nvSpPr>
          <p:cNvPr id="23" name="TextBox 23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Objectives </a:t>
            </a:r>
            <a:r>
              <a:rPr lang="en-IN" altLang="zh-CN" sz="32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and Goals</a:t>
            </a:r>
            <a:endParaRPr lang="en-US" sz="11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5268577" y="2753021"/>
            <a:ext cx="6929847" cy="337746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92500" lnSpcReduction="10000"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393121" y="1929936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General Public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1402605" y="2435235"/>
            <a:ext cx="3881986" cy="13792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Additionally, this tool is designed for the general public who may face language barriers or wish to simplify the form-filling process for various applications.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>
            <a:off x="684894" y="1889384"/>
            <a:ext cx="456703" cy="456703"/>
            <a:chOff x="809883" y="1822439"/>
            <a:chExt cx="721040" cy="721040"/>
          </a:xfrm>
        </p:grpSpPr>
        <p:sp>
          <p:nvSpPr>
            <p:cNvPr id="7" name="AutoShape 7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  <p:pic>
        <p:nvPicPr>
          <p:cNvPr id="9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93119" y="446261"/>
            <a:ext cx="8362539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Target Audience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7814665" y="1852585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Differently-Abled Users</a:t>
            </a:r>
            <a:endParaRPr lang="en-US" sz="1100" dirty="0"/>
          </a:p>
        </p:txBody>
      </p:sp>
      <p:sp>
        <p:nvSpPr>
          <p:cNvPr id="12" name="TextBox 12"/>
          <p:cNvSpPr txBox="1"/>
          <p:nvPr/>
        </p:nvSpPr>
        <p:spPr>
          <a:xfrm>
            <a:off x="7814664" y="2315973"/>
            <a:ext cx="3881986" cy="13792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One of the primary target groups includes differently-abled individuals who may find traditional form-filling processes challenging, thus benefit immensely from voice assistance.</a:t>
            </a:r>
            <a:endParaRPr lang="en-US" sz="11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6916896" y="1800974"/>
            <a:ext cx="456703" cy="456703"/>
            <a:chOff x="809883" y="1822439"/>
            <a:chExt cx="721040" cy="721040"/>
          </a:xfrm>
        </p:grpSpPr>
        <p:sp>
          <p:nvSpPr>
            <p:cNvPr id="14" name="AutoShape 14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404878-1EF8-B0F0-A4B2-E21783147348}"/>
              </a:ext>
            </a:extLst>
          </p:cNvPr>
          <p:cNvCxnSpPr>
            <a:cxnSpLocks/>
          </p:cNvCxnSpPr>
          <p:nvPr/>
        </p:nvCxnSpPr>
        <p:spPr>
          <a:xfrm>
            <a:off x="6019800" y="1889384"/>
            <a:ext cx="0" cy="233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428456" y="2017604"/>
            <a:ext cx="1335088" cy="1527175"/>
          </a:xfrm>
          <a:custGeom>
            <a:avLst/>
            <a:gdLst/>
            <a:ahLst/>
            <a:cxnLst/>
            <a:rect l="l" t="t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5851847" y="2525603"/>
            <a:ext cx="488305" cy="511176"/>
          </a:xfrm>
          <a:custGeom>
            <a:avLst/>
            <a:gdLst/>
            <a:ahLst/>
            <a:cxnLst/>
            <a:rect l="l" t="t" r="r" b="b"/>
            <a:pathLst>
              <a:path w="4494" h="4712">
                <a:moveTo>
                  <a:pt x="4360" y="3838"/>
                </a:moveTo>
                <a:lnTo>
                  <a:pt x="4199" y="3838"/>
                </a:lnTo>
                <a:lnTo>
                  <a:pt x="4199" y="3148"/>
                </a:lnTo>
                <a:cubicBezTo>
                  <a:pt x="4199" y="3001"/>
                  <a:pt x="4079" y="2881"/>
                  <a:pt x="3932" y="2881"/>
                </a:cubicBezTo>
                <a:lnTo>
                  <a:pt x="2447" y="2881"/>
                </a:lnTo>
                <a:lnTo>
                  <a:pt x="2447" y="2438"/>
                </a:lnTo>
                <a:cubicBezTo>
                  <a:pt x="2520" y="2438"/>
                  <a:pt x="2675" y="2438"/>
                  <a:pt x="2831" y="2439"/>
                </a:cubicBezTo>
                <a:cubicBezTo>
                  <a:pt x="3043" y="2439"/>
                  <a:pt x="3256" y="2440"/>
                  <a:pt x="3263" y="2440"/>
                </a:cubicBezTo>
                <a:cubicBezTo>
                  <a:pt x="3688" y="2440"/>
                  <a:pt x="4034" y="2094"/>
                  <a:pt x="4034" y="1668"/>
                </a:cubicBezTo>
                <a:cubicBezTo>
                  <a:pt x="4034" y="1243"/>
                  <a:pt x="3688" y="897"/>
                  <a:pt x="3263" y="897"/>
                </a:cubicBezTo>
                <a:cubicBezTo>
                  <a:pt x="3257" y="897"/>
                  <a:pt x="3251" y="897"/>
                  <a:pt x="3245" y="897"/>
                </a:cubicBezTo>
                <a:cubicBezTo>
                  <a:pt x="3165" y="389"/>
                  <a:pt x="2724" y="0"/>
                  <a:pt x="2194" y="0"/>
                </a:cubicBezTo>
                <a:cubicBezTo>
                  <a:pt x="1698" y="0"/>
                  <a:pt x="1276" y="339"/>
                  <a:pt x="1161" y="809"/>
                </a:cubicBezTo>
                <a:cubicBezTo>
                  <a:pt x="765" y="866"/>
                  <a:pt x="460" y="1208"/>
                  <a:pt x="460" y="1619"/>
                </a:cubicBezTo>
                <a:cubicBezTo>
                  <a:pt x="460" y="2071"/>
                  <a:pt x="827" y="2438"/>
                  <a:pt x="1278" y="2438"/>
                </a:cubicBezTo>
                <a:lnTo>
                  <a:pt x="2047" y="2438"/>
                </a:lnTo>
                <a:lnTo>
                  <a:pt x="2047" y="2881"/>
                </a:lnTo>
                <a:lnTo>
                  <a:pt x="562" y="2881"/>
                </a:lnTo>
                <a:cubicBezTo>
                  <a:pt x="415" y="2881"/>
                  <a:pt x="296" y="3001"/>
                  <a:pt x="296" y="3148"/>
                </a:cubicBezTo>
                <a:lnTo>
                  <a:pt x="296" y="3838"/>
                </a:lnTo>
                <a:lnTo>
                  <a:pt x="134" y="3838"/>
                </a:lnTo>
                <a:cubicBezTo>
                  <a:pt x="60" y="3838"/>
                  <a:pt x="0" y="3897"/>
                  <a:pt x="0" y="3971"/>
                </a:cubicBezTo>
                <a:lnTo>
                  <a:pt x="0" y="4579"/>
                </a:lnTo>
                <a:cubicBezTo>
                  <a:pt x="0" y="4652"/>
                  <a:pt x="60" y="4712"/>
                  <a:pt x="134" y="4712"/>
                </a:cubicBezTo>
                <a:lnTo>
                  <a:pt x="858" y="4712"/>
                </a:lnTo>
                <a:cubicBezTo>
                  <a:pt x="931" y="4712"/>
                  <a:pt x="991" y="4652"/>
                  <a:pt x="991" y="4579"/>
                </a:cubicBezTo>
                <a:lnTo>
                  <a:pt x="991" y="3971"/>
                </a:lnTo>
                <a:cubicBezTo>
                  <a:pt x="991" y="3897"/>
                  <a:pt x="931" y="3838"/>
                  <a:pt x="858" y="3838"/>
                </a:cubicBezTo>
                <a:lnTo>
                  <a:pt x="696" y="3838"/>
                </a:lnTo>
                <a:lnTo>
                  <a:pt x="696" y="3281"/>
                </a:lnTo>
                <a:lnTo>
                  <a:pt x="2047" y="3281"/>
                </a:lnTo>
                <a:lnTo>
                  <a:pt x="2047" y="3838"/>
                </a:lnTo>
                <a:lnTo>
                  <a:pt x="1885" y="3838"/>
                </a:lnTo>
                <a:cubicBezTo>
                  <a:pt x="1812" y="3838"/>
                  <a:pt x="1752" y="3897"/>
                  <a:pt x="1752" y="3971"/>
                </a:cubicBezTo>
                <a:lnTo>
                  <a:pt x="1752" y="4579"/>
                </a:lnTo>
                <a:cubicBezTo>
                  <a:pt x="1752" y="4652"/>
                  <a:pt x="1812" y="4712"/>
                  <a:pt x="1885" y="4712"/>
                </a:cubicBezTo>
                <a:lnTo>
                  <a:pt x="2609" y="4712"/>
                </a:lnTo>
                <a:cubicBezTo>
                  <a:pt x="2682" y="4712"/>
                  <a:pt x="2742" y="4652"/>
                  <a:pt x="2742" y="4579"/>
                </a:cubicBezTo>
                <a:lnTo>
                  <a:pt x="2742" y="3971"/>
                </a:lnTo>
                <a:cubicBezTo>
                  <a:pt x="2742" y="3897"/>
                  <a:pt x="2682" y="3838"/>
                  <a:pt x="2609" y="3838"/>
                </a:cubicBezTo>
                <a:lnTo>
                  <a:pt x="2447" y="3838"/>
                </a:lnTo>
                <a:lnTo>
                  <a:pt x="2447" y="3281"/>
                </a:lnTo>
                <a:lnTo>
                  <a:pt x="3799" y="3281"/>
                </a:lnTo>
                <a:lnTo>
                  <a:pt x="3799" y="3838"/>
                </a:lnTo>
                <a:lnTo>
                  <a:pt x="3637" y="3838"/>
                </a:lnTo>
                <a:cubicBezTo>
                  <a:pt x="3563" y="3838"/>
                  <a:pt x="3503" y="3897"/>
                  <a:pt x="3503" y="3971"/>
                </a:cubicBezTo>
                <a:lnTo>
                  <a:pt x="3503" y="4579"/>
                </a:lnTo>
                <a:cubicBezTo>
                  <a:pt x="3503" y="4652"/>
                  <a:pt x="3563" y="4712"/>
                  <a:pt x="3637" y="4712"/>
                </a:cubicBezTo>
                <a:lnTo>
                  <a:pt x="4360" y="4712"/>
                </a:lnTo>
                <a:cubicBezTo>
                  <a:pt x="4434" y="4712"/>
                  <a:pt x="4494" y="4652"/>
                  <a:pt x="4494" y="4579"/>
                </a:cubicBezTo>
                <a:lnTo>
                  <a:pt x="4494" y="3971"/>
                </a:lnTo>
                <a:cubicBezTo>
                  <a:pt x="4494" y="3897"/>
                  <a:pt x="4434" y="3838"/>
                  <a:pt x="4360" y="3838"/>
                </a:cubicBezTo>
                <a:close/>
                <a:moveTo>
                  <a:pt x="860" y="1619"/>
                </a:moveTo>
                <a:cubicBezTo>
                  <a:pt x="860" y="1389"/>
                  <a:pt x="1048" y="1201"/>
                  <a:pt x="1278" y="1201"/>
                </a:cubicBezTo>
                <a:lnTo>
                  <a:pt x="1283" y="1201"/>
                </a:lnTo>
                <a:cubicBezTo>
                  <a:pt x="1284" y="1201"/>
                  <a:pt x="1286" y="1201"/>
                  <a:pt x="1288" y="1201"/>
                </a:cubicBezTo>
                <a:cubicBezTo>
                  <a:pt x="1288" y="1201"/>
                  <a:pt x="1289" y="1201"/>
                  <a:pt x="1290" y="1201"/>
                </a:cubicBezTo>
                <a:cubicBezTo>
                  <a:pt x="1297" y="1202"/>
                  <a:pt x="1304" y="1202"/>
                  <a:pt x="1311" y="1202"/>
                </a:cubicBezTo>
                <a:cubicBezTo>
                  <a:pt x="1408" y="1202"/>
                  <a:pt x="1519" y="1136"/>
                  <a:pt x="1534" y="992"/>
                </a:cubicBezTo>
                <a:cubicBezTo>
                  <a:pt x="1571" y="654"/>
                  <a:pt x="1854" y="400"/>
                  <a:pt x="2194" y="400"/>
                </a:cubicBezTo>
                <a:cubicBezTo>
                  <a:pt x="2560" y="400"/>
                  <a:pt x="2858" y="698"/>
                  <a:pt x="2858" y="1064"/>
                </a:cubicBezTo>
                <a:lnTo>
                  <a:pt x="2858" y="1073"/>
                </a:lnTo>
                <a:cubicBezTo>
                  <a:pt x="2858" y="1074"/>
                  <a:pt x="2858" y="1076"/>
                  <a:pt x="2858" y="1078"/>
                </a:cubicBezTo>
                <a:cubicBezTo>
                  <a:pt x="2853" y="1144"/>
                  <a:pt x="2873" y="1205"/>
                  <a:pt x="2915" y="1252"/>
                </a:cubicBezTo>
                <a:cubicBezTo>
                  <a:pt x="2957" y="1299"/>
                  <a:pt x="3017" y="1325"/>
                  <a:pt x="3080" y="1325"/>
                </a:cubicBezTo>
                <a:cubicBezTo>
                  <a:pt x="3103" y="1325"/>
                  <a:pt x="3126" y="1322"/>
                  <a:pt x="3148" y="1315"/>
                </a:cubicBezTo>
                <a:cubicBezTo>
                  <a:pt x="3185" y="1303"/>
                  <a:pt x="3224" y="1297"/>
                  <a:pt x="3263" y="1297"/>
                </a:cubicBezTo>
                <a:cubicBezTo>
                  <a:pt x="3468" y="1297"/>
                  <a:pt x="3634" y="1463"/>
                  <a:pt x="3634" y="1668"/>
                </a:cubicBezTo>
                <a:cubicBezTo>
                  <a:pt x="3634" y="1873"/>
                  <a:pt x="3468" y="2040"/>
                  <a:pt x="3263" y="2040"/>
                </a:cubicBezTo>
                <a:cubicBezTo>
                  <a:pt x="3255" y="2040"/>
                  <a:pt x="3043" y="2039"/>
                  <a:pt x="2832" y="2039"/>
                </a:cubicBezTo>
                <a:cubicBezTo>
                  <a:pt x="2621" y="2038"/>
                  <a:pt x="2411" y="2038"/>
                  <a:pt x="2405" y="2038"/>
                </a:cubicBezTo>
                <a:lnTo>
                  <a:pt x="1278" y="2038"/>
                </a:lnTo>
                <a:cubicBezTo>
                  <a:pt x="1048" y="2038"/>
                  <a:pt x="860" y="1850"/>
                  <a:pt x="860" y="1619"/>
                </a:cubicBez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1710764" y="1487344"/>
            <a:ext cx="1335088" cy="1527175"/>
          </a:xfrm>
          <a:custGeom>
            <a:avLst/>
            <a:gdLst/>
            <a:ahLst/>
            <a:cxnLst/>
            <a:rect l="l" t="t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2122720" y="2001456"/>
            <a:ext cx="511176" cy="498950"/>
          </a:xfrm>
          <a:custGeom>
            <a:avLst/>
            <a:gdLst/>
            <a:ahLst/>
            <a:cxnLst/>
            <a:rect l="l" t="t" r="r" b="b"/>
            <a:pathLst>
              <a:path w="548675" h="535553">
                <a:moveTo>
                  <a:pt x="156242" y="232482"/>
                </a:moveTo>
                <a:cubicBezTo>
                  <a:pt x="177064" y="232643"/>
                  <a:pt x="198046" y="240708"/>
                  <a:pt x="214187" y="256837"/>
                </a:cubicBezTo>
                <a:lnTo>
                  <a:pt x="168993" y="300709"/>
                </a:lnTo>
                <a:cubicBezTo>
                  <a:pt x="154790" y="295548"/>
                  <a:pt x="139295" y="301999"/>
                  <a:pt x="127674" y="312322"/>
                </a:cubicBezTo>
                <a:lnTo>
                  <a:pt x="81189" y="357485"/>
                </a:lnTo>
                <a:cubicBezTo>
                  <a:pt x="65694" y="372969"/>
                  <a:pt x="65694" y="398776"/>
                  <a:pt x="81189" y="414260"/>
                </a:cubicBezTo>
                <a:lnTo>
                  <a:pt x="123800" y="456842"/>
                </a:lnTo>
                <a:cubicBezTo>
                  <a:pt x="139295" y="472326"/>
                  <a:pt x="165120" y="472326"/>
                  <a:pt x="180615" y="456842"/>
                </a:cubicBezTo>
                <a:lnTo>
                  <a:pt x="227099" y="411680"/>
                </a:lnTo>
                <a:cubicBezTo>
                  <a:pt x="238720" y="401357"/>
                  <a:pt x="243885" y="383292"/>
                  <a:pt x="240012" y="370388"/>
                </a:cubicBezTo>
                <a:lnTo>
                  <a:pt x="285205" y="326516"/>
                </a:lnTo>
                <a:cubicBezTo>
                  <a:pt x="316195" y="358775"/>
                  <a:pt x="316195" y="409099"/>
                  <a:pt x="285205" y="440068"/>
                </a:cubicBezTo>
                <a:lnTo>
                  <a:pt x="210313" y="512327"/>
                </a:lnTo>
                <a:cubicBezTo>
                  <a:pt x="178032" y="543296"/>
                  <a:pt x="126382" y="543296"/>
                  <a:pt x="95392" y="512327"/>
                </a:cubicBezTo>
                <a:lnTo>
                  <a:pt x="23083" y="441358"/>
                </a:lnTo>
                <a:cubicBezTo>
                  <a:pt x="-7907" y="410389"/>
                  <a:pt x="-7907" y="360065"/>
                  <a:pt x="24374" y="329097"/>
                </a:cubicBezTo>
                <a:lnTo>
                  <a:pt x="99266" y="255547"/>
                </a:lnTo>
                <a:cubicBezTo>
                  <a:pt x="114761" y="240063"/>
                  <a:pt x="135421" y="232320"/>
                  <a:pt x="156242" y="232482"/>
                </a:cubicBezTo>
                <a:close/>
                <a:moveTo>
                  <a:pt x="339490" y="176395"/>
                </a:moveTo>
                <a:cubicBezTo>
                  <a:pt x="346597" y="176557"/>
                  <a:pt x="353704" y="179458"/>
                  <a:pt x="358873" y="184615"/>
                </a:cubicBezTo>
                <a:cubicBezTo>
                  <a:pt x="369211" y="194930"/>
                  <a:pt x="369211" y="211692"/>
                  <a:pt x="358873" y="223297"/>
                </a:cubicBezTo>
                <a:lnTo>
                  <a:pt x="229652" y="349656"/>
                </a:lnTo>
                <a:cubicBezTo>
                  <a:pt x="219314" y="361260"/>
                  <a:pt x="202516" y="361260"/>
                  <a:pt x="192178" y="349656"/>
                </a:cubicBezTo>
                <a:cubicBezTo>
                  <a:pt x="180548" y="339341"/>
                  <a:pt x="180548" y="322579"/>
                  <a:pt x="192178" y="312264"/>
                </a:cubicBezTo>
                <a:lnTo>
                  <a:pt x="320107" y="184615"/>
                </a:lnTo>
                <a:cubicBezTo>
                  <a:pt x="325276" y="178813"/>
                  <a:pt x="332383" y="176234"/>
                  <a:pt x="339490" y="176395"/>
                </a:cubicBezTo>
                <a:close/>
                <a:moveTo>
                  <a:pt x="399515" y="2"/>
                </a:moveTo>
                <a:cubicBezTo>
                  <a:pt x="419855" y="163"/>
                  <a:pt x="440195" y="7902"/>
                  <a:pt x="455692" y="23378"/>
                </a:cubicBezTo>
                <a:lnTo>
                  <a:pt x="525430" y="93022"/>
                </a:lnTo>
                <a:cubicBezTo>
                  <a:pt x="556424" y="122686"/>
                  <a:pt x="556424" y="172985"/>
                  <a:pt x="525430" y="202648"/>
                </a:cubicBezTo>
                <a:lnTo>
                  <a:pt x="447943" y="278741"/>
                </a:lnTo>
                <a:cubicBezTo>
                  <a:pt x="416949" y="309694"/>
                  <a:pt x="365291" y="309694"/>
                  <a:pt x="334297" y="278741"/>
                </a:cubicBezTo>
                <a:lnTo>
                  <a:pt x="378206" y="236180"/>
                </a:lnTo>
                <a:cubicBezTo>
                  <a:pt x="392412" y="238760"/>
                  <a:pt x="409200" y="233601"/>
                  <a:pt x="419532" y="223283"/>
                </a:cubicBezTo>
                <a:lnTo>
                  <a:pt x="468606" y="175564"/>
                </a:lnTo>
                <a:cubicBezTo>
                  <a:pt x="484104" y="160087"/>
                  <a:pt x="485395" y="135583"/>
                  <a:pt x="469898" y="120106"/>
                </a:cubicBezTo>
                <a:lnTo>
                  <a:pt x="427280" y="78836"/>
                </a:lnTo>
                <a:cubicBezTo>
                  <a:pt x="411783" y="63359"/>
                  <a:pt x="385954" y="63359"/>
                  <a:pt x="370457" y="77546"/>
                </a:cubicBezTo>
                <a:lnTo>
                  <a:pt x="321383" y="126555"/>
                </a:lnTo>
                <a:cubicBezTo>
                  <a:pt x="309760" y="136873"/>
                  <a:pt x="304594" y="152349"/>
                  <a:pt x="308468" y="166536"/>
                </a:cubicBezTo>
                <a:lnTo>
                  <a:pt x="264559" y="209097"/>
                </a:lnTo>
                <a:cubicBezTo>
                  <a:pt x="233565" y="178143"/>
                  <a:pt x="233565" y="129134"/>
                  <a:pt x="264559" y="98181"/>
                </a:cubicBezTo>
                <a:lnTo>
                  <a:pt x="343337" y="22088"/>
                </a:lnTo>
                <a:cubicBezTo>
                  <a:pt x="358834" y="7257"/>
                  <a:pt x="379174" y="-159"/>
                  <a:pt x="399515" y="2"/>
                </a:cubicBez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9069889" y="1481231"/>
            <a:ext cx="1335088" cy="1527175"/>
          </a:xfrm>
          <a:custGeom>
            <a:avLst/>
            <a:gdLst/>
            <a:ahLst/>
            <a:cxnLst/>
            <a:rect l="l" t="t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9517539" y="1989231"/>
            <a:ext cx="439789" cy="511175"/>
          </a:xfrm>
          <a:custGeom>
            <a:avLst/>
            <a:gdLst/>
            <a:ahLst/>
            <a:cxnLst/>
            <a:rect l="l" t="t" r="r" b="b"/>
            <a:pathLst>
              <a:path w="520800" h="605336">
                <a:moveTo>
                  <a:pt x="260400" y="205300"/>
                </a:moveTo>
                <a:cubicBezTo>
                  <a:pt x="290698" y="205300"/>
                  <a:pt x="315198" y="229859"/>
                  <a:pt x="315198" y="260020"/>
                </a:cubicBezTo>
                <a:cubicBezTo>
                  <a:pt x="315198" y="278696"/>
                  <a:pt x="305847" y="295037"/>
                  <a:pt x="291633" y="304935"/>
                </a:cubicBezTo>
                <a:lnTo>
                  <a:pt x="353818" y="568825"/>
                </a:lnTo>
                <a:cubicBezTo>
                  <a:pt x="355875" y="577696"/>
                  <a:pt x="353818" y="586940"/>
                  <a:pt x="348207" y="594130"/>
                </a:cubicBezTo>
                <a:cubicBezTo>
                  <a:pt x="342503" y="601227"/>
                  <a:pt x="333994" y="605336"/>
                  <a:pt x="324830" y="605336"/>
                </a:cubicBezTo>
                <a:lnTo>
                  <a:pt x="195971" y="605336"/>
                </a:lnTo>
                <a:cubicBezTo>
                  <a:pt x="186900" y="605336"/>
                  <a:pt x="178297" y="601227"/>
                  <a:pt x="172593" y="594130"/>
                </a:cubicBezTo>
                <a:cubicBezTo>
                  <a:pt x="166982" y="586940"/>
                  <a:pt x="164925" y="577696"/>
                  <a:pt x="166982" y="568825"/>
                </a:cubicBezTo>
                <a:lnTo>
                  <a:pt x="229167" y="304935"/>
                </a:lnTo>
                <a:cubicBezTo>
                  <a:pt x="214954" y="295037"/>
                  <a:pt x="205603" y="278696"/>
                  <a:pt x="205603" y="260020"/>
                </a:cubicBezTo>
                <a:cubicBezTo>
                  <a:pt x="205603" y="229859"/>
                  <a:pt x="230103" y="205300"/>
                  <a:pt x="260400" y="205300"/>
                </a:cubicBezTo>
                <a:close/>
                <a:moveTo>
                  <a:pt x="260414" y="92466"/>
                </a:moveTo>
                <a:cubicBezTo>
                  <a:pt x="305308" y="92466"/>
                  <a:pt x="347397" y="109834"/>
                  <a:pt x="379104" y="141489"/>
                </a:cubicBezTo>
                <a:cubicBezTo>
                  <a:pt x="444576" y="206854"/>
                  <a:pt x="444576" y="313211"/>
                  <a:pt x="379104" y="378575"/>
                </a:cubicBezTo>
                <a:cubicBezTo>
                  <a:pt x="375176" y="382497"/>
                  <a:pt x="369938" y="384458"/>
                  <a:pt x="364794" y="384458"/>
                </a:cubicBezTo>
                <a:cubicBezTo>
                  <a:pt x="359556" y="384458"/>
                  <a:pt x="354319" y="382497"/>
                  <a:pt x="350390" y="378575"/>
                </a:cubicBezTo>
                <a:cubicBezTo>
                  <a:pt x="342440" y="370638"/>
                  <a:pt x="342440" y="357752"/>
                  <a:pt x="350390" y="349815"/>
                </a:cubicBezTo>
                <a:cubicBezTo>
                  <a:pt x="399962" y="300324"/>
                  <a:pt x="399962" y="219740"/>
                  <a:pt x="350390" y="170250"/>
                </a:cubicBezTo>
                <a:cubicBezTo>
                  <a:pt x="326353" y="146251"/>
                  <a:pt x="294365" y="133085"/>
                  <a:pt x="260414" y="133085"/>
                </a:cubicBezTo>
                <a:cubicBezTo>
                  <a:pt x="226462" y="133085"/>
                  <a:pt x="194568" y="146251"/>
                  <a:pt x="170530" y="170250"/>
                </a:cubicBezTo>
                <a:cubicBezTo>
                  <a:pt x="146492" y="194248"/>
                  <a:pt x="133211" y="226089"/>
                  <a:pt x="133211" y="259985"/>
                </a:cubicBezTo>
                <a:cubicBezTo>
                  <a:pt x="133211" y="293975"/>
                  <a:pt x="146492" y="325817"/>
                  <a:pt x="170530" y="349815"/>
                </a:cubicBezTo>
                <a:cubicBezTo>
                  <a:pt x="178480" y="357752"/>
                  <a:pt x="178480" y="370638"/>
                  <a:pt x="170530" y="378575"/>
                </a:cubicBezTo>
                <a:cubicBezTo>
                  <a:pt x="162580" y="386512"/>
                  <a:pt x="149672" y="386512"/>
                  <a:pt x="141722" y="378575"/>
                </a:cubicBezTo>
                <a:cubicBezTo>
                  <a:pt x="110015" y="346920"/>
                  <a:pt x="92525" y="304807"/>
                  <a:pt x="92525" y="260079"/>
                </a:cubicBezTo>
                <a:cubicBezTo>
                  <a:pt x="92525" y="215258"/>
                  <a:pt x="110015" y="173144"/>
                  <a:pt x="141722" y="141489"/>
                </a:cubicBezTo>
                <a:cubicBezTo>
                  <a:pt x="173430" y="109834"/>
                  <a:pt x="215612" y="92466"/>
                  <a:pt x="260414" y="92466"/>
                </a:cubicBezTo>
                <a:close/>
                <a:moveTo>
                  <a:pt x="260400" y="0"/>
                </a:moveTo>
                <a:cubicBezTo>
                  <a:pt x="327125" y="0"/>
                  <a:pt x="393850" y="25379"/>
                  <a:pt x="444630" y="76135"/>
                </a:cubicBezTo>
                <a:cubicBezTo>
                  <a:pt x="546190" y="177554"/>
                  <a:pt x="546190" y="342570"/>
                  <a:pt x="444630" y="443989"/>
                </a:cubicBezTo>
                <a:cubicBezTo>
                  <a:pt x="440702" y="448005"/>
                  <a:pt x="435465" y="449966"/>
                  <a:pt x="430228" y="449966"/>
                </a:cubicBezTo>
                <a:cubicBezTo>
                  <a:pt x="425085" y="449966"/>
                  <a:pt x="419848" y="448005"/>
                  <a:pt x="415827" y="443989"/>
                </a:cubicBezTo>
                <a:cubicBezTo>
                  <a:pt x="407878" y="436051"/>
                  <a:pt x="407878" y="423257"/>
                  <a:pt x="415827" y="415319"/>
                </a:cubicBezTo>
                <a:cubicBezTo>
                  <a:pt x="501582" y="329682"/>
                  <a:pt x="501582" y="190441"/>
                  <a:pt x="415827" y="104805"/>
                </a:cubicBezTo>
                <a:cubicBezTo>
                  <a:pt x="330164" y="19261"/>
                  <a:pt x="190636" y="19261"/>
                  <a:pt x="104973" y="104805"/>
                </a:cubicBezTo>
                <a:cubicBezTo>
                  <a:pt x="19218" y="190441"/>
                  <a:pt x="19218" y="329682"/>
                  <a:pt x="104973" y="415319"/>
                </a:cubicBezTo>
                <a:cubicBezTo>
                  <a:pt x="112922" y="423257"/>
                  <a:pt x="112922" y="436051"/>
                  <a:pt x="104973" y="443989"/>
                </a:cubicBezTo>
                <a:cubicBezTo>
                  <a:pt x="97024" y="451927"/>
                  <a:pt x="84119" y="451927"/>
                  <a:pt x="76170" y="443989"/>
                </a:cubicBezTo>
                <a:cubicBezTo>
                  <a:pt x="-25390" y="342570"/>
                  <a:pt x="-25390" y="177554"/>
                  <a:pt x="76170" y="76135"/>
                </a:cubicBezTo>
                <a:cubicBezTo>
                  <a:pt x="126950" y="25379"/>
                  <a:pt x="193675" y="0"/>
                  <a:pt x="260400" y="0"/>
                </a:cubicBez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IN" altLang="zh-CN" sz="3200" dirty="0">
                <a:solidFill>
                  <a:srgbClr val="FFFFFF"/>
                </a:solidFill>
                <a:latin typeface="三极准柔宋"/>
                <a:ea typeface="三极准柔宋"/>
              </a:rPr>
              <a:t>Technical </a:t>
            </a:r>
            <a:r>
              <a:rPr lang="zh-CN" altLang="en-US" sz="32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Architecture </a:t>
            </a:r>
            <a:endParaRPr lang="en-US" sz="1100" dirty="0"/>
          </a:p>
        </p:txBody>
      </p:sp>
      <p:sp>
        <p:nvSpPr>
          <p:cNvPr id="10" name="TextBox 10"/>
          <p:cNvSpPr txBox="1"/>
          <p:nvPr/>
        </p:nvSpPr>
        <p:spPr>
          <a:xfrm>
            <a:off x="774798" y="3283000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Frontend Technologies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782614" y="3658916"/>
            <a:ext cx="3275463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frontend of the application will be developed using HTML, CSS, and JavaScript, providing users with a dynamic and interactive experience when filling out forms.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4458268" y="4006611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Backend Technologies</a:t>
            </a:r>
            <a:endParaRPr lang="en-US" sz="1100" dirty="0"/>
          </a:p>
        </p:txBody>
      </p:sp>
      <p:sp>
        <p:nvSpPr>
          <p:cNvPr id="13" name="TextBox 13"/>
          <p:cNvSpPr txBox="1"/>
          <p:nvPr/>
        </p:nvSpPr>
        <p:spPr>
          <a:xfrm>
            <a:off x="4466084" y="4382527"/>
            <a:ext cx="3275463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The backend will utilize the Flask framework in Python, serving the application logic and handling data requests between the front and backend effectively.</a:t>
            </a:r>
            <a:endParaRPr lang="en-US" sz="1100" dirty="0"/>
          </a:p>
        </p:txBody>
      </p:sp>
      <p:sp>
        <p:nvSpPr>
          <p:cNvPr id="14" name="TextBox 14"/>
          <p:cNvSpPr txBox="1"/>
          <p:nvPr/>
        </p:nvSpPr>
        <p:spPr>
          <a:xfrm>
            <a:off x="8319596" y="3296509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Third-Party Integrations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8327412" y="3672425"/>
            <a:ext cx="3275463" cy="16747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Integration with third-party services such as  Whisper model for </a:t>
            </a:r>
            <a:r>
              <a:rPr lang="en-IN" altLang="zh-CN" sz="14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voice recognition and </a:t>
            </a:r>
            <a:r>
              <a:rPr lang="zh-CN" altLang="en-US" sz="14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transcription will enhance the system's capability in processing voice inputs to text efficiently.</a:t>
            </a:r>
            <a:endParaRPr lang="en-US" sz="11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34241" y="-37210"/>
            <a:ext cx="12192003" cy="2769280"/>
          </a:xfrm>
          <a:custGeom>
            <a:avLst/>
            <a:gdLst/>
            <a:ahLst/>
            <a:cxnLst/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rgbClr val="FFFFFF">
              <a:alpha val="23000"/>
              <a:lumMod val="8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pic>
        <p:nvPicPr>
          <p:cNvPr id="3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IN" altLang="zh-CN" sz="3200" b="0" i="0" u="none" baseline="0" dirty="0">
                <a:solidFill>
                  <a:srgbClr val="FFFFFF"/>
                </a:solidFill>
                <a:latin typeface="三极准柔宋"/>
                <a:ea typeface="三极准柔宋"/>
              </a:rPr>
              <a:t>Key Features</a:t>
            </a:r>
            <a:endParaRPr lang="en-US" sz="1100" dirty="0"/>
          </a:p>
        </p:txBody>
      </p:sp>
      <p:sp>
        <p:nvSpPr>
          <p:cNvPr id="5" name="TextBox 5"/>
          <p:cNvSpPr txBox="1"/>
          <p:nvPr/>
        </p:nvSpPr>
        <p:spPr>
          <a:xfrm>
            <a:off x="699066" y="3447185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Voice-Assisted Input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708550" y="3890413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This feature allows users to fill out forms using voice commands, which are converted into text, facilitating a hands-free and efficient data entry process.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8038827" y="1711644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Multilingual Capabilities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8048311" y="2154872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By supporting multiple languages, the tool provides flexibility and inclusivity for users from diverse linguistic backgrounds, fostering a broader user base.</a:t>
            </a:r>
            <a:endParaRPr lang="en-US" sz="1100"/>
          </a:p>
        </p:txBody>
      </p:sp>
      <p:sp>
        <p:nvSpPr>
          <p:cNvPr id="9" name="Freeform 9"/>
          <p:cNvSpPr/>
          <p:nvPr/>
        </p:nvSpPr>
        <p:spPr>
          <a:xfrm rot="607256">
            <a:off x="156135" y="3450362"/>
            <a:ext cx="5587376" cy="3547626"/>
          </a:xfrm>
          <a:custGeom>
            <a:avLst/>
            <a:gdLst/>
            <a:ahLst/>
            <a:cxnLst/>
            <a:rect l="l" t="t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rgbClr val="EEECE1">
              <a:lumMod val="40000"/>
              <a:lumOff val="60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 rot="607256">
            <a:off x="4547995" y="3064064"/>
            <a:ext cx="1022062" cy="1104193"/>
          </a:xfrm>
          <a:custGeom>
            <a:avLst/>
            <a:gdLst/>
            <a:ahLst/>
            <a:cxnLst/>
            <a:rect l="l" t="t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 rot="607256">
            <a:off x="5799013" y="4211916"/>
            <a:ext cx="775673" cy="1231949"/>
          </a:xfrm>
          <a:custGeom>
            <a:avLst/>
            <a:gdLst/>
            <a:ahLst/>
            <a:cxnLst/>
            <a:rect l="l" t="t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 rot="607256">
            <a:off x="5433720" y="1958380"/>
            <a:ext cx="2094316" cy="2678352"/>
          </a:xfrm>
          <a:custGeom>
            <a:avLst/>
            <a:gdLst/>
            <a:ahLst/>
            <a:cxnLst/>
            <a:rect l="l" t="t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rgbClr val="FFFFFF">
              <a:lumMod val="9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 rot="607256">
            <a:off x="5257398" y="3949543"/>
            <a:ext cx="693542" cy="547534"/>
          </a:xfrm>
          <a:custGeom>
            <a:avLst/>
            <a:gdLst/>
            <a:ahLst/>
            <a:cxnLst/>
            <a:rect l="l" t="t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 rot="607256">
            <a:off x="6912721" y="2089348"/>
            <a:ext cx="766547" cy="839551"/>
          </a:xfrm>
          <a:custGeom>
            <a:avLst/>
            <a:gdLst/>
            <a:ahLst/>
            <a:cxnLst/>
            <a:rect l="l" t="t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Freeform 15"/>
          <p:cNvSpPr/>
          <p:nvPr/>
        </p:nvSpPr>
        <p:spPr>
          <a:xfrm rot="607256">
            <a:off x="6446376" y="2777384"/>
            <a:ext cx="626434" cy="643912"/>
          </a:xfrm>
          <a:custGeom>
            <a:avLst/>
            <a:gdLst/>
            <a:ahLst/>
            <a:cxnLst/>
            <a:rect l="l" t="t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 rot="607256">
            <a:off x="6522330" y="2866639"/>
            <a:ext cx="474529" cy="465403"/>
          </a:xfrm>
          <a:custGeom>
            <a:avLst/>
            <a:gdLst/>
            <a:ahLst/>
            <a:cxnLst/>
            <a:rect l="l" t="t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 rot="607256">
            <a:off x="5171507" y="3634782"/>
            <a:ext cx="866927" cy="1168071"/>
          </a:xfrm>
          <a:custGeom>
            <a:avLst/>
            <a:gdLst/>
            <a:ahLst/>
            <a:cxnLst/>
            <a:rect l="l" t="t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 flipH="1" flipV="1">
            <a:off x="5945256" y="3107"/>
            <a:ext cx="6216321" cy="1449603"/>
          </a:xfrm>
          <a:custGeom>
            <a:avLst/>
            <a:gdLst/>
            <a:ahLst/>
            <a:cxnLst/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rgbClr val="FFFFFF">
              <a:alpha val="45000"/>
              <a:lumMod val="8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6832394" y="4306668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Real-time Feedback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6841878" y="4749896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system will offer real-time feedback to users, including error notifications and updates on the transcription process, ensuring clarity and accuracy in form entries.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34241" y="-37210"/>
            <a:ext cx="12192003" cy="2769280"/>
          </a:xfrm>
          <a:custGeom>
            <a:avLst/>
            <a:gdLst/>
            <a:ahLst/>
            <a:cxnLst/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rgbClr val="FFFFFF">
              <a:alpha val="23000"/>
              <a:lumMod val="8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pic>
        <p:nvPicPr>
          <p:cNvPr id="3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Design Principles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699066" y="3200964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User-Friendly Interface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708550" y="3890413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interface will focus on simplicity and ease of navigation, ensuring that users can easily understand and utilize the voice-assisted features without extensive training.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8038827" y="1465423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Responsive Design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8048311" y="2154872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Responsive design principles will ensure that the application is accessible on various devices (desktops, tablets, smartphones), adapting seamlessly to different screen sizes.</a:t>
            </a:r>
            <a:endParaRPr lang="en-US" sz="1100"/>
          </a:p>
        </p:txBody>
      </p:sp>
      <p:sp>
        <p:nvSpPr>
          <p:cNvPr id="9" name="Freeform 9"/>
          <p:cNvSpPr/>
          <p:nvPr/>
        </p:nvSpPr>
        <p:spPr>
          <a:xfrm rot="607256">
            <a:off x="156135" y="3450362"/>
            <a:ext cx="5587376" cy="3547626"/>
          </a:xfrm>
          <a:custGeom>
            <a:avLst/>
            <a:gdLst/>
            <a:ahLst/>
            <a:cxnLst/>
            <a:rect l="l" t="t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rgbClr val="EEECE1">
              <a:lumMod val="40000"/>
              <a:lumOff val="60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 rot="607256">
            <a:off x="4547995" y="3064064"/>
            <a:ext cx="1022062" cy="1104193"/>
          </a:xfrm>
          <a:custGeom>
            <a:avLst/>
            <a:gdLst/>
            <a:ahLst/>
            <a:cxnLst/>
            <a:rect l="l" t="t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 rot="607256">
            <a:off x="5799013" y="4211916"/>
            <a:ext cx="775673" cy="1231949"/>
          </a:xfrm>
          <a:custGeom>
            <a:avLst/>
            <a:gdLst/>
            <a:ahLst/>
            <a:cxnLst/>
            <a:rect l="l" t="t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 rot="607256">
            <a:off x="5433720" y="1958380"/>
            <a:ext cx="2094316" cy="2678352"/>
          </a:xfrm>
          <a:custGeom>
            <a:avLst/>
            <a:gdLst/>
            <a:ahLst/>
            <a:cxnLst/>
            <a:rect l="l" t="t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rgbClr val="FFFFFF">
              <a:lumMod val="9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 rot="607256">
            <a:off x="5257398" y="3949543"/>
            <a:ext cx="693542" cy="547534"/>
          </a:xfrm>
          <a:custGeom>
            <a:avLst/>
            <a:gdLst/>
            <a:ahLst/>
            <a:cxnLst/>
            <a:rect l="l" t="t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 rot="607256">
            <a:off x="6912721" y="2089348"/>
            <a:ext cx="766547" cy="839551"/>
          </a:xfrm>
          <a:custGeom>
            <a:avLst/>
            <a:gdLst/>
            <a:ahLst/>
            <a:cxnLst/>
            <a:rect l="l" t="t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Freeform 15"/>
          <p:cNvSpPr/>
          <p:nvPr/>
        </p:nvSpPr>
        <p:spPr>
          <a:xfrm rot="607256">
            <a:off x="6446376" y="2777384"/>
            <a:ext cx="626434" cy="643912"/>
          </a:xfrm>
          <a:custGeom>
            <a:avLst/>
            <a:gdLst/>
            <a:ahLst/>
            <a:cxnLst/>
            <a:rect l="l" t="t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 rot="607256">
            <a:off x="6522330" y="2866639"/>
            <a:ext cx="474529" cy="465403"/>
          </a:xfrm>
          <a:custGeom>
            <a:avLst/>
            <a:gdLst/>
            <a:ahLst/>
            <a:cxnLst/>
            <a:rect l="l" t="t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 rot="607256">
            <a:off x="5171507" y="3634782"/>
            <a:ext cx="866927" cy="1168071"/>
          </a:xfrm>
          <a:custGeom>
            <a:avLst/>
            <a:gdLst/>
            <a:ahLst/>
            <a:cxnLst/>
            <a:rect l="l" t="t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 flipH="1" flipV="1">
            <a:off x="5945256" y="3107"/>
            <a:ext cx="6216321" cy="1449603"/>
          </a:xfrm>
          <a:custGeom>
            <a:avLst/>
            <a:gdLst/>
            <a:ahLst/>
            <a:cxnLst/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rgbClr val="FFFFFF">
              <a:alpha val="45000"/>
              <a:lumMod val="8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4117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MingLiU_HKSCS-ExtB</vt:lpstr>
      <vt:lpstr>Arial</vt:lpstr>
      <vt:lpstr>Calibri</vt:lpstr>
      <vt:lpstr>Times New Roman</vt:lpstr>
      <vt:lpstr>三极准柔宋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RASHMI REKHA SAHOO</cp:lastModifiedBy>
  <cp:revision>12</cp:revision>
  <dcterms:created xsi:type="dcterms:W3CDTF">2006-08-16T00:00:00Z</dcterms:created>
  <dcterms:modified xsi:type="dcterms:W3CDTF">2024-12-20T12:18:00Z</dcterms:modified>
</cp:coreProperties>
</file>