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6"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272B0-3925-4878-A039-875C67059402}"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US"/>
        </a:p>
      </dgm:t>
    </dgm:pt>
    <dgm:pt modelId="{60E7149D-8911-4763-A387-6990EC2C192B}">
      <dgm:prSet phldrT="[Text]"/>
      <dgm:spPr/>
      <dgm:t>
        <a:bodyPr/>
        <a:lstStyle/>
        <a:p>
          <a:pPr>
            <a:buSzPts val="1000"/>
            <a:buFont typeface="Symbol" panose="05050102010706020507" pitchFamily="18" charset="2"/>
            <a:buChar char=""/>
          </a:pPr>
          <a:r>
            <a:rPr lang="en-US" dirty="0"/>
            <a:t>Spending which target variable looks like its normally distributed as we can see that mean and medians are same</a:t>
          </a:r>
        </a:p>
      </dgm:t>
    </dgm:pt>
    <dgm:pt modelId="{5CF43328-FA74-4C86-8032-43CD396D90DF}" type="parTrans" cxnId="{2826A6A2-E06E-4995-A5CC-E79F052CC1D2}">
      <dgm:prSet/>
      <dgm:spPr/>
      <dgm:t>
        <a:bodyPr/>
        <a:lstStyle/>
        <a:p>
          <a:endParaRPr lang="en-US"/>
        </a:p>
      </dgm:t>
    </dgm:pt>
    <dgm:pt modelId="{E41A86F3-7D7D-465A-9AE9-015D0E14CA9A}" type="sibTrans" cxnId="{2826A6A2-E06E-4995-A5CC-E79F052CC1D2}">
      <dgm:prSet/>
      <dgm:spPr/>
      <dgm:t>
        <a:bodyPr/>
        <a:lstStyle/>
        <a:p>
          <a:endParaRPr lang="en-US"/>
        </a:p>
      </dgm:t>
    </dgm:pt>
    <dgm:pt modelId="{96AC6661-E0D2-4DD8-802E-6655EB0D0BAE}">
      <dgm:prSet phldrT="[Text]"/>
      <dgm:spPr/>
      <dgm:t>
        <a:bodyPr/>
        <a:lstStyle/>
        <a:p>
          <a:r>
            <a:rPr lang="en-US" dirty="0"/>
            <a:t>Minimum current balance held by customer is 4899.0 and maximum is 6675.0.</a:t>
          </a:r>
        </a:p>
      </dgm:t>
    </dgm:pt>
    <dgm:pt modelId="{149AD422-AC06-45B3-8CF7-EE97C4EE5742}" type="parTrans" cxnId="{93EBF783-8D85-4756-9928-4C5C8E19FCA8}">
      <dgm:prSet/>
      <dgm:spPr/>
      <dgm:t>
        <a:bodyPr/>
        <a:lstStyle/>
        <a:p>
          <a:endParaRPr lang="en-US"/>
        </a:p>
      </dgm:t>
    </dgm:pt>
    <dgm:pt modelId="{725403EC-28AA-41B1-8537-4987FC23223F}" type="sibTrans" cxnId="{93EBF783-8D85-4756-9928-4C5C8E19FCA8}">
      <dgm:prSet/>
      <dgm:spPr/>
      <dgm:t>
        <a:bodyPr/>
        <a:lstStyle/>
        <a:p>
          <a:endParaRPr lang="en-US"/>
        </a:p>
      </dgm:t>
    </dgm:pt>
    <dgm:pt modelId="{9C9D18B1-33C9-4924-A4BD-A3ED1DDD935D}">
      <dgm:prSet phldrT="[Text]"/>
      <dgm:spPr/>
      <dgm:t>
        <a:bodyPr/>
        <a:lstStyle/>
        <a:p>
          <a:r>
            <a:rPr lang="en-US" dirty="0"/>
            <a:t>minimum   min_payment_amt amount is 76.51 and maximum is 845.6. This suggest data is widely spread for this variable and might have outlier</a:t>
          </a:r>
        </a:p>
      </dgm:t>
    </dgm:pt>
    <dgm:pt modelId="{1A40601E-92E7-4A87-8439-DD66CC5967A6}" type="parTrans" cxnId="{CD907F6A-A4B7-44E8-AA73-A76CCEDF7B7C}">
      <dgm:prSet/>
      <dgm:spPr/>
      <dgm:t>
        <a:bodyPr/>
        <a:lstStyle/>
        <a:p>
          <a:endParaRPr lang="en-US"/>
        </a:p>
      </dgm:t>
    </dgm:pt>
    <dgm:pt modelId="{3E25BB5F-A42D-420A-BC52-87593EF60971}" type="sibTrans" cxnId="{CD907F6A-A4B7-44E8-AA73-A76CCEDF7B7C}">
      <dgm:prSet/>
      <dgm:spPr/>
      <dgm:t>
        <a:bodyPr/>
        <a:lstStyle/>
        <a:p>
          <a:endParaRPr lang="en-US"/>
        </a:p>
      </dgm:t>
    </dgm:pt>
    <dgm:pt modelId="{4B2599EE-87B2-4D09-A3A0-934ABF5A92C8}">
      <dgm:prSet phldrT="[Text]"/>
      <dgm:spPr/>
      <dgm:t>
        <a:bodyPr/>
        <a:lstStyle/>
        <a:p>
          <a:pPr>
            <a:buSzPts val="1000"/>
            <a:buFont typeface="Symbol" panose="05050102010706020507" pitchFamily="18" charset="2"/>
            <a:buChar char=""/>
          </a:pPr>
          <a:r>
            <a:rPr lang="en-US" dirty="0"/>
            <a:t>The average of max_spent_in_single_shopping is 5408.07. The maximum of max_spent_in_single_shopping is 6550.00.</a:t>
          </a:r>
        </a:p>
      </dgm:t>
    </dgm:pt>
    <dgm:pt modelId="{21DBC3EE-F4EF-42F6-B96F-EFF88354169D}" type="parTrans" cxnId="{44F1306E-AEC1-495C-A1AC-F0C7BA01D965}">
      <dgm:prSet/>
      <dgm:spPr/>
      <dgm:t>
        <a:bodyPr/>
        <a:lstStyle/>
        <a:p>
          <a:endParaRPr lang="en-US"/>
        </a:p>
      </dgm:t>
    </dgm:pt>
    <dgm:pt modelId="{A4E3DC71-B516-469D-B2BC-0258217FC6B8}" type="sibTrans" cxnId="{44F1306E-AEC1-495C-A1AC-F0C7BA01D965}">
      <dgm:prSet/>
      <dgm:spPr/>
      <dgm:t>
        <a:bodyPr/>
        <a:lstStyle/>
        <a:p>
          <a:endParaRPr lang="en-US"/>
        </a:p>
      </dgm:t>
    </dgm:pt>
    <dgm:pt modelId="{6FE95E61-9636-4C6D-8AFE-C84FA94702C0}">
      <dgm:prSet/>
      <dgm:spPr/>
      <dgm:t>
        <a:bodyPr/>
        <a:lstStyle/>
        <a:p>
          <a:pPr>
            <a:buSzPts val="1000"/>
            <a:buFont typeface="Symbol" panose="05050102010706020507" pitchFamily="18" charset="2"/>
            <a:buChar char=""/>
          </a:pPr>
          <a:r>
            <a:rPr lang="en-US"/>
            <a:t>Advance payment also seems to be normal distributed, this variable might be use as it shows that customers are paying the amount in advance which is timely payment of bank.</a:t>
          </a:r>
        </a:p>
      </dgm:t>
    </dgm:pt>
    <dgm:pt modelId="{1CBD43F1-2BAF-4D03-8423-E9664FF4DD8D}" type="parTrans" cxnId="{B4C32BFE-67F1-4E06-BA22-5BCBC3FBC490}">
      <dgm:prSet/>
      <dgm:spPr/>
      <dgm:t>
        <a:bodyPr/>
        <a:lstStyle/>
        <a:p>
          <a:endParaRPr lang="en-US"/>
        </a:p>
      </dgm:t>
    </dgm:pt>
    <dgm:pt modelId="{440113EA-0C0F-48A2-8BC0-73E70E8A2D70}" type="sibTrans" cxnId="{B4C32BFE-67F1-4E06-BA22-5BCBC3FBC490}">
      <dgm:prSet/>
      <dgm:spPr/>
      <dgm:t>
        <a:bodyPr/>
        <a:lstStyle/>
        <a:p>
          <a:endParaRPr lang="en-US"/>
        </a:p>
      </dgm:t>
    </dgm:pt>
    <dgm:pt modelId="{92323E6D-A70F-4D6D-926F-465200EFD0A0}">
      <dgm:prSet/>
      <dgm:spPr/>
      <dgm:t>
        <a:bodyPr/>
        <a:lstStyle/>
        <a:p>
          <a:pPr>
            <a:buSzPts val="1000"/>
            <a:buFont typeface="Symbol" panose="05050102010706020507" pitchFamily="18" charset="2"/>
            <a:buChar char=""/>
          </a:pPr>
          <a:r>
            <a:rPr lang="en-US"/>
            <a:t>The average of probability_of_full_payment is 87.099% hence we need to analysis the rest of customer who falls in 13% who have not done the payment in full. This variable is normally distributed</a:t>
          </a:r>
        </a:p>
      </dgm:t>
    </dgm:pt>
    <dgm:pt modelId="{146D206B-C6ED-48FD-9AF6-246DC75297E0}" type="parTrans" cxnId="{1EE2B01F-A935-4CAA-B817-7D63E3DC2101}">
      <dgm:prSet/>
      <dgm:spPr/>
      <dgm:t>
        <a:bodyPr/>
        <a:lstStyle/>
        <a:p>
          <a:endParaRPr lang="en-US"/>
        </a:p>
      </dgm:t>
    </dgm:pt>
    <dgm:pt modelId="{9CF375CD-8BE6-43BC-A5FE-27CB45C67D26}" type="sibTrans" cxnId="{1EE2B01F-A935-4CAA-B817-7D63E3DC2101}">
      <dgm:prSet/>
      <dgm:spPr/>
      <dgm:t>
        <a:bodyPr/>
        <a:lstStyle/>
        <a:p>
          <a:endParaRPr lang="en-US"/>
        </a:p>
      </dgm:t>
    </dgm:pt>
    <dgm:pt modelId="{778903DF-9E42-4F74-9E70-DDB7623ABE94}">
      <dgm:prSet/>
      <dgm:spPr/>
      <dgm:t>
        <a:bodyPr/>
        <a:lstStyle/>
        <a:p>
          <a:pPr>
            <a:buSzPts val="1000"/>
            <a:buFont typeface="Symbol" panose="05050102010706020507" pitchFamily="18" charset="2"/>
            <a:buChar char=""/>
          </a:pPr>
          <a:r>
            <a:rPr lang="en-US"/>
            <a:t>credit limit range between 2630.0 to 4033.0, The average credit limit of customers is 32586.05.</a:t>
          </a:r>
        </a:p>
      </dgm:t>
    </dgm:pt>
    <dgm:pt modelId="{B5B44A72-BCD3-4981-8EC7-19AE49E1B1D0}" type="parTrans" cxnId="{B41C288A-A9EF-4383-9744-107FE562987E}">
      <dgm:prSet/>
      <dgm:spPr/>
      <dgm:t>
        <a:bodyPr/>
        <a:lstStyle/>
        <a:p>
          <a:endParaRPr lang="en-US"/>
        </a:p>
      </dgm:t>
    </dgm:pt>
    <dgm:pt modelId="{8C995B53-1B41-45DC-82C3-B3677410B6A2}" type="sibTrans" cxnId="{B41C288A-A9EF-4383-9744-107FE562987E}">
      <dgm:prSet/>
      <dgm:spPr/>
      <dgm:t>
        <a:bodyPr/>
        <a:lstStyle/>
        <a:p>
          <a:endParaRPr lang="en-US"/>
        </a:p>
      </dgm:t>
    </dgm:pt>
    <dgm:pt modelId="{0933B9DB-608B-419D-830E-716207861474}" type="pres">
      <dgm:prSet presAssocID="{A7D272B0-3925-4878-A039-875C67059402}" presName="diagram" presStyleCnt="0">
        <dgm:presLayoutVars>
          <dgm:dir/>
          <dgm:resizeHandles val="exact"/>
        </dgm:presLayoutVars>
      </dgm:prSet>
      <dgm:spPr/>
    </dgm:pt>
    <dgm:pt modelId="{51973A36-3DBE-4BEC-9944-217F4C1BD3A2}" type="pres">
      <dgm:prSet presAssocID="{60E7149D-8911-4763-A387-6990EC2C192B}" presName="node" presStyleLbl="node1" presStyleIdx="0" presStyleCnt="7">
        <dgm:presLayoutVars>
          <dgm:bulletEnabled val="1"/>
        </dgm:presLayoutVars>
      </dgm:prSet>
      <dgm:spPr/>
    </dgm:pt>
    <dgm:pt modelId="{EB49E0C6-C057-47EA-99D5-72A66EF37446}" type="pres">
      <dgm:prSet presAssocID="{E41A86F3-7D7D-465A-9AE9-015D0E14CA9A}" presName="sibTrans" presStyleCnt="0"/>
      <dgm:spPr/>
    </dgm:pt>
    <dgm:pt modelId="{11F903F5-F7D5-4E9E-87D6-E227E9F7824E}" type="pres">
      <dgm:prSet presAssocID="{96AC6661-E0D2-4DD8-802E-6655EB0D0BAE}" presName="node" presStyleLbl="node1" presStyleIdx="1" presStyleCnt="7">
        <dgm:presLayoutVars>
          <dgm:bulletEnabled val="1"/>
        </dgm:presLayoutVars>
      </dgm:prSet>
      <dgm:spPr/>
    </dgm:pt>
    <dgm:pt modelId="{10869438-6FDF-439E-92D2-5DB7D14849B5}" type="pres">
      <dgm:prSet presAssocID="{725403EC-28AA-41B1-8537-4987FC23223F}" presName="sibTrans" presStyleCnt="0"/>
      <dgm:spPr/>
    </dgm:pt>
    <dgm:pt modelId="{BB12D106-A7E6-40DF-8E7E-B4B26B315151}" type="pres">
      <dgm:prSet presAssocID="{6FE95E61-9636-4C6D-8AFE-C84FA94702C0}" presName="node" presStyleLbl="node1" presStyleIdx="2" presStyleCnt="7">
        <dgm:presLayoutVars>
          <dgm:bulletEnabled val="1"/>
        </dgm:presLayoutVars>
      </dgm:prSet>
      <dgm:spPr/>
    </dgm:pt>
    <dgm:pt modelId="{81C4936E-330B-4A52-A1B5-11FD0792733B}" type="pres">
      <dgm:prSet presAssocID="{440113EA-0C0F-48A2-8BC0-73E70E8A2D70}" presName="sibTrans" presStyleCnt="0"/>
      <dgm:spPr/>
    </dgm:pt>
    <dgm:pt modelId="{F26195DE-1F4A-4F93-B9C6-94139C7A27D3}" type="pres">
      <dgm:prSet presAssocID="{9C9D18B1-33C9-4924-A4BD-A3ED1DDD935D}" presName="node" presStyleLbl="node1" presStyleIdx="3" presStyleCnt="7">
        <dgm:presLayoutVars>
          <dgm:bulletEnabled val="1"/>
        </dgm:presLayoutVars>
      </dgm:prSet>
      <dgm:spPr/>
    </dgm:pt>
    <dgm:pt modelId="{BCF8E464-A434-4B27-BB49-5B3F82BBD708}" type="pres">
      <dgm:prSet presAssocID="{3E25BB5F-A42D-420A-BC52-87593EF60971}" presName="sibTrans" presStyleCnt="0"/>
      <dgm:spPr/>
    </dgm:pt>
    <dgm:pt modelId="{849F6E42-20EC-4539-BD91-AFD8DFDB1600}" type="pres">
      <dgm:prSet presAssocID="{778903DF-9E42-4F74-9E70-DDB7623ABE94}" presName="node" presStyleLbl="node1" presStyleIdx="4" presStyleCnt="7">
        <dgm:presLayoutVars>
          <dgm:bulletEnabled val="1"/>
        </dgm:presLayoutVars>
      </dgm:prSet>
      <dgm:spPr/>
    </dgm:pt>
    <dgm:pt modelId="{C16BFE09-2EFF-4A2E-B588-1E8E1362FC56}" type="pres">
      <dgm:prSet presAssocID="{8C995B53-1B41-45DC-82C3-B3677410B6A2}" presName="sibTrans" presStyleCnt="0"/>
      <dgm:spPr/>
    </dgm:pt>
    <dgm:pt modelId="{96A046BB-3BA1-4EDD-9F82-100DA8407188}" type="pres">
      <dgm:prSet presAssocID="{4B2599EE-87B2-4D09-A3A0-934ABF5A92C8}" presName="node" presStyleLbl="node1" presStyleIdx="5" presStyleCnt="7">
        <dgm:presLayoutVars>
          <dgm:bulletEnabled val="1"/>
        </dgm:presLayoutVars>
      </dgm:prSet>
      <dgm:spPr/>
    </dgm:pt>
    <dgm:pt modelId="{455CBB2E-557E-409A-AEE6-03A7BD1A02BD}" type="pres">
      <dgm:prSet presAssocID="{A4E3DC71-B516-469D-B2BC-0258217FC6B8}" presName="sibTrans" presStyleCnt="0"/>
      <dgm:spPr/>
    </dgm:pt>
    <dgm:pt modelId="{637CF4B5-017D-4796-B414-2B46C7F078A8}" type="pres">
      <dgm:prSet presAssocID="{92323E6D-A70F-4D6D-926F-465200EFD0A0}" presName="node" presStyleLbl="node1" presStyleIdx="6" presStyleCnt="7">
        <dgm:presLayoutVars>
          <dgm:bulletEnabled val="1"/>
        </dgm:presLayoutVars>
      </dgm:prSet>
      <dgm:spPr/>
    </dgm:pt>
  </dgm:ptLst>
  <dgm:cxnLst>
    <dgm:cxn modelId="{3AE51512-3670-43B1-B787-D695FB6CB6D0}" type="presOf" srcId="{96AC6661-E0D2-4DD8-802E-6655EB0D0BAE}" destId="{11F903F5-F7D5-4E9E-87D6-E227E9F7824E}" srcOrd="0" destOrd="0" presId="urn:microsoft.com/office/officeart/2005/8/layout/default"/>
    <dgm:cxn modelId="{1EE2B01F-A935-4CAA-B817-7D63E3DC2101}" srcId="{A7D272B0-3925-4878-A039-875C67059402}" destId="{92323E6D-A70F-4D6D-926F-465200EFD0A0}" srcOrd="6" destOrd="0" parTransId="{146D206B-C6ED-48FD-9AF6-246DC75297E0}" sibTransId="{9CF375CD-8BE6-43BC-A5FE-27CB45C67D26}"/>
    <dgm:cxn modelId="{CD907F6A-A4B7-44E8-AA73-A76CCEDF7B7C}" srcId="{A7D272B0-3925-4878-A039-875C67059402}" destId="{9C9D18B1-33C9-4924-A4BD-A3ED1DDD935D}" srcOrd="3" destOrd="0" parTransId="{1A40601E-92E7-4A87-8439-DD66CC5967A6}" sibTransId="{3E25BB5F-A42D-420A-BC52-87593EF60971}"/>
    <dgm:cxn modelId="{44F1306E-AEC1-495C-A1AC-F0C7BA01D965}" srcId="{A7D272B0-3925-4878-A039-875C67059402}" destId="{4B2599EE-87B2-4D09-A3A0-934ABF5A92C8}" srcOrd="5" destOrd="0" parTransId="{21DBC3EE-F4EF-42F6-B96F-EFF88354169D}" sibTransId="{A4E3DC71-B516-469D-B2BC-0258217FC6B8}"/>
    <dgm:cxn modelId="{A6965358-7E55-4411-B3DB-AA27DCB1CCB0}" type="presOf" srcId="{6FE95E61-9636-4C6D-8AFE-C84FA94702C0}" destId="{BB12D106-A7E6-40DF-8E7E-B4B26B315151}" srcOrd="0" destOrd="0" presId="urn:microsoft.com/office/officeart/2005/8/layout/default"/>
    <dgm:cxn modelId="{BDC12E7F-81AC-417B-9EB0-D2FDD198D145}" type="presOf" srcId="{92323E6D-A70F-4D6D-926F-465200EFD0A0}" destId="{637CF4B5-017D-4796-B414-2B46C7F078A8}" srcOrd="0" destOrd="0" presId="urn:microsoft.com/office/officeart/2005/8/layout/default"/>
    <dgm:cxn modelId="{93EBF783-8D85-4756-9928-4C5C8E19FCA8}" srcId="{A7D272B0-3925-4878-A039-875C67059402}" destId="{96AC6661-E0D2-4DD8-802E-6655EB0D0BAE}" srcOrd="1" destOrd="0" parTransId="{149AD422-AC06-45B3-8CF7-EE97C4EE5742}" sibTransId="{725403EC-28AA-41B1-8537-4987FC23223F}"/>
    <dgm:cxn modelId="{B41C288A-A9EF-4383-9744-107FE562987E}" srcId="{A7D272B0-3925-4878-A039-875C67059402}" destId="{778903DF-9E42-4F74-9E70-DDB7623ABE94}" srcOrd="4" destOrd="0" parTransId="{B5B44A72-BCD3-4981-8EC7-19AE49E1B1D0}" sibTransId="{8C995B53-1B41-45DC-82C3-B3677410B6A2}"/>
    <dgm:cxn modelId="{FCB56F93-CB9C-4D1C-8D3C-D595A8913461}" type="presOf" srcId="{60E7149D-8911-4763-A387-6990EC2C192B}" destId="{51973A36-3DBE-4BEC-9944-217F4C1BD3A2}" srcOrd="0" destOrd="0" presId="urn:microsoft.com/office/officeart/2005/8/layout/default"/>
    <dgm:cxn modelId="{FC61919A-9159-4DE9-86FD-481569BF5DE5}" type="presOf" srcId="{4B2599EE-87B2-4D09-A3A0-934ABF5A92C8}" destId="{96A046BB-3BA1-4EDD-9F82-100DA8407188}" srcOrd="0" destOrd="0" presId="urn:microsoft.com/office/officeart/2005/8/layout/default"/>
    <dgm:cxn modelId="{2082139F-C4F6-4B3C-8782-36255B518855}" type="presOf" srcId="{A7D272B0-3925-4878-A039-875C67059402}" destId="{0933B9DB-608B-419D-830E-716207861474}" srcOrd="0" destOrd="0" presId="urn:microsoft.com/office/officeart/2005/8/layout/default"/>
    <dgm:cxn modelId="{2826A6A2-E06E-4995-A5CC-E79F052CC1D2}" srcId="{A7D272B0-3925-4878-A039-875C67059402}" destId="{60E7149D-8911-4763-A387-6990EC2C192B}" srcOrd="0" destOrd="0" parTransId="{5CF43328-FA74-4C86-8032-43CD396D90DF}" sibTransId="{E41A86F3-7D7D-465A-9AE9-015D0E14CA9A}"/>
    <dgm:cxn modelId="{D924ADBD-2EF2-4B72-8637-DA88C5E48BFA}" type="presOf" srcId="{9C9D18B1-33C9-4924-A4BD-A3ED1DDD935D}" destId="{F26195DE-1F4A-4F93-B9C6-94139C7A27D3}" srcOrd="0" destOrd="0" presId="urn:microsoft.com/office/officeart/2005/8/layout/default"/>
    <dgm:cxn modelId="{F525CDF4-D9FB-48FE-910E-D1DFDB0042A1}" type="presOf" srcId="{778903DF-9E42-4F74-9E70-DDB7623ABE94}" destId="{849F6E42-20EC-4539-BD91-AFD8DFDB1600}" srcOrd="0" destOrd="0" presId="urn:microsoft.com/office/officeart/2005/8/layout/default"/>
    <dgm:cxn modelId="{B4C32BFE-67F1-4E06-BA22-5BCBC3FBC490}" srcId="{A7D272B0-3925-4878-A039-875C67059402}" destId="{6FE95E61-9636-4C6D-8AFE-C84FA94702C0}" srcOrd="2" destOrd="0" parTransId="{1CBD43F1-2BAF-4D03-8423-E9664FF4DD8D}" sibTransId="{440113EA-0C0F-48A2-8BC0-73E70E8A2D70}"/>
    <dgm:cxn modelId="{A34733CA-6353-4398-AA2C-30D41D21979F}" type="presParOf" srcId="{0933B9DB-608B-419D-830E-716207861474}" destId="{51973A36-3DBE-4BEC-9944-217F4C1BD3A2}" srcOrd="0" destOrd="0" presId="urn:microsoft.com/office/officeart/2005/8/layout/default"/>
    <dgm:cxn modelId="{6824F021-C317-4020-BE7B-69E238CDC586}" type="presParOf" srcId="{0933B9DB-608B-419D-830E-716207861474}" destId="{EB49E0C6-C057-47EA-99D5-72A66EF37446}" srcOrd="1" destOrd="0" presId="urn:microsoft.com/office/officeart/2005/8/layout/default"/>
    <dgm:cxn modelId="{84459CEE-C09B-4753-8F62-B05706F0CF35}" type="presParOf" srcId="{0933B9DB-608B-419D-830E-716207861474}" destId="{11F903F5-F7D5-4E9E-87D6-E227E9F7824E}" srcOrd="2" destOrd="0" presId="urn:microsoft.com/office/officeart/2005/8/layout/default"/>
    <dgm:cxn modelId="{AB693EB3-D303-4EF3-B0CB-9E870C195C7B}" type="presParOf" srcId="{0933B9DB-608B-419D-830E-716207861474}" destId="{10869438-6FDF-439E-92D2-5DB7D14849B5}" srcOrd="3" destOrd="0" presId="urn:microsoft.com/office/officeart/2005/8/layout/default"/>
    <dgm:cxn modelId="{40925ECD-AE2F-4E1F-9083-29C2AC904E65}" type="presParOf" srcId="{0933B9DB-608B-419D-830E-716207861474}" destId="{BB12D106-A7E6-40DF-8E7E-B4B26B315151}" srcOrd="4" destOrd="0" presId="urn:microsoft.com/office/officeart/2005/8/layout/default"/>
    <dgm:cxn modelId="{FCB7CEE4-6AE9-4EA8-9A6F-2956898D8EC2}" type="presParOf" srcId="{0933B9DB-608B-419D-830E-716207861474}" destId="{81C4936E-330B-4A52-A1B5-11FD0792733B}" srcOrd="5" destOrd="0" presId="urn:microsoft.com/office/officeart/2005/8/layout/default"/>
    <dgm:cxn modelId="{FE6C4D66-2DB6-4D99-9CF7-227ADAFC3E73}" type="presParOf" srcId="{0933B9DB-608B-419D-830E-716207861474}" destId="{F26195DE-1F4A-4F93-B9C6-94139C7A27D3}" srcOrd="6" destOrd="0" presId="urn:microsoft.com/office/officeart/2005/8/layout/default"/>
    <dgm:cxn modelId="{020E5C6D-91B7-4B42-B441-96CB3B6431F9}" type="presParOf" srcId="{0933B9DB-608B-419D-830E-716207861474}" destId="{BCF8E464-A434-4B27-BB49-5B3F82BBD708}" srcOrd="7" destOrd="0" presId="urn:microsoft.com/office/officeart/2005/8/layout/default"/>
    <dgm:cxn modelId="{1E81AC14-DE45-49DF-9B01-44836D88359F}" type="presParOf" srcId="{0933B9DB-608B-419D-830E-716207861474}" destId="{849F6E42-20EC-4539-BD91-AFD8DFDB1600}" srcOrd="8" destOrd="0" presId="urn:microsoft.com/office/officeart/2005/8/layout/default"/>
    <dgm:cxn modelId="{9E935652-237D-45E4-AED9-F18437D8300E}" type="presParOf" srcId="{0933B9DB-608B-419D-830E-716207861474}" destId="{C16BFE09-2EFF-4A2E-B588-1E8E1362FC56}" srcOrd="9" destOrd="0" presId="urn:microsoft.com/office/officeart/2005/8/layout/default"/>
    <dgm:cxn modelId="{877B93E3-9174-4E3B-824F-D6FE735B475F}" type="presParOf" srcId="{0933B9DB-608B-419D-830E-716207861474}" destId="{96A046BB-3BA1-4EDD-9F82-100DA8407188}" srcOrd="10" destOrd="0" presId="urn:microsoft.com/office/officeart/2005/8/layout/default"/>
    <dgm:cxn modelId="{36ABC39D-7147-4036-BF2B-411FB5EA4FCA}" type="presParOf" srcId="{0933B9DB-608B-419D-830E-716207861474}" destId="{455CBB2E-557E-409A-AEE6-03A7BD1A02BD}" srcOrd="11" destOrd="0" presId="urn:microsoft.com/office/officeart/2005/8/layout/default"/>
    <dgm:cxn modelId="{9C6251DB-5F70-412D-938E-38D593D862E2}" type="presParOf" srcId="{0933B9DB-608B-419D-830E-716207861474}" destId="{637CF4B5-017D-4796-B414-2B46C7F078A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501C2-C429-40FF-A91B-0D60E641AAA4}" type="doc">
      <dgm:prSet loTypeId="urn:microsoft.com/office/officeart/2005/8/layout/radial3" loCatId="cycle" qsTypeId="urn:microsoft.com/office/officeart/2005/8/quickstyle/3d3" qsCatId="3D" csTypeId="urn:microsoft.com/office/officeart/2005/8/colors/colorful4" csCatId="colorful" phldr="1"/>
      <dgm:spPr/>
      <dgm:t>
        <a:bodyPr/>
        <a:lstStyle/>
        <a:p>
          <a:endParaRPr lang="en-US"/>
        </a:p>
      </dgm:t>
    </dgm:pt>
    <dgm:pt modelId="{32AA56CC-2AAD-401A-87B2-7FDD85A5FE67}">
      <dgm:prSet phldrT="[Text]"/>
      <dgm:spPr/>
      <dgm:t>
        <a:bodyPr/>
        <a:lstStyle/>
        <a:p>
          <a:r>
            <a:rPr lang="en-US" b="1" dirty="0"/>
            <a:t>Business insights based on Cluster profiles</a:t>
          </a:r>
          <a:endParaRPr lang="en-US" dirty="0"/>
        </a:p>
      </dgm:t>
    </dgm:pt>
    <dgm:pt modelId="{726D1D43-A638-4749-B3FE-096B3B3949EE}" type="parTrans" cxnId="{8F55A13E-1F42-4E81-8C2A-1A076C0E35D0}">
      <dgm:prSet/>
      <dgm:spPr/>
      <dgm:t>
        <a:bodyPr/>
        <a:lstStyle/>
        <a:p>
          <a:endParaRPr lang="en-US"/>
        </a:p>
      </dgm:t>
    </dgm:pt>
    <dgm:pt modelId="{BDCDEFA0-77AD-4787-9172-30C6E8158AE3}" type="sibTrans" cxnId="{8F55A13E-1F42-4E81-8C2A-1A076C0E35D0}">
      <dgm:prSet/>
      <dgm:spPr/>
      <dgm:t>
        <a:bodyPr/>
        <a:lstStyle/>
        <a:p>
          <a:endParaRPr lang="en-US"/>
        </a:p>
      </dgm:t>
    </dgm:pt>
    <dgm:pt modelId="{3B4C4D35-4480-4331-B4C9-FB70C6120B87}">
      <dgm:prSet phldrT="[Text]" custT="1"/>
      <dgm:spPr/>
      <dgm:t>
        <a:bodyPr/>
        <a:lstStyle/>
        <a:p>
          <a:r>
            <a:rPr lang="en-US" sz="1000"/>
            <a:t>When we look at final cluster merge at original data set and take average value of the variable . below is the recommendation</a:t>
          </a:r>
          <a:endParaRPr lang="en-US" sz="1000" dirty="0"/>
        </a:p>
      </dgm:t>
    </dgm:pt>
    <dgm:pt modelId="{932B4B66-1FEA-418D-B783-19924AED570E}" type="parTrans" cxnId="{CE362BBD-FCCD-41B8-8216-C6564C477A3B}">
      <dgm:prSet/>
      <dgm:spPr/>
      <dgm:t>
        <a:bodyPr/>
        <a:lstStyle/>
        <a:p>
          <a:endParaRPr lang="en-US"/>
        </a:p>
      </dgm:t>
    </dgm:pt>
    <dgm:pt modelId="{AB48E893-A987-4196-A9EF-16B1278A6E2B}" type="sibTrans" cxnId="{CE362BBD-FCCD-41B8-8216-C6564C477A3B}">
      <dgm:prSet/>
      <dgm:spPr/>
      <dgm:t>
        <a:bodyPr/>
        <a:lstStyle/>
        <a:p>
          <a:endParaRPr lang="en-US"/>
        </a:p>
      </dgm:t>
    </dgm:pt>
    <dgm:pt modelId="{AE3A5703-A226-4C17-8368-0AEB51A50D75}">
      <dgm:prSet custT="1"/>
      <dgm:spPr/>
      <dgm:t>
        <a:bodyPr/>
        <a:lstStyle/>
        <a:p>
          <a:r>
            <a:rPr lang="en-US" sz="800" b="1" dirty="0"/>
            <a:t>Customers under cluster 2 have a high spending, current balance, credit_limit and max_spent_in_single_shopping which clearly shows that they are premium high-net worth customers who make expensive purchases on their credit cards.</a:t>
          </a:r>
        </a:p>
      </dgm:t>
    </dgm:pt>
    <dgm:pt modelId="{F8299A1F-097C-4BE2-9B9A-8CD9C1C8E38C}" type="parTrans" cxnId="{2EBFB453-2056-4044-9928-2E9332F30EFD}">
      <dgm:prSet/>
      <dgm:spPr/>
      <dgm:t>
        <a:bodyPr/>
        <a:lstStyle/>
        <a:p>
          <a:endParaRPr lang="en-US"/>
        </a:p>
      </dgm:t>
    </dgm:pt>
    <dgm:pt modelId="{C056524F-E866-4485-8F57-8214EF7CF675}" type="sibTrans" cxnId="{2EBFB453-2056-4044-9928-2E9332F30EFD}">
      <dgm:prSet/>
      <dgm:spPr/>
      <dgm:t>
        <a:bodyPr/>
        <a:lstStyle/>
        <a:p>
          <a:endParaRPr lang="en-US"/>
        </a:p>
      </dgm:t>
    </dgm:pt>
    <dgm:pt modelId="{D5B3D27F-B7E5-4D38-B215-307577B32D1B}">
      <dgm:prSet custT="1"/>
      <dgm:spPr/>
      <dgm:t>
        <a:bodyPr/>
        <a:lstStyle/>
        <a:p>
          <a:r>
            <a:rPr lang="en-US" sz="800" b="1" dirty="0"/>
            <a:t>lesser spending, current balance, credit_limit and max_spent_in_single_shopping which indicate that they are upper middle-</a:t>
          </a:r>
          <a:r>
            <a:rPr lang="en-US" sz="800" b="1" dirty="0" err="1"/>
            <a:t>cCustomers</a:t>
          </a:r>
          <a:r>
            <a:rPr lang="en-US" sz="800" b="1" dirty="0"/>
            <a:t> under cluster 1 have a relatively lass customers. The bank can provide promotional offers to this segment such that they increase their spending and are potential customers who can move into premium segments</a:t>
          </a:r>
          <a:r>
            <a:rPr lang="en-US" sz="600" b="0" dirty="0"/>
            <a:t>.</a:t>
          </a:r>
        </a:p>
      </dgm:t>
    </dgm:pt>
    <dgm:pt modelId="{7AC4BA79-FD31-4018-8231-D5565C2FA48C}" type="parTrans" cxnId="{0F0C80A1-A244-48E3-BA7A-628A4CBA701F}">
      <dgm:prSet/>
      <dgm:spPr/>
      <dgm:t>
        <a:bodyPr/>
        <a:lstStyle/>
        <a:p>
          <a:endParaRPr lang="en-US"/>
        </a:p>
      </dgm:t>
    </dgm:pt>
    <dgm:pt modelId="{658F5F5A-4FA8-4F75-9F04-49F2BA7A432D}" type="sibTrans" cxnId="{0F0C80A1-A244-48E3-BA7A-628A4CBA701F}">
      <dgm:prSet/>
      <dgm:spPr/>
      <dgm:t>
        <a:bodyPr/>
        <a:lstStyle/>
        <a:p>
          <a:endParaRPr lang="en-US"/>
        </a:p>
      </dgm:t>
    </dgm:pt>
    <dgm:pt modelId="{CF34D9DA-8957-4002-86A0-BD55F6A67907}">
      <dgm:prSet custT="1"/>
      <dgm:spPr/>
      <dgm:t>
        <a:bodyPr/>
        <a:lstStyle/>
        <a:p>
          <a:r>
            <a:rPr lang="en-US" sz="900" b="1"/>
            <a:t>Customers under cluster 0(3rd cluster) have the least spending and credit_limits compared to other clusters. This signifies that they are customers who have recently bought credit cards or youths who have started working recently. Bank can provide customized offers to this segment to promote more spending on credit cards</a:t>
          </a:r>
          <a:endParaRPr lang="en-US" sz="900" b="1" dirty="0"/>
        </a:p>
      </dgm:t>
    </dgm:pt>
    <dgm:pt modelId="{84B6E718-7BA2-4C3B-B2B3-4672D5914512}" type="parTrans" cxnId="{FF783D57-D8E5-4943-A157-7A18E9D3504F}">
      <dgm:prSet/>
      <dgm:spPr/>
      <dgm:t>
        <a:bodyPr/>
        <a:lstStyle/>
        <a:p>
          <a:endParaRPr lang="en-US"/>
        </a:p>
      </dgm:t>
    </dgm:pt>
    <dgm:pt modelId="{8A37EEE9-EB1B-4375-91CB-B79C000050B8}" type="sibTrans" cxnId="{FF783D57-D8E5-4943-A157-7A18E9D3504F}">
      <dgm:prSet/>
      <dgm:spPr/>
      <dgm:t>
        <a:bodyPr/>
        <a:lstStyle/>
        <a:p>
          <a:endParaRPr lang="en-US"/>
        </a:p>
      </dgm:t>
    </dgm:pt>
    <dgm:pt modelId="{B61C2578-5FE3-4453-AFEB-1DB49214D48B}" type="pres">
      <dgm:prSet presAssocID="{222501C2-C429-40FF-A91B-0D60E641AAA4}" presName="composite" presStyleCnt="0">
        <dgm:presLayoutVars>
          <dgm:chMax val="1"/>
          <dgm:dir/>
          <dgm:resizeHandles val="exact"/>
        </dgm:presLayoutVars>
      </dgm:prSet>
      <dgm:spPr/>
    </dgm:pt>
    <dgm:pt modelId="{41A97383-4713-4C7F-A6BC-A464E3CAF401}" type="pres">
      <dgm:prSet presAssocID="{222501C2-C429-40FF-A91B-0D60E641AAA4}" presName="radial" presStyleCnt="0">
        <dgm:presLayoutVars>
          <dgm:animLvl val="ctr"/>
        </dgm:presLayoutVars>
      </dgm:prSet>
      <dgm:spPr/>
    </dgm:pt>
    <dgm:pt modelId="{83A14E5C-0BCF-4715-8A7C-BA1050E8F8A5}" type="pres">
      <dgm:prSet presAssocID="{32AA56CC-2AAD-401A-87B2-7FDD85A5FE67}" presName="centerShape" presStyleLbl="vennNode1" presStyleIdx="0" presStyleCnt="5"/>
      <dgm:spPr/>
    </dgm:pt>
    <dgm:pt modelId="{6D9550C0-9FF3-4F94-A785-8176006AAFAF}" type="pres">
      <dgm:prSet presAssocID="{3B4C4D35-4480-4331-B4C9-FB70C6120B87}" presName="node" presStyleLbl="vennNode1" presStyleIdx="1" presStyleCnt="5">
        <dgm:presLayoutVars>
          <dgm:bulletEnabled val="1"/>
        </dgm:presLayoutVars>
      </dgm:prSet>
      <dgm:spPr/>
    </dgm:pt>
    <dgm:pt modelId="{035B4321-77D6-469E-B271-EF0FFC731F66}" type="pres">
      <dgm:prSet presAssocID="{CF34D9DA-8957-4002-86A0-BD55F6A67907}" presName="node" presStyleLbl="vennNode1" presStyleIdx="2" presStyleCnt="5" custScaleX="136157" custScaleY="110296">
        <dgm:presLayoutVars>
          <dgm:bulletEnabled val="1"/>
        </dgm:presLayoutVars>
      </dgm:prSet>
      <dgm:spPr/>
    </dgm:pt>
    <dgm:pt modelId="{528E1CF4-6AE0-44A6-B643-48AC0C66ABC9}" type="pres">
      <dgm:prSet presAssocID="{D5B3D27F-B7E5-4D38-B215-307577B32D1B}" presName="node" presStyleLbl="vennNode1" presStyleIdx="3" presStyleCnt="5" custScaleX="134258" custScaleY="109639" custRadScaleRad="103063" custRadScaleInc="-1408">
        <dgm:presLayoutVars>
          <dgm:bulletEnabled val="1"/>
        </dgm:presLayoutVars>
      </dgm:prSet>
      <dgm:spPr/>
    </dgm:pt>
    <dgm:pt modelId="{D4A5EACC-9075-4E56-A7B3-B5760BB425B7}" type="pres">
      <dgm:prSet presAssocID="{AE3A5703-A226-4C17-8368-0AEB51A50D75}" presName="node" presStyleLbl="vennNode1" presStyleIdx="4" presStyleCnt="5">
        <dgm:presLayoutVars>
          <dgm:bulletEnabled val="1"/>
        </dgm:presLayoutVars>
      </dgm:prSet>
      <dgm:spPr/>
    </dgm:pt>
  </dgm:ptLst>
  <dgm:cxnLst>
    <dgm:cxn modelId="{8F55A13E-1F42-4E81-8C2A-1A076C0E35D0}" srcId="{222501C2-C429-40FF-A91B-0D60E641AAA4}" destId="{32AA56CC-2AAD-401A-87B2-7FDD85A5FE67}" srcOrd="0" destOrd="0" parTransId="{726D1D43-A638-4749-B3FE-096B3B3949EE}" sibTransId="{BDCDEFA0-77AD-4787-9172-30C6E8158AE3}"/>
    <dgm:cxn modelId="{E0317747-AD76-45AD-9EBE-FA4B065ED74B}" type="presOf" srcId="{32AA56CC-2AAD-401A-87B2-7FDD85A5FE67}" destId="{83A14E5C-0BCF-4715-8A7C-BA1050E8F8A5}" srcOrd="0" destOrd="0" presId="urn:microsoft.com/office/officeart/2005/8/layout/radial3"/>
    <dgm:cxn modelId="{2EBFB453-2056-4044-9928-2E9332F30EFD}" srcId="{32AA56CC-2AAD-401A-87B2-7FDD85A5FE67}" destId="{AE3A5703-A226-4C17-8368-0AEB51A50D75}" srcOrd="3" destOrd="0" parTransId="{F8299A1F-097C-4BE2-9B9A-8CD9C1C8E38C}" sibTransId="{C056524F-E866-4485-8F57-8214EF7CF675}"/>
    <dgm:cxn modelId="{FF783D57-D8E5-4943-A157-7A18E9D3504F}" srcId="{32AA56CC-2AAD-401A-87B2-7FDD85A5FE67}" destId="{CF34D9DA-8957-4002-86A0-BD55F6A67907}" srcOrd="1" destOrd="0" parTransId="{84B6E718-7BA2-4C3B-B2B3-4672D5914512}" sibTransId="{8A37EEE9-EB1B-4375-91CB-B79C000050B8}"/>
    <dgm:cxn modelId="{F052E459-5EB5-4909-8FAE-C106FADFF0DF}" type="presOf" srcId="{CF34D9DA-8957-4002-86A0-BD55F6A67907}" destId="{035B4321-77D6-469E-B271-EF0FFC731F66}" srcOrd="0" destOrd="0" presId="urn:microsoft.com/office/officeart/2005/8/layout/radial3"/>
    <dgm:cxn modelId="{0F0C80A1-A244-48E3-BA7A-628A4CBA701F}" srcId="{32AA56CC-2AAD-401A-87B2-7FDD85A5FE67}" destId="{D5B3D27F-B7E5-4D38-B215-307577B32D1B}" srcOrd="2" destOrd="0" parTransId="{7AC4BA79-FD31-4018-8231-D5565C2FA48C}" sibTransId="{658F5F5A-4FA8-4F75-9F04-49F2BA7A432D}"/>
    <dgm:cxn modelId="{45AE1CAD-B51A-4B58-9643-0446CFAF91B4}" type="presOf" srcId="{D5B3D27F-B7E5-4D38-B215-307577B32D1B}" destId="{528E1CF4-6AE0-44A6-B643-48AC0C66ABC9}" srcOrd="0" destOrd="0" presId="urn:microsoft.com/office/officeart/2005/8/layout/radial3"/>
    <dgm:cxn modelId="{CE362BBD-FCCD-41B8-8216-C6564C477A3B}" srcId="{32AA56CC-2AAD-401A-87B2-7FDD85A5FE67}" destId="{3B4C4D35-4480-4331-B4C9-FB70C6120B87}" srcOrd="0" destOrd="0" parTransId="{932B4B66-1FEA-418D-B783-19924AED570E}" sibTransId="{AB48E893-A987-4196-A9EF-16B1278A6E2B}"/>
    <dgm:cxn modelId="{F08AC1CE-EF3F-4627-A8D0-D8ABBE48128E}" type="presOf" srcId="{AE3A5703-A226-4C17-8368-0AEB51A50D75}" destId="{D4A5EACC-9075-4E56-A7B3-B5760BB425B7}" srcOrd="0" destOrd="0" presId="urn:microsoft.com/office/officeart/2005/8/layout/radial3"/>
    <dgm:cxn modelId="{B55D5AE5-812D-41C0-86E8-3BF0F28AC864}" type="presOf" srcId="{222501C2-C429-40FF-A91B-0D60E641AAA4}" destId="{B61C2578-5FE3-4453-AFEB-1DB49214D48B}" srcOrd="0" destOrd="0" presId="urn:microsoft.com/office/officeart/2005/8/layout/radial3"/>
    <dgm:cxn modelId="{35FC20E8-BB10-4997-91A4-0BEDC6A8A1F4}" type="presOf" srcId="{3B4C4D35-4480-4331-B4C9-FB70C6120B87}" destId="{6D9550C0-9FF3-4F94-A785-8176006AAFAF}" srcOrd="0" destOrd="0" presId="urn:microsoft.com/office/officeart/2005/8/layout/radial3"/>
    <dgm:cxn modelId="{88700657-16A8-4C83-9493-D8AC5CD459E9}" type="presParOf" srcId="{B61C2578-5FE3-4453-AFEB-1DB49214D48B}" destId="{41A97383-4713-4C7F-A6BC-A464E3CAF401}" srcOrd="0" destOrd="0" presId="urn:microsoft.com/office/officeart/2005/8/layout/radial3"/>
    <dgm:cxn modelId="{1FE786E5-094A-43F7-9433-7BE31E00AB54}" type="presParOf" srcId="{41A97383-4713-4C7F-A6BC-A464E3CAF401}" destId="{83A14E5C-0BCF-4715-8A7C-BA1050E8F8A5}" srcOrd="0" destOrd="0" presId="urn:microsoft.com/office/officeart/2005/8/layout/radial3"/>
    <dgm:cxn modelId="{BEAE1AC2-0FC5-4887-9419-C4C5E2360ED4}" type="presParOf" srcId="{41A97383-4713-4C7F-A6BC-A464E3CAF401}" destId="{6D9550C0-9FF3-4F94-A785-8176006AAFAF}" srcOrd="1" destOrd="0" presId="urn:microsoft.com/office/officeart/2005/8/layout/radial3"/>
    <dgm:cxn modelId="{0A3CC05C-A8B0-4EB8-8EA6-316922A87A98}" type="presParOf" srcId="{41A97383-4713-4C7F-A6BC-A464E3CAF401}" destId="{035B4321-77D6-469E-B271-EF0FFC731F66}" srcOrd="2" destOrd="0" presId="urn:microsoft.com/office/officeart/2005/8/layout/radial3"/>
    <dgm:cxn modelId="{DA158214-ECF5-448C-B5C5-85C63AB15D7C}" type="presParOf" srcId="{41A97383-4713-4C7F-A6BC-A464E3CAF401}" destId="{528E1CF4-6AE0-44A6-B643-48AC0C66ABC9}" srcOrd="3" destOrd="0" presId="urn:microsoft.com/office/officeart/2005/8/layout/radial3"/>
    <dgm:cxn modelId="{273D5152-D354-4776-8C32-0C82A6621C45}" type="presParOf" srcId="{41A97383-4713-4C7F-A6BC-A464E3CAF401}" destId="{D4A5EACC-9075-4E56-A7B3-B5760BB425B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73A36-3DBE-4BEC-9944-217F4C1BD3A2}">
      <dsp:nvSpPr>
        <dsp:cNvPr id="0" name=""/>
        <dsp:cNvSpPr/>
      </dsp:nvSpPr>
      <dsp:spPr>
        <a:xfrm>
          <a:off x="0" y="169333"/>
          <a:ext cx="2539999" cy="152400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1000"/>
            <a:buFont typeface="Symbol" panose="05050102010706020507" pitchFamily="18" charset="2"/>
            <a:buNone/>
          </a:pPr>
          <a:r>
            <a:rPr lang="en-US" sz="1200" kern="1200" dirty="0"/>
            <a:t>Spending which target variable looks like its normally distributed as we can see that mean and medians are same</a:t>
          </a:r>
        </a:p>
      </dsp:txBody>
      <dsp:txXfrm>
        <a:off x="0" y="169333"/>
        <a:ext cx="2539999" cy="1524000"/>
      </dsp:txXfrm>
    </dsp:sp>
    <dsp:sp modelId="{11F903F5-F7D5-4E9E-87D6-E227E9F7824E}">
      <dsp:nvSpPr>
        <dsp:cNvPr id="0" name=""/>
        <dsp:cNvSpPr/>
      </dsp:nvSpPr>
      <dsp:spPr>
        <a:xfrm>
          <a:off x="2794000" y="169333"/>
          <a:ext cx="2539999" cy="152400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Minimum current balance held by customer is 4899.0 and maximum is 6675.0.</a:t>
          </a:r>
        </a:p>
      </dsp:txBody>
      <dsp:txXfrm>
        <a:off x="2794000" y="169333"/>
        <a:ext cx="2539999" cy="1524000"/>
      </dsp:txXfrm>
    </dsp:sp>
    <dsp:sp modelId="{BB12D106-A7E6-40DF-8E7E-B4B26B315151}">
      <dsp:nvSpPr>
        <dsp:cNvPr id="0" name=""/>
        <dsp:cNvSpPr/>
      </dsp:nvSpPr>
      <dsp:spPr>
        <a:xfrm>
          <a:off x="5587999" y="169333"/>
          <a:ext cx="2539999" cy="1524000"/>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1000"/>
            <a:buFont typeface="Symbol" panose="05050102010706020507" pitchFamily="18" charset="2"/>
            <a:buNone/>
          </a:pPr>
          <a:r>
            <a:rPr lang="en-US" sz="1200" kern="1200"/>
            <a:t>Advance payment also seems to be normal distributed, this variable might be use as it shows that customers are paying the amount in advance which is timely payment of bank.</a:t>
          </a:r>
        </a:p>
      </dsp:txBody>
      <dsp:txXfrm>
        <a:off x="5587999" y="169333"/>
        <a:ext cx="2539999" cy="1524000"/>
      </dsp:txXfrm>
    </dsp:sp>
    <dsp:sp modelId="{F26195DE-1F4A-4F93-B9C6-94139C7A27D3}">
      <dsp:nvSpPr>
        <dsp:cNvPr id="0" name=""/>
        <dsp:cNvSpPr/>
      </dsp:nvSpPr>
      <dsp:spPr>
        <a:xfrm>
          <a:off x="0" y="1947333"/>
          <a:ext cx="2539999" cy="152400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minimum   min_payment_amt amount is 76.51 and maximum is 845.6. This suggest data is widely spread for this variable and might have outlier</a:t>
          </a:r>
        </a:p>
      </dsp:txBody>
      <dsp:txXfrm>
        <a:off x="0" y="1947333"/>
        <a:ext cx="2539999" cy="1524000"/>
      </dsp:txXfrm>
    </dsp:sp>
    <dsp:sp modelId="{849F6E42-20EC-4539-BD91-AFD8DFDB1600}">
      <dsp:nvSpPr>
        <dsp:cNvPr id="0" name=""/>
        <dsp:cNvSpPr/>
      </dsp:nvSpPr>
      <dsp:spPr>
        <a:xfrm>
          <a:off x="2794000" y="1947333"/>
          <a:ext cx="2539999" cy="152400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1000"/>
            <a:buFont typeface="Symbol" panose="05050102010706020507" pitchFamily="18" charset="2"/>
            <a:buNone/>
          </a:pPr>
          <a:r>
            <a:rPr lang="en-US" sz="1200" kern="1200"/>
            <a:t>credit limit range between 2630.0 to 4033.0, The average credit limit of customers is 32586.05.</a:t>
          </a:r>
        </a:p>
      </dsp:txBody>
      <dsp:txXfrm>
        <a:off x="2794000" y="1947333"/>
        <a:ext cx="2539999" cy="1524000"/>
      </dsp:txXfrm>
    </dsp:sp>
    <dsp:sp modelId="{96A046BB-3BA1-4EDD-9F82-100DA8407188}">
      <dsp:nvSpPr>
        <dsp:cNvPr id="0" name=""/>
        <dsp:cNvSpPr/>
      </dsp:nvSpPr>
      <dsp:spPr>
        <a:xfrm>
          <a:off x="5587999" y="1947333"/>
          <a:ext cx="2539999" cy="152400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1000"/>
            <a:buFont typeface="Symbol" panose="05050102010706020507" pitchFamily="18" charset="2"/>
            <a:buNone/>
          </a:pPr>
          <a:r>
            <a:rPr lang="en-US" sz="1200" kern="1200" dirty="0"/>
            <a:t>The average of max_spent_in_single_shopping is 5408.07. The maximum of max_spent_in_single_shopping is 6550.00.</a:t>
          </a:r>
        </a:p>
      </dsp:txBody>
      <dsp:txXfrm>
        <a:off x="5587999" y="1947333"/>
        <a:ext cx="2539999" cy="1524000"/>
      </dsp:txXfrm>
    </dsp:sp>
    <dsp:sp modelId="{637CF4B5-017D-4796-B414-2B46C7F078A8}">
      <dsp:nvSpPr>
        <dsp:cNvPr id="0" name=""/>
        <dsp:cNvSpPr/>
      </dsp:nvSpPr>
      <dsp:spPr>
        <a:xfrm>
          <a:off x="2794000" y="3725333"/>
          <a:ext cx="2539999" cy="152400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1000"/>
            <a:buFont typeface="Symbol" panose="05050102010706020507" pitchFamily="18" charset="2"/>
            <a:buNone/>
          </a:pPr>
          <a:r>
            <a:rPr lang="en-US" sz="1200" kern="1200"/>
            <a:t>The average of probability_of_full_payment is 87.099% hence we need to analysis the rest of customer who falls in 13% who have not done the payment in full. This variable is normally distributed</a:t>
          </a:r>
        </a:p>
      </dsp:txBody>
      <dsp:txXfrm>
        <a:off x="2794000" y="3725333"/>
        <a:ext cx="2539999" cy="152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14E5C-0BCF-4715-8A7C-BA1050E8F8A5}">
      <dsp:nvSpPr>
        <dsp:cNvPr id="0" name=""/>
        <dsp:cNvSpPr/>
      </dsp:nvSpPr>
      <dsp:spPr>
        <a:xfrm>
          <a:off x="3357645" y="1411441"/>
          <a:ext cx="3625032" cy="3625032"/>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t>Business insights based on Cluster profiles</a:t>
          </a:r>
          <a:endParaRPr lang="en-US" sz="3500" kern="1200" dirty="0"/>
        </a:p>
      </dsp:txBody>
      <dsp:txXfrm>
        <a:off x="3888519" y="1942315"/>
        <a:ext cx="2563284" cy="2563284"/>
      </dsp:txXfrm>
    </dsp:sp>
    <dsp:sp modelId="{6D9550C0-9FF3-4F94-A785-8176006AAFAF}">
      <dsp:nvSpPr>
        <dsp:cNvPr id="0" name=""/>
        <dsp:cNvSpPr/>
      </dsp:nvSpPr>
      <dsp:spPr>
        <a:xfrm>
          <a:off x="4263903" y="-43030"/>
          <a:ext cx="1812516" cy="1812516"/>
        </a:xfrm>
        <a:prstGeom prst="ellipse">
          <a:avLst/>
        </a:prstGeom>
        <a:solidFill>
          <a:schemeClr val="accent4">
            <a:alpha val="50000"/>
            <a:hueOff val="-123153"/>
            <a:satOff val="3677"/>
            <a:lumOff val="142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When we look at final cluster merge at original data set and take average value of the variable . below is the recommendation</a:t>
          </a:r>
          <a:endParaRPr lang="en-US" sz="1000" kern="1200" dirty="0"/>
        </a:p>
      </dsp:txBody>
      <dsp:txXfrm>
        <a:off x="4529340" y="222407"/>
        <a:ext cx="1281642" cy="1281642"/>
      </dsp:txXfrm>
    </dsp:sp>
    <dsp:sp modelId="{035B4321-77D6-469E-B271-EF0FFC731F66}">
      <dsp:nvSpPr>
        <dsp:cNvPr id="0" name=""/>
        <dsp:cNvSpPr/>
      </dsp:nvSpPr>
      <dsp:spPr>
        <a:xfrm>
          <a:off x="6296958" y="2224391"/>
          <a:ext cx="2467867" cy="1999132"/>
        </a:xfrm>
        <a:prstGeom prst="ellipse">
          <a:avLst/>
        </a:prstGeom>
        <a:solidFill>
          <a:schemeClr val="accent4">
            <a:alpha val="50000"/>
            <a:hueOff val="-246306"/>
            <a:satOff val="7355"/>
            <a:lumOff val="2843"/>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a:t>Customers under cluster 0(3rd cluster) have the least spending and credit_limits compared to other clusters. This signifies that they are customers who have recently bought credit cards or youths who have started working recently. Bank can provide customized offers to this segment to promote more spending on credit cards</a:t>
          </a:r>
          <a:endParaRPr lang="en-US" sz="900" b="1" kern="1200" dirty="0"/>
        </a:p>
      </dsp:txBody>
      <dsp:txXfrm>
        <a:off x="6658369" y="2517157"/>
        <a:ext cx="1745045" cy="1413600"/>
      </dsp:txXfrm>
    </dsp:sp>
    <dsp:sp modelId="{528E1CF4-6AE0-44A6-B643-48AC0C66ABC9}">
      <dsp:nvSpPr>
        <dsp:cNvPr id="0" name=""/>
        <dsp:cNvSpPr/>
      </dsp:nvSpPr>
      <dsp:spPr>
        <a:xfrm>
          <a:off x="4007244" y="4591075"/>
          <a:ext cx="2433448" cy="1987224"/>
        </a:xfrm>
        <a:prstGeom prst="ellipse">
          <a:avLst/>
        </a:prstGeom>
        <a:solidFill>
          <a:schemeClr val="accent4">
            <a:alpha val="50000"/>
            <a:hueOff val="-369459"/>
            <a:satOff val="11032"/>
            <a:lumOff val="426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t>lesser spending, current balance, credit_limit and max_spent_in_single_shopping which indicate that they are upper middle-</a:t>
          </a:r>
          <a:r>
            <a:rPr lang="en-US" sz="800" b="1" kern="1200" dirty="0" err="1"/>
            <a:t>cCustomers</a:t>
          </a:r>
          <a:r>
            <a:rPr lang="en-US" sz="800" b="1" kern="1200" dirty="0"/>
            <a:t> under cluster 1 have a relatively lass customers. The bank can provide promotional offers to this segment such that they increase their spending and are potential customers who can move into premium segments</a:t>
          </a:r>
          <a:r>
            <a:rPr lang="en-US" sz="600" b="0" kern="1200" dirty="0"/>
            <a:t>.</a:t>
          </a:r>
        </a:p>
      </dsp:txBody>
      <dsp:txXfrm>
        <a:off x="4363614" y="4882097"/>
        <a:ext cx="1720708" cy="1405180"/>
      </dsp:txXfrm>
    </dsp:sp>
    <dsp:sp modelId="{D4A5EACC-9075-4E56-A7B3-B5760BB425B7}">
      <dsp:nvSpPr>
        <dsp:cNvPr id="0" name=""/>
        <dsp:cNvSpPr/>
      </dsp:nvSpPr>
      <dsp:spPr>
        <a:xfrm>
          <a:off x="1903174" y="2317699"/>
          <a:ext cx="1812516" cy="1812516"/>
        </a:xfrm>
        <a:prstGeom prst="ellipse">
          <a:avLst/>
        </a:prstGeom>
        <a:solidFill>
          <a:schemeClr val="accent4">
            <a:alpha val="50000"/>
            <a:hueOff val="-492612"/>
            <a:satOff val="14709"/>
            <a:lumOff val="568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t>Customers under cluster 2 have a high spending, current balance, credit_limit and max_spent_in_single_shopping which clearly shows that they are premium high-net worth customers who make expensive purchases on their credit cards.</a:t>
          </a:r>
        </a:p>
      </dsp:txBody>
      <dsp:txXfrm>
        <a:off x="2168611" y="2583136"/>
        <a:ext cx="1281642" cy="12816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8938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254343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6DE54-CB52-4ACC-AAF9-997396C8BD0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3098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340085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6DE54-CB52-4ACC-AAF9-997396C8BD0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955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195387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163941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46751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304599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0B55D-9A53-412C-8B7B-5FAC4B344C9C}"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424029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294589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0B55D-9A53-412C-8B7B-5FAC4B344C9C}"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406570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0B55D-9A53-412C-8B7B-5FAC4B344C9C}"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9294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0B55D-9A53-412C-8B7B-5FAC4B344C9C}" type="datetimeFigureOut">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259611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408836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0B55D-9A53-412C-8B7B-5FAC4B344C9C}"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6DE54-CB52-4ACC-AAF9-997396C8BD08}" type="slidenum">
              <a:rPr lang="en-US" smtClean="0"/>
              <a:t>‹#›</a:t>
            </a:fld>
            <a:endParaRPr lang="en-US"/>
          </a:p>
        </p:txBody>
      </p:sp>
    </p:spTree>
    <p:extLst>
      <p:ext uri="{BB962C8B-B14F-4D97-AF65-F5344CB8AC3E}">
        <p14:creationId xmlns:p14="http://schemas.microsoft.com/office/powerpoint/2010/main" val="253581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20B55D-9A53-412C-8B7B-5FAC4B344C9C}" type="datetimeFigureOut">
              <a:rPr lang="en-US" smtClean="0"/>
              <a:t>3/10/2022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A6DE54-CB52-4ACC-AAF9-997396C8BD08}" type="slidenum">
              <a:rPr lang="en-US" smtClean="0"/>
              <a:t>‹#›</a:t>
            </a:fld>
            <a:endParaRPr lang="en-US"/>
          </a:p>
        </p:txBody>
      </p:sp>
    </p:spTree>
    <p:extLst>
      <p:ext uri="{BB962C8B-B14F-4D97-AF65-F5344CB8AC3E}">
        <p14:creationId xmlns:p14="http://schemas.microsoft.com/office/powerpoint/2010/main" val="9481973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6FD6-B09E-4AA3-B1AA-540F2446C254}"/>
              </a:ext>
            </a:extLst>
          </p:cNvPr>
          <p:cNvSpPr>
            <a:spLocks noGrp="1"/>
          </p:cNvSpPr>
          <p:nvPr>
            <p:ph type="title"/>
          </p:nvPr>
        </p:nvSpPr>
        <p:spPr>
          <a:xfrm>
            <a:off x="838200" y="365125"/>
            <a:ext cx="10515600" cy="6107393"/>
          </a:xfrm>
        </p:spPr>
        <p:txBody>
          <a:bodyPr/>
          <a:lstStyle/>
          <a:p>
            <a:endParaRPr lang="en-US" dirty="0"/>
          </a:p>
        </p:txBody>
      </p:sp>
      <p:pic>
        <p:nvPicPr>
          <p:cNvPr id="1026" name="Picture 2" descr="All about Customer Churn Analysis in just 3 Minutes">
            <a:extLst>
              <a:ext uri="{FF2B5EF4-FFF2-40B4-BE49-F238E27FC236}">
                <a16:creationId xmlns:a16="http://schemas.microsoft.com/office/drawing/2014/main" id="{94901045-1C98-41ED-9432-3BE132C6DA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FE41309-4D26-45D1-8E83-BC03BE53DAC5}"/>
              </a:ext>
            </a:extLst>
          </p:cNvPr>
          <p:cNvSpPr txBox="1"/>
          <p:nvPr/>
        </p:nvSpPr>
        <p:spPr>
          <a:xfrm>
            <a:off x="591672" y="365125"/>
            <a:ext cx="8068234" cy="1077218"/>
          </a:xfrm>
          <a:prstGeom prst="rect">
            <a:avLst/>
          </a:prstGeom>
          <a:noFill/>
        </p:spPr>
        <p:txBody>
          <a:bodyPr wrap="square">
            <a:spAutoFit/>
          </a:bodyPr>
          <a:lstStyle/>
          <a:p>
            <a:r>
              <a:rPr lang="en-US" sz="3200" b="1" dirty="0">
                <a:solidFill>
                  <a:srgbClr val="7030A0"/>
                </a:solidFill>
                <a:latin typeface="Arial" panose="020B0604020202020204" pitchFamily="34" charset="0"/>
                <a:ea typeface="Calibri" panose="020F0502020204030204" pitchFamily="34" charset="0"/>
              </a:rPr>
              <a:t>C</a:t>
            </a:r>
            <a:r>
              <a:rPr lang="en-US" sz="3200" b="1" dirty="0">
                <a:solidFill>
                  <a:srgbClr val="7030A0"/>
                </a:solidFill>
                <a:effectLst/>
                <a:latin typeface="Arial" panose="020B0604020202020204" pitchFamily="34" charset="0"/>
                <a:ea typeface="Calibri" panose="020F0502020204030204" pitchFamily="34" charset="0"/>
              </a:rPr>
              <a:t>ustomer segmentation in banking  to give promotional offers to its customers. </a:t>
            </a:r>
            <a:endParaRPr lang="en-US" sz="3200" b="1" dirty="0">
              <a:solidFill>
                <a:srgbClr val="7030A0"/>
              </a:solidFill>
            </a:endParaRPr>
          </a:p>
        </p:txBody>
      </p:sp>
      <p:sp>
        <p:nvSpPr>
          <p:cNvPr id="9" name="TextBox 8">
            <a:extLst>
              <a:ext uri="{FF2B5EF4-FFF2-40B4-BE49-F238E27FC236}">
                <a16:creationId xmlns:a16="http://schemas.microsoft.com/office/drawing/2014/main" id="{9712BFF0-6D45-43C4-A059-C3DB454C37B2}"/>
              </a:ext>
            </a:extLst>
          </p:cNvPr>
          <p:cNvSpPr txBox="1"/>
          <p:nvPr/>
        </p:nvSpPr>
        <p:spPr>
          <a:xfrm>
            <a:off x="8301318" y="5002306"/>
            <a:ext cx="2465294" cy="707886"/>
          </a:xfrm>
          <a:prstGeom prst="rect">
            <a:avLst/>
          </a:prstGeom>
          <a:noFill/>
        </p:spPr>
        <p:txBody>
          <a:bodyPr wrap="square" rtlCol="0">
            <a:spAutoFit/>
          </a:bodyPr>
          <a:lstStyle/>
          <a:p>
            <a:r>
              <a:rPr lang="en-US" sz="2000" dirty="0">
                <a:solidFill>
                  <a:srgbClr val="C00000"/>
                </a:solidFill>
                <a:latin typeface="Arial Black" panose="020B0A04020102020204" pitchFamily="34" charset="0"/>
              </a:rPr>
              <a:t>- REKHA WANKHEDE</a:t>
            </a:r>
          </a:p>
        </p:txBody>
      </p:sp>
    </p:spTree>
    <p:extLst>
      <p:ext uri="{BB962C8B-B14F-4D97-AF65-F5344CB8AC3E}">
        <p14:creationId xmlns:p14="http://schemas.microsoft.com/office/powerpoint/2010/main" val="2002856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94751-8CD4-4AB1-AF99-17EDC785456B}"/>
              </a:ext>
            </a:extLst>
          </p:cNvPr>
          <p:cNvSpPr>
            <a:spLocks noGrp="1"/>
          </p:cNvSpPr>
          <p:nvPr>
            <p:ph idx="1"/>
          </p:nvPr>
        </p:nvSpPr>
        <p:spPr>
          <a:xfrm>
            <a:off x="1801906" y="2133600"/>
            <a:ext cx="8915400" cy="3777622"/>
          </a:xfrm>
        </p:spPr>
        <p:txBody>
          <a:bodyPr/>
          <a:lstStyle/>
          <a:p>
            <a:pPr marL="0" indent="0">
              <a:buNone/>
            </a:pPr>
            <a:endParaRPr lang="en-US" dirty="0"/>
          </a:p>
        </p:txBody>
      </p:sp>
      <p:sp>
        <p:nvSpPr>
          <p:cNvPr id="4" name="Explosion: 8 Points 3">
            <a:extLst>
              <a:ext uri="{FF2B5EF4-FFF2-40B4-BE49-F238E27FC236}">
                <a16:creationId xmlns:a16="http://schemas.microsoft.com/office/drawing/2014/main" id="{F008BD20-7FFD-48E1-84F7-6AA92B63204D}"/>
              </a:ext>
            </a:extLst>
          </p:cNvPr>
          <p:cNvSpPr/>
          <p:nvPr/>
        </p:nvSpPr>
        <p:spPr>
          <a:xfrm>
            <a:off x="4159624" y="2599765"/>
            <a:ext cx="6230470" cy="3119717"/>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glow rad="228600">
                    <a:schemeClr val="accent1">
                      <a:satMod val="175000"/>
                      <a:alpha val="40000"/>
                    </a:schemeClr>
                  </a:glow>
                  <a:innerShdw blurRad="63500" dist="50800" dir="10800000">
                    <a:prstClr val="black">
                      <a:alpha val="50000"/>
                    </a:prstClr>
                  </a:innerShdw>
                </a:effectLst>
              </a:rPr>
              <a:t>Thank You!</a:t>
            </a:r>
          </a:p>
        </p:txBody>
      </p:sp>
    </p:spTree>
    <p:extLst>
      <p:ext uri="{BB962C8B-B14F-4D97-AF65-F5344CB8AC3E}">
        <p14:creationId xmlns:p14="http://schemas.microsoft.com/office/powerpoint/2010/main" val="112831136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6EEE29A-6C78-4D60-A840-D5FFD55DF94F}"/>
              </a:ext>
            </a:extLst>
          </p:cNvPr>
          <p:cNvSpPr/>
          <p:nvPr/>
        </p:nvSpPr>
        <p:spPr>
          <a:xfrm>
            <a:off x="242408" y="815258"/>
            <a:ext cx="5288816" cy="2958883"/>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0F2EA64-1FB2-4FD0-BB6B-EC279CA19CFB}"/>
              </a:ext>
            </a:extLst>
          </p:cNvPr>
          <p:cNvSpPr txBox="1"/>
          <p:nvPr/>
        </p:nvSpPr>
        <p:spPr>
          <a:xfrm>
            <a:off x="457924" y="942875"/>
            <a:ext cx="4840217" cy="2462213"/>
          </a:xfrm>
          <a:prstGeom prst="rect">
            <a:avLst/>
          </a:prstGeom>
          <a:noFill/>
        </p:spPr>
        <p:txBody>
          <a:bodyPr wrap="square">
            <a:spAutoFit/>
          </a:bodyPr>
          <a:lstStyle/>
          <a:p>
            <a:r>
              <a:rPr lang="en-US" sz="1400" dirty="0">
                <a:solidFill>
                  <a:srgbClr val="C00000"/>
                </a:solidFill>
                <a:effectLst/>
                <a:latin typeface="Arial" panose="020B0604020202020204" pitchFamily="34" charset="0"/>
                <a:ea typeface="Calibri" panose="020F0502020204030204" pitchFamily="34" charset="0"/>
              </a:rPr>
              <a:t>Introduction:</a:t>
            </a:r>
            <a:endParaRPr lang="en-US" sz="1400" dirty="0">
              <a:effectLst/>
              <a:latin typeface="Arial" panose="020B0604020202020204" pitchFamily="34" charset="0"/>
              <a:ea typeface="Calibri" panose="020F0502020204030204" pitchFamily="34" charset="0"/>
            </a:endParaRPr>
          </a:p>
          <a:p>
            <a:r>
              <a:rPr lang="en-US" sz="1400" dirty="0">
                <a:effectLst/>
                <a:latin typeface="Arial" panose="020B0604020202020204" pitchFamily="34" charset="0"/>
                <a:ea typeface="Calibri" panose="020F0502020204030204" pitchFamily="34" charset="0"/>
              </a:rPr>
              <a:t>The purpose of this </a:t>
            </a:r>
            <a:r>
              <a:rPr lang="en-US" sz="1400" dirty="0">
                <a:latin typeface="Arial" panose="020B0604020202020204" pitchFamily="34" charset="0"/>
                <a:ea typeface="Calibri" panose="020F0502020204030204" pitchFamily="34" charset="0"/>
              </a:rPr>
              <a:t>Project</a:t>
            </a:r>
            <a:r>
              <a:rPr lang="en-US" sz="1400" dirty="0">
                <a:effectLst/>
                <a:latin typeface="Arial" panose="020B0604020202020204" pitchFamily="34" charset="0"/>
                <a:ea typeface="Calibri" panose="020F0502020204030204" pitchFamily="34" charset="0"/>
              </a:rPr>
              <a:t> is to identify the segments based on credit card usage. Based on that bank can give promotional offer accordingly to </a:t>
            </a:r>
            <a:r>
              <a:rPr lang="en-US" sz="1100" dirty="0">
                <a:effectLst/>
                <a:latin typeface="Arial" panose="020B0604020202020204" pitchFamily="34" charset="0"/>
                <a:ea typeface="Calibri" panose="020F0502020204030204" pitchFamily="34" charset="0"/>
              </a:rPr>
              <a:t>their</a:t>
            </a:r>
            <a:r>
              <a:rPr lang="en-US" sz="1400" dirty="0">
                <a:effectLst/>
                <a:latin typeface="Arial" panose="020B0604020202020204" pitchFamily="34" charset="0"/>
                <a:ea typeface="Calibri" panose="020F0502020204030204" pitchFamily="34" charset="0"/>
              </a:rPr>
              <a:t> customer. 210 customers information of their </a:t>
            </a:r>
            <a:r>
              <a:rPr lang="en-US" sz="1400" dirty="0">
                <a:solidFill>
                  <a:srgbClr val="000000"/>
                </a:solidFill>
                <a:effectLst/>
                <a:latin typeface="Arial" panose="020B0604020202020204" pitchFamily="34" charset="0"/>
                <a:ea typeface="Calibri" panose="020F0502020204030204" pitchFamily="34" charset="0"/>
              </a:rPr>
              <a:t>spending, advance payments, </a:t>
            </a:r>
            <a:r>
              <a:rPr lang="en-US" sz="1400" dirty="0" err="1">
                <a:solidFill>
                  <a:srgbClr val="000000"/>
                </a:solidFill>
                <a:effectLst/>
                <a:latin typeface="Arial" panose="020B0604020202020204" pitchFamily="34" charset="0"/>
                <a:ea typeface="Calibri" panose="020F0502020204030204" pitchFamily="34" charset="0"/>
              </a:rPr>
              <a:t>probability_of_full_payment</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current_balance</a:t>
            </a:r>
            <a:r>
              <a:rPr lang="en-US" sz="1400" dirty="0">
                <a:solidFill>
                  <a:srgbClr val="000000"/>
                </a:solidFill>
                <a:effectLst/>
                <a:latin typeface="Arial" panose="020B0604020202020204" pitchFamily="34" charset="0"/>
                <a:ea typeface="Calibri" panose="020F0502020204030204" pitchFamily="34" charset="0"/>
              </a:rPr>
              <a:t>, credit limit, </a:t>
            </a:r>
            <a:r>
              <a:rPr lang="en-US" sz="1400" dirty="0" err="1">
                <a:solidFill>
                  <a:srgbClr val="000000"/>
                </a:solidFill>
                <a:effectLst/>
                <a:latin typeface="Arial" panose="020B0604020202020204" pitchFamily="34" charset="0"/>
                <a:ea typeface="Calibri" panose="020F0502020204030204" pitchFamily="34" charset="0"/>
              </a:rPr>
              <a:t>min_payment_amt</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max_spent_in_single_shopping</a:t>
            </a:r>
            <a:r>
              <a:rPr lang="en-US" sz="1400" dirty="0">
                <a:solidFill>
                  <a:srgbClr val="000000"/>
                </a:solidFill>
                <a:effectLst/>
                <a:latin typeface="Arial" panose="020B0604020202020204" pitchFamily="34" charset="0"/>
                <a:ea typeface="Calibri" panose="020F0502020204030204" pitchFamily="34" charset="0"/>
              </a:rPr>
              <a:t>. To analysis customer segmentation, various technic and models are used such as EDA, DATA visualizing, K-Mean, RF-Model, CART model and helpful insights for business purpose</a:t>
            </a:r>
            <a:endParaRPr lang="en-US" sz="1400" dirty="0"/>
          </a:p>
        </p:txBody>
      </p:sp>
      <p:sp>
        <p:nvSpPr>
          <p:cNvPr id="14" name="Subtitle 13">
            <a:extLst>
              <a:ext uri="{FF2B5EF4-FFF2-40B4-BE49-F238E27FC236}">
                <a16:creationId xmlns:a16="http://schemas.microsoft.com/office/drawing/2014/main" id="{8AD9571F-8B9D-4C17-97E0-836D05D6615A}"/>
              </a:ext>
            </a:extLst>
          </p:cNvPr>
          <p:cNvSpPr>
            <a:spLocks noGrp="1"/>
          </p:cNvSpPr>
          <p:nvPr>
            <p:ph type="subTitle" idx="1"/>
          </p:nvPr>
        </p:nvSpPr>
        <p:spPr>
          <a:xfrm>
            <a:off x="643872" y="0"/>
            <a:ext cx="8915399" cy="1126283"/>
          </a:xfrm>
        </p:spPr>
        <p:txBody>
          <a:bodyPr/>
          <a:lstStyle/>
          <a:p>
            <a:endParaRPr lang="en-US" dirty="0"/>
          </a:p>
        </p:txBody>
      </p:sp>
      <p:sp>
        <p:nvSpPr>
          <p:cNvPr id="17" name="Rectangle: Rounded Corners 16">
            <a:extLst>
              <a:ext uri="{FF2B5EF4-FFF2-40B4-BE49-F238E27FC236}">
                <a16:creationId xmlns:a16="http://schemas.microsoft.com/office/drawing/2014/main" id="{606901FC-6BFC-42D5-9162-1875BD820B34}"/>
              </a:ext>
            </a:extLst>
          </p:cNvPr>
          <p:cNvSpPr/>
          <p:nvPr/>
        </p:nvSpPr>
        <p:spPr>
          <a:xfrm>
            <a:off x="6117686" y="687642"/>
            <a:ext cx="5106126" cy="308649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a:lnSpc>
                <a:spcPct val="107000"/>
              </a:lnSpc>
              <a:spcBef>
                <a:spcPts val="0"/>
              </a:spcBef>
              <a:spcAft>
                <a:spcPts val="800"/>
              </a:spcAft>
            </a:pPr>
            <a:r>
              <a:rPr lang="en-US" sz="18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Executive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leading bank wants to develop a customer segmentation to give promotional offers to its customers. They collected a sample that summarizes the activities of users during the past few months. You are given the task to identify the segments based on credit card usage.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255534AB-371D-4E01-8ED3-AEBA2A4CEC21}"/>
              </a:ext>
            </a:extLst>
          </p:cNvPr>
          <p:cNvSpPr/>
          <p:nvPr/>
        </p:nvSpPr>
        <p:spPr>
          <a:xfrm>
            <a:off x="3070702" y="3971367"/>
            <a:ext cx="7355251" cy="273423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lnSpc>
                <a:spcPct val="107000"/>
              </a:lnSpc>
              <a:spcBef>
                <a:spcPts val="0"/>
              </a:spcBef>
              <a:spcAft>
                <a:spcPts val="800"/>
              </a:spcAft>
            </a:pPr>
            <a:r>
              <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Data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spending: Amount spent by the customer per month (in 1000s)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advance payments: Amount paid by the customer in advance by cash (in 100s)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probability_of_full_payment: Probability of payment done in full by the customer to the bank</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current_balance</a:t>
            </a: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Balance amount left in the account to make purchases (in 1000s)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credit limit: Limit of the amount in credit card (10000s)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min_payment_amt: minimum paid by the customer while making payments for purchases made monthly (in 100s)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effectLst/>
                <a:latin typeface="Arial" panose="020B0604020202020204" pitchFamily="34" charset="0"/>
                <a:ea typeface="Times New Roman" panose="02020603050405020304" pitchFamily="18" charset="0"/>
              </a:rPr>
              <a:t>  7. </a:t>
            </a:r>
            <a:r>
              <a:rPr lang="en-US" sz="1400" dirty="0" err="1">
                <a:solidFill>
                  <a:srgbClr val="000000"/>
                </a:solidFill>
                <a:effectLst/>
                <a:latin typeface="Arial" panose="020B0604020202020204" pitchFamily="34" charset="0"/>
                <a:ea typeface="Times New Roman" panose="02020603050405020304" pitchFamily="18" charset="0"/>
              </a:rPr>
              <a:t>max_spent_in_single_shopping</a:t>
            </a:r>
            <a:r>
              <a:rPr lang="en-US" sz="1400" dirty="0">
                <a:solidFill>
                  <a:srgbClr val="000000"/>
                </a:solidFill>
                <a:effectLst/>
                <a:latin typeface="Arial" panose="020B0604020202020204" pitchFamily="34" charset="0"/>
                <a:ea typeface="Times New Roman" panose="02020603050405020304" pitchFamily="18" charset="0"/>
              </a:rPr>
              <a:t>: Maximum amount spent in one purchase (in 1000s</a:t>
            </a:r>
            <a:endParaRPr lang="en-US" sz="1400" dirty="0"/>
          </a:p>
        </p:txBody>
      </p:sp>
    </p:spTree>
    <p:extLst>
      <p:ext uri="{BB962C8B-B14F-4D97-AF65-F5344CB8AC3E}">
        <p14:creationId xmlns:p14="http://schemas.microsoft.com/office/powerpoint/2010/main" val="3358256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F41F-4C54-4144-AA76-5F513ADA54A5}"/>
              </a:ext>
            </a:extLst>
          </p:cNvPr>
          <p:cNvSpPr>
            <a:spLocks noGrp="1"/>
          </p:cNvSpPr>
          <p:nvPr>
            <p:ph type="title"/>
          </p:nvPr>
        </p:nvSpPr>
        <p:spPr>
          <a:xfrm>
            <a:off x="2583962" y="146166"/>
            <a:ext cx="5986298" cy="742253"/>
          </a:xfrm>
        </p:spPr>
        <p:txBody>
          <a:bodyPr>
            <a:normAutofit/>
          </a:bodyPr>
          <a:lstStyle/>
          <a:p>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Describing the dataset</a:t>
            </a:r>
            <a:r>
              <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rPr>
              <a:t>/Observation </a:t>
            </a:r>
            <a:endParaRPr lang="en-US" dirty="0"/>
          </a:p>
        </p:txBody>
      </p:sp>
      <p:pic>
        <p:nvPicPr>
          <p:cNvPr id="4" name="Content Placeholder 3">
            <a:extLst>
              <a:ext uri="{FF2B5EF4-FFF2-40B4-BE49-F238E27FC236}">
                <a16:creationId xmlns:a16="http://schemas.microsoft.com/office/drawing/2014/main" id="{CA7FA9A4-CDA7-40D5-B3DA-FF71246A8D1D}"/>
              </a:ext>
            </a:extLst>
          </p:cNvPr>
          <p:cNvPicPr>
            <a:picLocks noGrp="1" noChangeAspect="1"/>
          </p:cNvPicPr>
          <p:nvPr>
            <p:ph idx="1"/>
          </p:nvPr>
        </p:nvPicPr>
        <p:blipFill>
          <a:blip r:embed="rId2"/>
          <a:stretch>
            <a:fillRect/>
          </a:stretch>
        </p:blipFill>
        <p:spPr>
          <a:xfrm>
            <a:off x="5979976" y="4688541"/>
            <a:ext cx="6095043" cy="1895703"/>
          </a:xfrm>
          <a:prstGeom prst="rect">
            <a:avLst/>
          </a:prstGeom>
        </p:spPr>
      </p:pic>
      <p:graphicFrame>
        <p:nvGraphicFramePr>
          <p:cNvPr id="5" name="Diagram 4">
            <a:extLst>
              <a:ext uri="{FF2B5EF4-FFF2-40B4-BE49-F238E27FC236}">
                <a16:creationId xmlns:a16="http://schemas.microsoft.com/office/drawing/2014/main" id="{88CA824F-BF39-46A3-ADD8-2884BB7250DF}"/>
              </a:ext>
            </a:extLst>
          </p:cNvPr>
          <p:cNvGraphicFramePr/>
          <p:nvPr>
            <p:extLst>
              <p:ext uri="{D42A27DB-BD31-4B8C-83A1-F6EECF244321}">
                <p14:modId xmlns:p14="http://schemas.microsoft.com/office/powerpoint/2010/main" val="2924407065"/>
              </p:ext>
            </p:extLst>
          </p:nvPr>
        </p:nvGraphicFramePr>
        <p:xfrm>
          <a:off x="588682" y="1026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55141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52E3-0271-423F-983E-AB2A5C50F408}"/>
              </a:ext>
            </a:extLst>
          </p:cNvPr>
          <p:cNvSpPr>
            <a:spLocks noGrp="1"/>
          </p:cNvSpPr>
          <p:nvPr>
            <p:ph type="title"/>
          </p:nvPr>
        </p:nvSpPr>
        <p:spPr>
          <a:xfrm>
            <a:off x="2592925" y="668933"/>
            <a:ext cx="8911687" cy="1280890"/>
          </a:xfrm>
        </p:spPr>
        <p:txBody>
          <a:bodyPr/>
          <a:lstStyle/>
          <a:p>
            <a:pPr marL="457200" marR="0">
              <a:lnSpc>
                <a:spcPct val="107000"/>
              </a:lnSpc>
              <a:spcBef>
                <a:spcPts val="0"/>
              </a:spcBef>
              <a:spcAft>
                <a:spcPts val="800"/>
              </a:spcAft>
            </a:pPr>
            <a:r>
              <a:rPr lang="en-US" sz="18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Exploratory Data Analysis:</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Lets check symmetry  and skewed with</a:t>
            </a:r>
            <a:r>
              <a:rPr lang="en-US" sz="180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BOX PLOT:</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457DCB89-F288-41BD-B91A-21EB65B9B6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681" y="1810870"/>
            <a:ext cx="5644683" cy="4258236"/>
          </a:xfrm>
          <a:prstGeom prst="rect">
            <a:avLst/>
          </a:prstGeom>
          <a:noFill/>
          <a:ln>
            <a:noFill/>
          </a:ln>
        </p:spPr>
      </p:pic>
      <p:sp>
        <p:nvSpPr>
          <p:cNvPr id="6" name="TextBox 5">
            <a:extLst>
              <a:ext uri="{FF2B5EF4-FFF2-40B4-BE49-F238E27FC236}">
                <a16:creationId xmlns:a16="http://schemas.microsoft.com/office/drawing/2014/main" id="{97EDA631-FCE5-45D6-9085-8555198F1214}"/>
              </a:ext>
            </a:extLst>
          </p:cNvPr>
          <p:cNvSpPr txBox="1"/>
          <p:nvPr/>
        </p:nvSpPr>
        <p:spPr>
          <a:xfrm>
            <a:off x="7905099" y="1623991"/>
            <a:ext cx="6096000" cy="373757"/>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002060"/>
                </a:solidFill>
                <a:effectLst/>
                <a:latin typeface="Helvetica" panose="020B0604020202020204" pitchFamily="34" charset="0"/>
                <a:ea typeface="Times New Roman" panose="02020603050405020304" pitchFamily="18" charset="0"/>
                <a:cs typeface="Times New Roman" panose="02020603050405020304" pitchFamily="18" charset="0"/>
              </a:rPr>
              <a:t>Distribution Plot:</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49ACAB4-6914-4265-A75E-EACDB8ECB6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6660" y="2142246"/>
            <a:ext cx="5731969" cy="4446813"/>
          </a:xfrm>
          <a:prstGeom prst="rect">
            <a:avLst/>
          </a:prstGeom>
          <a:noFill/>
          <a:ln>
            <a:noFill/>
          </a:ln>
        </p:spPr>
      </p:pic>
    </p:spTree>
    <p:extLst>
      <p:ext uri="{BB962C8B-B14F-4D97-AF65-F5344CB8AC3E}">
        <p14:creationId xmlns:p14="http://schemas.microsoft.com/office/powerpoint/2010/main" val="32669396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60BA-B916-42E6-953F-045ADF58CA8D}"/>
              </a:ext>
            </a:extLst>
          </p:cNvPr>
          <p:cNvSpPr>
            <a:spLocks noGrp="1"/>
          </p:cNvSpPr>
          <p:nvPr>
            <p:ph type="title"/>
          </p:nvPr>
        </p:nvSpPr>
        <p:spPr/>
        <p:txBody>
          <a:bodyPr>
            <a:normAutofit fontScale="90000"/>
          </a:bodyPr>
          <a:lstStyle/>
          <a:p>
            <a:pPr marL="0" marR="0">
              <a:lnSpc>
                <a:spcPct val="107000"/>
              </a:lnSpc>
              <a:spcBef>
                <a:spcPts val="645"/>
              </a:spcBef>
              <a:spcAft>
                <a:spcPts val="0"/>
              </a:spcAft>
            </a:pPr>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Exploratory Data Analysis: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0"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Bivariate Analysis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#Pairplots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147DBE8F-9F4C-4BB8-843F-42D2D77DFE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4776" y="1353670"/>
            <a:ext cx="3778250" cy="3778250"/>
          </a:xfrm>
          <a:prstGeom prst="rect">
            <a:avLst/>
          </a:prstGeom>
          <a:noFill/>
          <a:ln>
            <a:noFill/>
          </a:ln>
        </p:spPr>
      </p:pic>
      <p:pic>
        <p:nvPicPr>
          <p:cNvPr id="5" name="Picture 4">
            <a:extLst>
              <a:ext uri="{FF2B5EF4-FFF2-40B4-BE49-F238E27FC236}">
                <a16:creationId xmlns:a16="http://schemas.microsoft.com/office/drawing/2014/main" id="{E7A56A53-9CE9-4525-8B76-61F7B0B759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9445" y="1353670"/>
            <a:ext cx="1646555" cy="1710055"/>
          </a:xfrm>
          <a:prstGeom prst="rect">
            <a:avLst/>
          </a:prstGeom>
          <a:noFill/>
          <a:ln>
            <a:noFill/>
          </a:ln>
        </p:spPr>
      </p:pic>
      <p:pic>
        <p:nvPicPr>
          <p:cNvPr id="6" name="Picture 5">
            <a:extLst>
              <a:ext uri="{FF2B5EF4-FFF2-40B4-BE49-F238E27FC236}">
                <a16:creationId xmlns:a16="http://schemas.microsoft.com/office/drawing/2014/main" id="{42CCFD5D-3507-4119-BD21-4E7EEDE33C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5687" y="1340223"/>
            <a:ext cx="1646555" cy="1710055"/>
          </a:xfrm>
          <a:prstGeom prst="rect">
            <a:avLst/>
          </a:prstGeom>
          <a:noFill/>
          <a:ln>
            <a:noFill/>
          </a:ln>
        </p:spPr>
      </p:pic>
      <p:pic>
        <p:nvPicPr>
          <p:cNvPr id="7" name="Picture 6">
            <a:extLst>
              <a:ext uri="{FF2B5EF4-FFF2-40B4-BE49-F238E27FC236}">
                <a16:creationId xmlns:a16="http://schemas.microsoft.com/office/drawing/2014/main" id="{90BCA84F-945F-44D9-8302-D291D5C9AF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63248" y="1264555"/>
            <a:ext cx="1787525" cy="1729740"/>
          </a:xfrm>
          <a:prstGeom prst="rect">
            <a:avLst/>
          </a:prstGeom>
          <a:noFill/>
          <a:ln>
            <a:noFill/>
          </a:ln>
        </p:spPr>
      </p:pic>
      <p:pic>
        <p:nvPicPr>
          <p:cNvPr id="8" name="Picture 7">
            <a:extLst>
              <a:ext uri="{FF2B5EF4-FFF2-40B4-BE49-F238E27FC236}">
                <a16:creationId xmlns:a16="http://schemas.microsoft.com/office/drawing/2014/main" id="{7EA4A804-62C1-4B89-9ADD-0DEEFA3874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9445" y="3317166"/>
            <a:ext cx="1787525" cy="1729740"/>
          </a:xfrm>
          <a:prstGeom prst="rect">
            <a:avLst/>
          </a:prstGeom>
          <a:noFill/>
          <a:ln>
            <a:noFill/>
          </a:ln>
        </p:spPr>
      </p:pic>
      <p:pic>
        <p:nvPicPr>
          <p:cNvPr id="9" name="Picture 8">
            <a:extLst>
              <a:ext uri="{FF2B5EF4-FFF2-40B4-BE49-F238E27FC236}">
                <a16:creationId xmlns:a16="http://schemas.microsoft.com/office/drawing/2014/main" id="{CCB36887-2DA3-4184-9E7E-8AE55CF749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41390" y="3223261"/>
            <a:ext cx="1787525" cy="1729740"/>
          </a:xfrm>
          <a:prstGeom prst="rect">
            <a:avLst/>
          </a:prstGeom>
          <a:noFill/>
          <a:ln>
            <a:noFill/>
          </a:ln>
        </p:spPr>
      </p:pic>
    </p:spTree>
    <p:extLst>
      <p:ext uri="{BB962C8B-B14F-4D97-AF65-F5344CB8AC3E}">
        <p14:creationId xmlns:p14="http://schemas.microsoft.com/office/powerpoint/2010/main" val="6296905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A8AA-8B4A-4904-9F6B-48E449ADE2D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11AA771-0130-44FC-848E-1DAF51EC86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8777" y="2124636"/>
            <a:ext cx="4173410" cy="3778250"/>
          </a:xfrm>
          <a:prstGeom prst="rect">
            <a:avLst/>
          </a:prstGeom>
          <a:noFill/>
          <a:ln>
            <a:noFill/>
          </a:ln>
        </p:spPr>
      </p:pic>
      <p:sp>
        <p:nvSpPr>
          <p:cNvPr id="8" name="Oval 7">
            <a:extLst>
              <a:ext uri="{FF2B5EF4-FFF2-40B4-BE49-F238E27FC236}">
                <a16:creationId xmlns:a16="http://schemas.microsoft.com/office/drawing/2014/main" id="{6126DA4E-4CF1-4E78-99C0-2EA99D6C1FAB}"/>
              </a:ext>
            </a:extLst>
          </p:cNvPr>
          <p:cNvSpPr/>
          <p:nvPr/>
        </p:nvSpPr>
        <p:spPr>
          <a:xfrm>
            <a:off x="7360024" y="2447365"/>
            <a:ext cx="3926541" cy="3455521"/>
          </a:xfrm>
          <a:prstGeom prst="ellipse">
            <a:avLst/>
          </a:prstGeom>
          <a:gradFill>
            <a:gsLst>
              <a:gs pos="0">
                <a:srgbClr val="002060"/>
              </a:gs>
              <a:gs pos="47000">
                <a:srgbClr val="7B6B83"/>
              </a:gs>
              <a:gs pos="100000">
                <a:schemeClr val="accent1">
                  <a:lumMod val="30000"/>
                  <a:lumOff val="70000"/>
                </a:schemeClr>
              </a:gs>
            </a:gsLst>
            <a:lin ang="5400000" scaled="1"/>
          </a:gra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effectLst/>
                <a:latin typeface="Arial" panose="020B0604020202020204" pitchFamily="34" charset="0"/>
                <a:ea typeface="Calibri" panose="020F0502020204030204" pitchFamily="34" charset="0"/>
              </a:rPr>
              <a:t>from above pair plot and heatmap we can see that there is positive linear relationship between advance payments and spending, current_balance and spending, credit_limit and spending, current_balance and advance payments, credit_limit and advance payments, max_spent_in_single_shopping and current_balance. This suggests that there is Multicollinearity between the variables</a:t>
            </a:r>
            <a:r>
              <a:rPr lang="en-US" sz="1800" dirty="0">
                <a:solidFill>
                  <a:schemeClr val="bg1"/>
                </a:solidFill>
                <a:effectLst/>
                <a:latin typeface="Arial" panose="020B0604020202020204" pitchFamily="34" charset="0"/>
                <a:ea typeface="Calibri" panose="020F0502020204030204" pitchFamily="34" charset="0"/>
              </a:rPr>
              <a:t>. </a:t>
            </a:r>
            <a:endParaRPr lang="en-US" dirty="0">
              <a:solidFill>
                <a:schemeClr val="bg1"/>
              </a:solidFill>
            </a:endParaRPr>
          </a:p>
        </p:txBody>
      </p:sp>
    </p:spTree>
    <p:extLst>
      <p:ext uri="{BB962C8B-B14F-4D97-AF65-F5344CB8AC3E}">
        <p14:creationId xmlns:p14="http://schemas.microsoft.com/office/powerpoint/2010/main" val="25672645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7BDC-78EC-4366-BF75-265F6AB90CA3}"/>
              </a:ext>
            </a:extLst>
          </p:cNvPr>
          <p:cNvSpPr>
            <a:spLocks noGrp="1"/>
          </p:cNvSpPr>
          <p:nvPr>
            <p:ph type="title"/>
          </p:nvPr>
        </p:nvSpPr>
        <p:spPr>
          <a:xfrm>
            <a:off x="2085975" y="335452"/>
            <a:ext cx="8911687" cy="1280890"/>
          </a:xfrm>
        </p:spPr>
        <p:txBody>
          <a:bodyPr/>
          <a:lstStyle/>
          <a:p>
            <a:r>
              <a:rPr lang="en-US" sz="1800" dirty="0">
                <a:solidFill>
                  <a:srgbClr val="0070C0"/>
                </a:solidFill>
                <a:effectLst/>
                <a:latin typeface="Arial" panose="020B0604020202020204" pitchFamily="34" charset="0"/>
                <a:ea typeface="Calibri" panose="020F0502020204030204" pitchFamily="34" charset="0"/>
              </a:rPr>
              <a:t> Apply K-Means clustering on scaled data and determine optimum clusters</a:t>
            </a:r>
            <a:endParaRPr lang="en-US" dirty="0"/>
          </a:p>
        </p:txBody>
      </p:sp>
      <p:sp>
        <p:nvSpPr>
          <p:cNvPr id="12" name="Content Placeholder 11">
            <a:extLst>
              <a:ext uri="{FF2B5EF4-FFF2-40B4-BE49-F238E27FC236}">
                <a16:creationId xmlns:a16="http://schemas.microsoft.com/office/drawing/2014/main" id="{25C61021-DE5E-433F-9E98-27B7D539FAD4}"/>
              </a:ext>
            </a:extLst>
          </p:cNvPr>
          <p:cNvSpPr>
            <a:spLocks noGrp="1"/>
          </p:cNvSpPr>
          <p:nvPr>
            <p:ph idx="1"/>
          </p:nvPr>
        </p:nvSpPr>
        <p:spPr>
          <a:xfrm>
            <a:off x="1951037" y="1238250"/>
            <a:ext cx="8915400" cy="1914525"/>
          </a:xfrm>
        </p:spPr>
        <p:txBody>
          <a:bodyPr>
            <a:normAutofit fontScale="85000" lnSpcReduction="10000"/>
          </a:bodyPr>
          <a:lstStyle/>
          <a:p>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forming 3 clusters with K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KMeans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n_clusters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p>
            <a:endParaRPr lang="en-US" dirty="0">
              <a:solidFill>
                <a:srgbClr val="000000"/>
              </a:solidFill>
              <a:latin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WSS scores keep reducing as we increase the number of clusters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Cluster evaluation for 3 clusters: </a:t>
            </a:r>
            <a:endPar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Silhouette score for 3 cluster is 0.40072705527512986</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pic>
        <p:nvPicPr>
          <p:cNvPr id="17" name="Picture 16">
            <a:extLst>
              <a:ext uri="{FF2B5EF4-FFF2-40B4-BE49-F238E27FC236}">
                <a16:creationId xmlns:a16="http://schemas.microsoft.com/office/drawing/2014/main" id="{274432A4-5E4A-4B16-9F77-E1BF9853FFB0}"/>
              </a:ext>
            </a:extLst>
          </p:cNvPr>
          <p:cNvPicPr>
            <a:picLocks noChangeAspect="1"/>
          </p:cNvPicPr>
          <p:nvPr/>
        </p:nvPicPr>
        <p:blipFill>
          <a:blip r:embed="rId2"/>
          <a:stretch>
            <a:fillRect/>
          </a:stretch>
        </p:blipFill>
        <p:spPr>
          <a:xfrm>
            <a:off x="510857" y="4127500"/>
            <a:ext cx="3588385" cy="2730500"/>
          </a:xfrm>
          <a:prstGeom prst="rect">
            <a:avLst/>
          </a:prstGeom>
        </p:spPr>
      </p:pic>
      <p:sp>
        <p:nvSpPr>
          <p:cNvPr id="19" name="TextBox 18">
            <a:extLst>
              <a:ext uri="{FF2B5EF4-FFF2-40B4-BE49-F238E27FC236}">
                <a16:creationId xmlns:a16="http://schemas.microsoft.com/office/drawing/2014/main" id="{662441D6-55EC-4CBF-AA03-266353590052}"/>
              </a:ext>
            </a:extLst>
          </p:cNvPr>
          <p:cNvSpPr txBox="1"/>
          <p:nvPr/>
        </p:nvSpPr>
        <p:spPr>
          <a:xfrm>
            <a:off x="445818" y="3686241"/>
            <a:ext cx="6096000" cy="369332"/>
          </a:xfrm>
          <a:prstGeom prst="rect">
            <a:avLst/>
          </a:prstGeom>
          <a:noFill/>
        </p:spPr>
        <p:txBody>
          <a:bodyPr wrap="square">
            <a:spAutoFit/>
          </a:bodyPr>
          <a:lstStyle/>
          <a:p>
            <a:r>
              <a:rPr lang="en-US" sz="18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Checking with Elbow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EB55A2E8-2977-4AB9-82DF-BB4DDBC925FD}"/>
              </a:ext>
            </a:extLst>
          </p:cNvPr>
          <p:cNvSpPr txBox="1"/>
          <p:nvPr/>
        </p:nvSpPr>
        <p:spPr>
          <a:xfrm>
            <a:off x="4200525" y="3717779"/>
            <a:ext cx="6096000" cy="311239"/>
          </a:xfrm>
          <a:prstGeom prst="rect">
            <a:avLst/>
          </a:prstGeom>
          <a:noFill/>
        </p:spPr>
        <p:txBody>
          <a:bodyPr wrap="square">
            <a:spAutoFit/>
          </a:bodyPr>
          <a:lstStyle/>
          <a:p>
            <a:pPr marL="0" marR="0">
              <a:lnSpc>
                <a:spcPct val="107000"/>
              </a:lnSpc>
              <a:spcBef>
                <a:spcPts val="0"/>
              </a:spcBef>
              <a:spcAft>
                <a:spcPts val="800"/>
              </a:spcAft>
            </a:pPr>
            <a:r>
              <a:rPr lang="en-US" sz="14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Elbow method with Silhouette score  vs No of K-clusters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FC36C99C-0648-459D-A5B5-AA96CBCF0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759" y="4290092"/>
            <a:ext cx="2941955" cy="2102485"/>
          </a:xfrm>
          <a:prstGeom prst="rect">
            <a:avLst/>
          </a:prstGeom>
          <a:noFill/>
          <a:ln>
            <a:noFill/>
          </a:ln>
        </p:spPr>
      </p:pic>
      <p:sp>
        <p:nvSpPr>
          <p:cNvPr id="26" name="TextBox 25">
            <a:extLst>
              <a:ext uri="{FF2B5EF4-FFF2-40B4-BE49-F238E27FC236}">
                <a16:creationId xmlns:a16="http://schemas.microsoft.com/office/drawing/2014/main" id="{69E08436-C3FC-453F-B86C-55BBC0BB5471}"/>
              </a:ext>
            </a:extLst>
          </p:cNvPr>
          <p:cNvSpPr txBox="1"/>
          <p:nvPr/>
        </p:nvSpPr>
        <p:spPr>
          <a:xfrm>
            <a:off x="9525000" y="3717779"/>
            <a:ext cx="6096000" cy="373757"/>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 Cluster frequency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 name="Picture 26">
            <a:extLst>
              <a:ext uri="{FF2B5EF4-FFF2-40B4-BE49-F238E27FC236}">
                <a16:creationId xmlns:a16="http://schemas.microsoft.com/office/drawing/2014/main" id="{9FEF6CBC-4DAB-423C-A510-0865E9AEBAB2}"/>
              </a:ext>
            </a:extLst>
          </p:cNvPr>
          <p:cNvPicPr>
            <a:picLocks noChangeAspect="1"/>
          </p:cNvPicPr>
          <p:nvPr/>
        </p:nvPicPr>
        <p:blipFill>
          <a:blip r:embed="rId4"/>
          <a:stretch>
            <a:fillRect/>
          </a:stretch>
        </p:blipFill>
        <p:spPr>
          <a:xfrm>
            <a:off x="9418003" y="4656540"/>
            <a:ext cx="2263140" cy="701040"/>
          </a:xfrm>
          <a:prstGeom prst="rect">
            <a:avLst/>
          </a:prstGeom>
        </p:spPr>
      </p:pic>
    </p:spTree>
    <p:extLst>
      <p:ext uri="{BB962C8B-B14F-4D97-AF65-F5344CB8AC3E}">
        <p14:creationId xmlns:p14="http://schemas.microsoft.com/office/powerpoint/2010/main" val="407872774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7B28-7B29-475E-B37A-3CE8C0DBDE5B}"/>
              </a:ext>
            </a:extLst>
          </p:cNvPr>
          <p:cNvSpPr>
            <a:spLocks noGrp="1"/>
          </p:cNvSpPr>
          <p:nvPr>
            <p:ph type="title"/>
          </p:nvPr>
        </p:nvSpPr>
        <p:spPr/>
        <p:txBody>
          <a:bodyPr>
            <a:normAutofit fontScale="90000"/>
          </a:bodyPr>
          <a:lstStyle/>
          <a:p>
            <a:pPr>
              <a:lnSpc>
                <a:spcPct val="107000"/>
              </a:lnSpc>
              <a:spcBef>
                <a:spcPts val="645"/>
              </a:spcBef>
            </a:pPr>
            <a:r>
              <a:rPr lang="en-US" sz="1800" b="1"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Describe cluster profiles for the clusters defined. Recommend different promotional strategies for different clusters.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kern="0" dirty="0">
                <a:solidFill>
                  <a:srgbClr val="002060"/>
                </a:solidFill>
                <a:effectLst/>
                <a:latin typeface="Helvetica" panose="020B0604020202020204" pitchFamily="34" charset="0"/>
                <a:ea typeface="Times New Roman" panose="02020603050405020304" pitchFamily="18" charset="0"/>
                <a:cs typeface="Times New Roman" panose="02020603050405020304" pitchFamily="18" charset="0"/>
              </a:rPr>
              <a:t>K-means Clusters Scatterplot</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666FEB4C-5EEC-41D9-9E0B-98449E5E5F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4466" y="2129678"/>
            <a:ext cx="6805491" cy="4262157"/>
          </a:xfrm>
          <a:prstGeom prst="rect">
            <a:avLst/>
          </a:prstGeom>
          <a:noFill/>
          <a:ln>
            <a:noFill/>
          </a:ln>
        </p:spPr>
      </p:pic>
    </p:spTree>
    <p:extLst>
      <p:ext uri="{BB962C8B-B14F-4D97-AF65-F5344CB8AC3E}">
        <p14:creationId xmlns:p14="http://schemas.microsoft.com/office/powerpoint/2010/main" val="15571761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3DC1-1304-40FE-9A22-AA324E71B38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B00B2EB-8F9A-4B24-B877-7869380174F0}"/>
              </a:ext>
            </a:extLst>
          </p:cNvPr>
          <p:cNvGraphicFramePr>
            <a:graphicFrameLocks noGrp="1"/>
          </p:cNvGraphicFramePr>
          <p:nvPr>
            <p:ph idx="1"/>
            <p:extLst>
              <p:ext uri="{D42A27DB-BD31-4B8C-83A1-F6EECF244321}">
                <p14:modId xmlns:p14="http://schemas.microsoft.com/office/powerpoint/2010/main" val="3693585860"/>
              </p:ext>
            </p:extLst>
          </p:nvPr>
        </p:nvGraphicFramePr>
        <p:xfrm>
          <a:off x="1434353" y="493059"/>
          <a:ext cx="10668000" cy="6535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687120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863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Century Gothic</vt:lpstr>
      <vt:lpstr>Helvetica</vt:lpstr>
      <vt:lpstr>Symbol</vt:lpstr>
      <vt:lpstr>Wingdings 3</vt:lpstr>
      <vt:lpstr>Wisp</vt:lpstr>
      <vt:lpstr>PowerPoint Presentation</vt:lpstr>
      <vt:lpstr>PowerPoint Presentation</vt:lpstr>
      <vt:lpstr>Describing the dataset/Observation </vt:lpstr>
      <vt:lpstr>Exploratory Data Analysis: Lets check symmetry  and skewed with BOX PLOT: </vt:lpstr>
      <vt:lpstr>Exploratory Data Analysis: Bivariate Analysis #Pairplots </vt:lpstr>
      <vt:lpstr>PowerPoint Presentation</vt:lpstr>
      <vt:lpstr> Apply K-Means clustering on scaled data and determine optimum clusters</vt:lpstr>
      <vt:lpstr>Describe cluster profiles for the clusters defined. Recommend different promotional strategies for different clusters.   K-means Clusters Scatterplot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Wankhede</dc:creator>
  <cp:lastModifiedBy>Rekha Wankhede</cp:lastModifiedBy>
  <cp:revision>2</cp:revision>
  <dcterms:created xsi:type="dcterms:W3CDTF">2022-03-10T08:29:06Z</dcterms:created>
  <dcterms:modified xsi:type="dcterms:W3CDTF">2022-03-10T09:50:55Z</dcterms:modified>
</cp:coreProperties>
</file>