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1" r:id="rId3"/>
    <p:sldId id="258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9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007700"/>
    <a:srgbClr val="C462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4323" autoAdjust="0"/>
  </p:normalViewPr>
  <p:slideViewPr>
    <p:cSldViewPr snapToGrid="0">
      <p:cViewPr varScale="1">
        <p:scale>
          <a:sx n="97" d="100"/>
          <a:sy n="97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6EE7-0F8B-431F-A607-3C1D80BD840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DE5EE-E42C-420F-8314-0BBF20304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93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30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27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07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1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19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4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Demand fetch -&gt; </a:t>
            </a:r>
            <a:r>
              <a:rPr lang="zh-TW" altLang="en-US" dirty="0"/>
              <a:t>總指令數</a:t>
            </a:r>
            <a:endParaRPr lang="en-US" altLang="zh-TW" dirty="0"/>
          </a:p>
          <a:p>
            <a:r>
              <a:rPr lang="en-US" altLang="zh-TW" dirty="0"/>
              <a:t>Miss rate = Cache miss / Cache hit + Cache miss</a:t>
            </a:r>
          </a:p>
          <a:p>
            <a:r>
              <a:rPr lang="en-US" altLang="zh-TW" dirty="0"/>
              <a:t>Read data -&gt; read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en-US" altLang="zh-TW" dirty="0"/>
              <a:t>Write data -&gt; write</a:t>
            </a:r>
            <a:r>
              <a:rPr lang="zh-TW" altLang="en-US" dirty="0"/>
              <a:t>指令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45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1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block</a:t>
            </a:r>
            <a:r>
              <a:rPr lang="zh-TW" altLang="en-US" dirty="0"/>
              <a:t>可以為多個</a:t>
            </a:r>
            <a:r>
              <a:rPr lang="en-US" altLang="zh-TW" dirty="0"/>
              <a:t>word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7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2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3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68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DE5EE-E42C-420F-8314-0BBF20304B1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80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7ADFE-E43B-4A39-8BA9-5E16BEBBB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0E6ABE-0940-41A6-B625-46805DA3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1D3C0-F3F4-4B25-BE0E-C26F9073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C7485-CD03-430E-815D-E508097E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C13EE-AC3F-48B8-91CE-1F2B54B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0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65DF8-E8FA-4B36-9C24-0D51B63E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A85E84-F6BD-4059-A7D4-FE38835F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EBE507-A751-46E1-ACCF-B95501D0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31535-BD6F-481F-B999-BF70D6B4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6DB3F-950C-4D1E-A470-4214402B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EA1EEB-65FC-4369-98D0-C628F5F7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EDDAB5-8372-4B47-BFEB-BF38B8644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258B0-D5DA-48D7-9C93-EB5DBD27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229B24-2F0D-4FBD-A5FC-DD50050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8DFC8-9223-4033-9825-9AFAA6BF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9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74E9B-6F9B-4F54-9CFE-27F7EF8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06F2F-61B0-45CD-A663-44BFB554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1F0150-A914-4B53-B3CB-342AB007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90718-C025-4DD0-8287-2BB01B9E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5FC1F-0744-44C1-A209-E197C4A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61CA6-2B75-4450-AE86-F3643356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C19344-A2E4-4698-B989-1192E384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140AA-8FCA-4AA9-A6D2-481B1F0D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7BC94-1598-4C4D-B073-D17A2266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518B4-9E76-446C-85FE-A1B23A6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0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96E9F-CFA1-41B3-A86B-593D3D0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62196-5AD4-402B-BF82-EC4E0BDC0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86C2F2-5037-4BBF-8C9D-861AD9B4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D6C430-71BB-41D4-92DD-8CD2E41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35F3D3-163C-4B41-90C5-4FE98F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EB3B8D-5EF8-4C67-9AA9-CFBFC584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0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9FB97-B0EF-4A57-A1BD-C739CCBD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5DD27-CDAD-4C0E-A324-3EC925A4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9D3150-9E06-409A-BAE8-FB46A354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E88687-161F-4F38-A8BD-DFABE3C3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180173-8DC4-4B20-94A1-D44812AA4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1A8855-DF47-42FD-9F01-87110445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6AEBBB-9ED6-4DA2-B571-7B3BAE20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AA21A-1C26-4C75-85FF-7C4730B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236BA-CD5B-429D-8829-ABD8B727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9C3909-E23D-443D-8DD1-3D9182FB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8A60B8-AE50-415F-8A7B-9B63067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465828-704B-4D58-BCD4-68C09DAD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5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B0D016-5254-4D57-9011-47F15C41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533743-3AEE-4E58-A74D-5C580294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BCCED3-4B7B-4BD2-B7A5-CF4EB4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FD00-1E1D-4787-9582-6A1F0A5E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3D383-7DF5-49F1-BAAB-3E4A2EF0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95151-B337-4EA0-B571-D5E8DC99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22C7D-C9C9-4E0F-8331-0299D405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ECE0C3-D36A-4206-8F15-EF33F8A6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2053C-842C-4C55-BA64-0DBAA1D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8EB45-A6F6-4784-B78E-F26D3140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925F7A-143F-4DF5-8351-7A780C57A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912AD1-535D-4AD5-AE92-3A44FBF8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032D09-105D-4EBE-8A53-2CE5845A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9D947C-7800-4130-9797-1AF2B1CA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1D37A-F34D-49A5-B274-7FC954D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8694E-4EA8-4AA1-967A-1D02D12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E7AB9-D60F-4EF9-86FA-BFF60143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C127C-C450-4264-9C99-029087B1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44E01-3CA4-4EE4-81AD-F6EDCC62A44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A1AE9-5127-454B-A92B-A1C7F063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C6DC23-0927-4B29-8B48-B85D44DEC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1BD7-5056-4D3B-9787-6BE2D6187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sym typeface="Times New Roman"/>
              </a:rPr>
              <a:t>Cache simulation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sym typeface="Times New Roman"/>
              </a:rPr>
              <a:t>COLAB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sym typeface="Times New Roman"/>
              </a:rPr>
              <a:t>4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sym typeface="Times New Roman"/>
            </a:endParaRPr>
          </a:p>
        </p:txBody>
      </p:sp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57D5FF75-5686-4148-8199-ABC8F126776B}"/>
              </a:ext>
            </a:extLst>
          </p:cNvPr>
          <p:cNvCxnSpPr/>
          <p:nvPr/>
        </p:nvCxnSpPr>
        <p:spPr>
          <a:xfrm>
            <a:off x="1102659" y="3509963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(5/6)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2A49B4A9-3E78-4ABB-B318-CB5131A9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63017"/>
              </p:ext>
            </p:extLst>
          </p:nvPr>
        </p:nvGraphicFramePr>
        <p:xfrm>
          <a:off x="2914496" y="3015328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Mem[10000]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Mem[11010]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Mem[00011]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Mem[10110]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FC01FE5B-A815-435A-B35E-29DD1D07F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61054"/>
              </p:ext>
            </p:extLst>
          </p:nvPr>
        </p:nvGraphicFramePr>
        <p:xfrm>
          <a:off x="2914497" y="1411953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block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10 000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00 011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10 000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(6/6)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1043CCB1-7793-49E0-8750-99E3243F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171"/>
              </p:ext>
            </p:extLst>
          </p:nvPr>
        </p:nvGraphicFramePr>
        <p:xfrm>
          <a:off x="2914494" y="2591278"/>
          <a:ext cx="6096000" cy="330646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Mem[10000]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Mem[10010]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Mem[00011]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Mem[10110]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35490BC4-ED35-4BD5-AEEA-88DDB0B0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01036"/>
              </p:ext>
            </p:extLst>
          </p:nvPr>
        </p:nvGraphicFramePr>
        <p:xfrm>
          <a:off x="2914495" y="1701336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block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10 010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49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Associative cache example (1/3)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8663C28-F9B0-48A6-9F57-7EC70118BC9E}"/>
              </a:ext>
            </a:extLst>
          </p:cNvPr>
          <p:cNvSpPr/>
          <p:nvPr/>
        </p:nvSpPr>
        <p:spPr>
          <a:xfrm>
            <a:off x="435879" y="937709"/>
            <a:ext cx="9986681" cy="2634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採用直接映射的方式，若相同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index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的區塊經常被使用，會導致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miss rate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上升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以下圖為例，假設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block address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與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的區塊經常被使用，快取中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index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的區塊會一直置換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因此我們可以將快取分成多個集合（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set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），一個集合包含多個區塊。如此一來，可以有效解決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miss rate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上升的問題，但缺點是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hit time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的上升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以下公式為集合關聯式快取（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set associative cache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）的對映方式：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(block address) modulus (number of sets)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若我們只將快取分成一個集合，則叫做完全關聯式快取（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fully associative cache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447409-4D9F-4849-A4A1-D807AD51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53" y="3323303"/>
            <a:ext cx="4081817" cy="33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Associative cache example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2</a:t>
            </a: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/3)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8663C28-F9B0-48A6-9F57-7EC70118BC9E}"/>
              </a:ext>
            </a:extLst>
          </p:cNvPr>
          <p:cNvSpPr/>
          <p:nvPr/>
        </p:nvSpPr>
        <p:spPr>
          <a:xfrm>
            <a:off x="435879" y="937709"/>
            <a:ext cx="9986681" cy="2264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比較三種不同映射方式的快取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direct mapped, 2-way set associative, fully associative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4-block cache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block access sequence: 0, 8, 0, 6, 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Direct mapped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index = block address % number of cache blocks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641935A1-C7F9-48DA-8C08-F8F7AAD8F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51056"/>
              </p:ext>
            </p:extLst>
          </p:nvPr>
        </p:nvGraphicFramePr>
        <p:xfrm>
          <a:off x="1882459" y="3429000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index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[8]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[0]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[0]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8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Associative cache example (3/3)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8663C28-F9B0-48A6-9F57-7EC70118BC9E}"/>
              </a:ext>
            </a:extLst>
          </p:cNvPr>
          <p:cNvSpPr/>
          <p:nvPr/>
        </p:nvSpPr>
        <p:spPr>
          <a:xfrm>
            <a:off x="435879" y="937709"/>
            <a:ext cx="9986681" cy="37414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2-way set associative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replace policy: LRU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(least recently used)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index = block address % number of 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Fully associative 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replace policy: LRU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(least recently used)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index = block address % number of sets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6D3A89F6-76B7-4694-B579-0486B147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03988"/>
              </p:ext>
            </p:extLst>
          </p:nvPr>
        </p:nvGraphicFramePr>
        <p:xfrm>
          <a:off x="1746339" y="1896539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index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1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[0]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2474B1EC-CF9F-44C7-B6E6-B68AEDD5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50693"/>
              </p:ext>
            </p:extLst>
          </p:nvPr>
        </p:nvGraphicFramePr>
        <p:xfrm>
          <a:off x="1746339" y="4705832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index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Mem[0]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Mem[0]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Mem[8]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Mem[0]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Mem[8]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Mem[0]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Mem[8]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Mem[6]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Mem[0]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Mem[8]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92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Replace policy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36F4D56-6906-43B5-A3CF-37D89C7857CB}"/>
              </a:ext>
            </a:extLst>
          </p:cNvPr>
          <p:cNvSpPr/>
          <p:nvPr/>
        </p:nvSpPr>
        <p:spPr>
          <a:xfrm>
            <a:off x="435879" y="937709"/>
            <a:ext cx="9986681" cy="41115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在直接映射快取中，當發生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miss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時，所需要的區塊只能放到唯一一個位置，原來佔住此位置的區塊要被置換掉。但對完全關聯式快取來說，集合中的區塊都能是被置換的目標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因此我們需要有策略地去置換集合中的區塊，常用的置換策略（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replace policy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）有以下幾種：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最近最不常用（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least recently used, LRU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在集合中最久沒被使用的區塊將被置換掉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先進先出（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first in first out, FIFO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先被寫入的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先被置換掉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2FD01D85-658E-47B7-BD79-E9C5981E7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29117"/>
              </p:ext>
            </p:extLst>
          </p:nvPr>
        </p:nvGraphicFramePr>
        <p:xfrm>
          <a:off x="1839747" y="2937229"/>
          <a:ext cx="5170652" cy="1352993"/>
        </p:xfrm>
        <a:graphic>
          <a:graphicData uri="http://schemas.openxmlformats.org/drawingml/2006/table">
            <a:tbl>
              <a:tblPr/>
              <a:tblGrid>
                <a:gridCol w="73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5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address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index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content after access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1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004" marR="89004" marT="44502" marB="44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[0]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Mem[6]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2" marR="6662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E5EFCB98-9D31-444F-A646-59908174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24077"/>
              </p:ext>
            </p:extLst>
          </p:nvPr>
        </p:nvGraphicFramePr>
        <p:xfrm>
          <a:off x="1839747" y="5067972"/>
          <a:ext cx="5170653" cy="1412720"/>
        </p:xfrm>
        <a:graphic>
          <a:graphicData uri="http://schemas.openxmlformats.org/drawingml/2006/table">
            <a:tbl>
              <a:tblPr/>
              <a:tblGrid>
                <a:gridCol w="73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61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address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index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content after access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1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89108" marR="89108" marT="44554" marB="445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[0]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Mem[0]</a:t>
                      </a:r>
                      <a:endParaRPr kumimoji="0" lang="en-AU" altLang="zh-TW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Mem[6]</a:t>
                      </a:r>
                      <a:endParaRPr kumimoji="0" lang="en-AU" altLang="zh-TW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Mem[8]</a:t>
                      </a:r>
                      <a:endParaRPr kumimoji="0" lang="en-AU" altLang="zh-TW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hit</a:t>
                      </a:r>
                      <a:endParaRPr kumimoji="0" lang="en-AU" altLang="zh-TW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Mem[6]</a:t>
                      </a:r>
                      <a:endParaRPr kumimoji="0" lang="en-AU" altLang="zh-TW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Mem[8]</a:t>
                      </a:r>
                      <a:endParaRPr kumimoji="0" lang="en-AU" altLang="zh-TW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23" marR="6662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2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Flow chart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2" descr="https://upload.wikimedia.org/wikipedia/commons/thumb/c/c2/Write-back_with_write-allocation.svg/640px-Write-back_with_write-allocation.svg.png">
            <a:extLst>
              <a:ext uri="{FF2B5EF4-FFF2-40B4-BE49-F238E27FC236}">
                <a16:creationId xmlns:a16="http://schemas.microsoft.com/office/drawing/2014/main" id="{1785C874-9F68-46A4-85C5-6253126EC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532" y="1097467"/>
            <a:ext cx="4321598" cy="55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Homework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1FF6C3-4D9F-42BC-899D-DA484849C978}"/>
              </a:ext>
            </a:extLst>
          </p:cNvPr>
          <p:cNvSpPr/>
          <p:nvPr/>
        </p:nvSpPr>
        <p:spPr>
          <a:xfrm>
            <a:off x="435879" y="937709"/>
            <a:ext cx="9986681" cy="30027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2022 CS COLAB4 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壓縮檔裡面有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din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spice.din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&amp; </a:t>
            </a:r>
            <a:r>
              <a:rPr lang="en-US" altLang="zh-TW" sz="1600" dirty="0" err="1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gcc.din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分別內含約幾十萬筆資料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作業內容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依據前頁的流程圖寫一個程式讀取並處理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din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檔，完成有兩種置換策略（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FIFIO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LRU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）的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write back cache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行為模擬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壓縮檔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E-course2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下載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38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Homework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(din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檔內容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1FF6C3-4D9F-42BC-899D-DA484849C978}"/>
              </a:ext>
            </a:extLst>
          </p:cNvPr>
          <p:cNvSpPr/>
          <p:nvPr/>
        </p:nvSpPr>
        <p:spPr>
          <a:xfrm>
            <a:off x="435879" y="937709"/>
            <a:ext cx="9986681" cy="33720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Din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檔內容格式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Label</a:t>
            </a: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0: data read</a:t>
            </a: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1: data write</a:t>
            </a: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2: instruction (read)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tag</a:t>
            </a:r>
            <a:r>
              <a:rPr lang="zh-TW" altLang="en-US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index</a:t>
            </a:r>
            <a:r>
              <a:rPr lang="zh-TW" altLang="en-US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</a:t>
            </a: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offset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組成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lnSpc>
                <a:spcPct val="15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進位表示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94E6D3-B757-45F4-A79F-AB76098F6B96}"/>
              </a:ext>
            </a:extLst>
          </p:cNvPr>
          <p:cNvGrpSpPr/>
          <p:nvPr/>
        </p:nvGrpSpPr>
        <p:grpSpPr>
          <a:xfrm>
            <a:off x="7278043" y="1827046"/>
            <a:ext cx="4123573" cy="4111999"/>
            <a:chOff x="8775877" y="2620180"/>
            <a:chExt cx="4123573" cy="411199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385BA4C-48E9-4C53-99CF-47C1156A6F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324"/>
            <a:stretch/>
          </p:blipFill>
          <p:spPr bwMode="auto">
            <a:xfrm>
              <a:off x="9391017" y="3041017"/>
              <a:ext cx="2699047" cy="3691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E85E8D-BB80-4F27-9540-AF9D1C8653B1}"/>
                </a:ext>
              </a:extLst>
            </p:cNvPr>
            <p:cNvSpPr/>
            <p:nvPr/>
          </p:nvSpPr>
          <p:spPr bwMode="auto">
            <a:xfrm>
              <a:off x="9391017" y="3041017"/>
              <a:ext cx="233925" cy="369116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903576-AFF4-4B5C-9DFD-66522398B9DB}"/>
                </a:ext>
              </a:extLst>
            </p:cNvPr>
            <p:cNvSpPr/>
            <p:nvPr/>
          </p:nvSpPr>
          <p:spPr bwMode="auto">
            <a:xfrm>
              <a:off x="9648764" y="3041017"/>
              <a:ext cx="2441300" cy="3691162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C43027F-861D-4EF2-975D-9E80FF50CA07}"/>
                </a:ext>
              </a:extLst>
            </p:cNvPr>
            <p:cNvSpPr txBox="1"/>
            <p:nvPr/>
          </p:nvSpPr>
          <p:spPr>
            <a:xfrm>
              <a:off x="11458295" y="2620180"/>
              <a:ext cx="144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Address</a:t>
              </a:r>
              <a:endParaRPr lang="zh-TW" altLang="en-US" dirty="0">
                <a:solidFill>
                  <a:srgbClr val="FFC000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A11614F-8A76-4A80-B593-3E5972F933D5}"/>
                </a:ext>
              </a:extLst>
            </p:cNvPr>
            <p:cNvSpPr txBox="1"/>
            <p:nvPr/>
          </p:nvSpPr>
          <p:spPr>
            <a:xfrm>
              <a:off x="8775877" y="2620180"/>
              <a:ext cx="12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Label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CFE2EF49-CA82-4658-A497-7E4C67D9C482}"/>
              </a:ext>
            </a:extLst>
          </p:cNvPr>
          <p:cNvGrpSpPr>
            <a:grpSpLocks/>
          </p:cNvGrpSpPr>
          <p:nvPr/>
        </p:nvGrpSpPr>
        <p:grpSpPr bwMode="auto">
          <a:xfrm>
            <a:off x="1866503" y="4161104"/>
            <a:ext cx="3508456" cy="297364"/>
            <a:chOff x="1247" y="2976"/>
            <a:chExt cx="3221" cy="27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E91DA0D-F87F-46B1-89BC-206CBAF3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600" dirty="0"/>
                <a:t>Tag</a:t>
              </a:r>
              <a:endParaRPr lang="en-AU" altLang="zh-TW" sz="1600" dirty="0">
                <a:ea typeface="微軟正黑體" panose="020B0604030504040204" pitchFamily="34" charset="-120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7E1BDF01-C762-4168-AB9F-96781464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600" dirty="0"/>
                <a:t>Index</a:t>
              </a:r>
              <a:endParaRPr lang="en-AU" altLang="zh-TW" sz="1600" dirty="0">
                <a:ea typeface="微軟正黑體" panose="020B0604030504040204" pitchFamily="34" charset="-12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213AB195-5C37-499E-912D-46CCADA2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600" dirty="0"/>
                <a:t>Offset</a:t>
              </a:r>
              <a:endParaRPr lang="en-AU" altLang="zh-TW" sz="1600" dirty="0"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08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Homework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輸入格式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1FF6C3-4D9F-42BC-899D-DA484849C978}"/>
              </a:ext>
            </a:extLst>
          </p:cNvPr>
          <p:cNvSpPr/>
          <p:nvPr/>
        </p:nvSpPr>
        <p:spPr>
          <a:xfrm>
            <a:off x="435879" y="937709"/>
            <a:ext cx="9986681" cy="37414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將編譯完的執行檔命名為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指令格式：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[cache size] [block size] [associativity] [replace policy] [file name]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變數規格：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size: 8, 16, …, 256 (KB)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block size: 4, 8, 16, …, 128 (B)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associativity: 1 (direct mapped), 2, 4, 8, f (fully associative)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replace-policy: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FIFO, LRU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輸入範例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8 32 1 FIFO </a:t>
            </a:r>
            <a:r>
              <a:rPr lang="en-US" altLang="zh-TW" sz="1600" dirty="0" err="1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gcc.din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7F80D52-A93B-4A15-9AD2-C9CEB806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46" y="4679118"/>
            <a:ext cx="5972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BC705B-B364-4D51-9740-77AD27CE6078}"/>
              </a:ext>
            </a:extLst>
          </p:cNvPr>
          <p:cNvSpPr/>
          <p:nvPr/>
        </p:nvSpPr>
        <p:spPr>
          <a:xfrm>
            <a:off x="435879" y="937709"/>
            <a:ext cx="9986681" cy="2264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Introduction of 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Direct mapped 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Associative 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Replace policy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Homework</a:t>
            </a: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3806607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Outline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8992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Homework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輸出格式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1FF6C3-4D9F-42BC-899D-DA484849C978}"/>
              </a:ext>
            </a:extLst>
          </p:cNvPr>
          <p:cNvSpPr/>
          <p:nvPr/>
        </p:nvSpPr>
        <p:spPr>
          <a:xfrm>
            <a:off x="435879" y="937709"/>
            <a:ext cx="9986681" cy="37414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輸出要有這些項目（紅字為評分項目）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input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demand fetch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cache hit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cache miss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miss rate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read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write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byte from memory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byte to memory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D44685-6288-4000-A25C-166CDD33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47" y="1725421"/>
            <a:ext cx="2941061" cy="18897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D3E4921-EC7F-4685-9C59-7497808E6686}"/>
              </a:ext>
            </a:extLst>
          </p:cNvPr>
          <p:cNvSpPr txBox="1"/>
          <p:nvPr/>
        </p:nvSpPr>
        <p:spPr>
          <a:xfrm>
            <a:off x="7115728" y="135608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cache 8 32 2 LRU 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</a:rPr>
              <a:t>gcc.din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CC5E3B-A4BA-4A9A-9518-A9FD54CE20FF}"/>
              </a:ext>
            </a:extLst>
          </p:cNvPr>
          <p:cNvSpPr txBox="1"/>
          <p:nvPr/>
        </p:nvSpPr>
        <p:spPr>
          <a:xfrm>
            <a:off x="7115728" y="406323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cache 16 16 1 FIFO 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</a:rPr>
              <a:t>spice.din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2FCE03B-FD9A-4D1D-8C4F-86BDA027B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20" y="4484509"/>
            <a:ext cx="3096925" cy="19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Homework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評分標準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1FF6C3-4D9F-42BC-899D-DA484849C978}"/>
              </a:ext>
            </a:extLst>
          </p:cNvPr>
          <p:cNvSpPr/>
          <p:nvPr/>
        </p:nvSpPr>
        <p:spPr>
          <a:xfrm>
            <a:off x="435879" y="937709"/>
            <a:ext cx="9986681" cy="33720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作業分數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QA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中沒有提供的參數組合做測試，檢查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output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項目（每個項目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分，共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80%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全對的話另外得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分（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QA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中有附幾個組合以及其輸出結果，同學可以拿來測試程式執行結果是否與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QA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中附的執行結果一致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注意事項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繳交期限為 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12/12 (Mon.)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，逾時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分計算，恕不接受補交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上傳包含執行檔及程式原始碼的壓縮檔到教學平台上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盡量使用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，非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請附使用說明文件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有問題請 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FB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 私訊助教：鄭竣尹、李唐興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3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BC705B-B364-4D51-9740-77AD27CE6078}"/>
              </a:ext>
            </a:extLst>
          </p:cNvPr>
          <p:cNvSpPr/>
          <p:nvPr/>
        </p:nvSpPr>
        <p:spPr>
          <a:xfrm>
            <a:off x="435879" y="937709"/>
            <a:ext cx="9986681" cy="22648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最接近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CPU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的記憶體層稱為快取（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cache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），最下層的記憶體為磁碟，介於快取與磁碟之間的記憶體層稱為主記憶體（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main memory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1600" dirty="0">
              <a:ln w="0"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Computer memory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越往上層，記憶體的速度越快，</a:t>
            </a:r>
            <a:r>
              <a:rPr lang="zh-TW" altLang="en-US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但</a:t>
            </a: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成本越高</a:t>
            </a:r>
            <a:endParaRPr lang="en-US" altLang="zh-TW" sz="16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資料只能在相鄰的階層中傳遞</a:t>
            </a:r>
            <a:endParaRPr lang="en-US" altLang="zh-TW" sz="16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3806607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Cache memory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220589-FA5E-448D-AEDB-56816FA4A4AE}"/>
              </a:ext>
            </a:extLst>
          </p:cNvPr>
          <p:cNvGrpSpPr/>
          <p:nvPr/>
        </p:nvGrpSpPr>
        <p:grpSpPr>
          <a:xfrm>
            <a:off x="8289853" y="2875195"/>
            <a:ext cx="3446579" cy="3305676"/>
            <a:chOff x="2734970" y="2538881"/>
            <a:chExt cx="4449879" cy="3915895"/>
          </a:xfrm>
        </p:grpSpPr>
        <p:pic>
          <p:nvPicPr>
            <p:cNvPr id="7" name="Picture 8" descr="Memory Chart">
              <a:extLst>
                <a:ext uri="{FF2B5EF4-FFF2-40B4-BE49-F238E27FC236}">
                  <a16:creationId xmlns:a16="http://schemas.microsoft.com/office/drawing/2014/main" id="{E18A3A58-64C9-469C-B460-2435FC327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70" y="2538881"/>
              <a:ext cx="4449879" cy="391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A5F44B-CE3F-4BA9-94A1-898E798760E5}"/>
                </a:ext>
              </a:extLst>
            </p:cNvPr>
            <p:cNvCxnSpPr/>
            <p:nvPr/>
          </p:nvCxnSpPr>
          <p:spPr bwMode="auto">
            <a:xfrm>
              <a:off x="4540867" y="3544232"/>
              <a:ext cx="1061340" cy="9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4C5CF3F-1628-4738-A4F5-62BC9FBC9F3C}"/>
                </a:ext>
              </a:extLst>
            </p:cNvPr>
            <p:cNvCxnSpPr/>
            <p:nvPr/>
          </p:nvCxnSpPr>
          <p:spPr bwMode="auto">
            <a:xfrm>
              <a:off x="4034672" y="4420533"/>
              <a:ext cx="2086523" cy="9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1E30DD5-FCE7-4EB6-AEA2-D3BDEA3D8D81}"/>
                </a:ext>
              </a:extLst>
            </p:cNvPr>
            <p:cNvCxnSpPr/>
            <p:nvPr/>
          </p:nvCxnSpPr>
          <p:spPr bwMode="auto">
            <a:xfrm>
              <a:off x="5602207" y="3545160"/>
              <a:ext cx="518988" cy="8772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FE55712-25EA-4311-9BBC-A8BB87424E5B}"/>
                </a:ext>
              </a:extLst>
            </p:cNvPr>
            <p:cNvCxnSpPr/>
            <p:nvPr/>
          </p:nvCxnSpPr>
          <p:spPr bwMode="auto">
            <a:xfrm flipH="1">
              <a:off x="4034672" y="3544232"/>
              <a:ext cx="506195" cy="8772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204B31C-23E4-4F16-9C17-A222E19EA4B8}"/>
              </a:ext>
            </a:extLst>
          </p:cNvPr>
          <p:cNvSpPr/>
          <p:nvPr/>
        </p:nvSpPr>
        <p:spPr>
          <a:xfrm>
            <a:off x="9037450" y="6223608"/>
            <a:ext cx="212429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Computer memory architecture</a:t>
            </a:r>
            <a:endParaRPr lang="zh-TW" altLang="en-US" sz="1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34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BC705B-B364-4D51-9740-77AD27CE6078}"/>
              </a:ext>
            </a:extLst>
          </p:cNvPr>
          <p:cNvSpPr/>
          <p:nvPr/>
        </p:nvSpPr>
        <p:spPr>
          <a:xfrm>
            <a:off x="435879" y="937709"/>
            <a:ext cx="9986681" cy="11560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依照該區塊（</a:t>
            </a: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）在記憶體中的位址來安排在快取中存放的位置</a:t>
            </a:r>
            <a:endParaRPr lang="en-US" altLang="zh-TW" sz="16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以下公式為直接映射快取（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direct mapped cache</a:t>
            </a:r>
            <a:r>
              <a:rPr lang="zh-TW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）的對映方式：</a:t>
            </a:r>
            <a:endParaRPr lang="en-US" altLang="zh-TW" sz="16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(b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lock address) modulus (number of cache blocks in the cache)</a:t>
            </a: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3806607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 mapped cache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280048F-E5F7-4D1D-BC2A-42C0E9A86281}"/>
              </a:ext>
            </a:extLst>
          </p:cNvPr>
          <p:cNvSpPr/>
          <p:nvPr/>
        </p:nvSpPr>
        <p:spPr>
          <a:xfrm>
            <a:off x="7463570" y="3259723"/>
            <a:ext cx="3440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number of cache blocks in the cache:</a:t>
            </a:r>
            <a:r>
              <a:rPr lang="zh-TW" altLang="en-US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 </a:t>
            </a:r>
            <a:endParaRPr lang="zh-TW" altLang="en-US" sz="1600" b="0" cap="none" spc="0" dirty="0">
              <a:ln w="0"/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6B6993B-A17A-4698-984E-9F58502D831E}"/>
              </a:ext>
            </a:extLst>
          </p:cNvPr>
          <p:cNvGrpSpPr/>
          <p:nvPr/>
        </p:nvGrpSpPr>
        <p:grpSpPr>
          <a:xfrm>
            <a:off x="3380833" y="2717562"/>
            <a:ext cx="5184906" cy="3743096"/>
            <a:chOff x="3380833" y="2717562"/>
            <a:chExt cx="5184906" cy="3743096"/>
          </a:xfrm>
        </p:grpSpPr>
        <p:pic>
          <p:nvPicPr>
            <p:cNvPr id="12" name="Picture 9" descr="f05-05-P374493">
              <a:extLst>
                <a:ext uri="{FF2B5EF4-FFF2-40B4-BE49-F238E27FC236}">
                  <a16:creationId xmlns:a16="http://schemas.microsoft.com/office/drawing/2014/main" id="{EBBD355D-9609-4C85-B61D-79260786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833" y="2717562"/>
              <a:ext cx="5184906" cy="374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FA9E54-A65A-445C-A61D-681A9ECE8357}"/>
                </a:ext>
              </a:extLst>
            </p:cNvPr>
            <p:cNvSpPr/>
            <p:nvPr/>
          </p:nvSpPr>
          <p:spPr>
            <a:xfrm>
              <a:off x="3587750" y="6083300"/>
              <a:ext cx="241300" cy="19685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153E2A-83AC-4BF8-80CB-86FC1E45E847}"/>
                </a:ext>
              </a:extLst>
            </p:cNvPr>
            <p:cNvSpPr/>
            <p:nvPr/>
          </p:nvSpPr>
          <p:spPr>
            <a:xfrm>
              <a:off x="4875729" y="6083300"/>
              <a:ext cx="241300" cy="19685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3CB7D7B-8D29-4930-8D8D-C8751BA9F207}"/>
                </a:ext>
              </a:extLst>
            </p:cNvPr>
            <p:cNvSpPr/>
            <p:nvPr/>
          </p:nvSpPr>
          <p:spPr>
            <a:xfrm>
              <a:off x="6163708" y="6077837"/>
              <a:ext cx="241300" cy="19685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8B56DB-CB02-404C-9B2C-F696A6C85754}"/>
                </a:ext>
              </a:extLst>
            </p:cNvPr>
            <p:cNvSpPr/>
            <p:nvPr/>
          </p:nvSpPr>
          <p:spPr>
            <a:xfrm>
              <a:off x="7458037" y="6083300"/>
              <a:ext cx="241300" cy="19685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1E68FE-F3ED-45B7-AD37-F1E78502267E}"/>
                </a:ext>
              </a:extLst>
            </p:cNvPr>
            <p:cNvSpPr/>
            <p:nvPr/>
          </p:nvSpPr>
          <p:spPr>
            <a:xfrm>
              <a:off x="4242486" y="6077837"/>
              <a:ext cx="241300" cy="1968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A159390-31F0-45BA-B7FC-86DE5B073248}"/>
                </a:ext>
              </a:extLst>
            </p:cNvPr>
            <p:cNvSpPr/>
            <p:nvPr/>
          </p:nvSpPr>
          <p:spPr>
            <a:xfrm>
              <a:off x="5530465" y="6077837"/>
              <a:ext cx="241300" cy="1968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DF5850F-B7ED-447A-B7AB-25AC02DDDA05}"/>
                </a:ext>
              </a:extLst>
            </p:cNvPr>
            <p:cNvSpPr/>
            <p:nvPr/>
          </p:nvSpPr>
          <p:spPr>
            <a:xfrm>
              <a:off x="6818444" y="6077837"/>
              <a:ext cx="241300" cy="1968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05333A-6B71-46D4-B3D3-90B0305FD6BD}"/>
                </a:ext>
              </a:extLst>
            </p:cNvPr>
            <p:cNvSpPr/>
            <p:nvPr/>
          </p:nvSpPr>
          <p:spPr>
            <a:xfrm>
              <a:off x="8121652" y="6077837"/>
              <a:ext cx="241300" cy="1968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2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BBC705B-B364-4D51-9740-77AD27CE6078}"/>
                  </a:ext>
                </a:extLst>
              </p:cNvPr>
              <p:cNvSpPr/>
              <p:nvPr/>
            </p:nvSpPr>
            <p:spPr>
              <a:xfrm>
                <a:off x="435879" y="937709"/>
                <a:ext cx="9986681" cy="59574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為了找到唯一一個對映到的快取區塊，我們可以將要被存取的區塊的位址拆分成：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u="sng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快取索引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index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用來選取哪一塊快取區塊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u="sng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標籤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tag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:r>
                  <a:rPr lang="zh-TW" altLang="en-US" sz="1600" b="0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用來與快取中的標籤欄位的值做比較，判斷該區塊是否存在於快取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中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index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相同的情況下，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tag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相同為</a:t>
                </a:r>
                <a:r>
                  <a:rPr lang="en-US" altLang="zh-TW" sz="1600" dirty="0">
                    <a:ln w="0"/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hit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tag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不相同為</a:t>
                </a:r>
                <a:r>
                  <a:rPr lang="en-US" altLang="zh-TW" sz="1600" dirty="0">
                    <a:ln w="0"/>
                    <a:solidFill>
                      <a:schemeClr val="accent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miss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zh-TW" altLang="en-US" sz="1600" u="sng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區塊偏移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block offset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block = 1 word</a:t>
                </a:r>
                <a:endParaRPr lang="en-US" altLang="zh-TW" sz="1600" u="sng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zh-TW" altLang="en-US" sz="1600" u="sng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位元組偏移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byte offset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 word = 4 bytes</a:t>
                </a:r>
              </a:p>
              <a:p>
                <a:pPr marL="285750" indent="-28575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Ø"/>
                </a:pP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快取中亦有有效（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valid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）欄位，用來說明該快取區塊中的資料是否有效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Ø"/>
                </a:pP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快取大小（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cache size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）的公式如下：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block entries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（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valid field size + tag size +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block size </a:t>
                </a: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）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ln w="0"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以右圖為例：</a:t>
                </a:r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1200150" lvl="2" indent="-285750">
                  <a:lnSpc>
                    <a:spcPct val="150000"/>
                  </a:lnSpc>
                  <a:buSzPct val="5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dirty="0">
                        <a:ln w="0"/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Cache</m:t>
                    </m:r>
                    <m:r>
                      <m:rPr>
                        <m:nor/>
                      </m:rPr>
                      <a:rPr lang="en-US" altLang="zh-TW" sz="1600" dirty="0">
                        <a:ln w="0"/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ln w="0"/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size</m:t>
                    </m:r>
                    <m:r>
                      <m:rPr>
                        <m:nor/>
                      </m:rPr>
                      <a:rPr lang="en-US" altLang="zh-TW" sz="1600" dirty="0">
                        <a:ln w="0"/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 =</m:t>
                    </m:r>
                    <m:r>
                      <a:rPr lang="en-US" altLang="zh-TW" sz="1600" b="0" i="0" dirty="0" smtClean="0">
                        <a:ln w="0"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600" b="0" i="0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0" baseline="30000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TW" sz="1600" i="1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600" b="0" i="1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d>
                      <m:dPr>
                        <m:ctrlPr>
                          <a:rPr lang="en-US" altLang="zh-TW" sz="16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32−10−2</m:t>
                        </m:r>
                      </m:e>
                    </m:d>
                    <m:r>
                      <a:rPr lang="en-US" altLang="zh-TW" sz="1600" b="0" i="1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+32)</m:t>
                    </m:r>
                  </m:oMath>
                </a14:m>
                <a:endParaRPr lang="en-US" altLang="zh-TW" sz="1600" dirty="0">
                  <a:ln w="0"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285750" indent="-28575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Ø"/>
                </a:pPr>
                <a:endParaRPr lang="en-US" altLang="zh-TW" sz="1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BBC705B-B364-4D51-9740-77AD27CE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9" y="937709"/>
                <a:ext cx="9986681" cy="5957400"/>
              </a:xfrm>
              <a:prstGeom prst="rect">
                <a:avLst/>
              </a:prstGeom>
              <a:blipFill>
                <a:blip r:embed="rId3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3806607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Address subdivision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Picture 4" descr="f05-07-P374493">
            <a:extLst>
              <a:ext uri="{FF2B5EF4-FFF2-40B4-BE49-F238E27FC236}">
                <a16:creationId xmlns:a16="http://schemas.microsoft.com/office/drawing/2014/main" id="{C10117EF-248A-4C8A-B07F-BA02BDD6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16" y="2833228"/>
            <a:ext cx="3937065" cy="38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0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(1/6)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3373C0FE-F705-4064-A569-F7175590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6501"/>
              </p:ext>
            </p:extLst>
          </p:nvPr>
        </p:nvGraphicFramePr>
        <p:xfrm>
          <a:off x="2916895" y="2196588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AC8E6DA-273C-4890-A553-424F19FD1055}"/>
              </a:ext>
            </a:extLst>
          </p:cNvPr>
          <p:cNvSpPr/>
          <p:nvPr/>
        </p:nvSpPr>
        <p:spPr>
          <a:xfrm>
            <a:off x="435879" y="937709"/>
            <a:ext cx="9986681" cy="11560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8 blocks, 1 word/block, direct mapped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n w="0"/>
                <a:latin typeface="Times New Roman" panose="02020603050405020304" pitchFamily="18" charset="0"/>
                <a:ea typeface="標楷體" panose="03000509000000000000" pitchFamily="65" charset="-120"/>
              </a:rPr>
              <a:t>Initial state: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TW" sz="16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39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(2/6)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9735DF93-406D-472F-9C2F-B536FAC1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08770"/>
              </p:ext>
            </p:extLst>
          </p:nvPr>
        </p:nvGraphicFramePr>
        <p:xfrm>
          <a:off x="2914497" y="2647043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Mem[10110]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Group 55">
            <a:extLst>
              <a:ext uri="{FF2B5EF4-FFF2-40B4-BE49-F238E27FC236}">
                <a16:creationId xmlns:a16="http://schemas.microsoft.com/office/drawing/2014/main" id="{E80FB2A0-9D53-4C5A-9C53-EC6FD348C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35110"/>
              </p:ext>
            </p:extLst>
          </p:nvPr>
        </p:nvGraphicFramePr>
        <p:xfrm>
          <a:off x="2914497" y="1747053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block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10 110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750904B-62DC-4DFA-A5CD-BAA21E9E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23318"/>
              </p:ext>
            </p:extLst>
          </p:nvPr>
        </p:nvGraphicFramePr>
        <p:xfrm>
          <a:off x="2914496" y="265092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Mem[11010]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Mem[10110]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6EF47D55-DEA1-49FC-8E5B-E45458AD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0729"/>
              </p:ext>
            </p:extLst>
          </p:nvPr>
        </p:nvGraphicFramePr>
        <p:xfrm>
          <a:off x="2914497" y="1750934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block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(3/6)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799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1C9A378F-43EA-4244-ADB9-1761FA74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25504"/>
              </p:ext>
            </p:extLst>
          </p:nvPr>
        </p:nvGraphicFramePr>
        <p:xfrm>
          <a:off x="2914501" y="2994619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Mem[11010]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Mem[10110]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D52A095A-ED7B-41A7-9D3C-B41B6B070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25872"/>
              </p:ext>
            </p:extLst>
          </p:nvPr>
        </p:nvGraphicFramePr>
        <p:xfrm>
          <a:off x="2914502" y="174861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Hit/miss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block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10 110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1C4A92F-6EF2-45AE-96F7-6892DAC2923C}"/>
              </a:ext>
            </a:extLst>
          </p:cNvPr>
          <p:cNvSpPr txBox="1">
            <a:spLocks/>
          </p:cNvSpPr>
          <p:nvPr/>
        </p:nvSpPr>
        <p:spPr>
          <a:xfrm>
            <a:off x="435879" y="115330"/>
            <a:ext cx="9878160" cy="784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Direct-mapped cache example (4/6)</a:t>
            </a:r>
          </a:p>
        </p:txBody>
      </p:sp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FBFC3BB4-6010-428F-998E-04E36338694E}"/>
              </a:ext>
            </a:extLst>
          </p:cNvPr>
          <p:cNvCxnSpPr/>
          <p:nvPr/>
        </p:nvCxnSpPr>
        <p:spPr>
          <a:xfrm>
            <a:off x="435879" y="918955"/>
            <a:ext cx="9986681" cy="0"/>
          </a:xfrm>
          <a:prstGeom prst="straightConnector1">
            <a:avLst/>
          </a:prstGeom>
          <a:noFill/>
          <a:ln w="476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585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1798</Words>
  <Application>Microsoft Office PowerPoint</Application>
  <PresentationFormat>寬螢幕</PresentationFormat>
  <Paragraphs>508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Cache simulation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鄭竣尹</dc:creator>
  <cp:lastModifiedBy>610410180姚震威</cp:lastModifiedBy>
  <cp:revision>295</cp:revision>
  <dcterms:created xsi:type="dcterms:W3CDTF">2022-10-16T12:05:51Z</dcterms:created>
  <dcterms:modified xsi:type="dcterms:W3CDTF">2022-12-04T15:35:59Z</dcterms:modified>
</cp:coreProperties>
</file>