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1" r:id="rId8"/>
    <p:sldId id="263" r:id="rId9"/>
    <p:sldId id="273" r:id="rId10"/>
    <p:sldId id="266" r:id="rId11"/>
    <p:sldId id="271" r:id="rId12"/>
    <p:sldId id="272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5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8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74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4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4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2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57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2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29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4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96FF64-5279-4357-B13C-C9BD99B24F47}" type="datetimeFigureOut">
              <a:rPr lang="zh-TW" altLang="en-US" smtClean="0"/>
              <a:t>2022/1/3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033741E-383A-4574-A600-FA8842D407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68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ivy.org/" TargetMode="External"/><Relationship Id="rId2" Type="http://schemas.openxmlformats.org/officeDocument/2006/relationships/hyperlink" Target="https://www.youtube.com/watch?v=B__UOykI0M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abylco0/python3_examples/tree/master/TurnOverGame" TargetMode="External"/><Relationship Id="rId5" Type="http://schemas.openxmlformats.org/officeDocument/2006/relationships/hyperlink" Target="https://stackoverflow.com/questions/55215142/kivy-collide-points-of-class-instance/55226298" TargetMode="External"/><Relationship Id="rId4" Type="http://schemas.openxmlformats.org/officeDocument/2006/relationships/hyperlink" Target="https://kivy.org/doc/stable/api-kivy.uix.widge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88E091-D269-448E-A0BB-1D4D9F00F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B50642-997B-4083-BCF2-B61AE5A6C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資工二 曹咏萱</a:t>
            </a:r>
          </a:p>
        </p:txBody>
      </p:sp>
    </p:spTree>
    <p:extLst>
      <p:ext uri="{BB962C8B-B14F-4D97-AF65-F5344CB8AC3E}">
        <p14:creationId xmlns:p14="http://schemas.microsoft.com/office/powerpoint/2010/main" val="1696470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+mn-ea"/>
              </a:rPr>
              <a:t>Demo code</a:t>
            </a:r>
            <a:endParaRPr lang="zh-TW" altLang="en-US" sz="60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91F9199-E6CE-402F-B1D0-FC0E8879C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20" y="1661160"/>
            <a:ext cx="8898879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6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+mn-ea"/>
              </a:rPr>
              <a:t>Demo code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6761F6-07A8-457C-A7CB-0BD0D50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E02AB3-BD81-45AD-9B95-7D6588D05F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924"/>
          <a:stretch/>
        </p:blipFill>
        <p:spPr>
          <a:xfrm>
            <a:off x="417824" y="1748565"/>
            <a:ext cx="11356352" cy="2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0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+mn-ea"/>
              </a:rPr>
              <a:t>Demo code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AF4954-C642-41C6-85EE-1214477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6D91DB-DAED-49A0-8768-F9796C2C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5" y="1839359"/>
            <a:ext cx="11430000" cy="440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+mn-ea"/>
              </a:rPr>
              <a:t>手機</a:t>
            </a:r>
            <a:r>
              <a:rPr lang="en-US" altLang="zh-TW" sz="6000" dirty="0">
                <a:latin typeface="+mn-ea"/>
              </a:rPr>
              <a:t>App</a:t>
            </a:r>
            <a:endParaRPr lang="zh-TW" altLang="en-US" sz="6000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D37C42A4-5803-4F99-BD9D-D5C03DF3D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742" y="759460"/>
            <a:ext cx="1200150" cy="1847850"/>
          </a:xfr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28A22B9-12D3-4C1E-9F1B-C634E0923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85" y="759460"/>
            <a:ext cx="2589628" cy="561086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B582126-CB25-4047-BEC9-6BDEA35EF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59" y="2776220"/>
            <a:ext cx="7382933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83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EF597D-37F0-4784-B96F-099769AB5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E4784F-4767-4D1B-AA6E-54D0D99E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93240"/>
            <a:ext cx="9872871" cy="44551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zh-TW" sz="1800" dirty="0">
                <a:latin typeface="+mn-ea"/>
              </a:rPr>
              <a:t>How To Convert </a:t>
            </a:r>
            <a:r>
              <a:rPr lang="en-US" altLang="zh-TW" sz="1800" dirty="0" err="1">
                <a:latin typeface="+mn-ea"/>
              </a:rPr>
              <a:t>Py</a:t>
            </a:r>
            <a:r>
              <a:rPr lang="en-US" altLang="zh-TW" sz="1800" dirty="0">
                <a:latin typeface="+mn-ea"/>
              </a:rPr>
              <a:t> to </a:t>
            </a:r>
            <a:r>
              <a:rPr lang="en-US" altLang="zh-TW" sz="1800" dirty="0" err="1">
                <a:latin typeface="+mn-ea"/>
              </a:rPr>
              <a:t>Apk</a:t>
            </a:r>
            <a:r>
              <a:rPr lang="en-US" altLang="zh-TW" sz="1800" dirty="0">
                <a:latin typeface="+mn-ea"/>
              </a:rPr>
              <a:t> In Windows | </a:t>
            </a:r>
            <a:r>
              <a:rPr lang="en-US" altLang="zh-TW" sz="1800" dirty="0" err="1">
                <a:latin typeface="+mn-ea"/>
              </a:rPr>
              <a:t>Kivymd</a:t>
            </a:r>
            <a:r>
              <a:rPr lang="en-US" altLang="zh-TW" sz="1800" dirty="0">
                <a:latin typeface="+mn-ea"/>
              </a:rPr>
              <a:t> | </a:t>
            </a:r>
            <a:r>
              <a:rPr lang="en-US" altLang="zh-TW" sz="1800" dirty="0" err="1">
                <a:latin typeface="+mn-ea"/>
              </a:rPr>
              <a:t>Py</a:t>
            </a:r>
            <a:r>
              <a:rPr lang="en-US" altLang="zh-TW" sz="1800" dirty="0">
                <a:latin typeface="+mn-ea"/>
              </a:rPr>
              <a:t> to </a:t>
            </a:r>
            <a:r>
              <a:rPr lang="en-US" altLang="zh-TW" sz="1800" dirty="0" err="1">
                <a:latin typeface="+mn-ea"/>
              </a:rPr>
              <a:t>Apk</a:t>
            </a:r>
            <a:r>
              <a:rPr lang="en-US" altLang="zh-TW" sz="1800" dirty="0">
                <a:latin typeface="+mn-ea"/>
              </a:rPr>
              <a:t> | </a:t>
            </a:r>
            <a:r>
              <a:rPr lang="en-US" altLang="zh-TW" sz="1800" dirty="0" err="1">
                <a:latin typeface="+mn-ea"/>
              </a:rPr>
              <a:t>Kivy</a:t>
            </a:r>
            <a:r>
              <a:rPr lang="en-US" altLang="zh-TW" sz="1800" dirty="0">
                <a:latin typeface="+mn-ea"/>
              </a:rPr>
              <a:t> to </a:t>
            </a:r>
            <a:r>
              <a:rPr lang="en-US" altLang="zh-TW" sz="1800" dirty="0" err="1">
                <a:latin typeface="+mn-ea"/>
              </a:rPr>
              <a:t>Apk</a:t>
            </a:r>
            <a:r>
              <a:rPr lang="en-US" altLang="zh-TW" sz="1800" dirty="0">
                <a:latin typeface="+mn-ea"/>
              </a:rPr>
              <a:t> | </a:t>
            </a:r>
            <a:r>
              <a:rPr lang="en-US" altLang="zh-TW" sz="1800" dirty="0" err="1">
                <a:latin typeface="+mn-ea"/>
              </a:rPr>
              <a:t>Buildozer</a:t>
            </a:r>
            <a:r>
              <a:rPr lang="en-US" altLang="zh-TW" sz="1800" dirty="0">
                <a:latin typeface="+mn-ea"/>
              </a:rPr>
              <a:t> | </a:t>
            </a:r>
            <a:r>
              <a:rPr lang="en-US" altLang="zh-TW" sz="1800" dirty="0" err="1">
                <a:latin typeface="+mn-ea"/>
              </a:rPr>
              <a:t>Yoo</a:t>
            </a:r>
            <a:r>
              <a:rPr lang="en-US" altLang="zh-TW" sz="1800" dirty="0">
                <a:latin typeface="+mn-ea"/>
              </a:rPr>
              <a:t> The Best |</a:t>
            </a:r>
          </a:p>
          <a:p>
            <a:pPr marL="45720" indent="0">
              <a:buNone/>
            </a:pPr>
            <a:r>
              <a:rPr lang="en-US" altLang="zh-TW" sz="1800" dirty="0">
                <a:latin typeface="+mn-ea"/>
                <a:hlinkClick r:id="rId2"/>
              </a:rPr>
              <a:t>https://www.youtube.com/watch?v=B__UOykI0Mo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 err="1">
                <a:latin typeface="+mn-ea"/>
              </a:rPr>
              <a:t>Kivy</a:t>
            </a:r>
            <a:r>
              <a:rPr lang="en-US" altLang="zh-TW" sz="1800" dirty="0">
                <a:latin typeface="+mn-ea"/>
              </a:rPr>
              <a:t>: Cross-platform Python Framework for NUI Development</a:t>
            </a:r>
          </a:p>
          <a:p>
            <a:pPr marL="45720" indent="0">
              <a:buNone/>
            </a:pPr>
            <a:r>
              <a:rPr lang="en-US" altLang="zh-TW" sz="1800" dirty="0">
                <a:latin typeface="+mn-ea"/>
                <a:hlinkClick r:id="rId3"/>
              </a:rPr>
              <a:t>https://kivy.org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>
                <a:latin typeface="+mn-ea"/>
                <a:hlinkClick r:id="rId4"/>
              </a:rPr>
              <a:t>https://kivy.org/doc/stable/api-kivy.uix.widget.html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 err="1">
                <a:latin typeface="+mn-ea"/>
              </a:rPr>
              <a:t>Kivy</a:t>
            </a:r>
            <a:r>
              <a:rPr lang="en-US" altLang="zh-TW" sz="1800" dirty="0">
                <a:latin typeface="+mn-ea"/>
              </a:rPr>
              <a:t> - Collide points of class instance</a:t>
            </a:r>
            <a:endParaRPr lang="en-US" altLang="zh-TW" sz="1800" b="1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>
                <a:latin typeface="+mn-ea"/>
                <a:hlinkClick r:id="rId5"/>
              </a:rPr>
              <a:t>https://stackoverflow.com/questions/55215142/kivy-collide-points-of-class-instance/55226298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 err="1">
                <a:latin typeface="+mn-ea"/>
              </a:rPr>
              <a:t>TurnOverGame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r>
              <a:rPr lang="en-US" altLang="zh-TW" sz="1800" dirty="0">
                <a:latin typeface="+mn-ea"/>
                <a:hlinkClick r:id="rId6"/>
              </a:rPr>
              <a:t>https://github.com/babylco0/python3_examples/tree/master/TurnOverGame</a:t>
            </a:r>
            <a:endParaRPr lang="en-US" altLang="zh-TW" sz="1800" dirty="0">
              <a:latin typeface="+mn-ea"/>
            </a:endParaRPr>
          </a:p>
          <a:p>
            <a:pPr marL="45720" indent="0">
              <a:buNone/>
            </a:pPr>
            <a:endParaRPr lang="en-US" altLang="zh-TW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80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E4E71-6249-45CB-90EE-15BB6335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35732B-9225-40B5-8D77-86BD0B7C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+mn-ea"/>
              </a:rPr>
              <a:t>Vscodes</a:t>
            </a:r>
            <a:endParaRPr lang="en-US" altLang="zh-TW" sz="3200" dirty="0">
              <a:latin typeface="+mn-ea"/>
            </a:endParaRPr>
          </a:p>
          <a:p>
            <a:r>
              <a:rPr lang="en-US" altLang="zh-TW" sz="3200" dirty="0" err="1">
                <a:latin typeface="+mn-ea"/>
              </a:rPr>
              <a:t>Kivy</a:t>
            </a:r>
            <a:r>
              <a:rPr lang="en-US" altLang="zh-TW" sz="3200" dirty="0">
                <a:latin typeface="+mn-ea"/>
              </a:rPr>
              <a:t> 1.0.0</a:t>
            </a:r>
          </a:p>
          <a:p>
            <a:r>
              <a:rPr lang="en-US" altLang="zh-TW" sz="3200" dirty="0">
                <a:latin typeface="+mn-ea"/>
              </a:rPr>
              <a:t>Python 3.9.9</a:t>
            </a:r>
            <a:endParaRPr lang="zh-TW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450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橢圓 12">
            <a:extLst>
              <a:ext uri="{FF2B5EF4-FFF2-40B4-BE49-F238E27FC236}">
                <a16:creationId xmlns:a16="http://schemas.microsoft.com/office/drawing/2014/main" id="{54EC6F21-E693-4C97-8C60-7FCC1DD31AFA}"/>
              </a:ext>
            </a:extLst>
          </p:cNvPr>
          <p:cNvSpPr/>
          <p:nvPr/>
        </p:nvSpPr>
        <p:spPr>
          <a:xfrm>
            <a:off x="9159847" y="3779520"/>
            <a:ext cx="2153920" cy="2164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960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BBECD5-1283-492C-80D1-B07999D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遊戲</a:t>
            </a:r>
            <a:r>
              <a:rPr lang="en-US" altLang="zh-TW" sz="6000" dirty="0"/>
              <a:t>:</a:t>
            </a:r>
            <a:r>
              <a:rPr lang="zh-TW" altLang="en-US" sz="6000" dirty="0"/>
              <a:t>翻牌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3F668-0B01-47B9-B35C-7C1537E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規則</a:t>
            </a:r>
            <a:r>
              <a:rPr lang="en-US" altLang="zh-TW" dirty="0">
                <a:latin typeface="+mn-ea"/>
              </a:rPr>
              <a:t>:</a:t>
            </a:r>
          </a:p>
          <a:p>
            <a:pPr marL="45720" indent="0">
              <a:buNone/>
            </a:pPr>
            <a:r>
              <a:rPr lang="en-US" altLang="zh-TW" dirty="0">
                <a:latin typeface="+mn-ea"/>
              </a:rPr>
              <a:t>(1)</a:t>
            </a:r>
            <a:r>
              <a:rPr lang="zh-TW" altLang="en-US" dirty="0">
                <a:latin typeface="+mn-ea"/>
              </a:rPr>
              <a:t>選擇兩張牌，如果翻開後是相同的數字就配對成功</a:t>
            </a:r>
            <a:endParaRPr lang="en-US" altLang="zh-TW" dirty="0">
              <a:latin typeface="+mn-ea"/>
            </a:endParaRPr>
          </a:p>
          <a:p>
            <a:pPr marL="45720" indent="0">
              <a:buNone/>
            </a:pPr>
            <a:r>
              <a:rPr lang="en-US" altLang="zh-TW" dirty="0">
                <a:latin typeface="+mn-ea"/>
              </a:rPr>
              <a:t>(2)</a:t>
            </a:r>
            <a:r>
              <a:rPr lang="zh-TW" altLang="en-US" dirty="0">
                <a:latin typeface="+mn-ea"/>
              </a:rPr>
              <a:t>每選擇一組牌上方計數器會加一</a:t>
            </a:r>
            <a:endParaRPr lang="en-US" altLang="zh-TW" dirty="0">
              <a:latin typeface="+mn-ea"/>
            </a:endParaRPr>
          </a:p>
          <a:p>
            <a:pPr marL="45720" indent="0">
              <a:buNone/>
            </a:pPr>
            <a:endParaRPr lang="en-US" altLang="zh-TW" dirty="0">
              <a:latin typeface="+mn-ea"/>
            </a:endParaRPr>
          </a:p>
          <a:p>
            <a:pPr marL="45720" indent="0">
              <a:buNone/>
            </a:pPr>
            <a:endParaRPr lang="zh-TW" altLang="en-US" dirty="0">
              <a:latin typeface="+mn-ea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86DB1FD-BEC1-407D-AD86-509F41F384D7}"/>
              </a:ext>
            </a:extLst>
          </p:cNvPr>
          <p:cNvSpPr/>
          <p:nvPr/>
        </p:nvSpPr>
        <p:spPr>
          <a:xfrm>
            <a:off x="878233" y="3779520"/>
            <a:ext cx="2153920" cy="2164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9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531A04-67F3-437D-9394-DDAC07F92866}"/>
              </a:ext>
            </a:extLst>
          </p:cNvPr>
          <p:cNvSpPr/>
          <p:nvPr/>
        </p:nvSpPr>
        <p:spPr>
          <a:xfrm>
            <a:off x="822352" y="3688080"/>
            <a:ext cx="2255520" cy="234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A9952DE1-E2E8-46B7-AD07-C48F2F1E4693}"/>
              </a:ext>
            </a:extLst>
          </p:cNvPr>
          <p:cNvSpPr/>
          <p:nvPr/>
        </p:nvSpPr>
        <p:spPr>
          <a:xfrm>
            <a:off x="3570330" y="4206240"/>
            <a:ext cx="995680" cy="10261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BE4BD93-F969-424E-90A0-FDE423257A93}"/>
              </a:ext>
            </a:extLst>
          </p:cNvPr>
          <p:cNvSpPr/>
          <p:nvPr/>
        </p:nvSpPr>
        <p:spPr>
          <a:xfrm>
            <a:off x="5058469" y="3779520"/>
            <a:ext cx="2153920" cy="2164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/>
              <a:t>1</a:t>
            </a:r>
            <a:endParaRPr lang="zh-TW" altLang="en-US" sz="9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FEB8B1-9FE4-4E4F-B0FE-0E3EEDD0C944}"/>
              </a:ext>
            </a:extLst>
          </p:cNvPr>
          <p:cNvSpPr/>
          <p:nvPr/>
        </p:nvSpPr>
        <p:spPr>
          <a:xfrm>
            <a:off x="4977888" y="3688080"/>
            <a:ext cx="2255520" cy="234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E3680FAF-8458-4A5A-B10B-89A68B1A2D3E}"/>
              </a:ext>
            </a:extLst>
          </p:cNvPr>
          <p:cNvSpPr/>
          <p:nvPr/>
        </p:nvSpPr>
        <p:spPr>
          <a:xfrm>
            <a:off x="7806448" y="4348480"/>
            <a:ext cx="995680" cy="102616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B84E2F-5EE4-4E92-83DF-32005245A4EB}"/>
              </a:ext>
            </a:extLst>
          </p:cNvPr>
          <p:cNvSpPr/>
          <p:nvPr/>
        </p:nvSpPr>
        <p:spPr>
          <a:xfrm>
            <a:off x="9114128" y="3688080"/>
            <a:ext cx="2255520" cy="2346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9" grpId="0" animBg="1"/>
      <p:bldP spid="8" grpId="0" animBg="1"/>
      <p:bldP spid="8" grpId="1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BECD5-1283-492C-80D1-B07999D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遊戲</a:t>
            </a:r>
            <a:r>
              <a:rPr lang="en-US" altLang="zh-TW" sz="6000" dirty="0"/>
              <a:t>:</a:t>
            </a:r>
            <a:r>
              <a:rPr lang="zh-TW" altLang="en-US" sz="6000" dirty="0"/>
              <a:t>翻牌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3F668-0B01-47B9-B35C-7C1537E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TW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B029B1-F78F-4CF8-B82F-892EC1982A54}"/>
              </a:ext>
            </a:extLst>
          </p:cNvPr>
          <p:cNvSpPr/>
          <p:nvPr/>
        </p:nvSpPr>
        <p:spPr>
          <a:xfrm>
            <a:off x="5021471" y="5331460"/>
            <a:ext cx="2997200" cy="980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accent1"/>
                </a:solidFill>
              </a:rPr>
              <a:t>將兩張牌改為不可選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8D55FD0E-C89C-4712-8DE9-A32045575070}"/>
              </a:ext>
            </a:extLst>
          </p:cNvPr>
          <p:cNvGrpSpPr/>
          <p:nvPr/>
        </p:nvGrpSpPr>
        <p:grpSpPr>
          <a:xfrm>
            <a:off x="5368291" y="320040"/>
            <a:ext cx="6007044" cy="5920740"/>
            <a:chOff x="4565651" y="411480"/>
            <a:chExt cx="6007044" cy="592074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140D5E-19CF-439A-BF3C-BCA4C158EE32}"/>
                </a:ext>
              </a:extLst>
            </p:cNvPr>
            <p:cNvSpPr/>
            <p:nvPr/>
          </p:nvSpPr>
          <p:spPr>
            <a:xfrm>
              <a:off x="5821680" y="411480"/>
              <a:ext cx="2997200" cy="980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1"/>
                  </a:solidFill>
                </a:rPr>
                <a:t>如果觸碰到卡牌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29496D-9081-48CB-BFF1-5A06A0F0DCB3}"/>
                </a:ext>
              </a:extLst>
            </p:cNvPr>
            <p:cNvSpPr/>
            <p:nvPr/>
          </p:nvSpPr>
          <p:spPr>
            <a:xfrm>
              <a:off x="5821680" y="1537970"/>
              <a:ext cx="2997200" cy="980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chemeClr val="accent1"/>
                  </a:solidFill>
                  <a:latin typeface="+mn-ea"/>
                </a:rPr>
                <a:t>If(selectable)</a:t>
              </a:r>
              <a:endParaRPr lang="zh-TW" altLang="en-US" sz="280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C81E40-17C1-4B9A-A9D5-663C843F92A0}"/>
                </a:ext>
              </a:extLst>
            </p:cNvPr>
            <p:cNvSpPr/>
            <p:nvPr/>
          </p:nvSpPr>
          <p:spPr>
            <a:xfrm>
              <a:off x="5821680" y="2938780"/>
              <a:ext cx="2997200" cy="980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1"/>
                  </a:solidFill>
                </a:rPr>
                <a:t>分別是否為第二張牌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ACE4192-A3F3-4861-A5EB-335450D6E0A6}"/>
                </a:ext>
              </a:extLst>
            </p:cNvPr>
            <p:cNvSpPr/>
            <p:nvPr/>
          </p:nvSpPr>
          <p:spPr>
            <a:xfrm>
              <a:off x="5821680" y="4076700"/>
              <a:ext cx="2997200" cy="980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1"/>
                  </a:solidFill>
                </a:rPr>
                <a:t>檢查兩張牌是否一致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C18B917-F688-4242-BF12-5274B5531362}"/>
                </a:ext>
              </a:extLst>
            </p:cNvPr>
            <p:cNvSpPr/>
            <p:nvPr/>
          </p:nvSpPr>
          <p:spPr>
            <a:xfrm>
              <a:off x="7575495" y="5351780"/>
              <a:ext cx="2997200" cy="9804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2400" dirty="0">
                  <a:solidFill>
                    <a:schemeClr val="accent1"/>
                  </a:solidFill>
                </a:rPr>
                <a:t>將牌翻回來</a:t>
              </a:r>
            </a:p>
          </p:txBody>
        </p:sp>
        <p:sp>
          <p:nvSpPr>
            <p:cNvPr id="21" name="箭號: 向下 20">
              <a:extLst>
                <a:ext uri="{FF2B5EF4-FFF2-40B4-BE49-F238E27FC236}">
                  <a16:creationId xmlns:a16="http://schemas.microsoft.com/office/drawing/2014/main" id="{F6CA5C21-66B6-45F4-97B9-0912D5A5FD2C}"/>
                </a:ext>
              </a:extLst>
            </p:cNvPr>
            <p:cNvSpPr/>
            <p:nvPr/>
          </p:nvSpPr>
          <p:spPr>
            <a:xfrm>
              <a:off x="7068820" y="1391920"/>
              <a:ext cx="502920" cy="1460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箭號: 向下 21">
              <a:extLst>
                <a:ext uri="{FF2B5EF4-FFF2-40B4-BE49-F238E27FC236}">
                  <a16:creationId xmlns:a16="http://schemas.microsoft.com/office/drawing/2014/main" id="{37C7EBA6-B9ED-462B-A6A1-A388EE832BC8}"/>
                </a:ext>
              </a:extLst>
            </p:cNvPr>
            <p:cNvSpPr/>
            <p:nvPr/>
          </p:nvSpPr>
          <p:spPr>
            <a:xfrm>
              <a:off x="7068820" y="2517140"/>
              <a:ext cx="502920" cy="4216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73222ED6-8A66-4F88-9D13-37CB945E8F82}"/>
                </a:ext>
              </a:extLst>
            </p:cNvPr>
            <p:cNvSpPr/>
            <p:nvPr/>
          </p:nvSpPr>
          <p:spPr>
            <a:xfrm>
              <a:off x="6079435" y="5068887"/>
              <a:ext cx="502920" cy="2828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箭號: 迴轉箭號 23">
              <a:extLst>
                <a:ext uri="{FF2B5EF4-FFF2-40B4-BE49-F238E27FC236}">
                  <a16:creationId xmlns:a16="http://schemas.microsoft.com/office/drawing/2014/main" id="{DA535684-40E8-4DBD-A5DF-C7CBCEE2D983}"/>
                </a:ext>
              </a:extLst>
            </p:cNvPr>
            <p:cNvSpPr/>
            <p:nvPr/>
          </p:nvSpPr>
          <p:spPr>
            <a:xfrm rot="5400000" flipH="1">
              <a:off x="8560752" y="867728"/>
              <a:ext cx="1496695" cy="980440"/>
            </a:xfrm>
            <a:prstGeom prst="uturnArrow">
              <a:avLst>
                <a:gd name="adj1" fmla="val 25000"/>
                <a:gd name="adj2" fmla="val 25000"/>
                <a:gd name="adj3" fmla="val 29145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箭號: 向下 24">
              <a:extLst>
                <a:ext uri="{FF2B5EF4-FFF2-40B4-BE49-F238E27FC236}">
                  <a16:creationId xmlns:a16="http://schemas.microsoft.com/office/drawing/2014/main" id="{6ADC95F1-F038-4B0B-9FEB-C47DDB85927F}"/>
                </a:ext>
              </a:extLst>
            </p:cNvPr>
            <p:cNvSpPr/>
            <p:nvPr/>
          </p:nvSpPr>
          <p:spPr>
            <a:xfrm>
              <a:off x="7068820" y="3930650"/>
              <a:ext cx="502920" cy="14605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箭號: 迴轉箭號 25">
              <a:extLst>
                <a:ext uri="{FF2B5EF4-FFF2-40B4-BE49-F238E27FC236}">
                  <a16:creationId xmlns:a16="http://schemas.microsoft.com/office/drawing/2014/main" id="{944B58E3-CFAE-4068-BE41-6F5E2BD34E44}"/>
                </a:ext>
              </a:extLst>
            </p:cNvPr>
            <p:cNvSpPr/>
            <p:nvPr/>
          </p:nvSpPr>
          <p:spPr>
            <a:xfrm rot="5400000" flipH="1" flipV="1">
              <a:off x="3683001" y="1533526"/>
              <a:ext cx="3016249" cy="1250950"/>
            </a:xfrm>
            <a:prstGeom prst="uturnArrow">
              <a:avLst>
                <a:gd name="adj1" fmla="val 25000"/>
                <a:gd name="adj2" fmla="val 25000"/>
                <a:gd name="adj3" fmla="val 29145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箭號: 向下 26">
              <a:extLst>
                <a:ext uri="{FF2B5EF4-FFF2-40B4-BE49-F238E27FC236}">
                  <a16:creationId xmlns:a16="http://schemas.microsoft.com/office/drawing/2014/main" id="{BCFEA8D0-6E86-4FB9-8433-718EE56354B4}"/>
                </a:ext>
              </a:extLst>
            </p:cNvPr>
            <p:cNvSpPr/>
            <p:nvPr/>
          </p:nvSpPr>
          <p:spPr>
            <a:xfrm>
              <a:off x="7887915" y="5068886"/>
              <a:ext cx="502920" cy="28289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28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BBECD5-1283-492C-80D1-B07999D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遊戲</a:t>
            </a:r>
            <a:r>
              <a:rPr lang="en-US" altLang="zh-TW" sz="6000" dirty="0"/>
              <a:t>:</a:t>
            </a:r>
            <a:r>
              <a:rPr lang="zh-TW" altLang="en-US" sz="6000" dirty="0"/>
              <a:t>翻牌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53F668-0B01-47B9-B35C-7C1537EE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3600" dirty="0" err="1">
                <a:latin typeface="+mn-ea"/>
              </a:rPr>
              <a:t>self.data</a:t>
            </a:r>
            <a:r>
              <a:rPr lang="en-US" altLang="zh-TW" sz="3600" dirty="0">
                <a:latin typeface="+mn-ea"/>
              </a:rPr>
              <a:t>(list)=[{</a:t>
            </a:r>
            <a:r>
              <a:rPr lang="en-US" altLang="zh-TW" sz="3600" dirty="0" err="1">
                <a:latin typeface="+mn-ea"/>
              </a:rPr>
              <a:t>idx,mode,selectable,selected</a:t>
            </a:r>
            <a:r>
              <a:rPr lang="en-US" altLang="zh-TW" sz="3600" dirty="0">
                <a:latin typeface="+mn-ea"/>
              </a:rPr>
              <a:t>}]</a:t>
            </a:r>
          </a:p>
          <a:p>
            <a:pPr marL="45720" indent="0">
              <a:buNone/>
            </a:pPr>
            <a:endParaRPr lang="zh-TW" altLang="en-US" sz="3600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451FAA-387C-496A-A5A2-1FD0FEF6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2" y="2733488"/>
            <a:ext cx="11076054" cy="16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3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6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B7ED52-69F3-4B34-8501-15C821E60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446"/>
          <a:stretch/>
        </p:blipFill>
        <p:spPr>
          <a:xfrm>
            <a:off x="406559" y="422346"/>
            <a:ext cx="5791041" cy="406527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0FEF642-4708-458B-AB54-123E5B29B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/>
          <a:stretch/>
        </p:blipFill>
        <p:spPr>
          <a:xfrm>
            <a:off x="4505335" y="3180151"/>
            <a:ext cx="3599910" cy="32027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D4FF35-D93E-4C65-882B-91084D6C90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64"/>
          <a:stretch/>
        </p:blipFill>
        <p:spPr>
          <a:xfrm>
            <a:off x="8244566" y="315666"/>
            <a:ext cx="3629256" cy="394137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CFCCD0-9517-4E90-8C1F-AD62D2710736}"/>
              </a:ext>
            </a:extLst>
          </p:cNvPr>
          <p:cNvSpPr/>
          <p:nvPr/>
        </p:nvSpPr>
        <p:spPr>
          <a:xfrm>
            <a:off x="9042101" y="1727200"/>
            <a:ext cx="2692400" cy="186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D378B5-B9F6-4C5B-B416-22FD6496BCC6}"/>
              </a:ext>
            </a:extLst>
          </p:cNvPr>
          <p:cNvSpPr/>
          <p:nvPr/>
        </p:nvSpPr>
        <p:spPr>
          <a:xfrm>
            <a:off x="5242560" y="5394960"/>
            <a:ext cx="2692400" cy="487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6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48826-41C2-4FF3-8548-35B2C72B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454183-E9AE-4AE5-9282-54F48FFC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86" y="273049"/>
            <a:ext cx="5792813" cy="40864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D72C2B-7DE2-4D56-BD63-80D42F5F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380" y="517524"/>
            <a:ext cx="5764624" cy="58229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05A82C2-1176-47D8-BC5C-66ECA298D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956" y="2383155"/>
            <a:ext cx="5000043" cy="3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2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6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48826-41C2-4FF3-8548-35B2C72B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136184-AEAF-4D58-858E-0D5AB517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5" y="378920"/>
            <a:ext cx="7726439" cy="61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9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FAF6B2-4EAE-4851-B49B-E0A67D3F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+mn-ea"/>
              </a:rPr>
              <a:t>Demo code</a:t>
            </a:r>
            <a:endParaRPr lang="zh-TW" altLang="en-US" sz="6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6761F6-07A8-457C-A7CB-0BD0D50A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1A5E5F-3708-4D79-B8AC-D79C587C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" y="1790381"/>
            <a:ext cx="11440565" cy="27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02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242</TotalTime>
  <Words>230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微軟正黑體</vt:lpstr>
      <vt:lpstr>Corbel</vt:lpstr>
      <vt:lpstr>Garamond</vt:lpstr>
      <vt:lpstr>基礎</vt:lpstr>
      <vt:lpstr>Python期末報告</vt:lpstr>
      <vt:lpstr>使用工具</vt:lpstr>
      <vt:lpstr>遊戲:翻牌</vt:lpstr>
      <vt:lpstr>遊戲:翻牌</vt:lpstr>
      <vt:lpstr>遊戲:翻牌</vt:lpstr>
      <vt:lpstr>PowerPoint 簡報</vt:lpstr>
      <vt:lpstr>PowerPoint 簡報</vt:lpstr>
      <vt:lpstr>PowerPoint 簡報</vt:lpstr>
      <vt:lpstr>Demo code</vt:lpstr>
      <vt:lpstr>Demo code</vt:lpstr>
      <vt:lpstr>Demo code</vt:lpstr>
      <vt:lpstr>Demo code</vt:lpstr>
      <vt:lpstr>手機App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Python期末報告</dc:title>
  <dc:creator>咏萱 曹</dc:creator>
  <cp:lastModifiedBy>咏萱 曹</cp:lastModifiedBy>
  <cp:revision>19</cp:revision>
  <dcterms:created xsi:type="dcterms:W3CDTF">2022-01-01T21:58:33Z</dcterms:created>
  <dcterms:modified xsi:type="dcterms:W3CDTF">2022-01-03T06:52:50Z</dcterms:modified>
</cp:coreProperties>
</file>