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sldIdLst>
    <p:sldId id="325" r:id="rId2"/>
    <p:sldId id="408" r:id="rId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CCF0"/>
    <a:srgbClr val="E498E1"/>
    <a:srgbClr val="D665D3"/>
    <a:srgbClr val="F2F2F2"/>
    <a:srgbClr val="F7DDF2"/>
    <a:srgbClr val="FFFF99"/>
    <a:srgbClr val="EBAFE0"/>
    <a:srgbClr val="FE6100"/>
    <a:srgbClr val="008000"/>
    <a:srgbClr val="BA6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96404" autoAdjust="0"/>
  </p:normalViewPr>
  <p:slideViewPr>
    <p:cSldViewPr snapToGrid="0">
      <p:cViewPr varScale="1">
        <p:scale>
          <a:sx n="48" d="100"/>
          <a:sy n="48" d="100"/>
        </p:scale>
        <p:origin x="54" y="1356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D54E-2BEF-4606-8A92-66C893EFA41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A9EF1-A049-489D-8A29-3E03AFA4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54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tx2">
              <a:lumMod val="60000"/>
              <a:lumOff val="40000"/>
              <a:alpha val="15000"/>
            </a:schemeClr>
          </a:solidFill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solidFill>
            <a:schemeClr val="tx2">
              <a:lumMod val="60000"/>
              <a:lumOff val="40000"/>
              <a:alpha val="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6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381" y="132736"/>
            <a:ext cx="10057631" cy="682273"/>
          </a:xfrm>
          <a:solidFill>
            <a:schemeClr val="tx2">
              <a:lumMod val="60000"/>
              <a:lumOff val="40000"/>
              <a:alpha val="25000"/>
            </a:schemeClr>
          </a:solidFill>
          <a:ln>
            <a:solidFill>
              <a:schemeClr val="accent1">
                <a:lumMod val="40000"/>
                <a:lumOff val="60000"/>
                <a:alpha val="75000"/>
              </a:schemeClr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A purple and white logo&#10;&#10;Description automatically generated">
            <a:extLst>
              <a:ext uri="{FF2B5EF4-FFF2-40B4-BE49-F238E27FC236}">
                <a16:creationId xmlns:a16="http://schemas.microsoft.com/office/drawing/2014/main" id="{F00C5459-F0F4-3F0C-26A3-6FA886F72E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0" b="8248"/>
          <a:stretch/>
        </p:blipFill>
        <p:spPr>
          <a:xfrm>
            <a:off x="130814" y="83344"/>
            <a:ext cx="896503" cy="7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chemeClr val="tx2">
              <a:lumMod val="60000"/>
              <a:lumOff val="40000"/>
              <a:alpha val="15000"/>
            </a:schemeClr>
          </a:solidFill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chemeClr val="tx2">
              <a:lumMod val="60000"/>
              <a:lumOff val="40000"/>
              <a:alpha val="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793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  <a:alpha val="25000"/>
            </a:schemeClr>
          </a:solidFill>
          <a:ln>
            <a:solidFill>
              <a:schemeClr val="accent1">
                <a:lumMod val="40000"/>
                <a:lumOff val="60000"/>
                <a:alpha val="75000"/>
              </a:schemeClr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735" y="914400"/>
            <a:ext cx="5887065" cy="5825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14400"/>
            <a:ext cx="5906729" cy="5840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A purple and white logo&#10;&#10;Description automatically generated">
            <a:extLst>
              <a:ext uri="{FF2B5EF4-FFF2-40B4-BE49-F238E27FC236}">
                <a16:creationId xmlns:a16="http://schemas.microsoft.com/office/drawing/2014/main" id="{7F03376D-CAD1-8041-3027-9697BC927A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0" b="8248"/>
          <a:stretch/>
        </p:blipFill>
        <p:spPr>
          <a:xfrm>
            <a:off x="11147859" y="83344"/>
            <a:ext cx="896503" cy="7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6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  <a:alpha val="25000"/>
            </a:schemeClr>
          </a:solidFill>
          <a:ln>
            <a:solidFill>
              <a:schemeClr val="accent1">
                <a:lumMod val="40000"/>
                <a:lumOff val="60000"/>
                <a:alpha val="75000"/>
              </a:schemeClr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A purple and white logo&#10;&#10;Description automatically generated">
            <a:extLst>
              <a:ext uri="{FF2B5EF4-FFF2-40B4-BE49-F238E27FC236}">
                <a16:creationId xmlns:a16="http://schemas.microsoft.com/office/drawing/2014/main" id="{DE49F144-C9D2-63B0-5096-E57EC9E256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0" b="8248"/>
          <a:stretch/>
        </p:blipFill>
        <p:spPr>
          <a:xfrm>
            <a:off x="11147859" y="83344"/>
            <a:ext cx="896503" cy="7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69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88" y="117987"/>
            <a:ext cx="4654038" cy="19394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973" y="117987"/>
            <a:ext cx="7270955" cy="67400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240" y="2057399"/>
            <a:ext cx="4668786" cy="46826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834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88" y="117987"/>
            <a:ext cx="4654038" cy="19394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4506" y="117987"/>
            <a:ext cx="7224424" cy="663677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736" y="2057399"/>
            <a:ext cx="4639290" cy="46678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190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urple background with white lines&#10;&#10;Description automatically generated">
            <a:extLst>
              <a:ext uri="{FF2B5EF4-FFF2-40B4-BE49-F238E27FC236}">
                <a16:creationId xmlns:a16="http://schemas.microsoft.com/office/drawing/2014/main" id="{B8D2B062-EE1D-7253-74CC-02305C92EC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47" y="132736"/>
            <a:ext cx="11009865" cy="68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026" y="894522"/>
            <a:ext cx="11890406" cy="5860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9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2" r:id="rId5"/>
    <p:sldLayoutId id="2147483703" r:id="rId6"/>
    <p:sldLayoutId id="2147483704" r:id="rId7"/>
    <p:sldLayoutId id="214748370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2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A7EB7C-E8D8-49E2-B37B-B6D414A8FA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Basic Coding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14B5E-64A5-43C4-B423-CBB6337889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Dr. Chiew Tuan Kiang</a:t>
            </a:r>
          </a:p>
          <a:p>
            <a:r>
              <a:rPr lang="en-US" sz="2800" dirty="0"/>
              <a:t>Rekindle Pte Ltd</a:t>
            </a:r>
          </a:p>
          <a:p>
            <a:r>
              <a:rPr lang="en-US" dirty="0"/>
              <a:t>chiewtk@rekindlesg.com</a:t>
            </a:r>
          </a:p>
        </p:txBody>
      </p:sp>
    </p:spTree>
    <p:extLst>
      <p:ext uri="{BB962C8B-B14F-4D97-AF65-F5344CB8AC3E}">
        <p14:creationId xmlns:p14="http://schemas.microsoft.com/office/powerpoint/2010/main" val="365236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C711-7093-40F3-A480-A3186132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786" y="132736"/>
            <a:ext cx="4904801" cy="682273"/>
          </a:xfrm>
        </p:spPr>
        <p:txBody>
          <a:bodyPr/>
          <a:lstStyle/>
          <a:p>
            <a:r>
              <a:rPr lang="en-US" b="1" dirty="0"/>
              <a:t>Basic Coding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D94D-D2F5-4C5F-904D-98EAF4990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0" y="924020"/>
            <a:ext cx="3041373" cy="4134677"/>
          </a:xfrm>
          <a:solidFill>
            <a:srgbClr val="F1CCF0">
              <a:alpha val="74902"/>
            </a:srgbClr>
          </a:solidFill>
          <a:ln>
            <a:solidFill>
              <a:schemeClr val="accent1">
                <a:lumMod val="75000"/>
                <a:alpha val="74902"/>
              </a:schemeClr>
            </a:solidFill>
          </a:ln>
        </p:spPr>
        <p:txBody>
          <a:bodyPr>
            <a:normAutofit lnSpcReduction="10000"/>
          </a:bodyPr>
          <a:lstStyle/>
          <a:p>
            <a:pPr marL="354013" indent="-354013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2000" dirty="0"/>
              <a:t>0.	What is Coding</a:t>
            </a:r>
          </a:p>
          <a:p>
            <a:pPr marL="354013" indent="-354013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SG" sz="2000" dirty="0"/>
              <a:t>Data and Operations</a:t>
            </a:r>
          </a:p>
          <a:p>
            <a:pPr marL="354013" indent="-354013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SG" sz="2000" dirty="0"/>
              <a:t>Variables</a:t>
            </a:r>
          </a:p>
          <a:p>
            <a:pPr marL="354013" indent="-354013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SG" sz="2000" dirty="0"/>
              <a:t>Code Block</a:t>
            </a:r>
          </a:p>
          <a:p>
            <a:pPr marL="354013" indent="-354013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SG" sz="2000" dirty="0"/>
              <a:t>Branches</a:t>
            </a:r>
          </a:p>
          <a:p>
            <a:pPr marL="354013" indent="-354013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SG" sz="2000" dirty="0"/>
              <a:t>Loops</a:t>
            </a:r>
          </a:p>
          <a:p>
            <a:pPr marL="354013" indent="-354013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SG" sz="2000" dirty="0"/>
              <a:t>Functions</a:t>
            </a:r>
          </a:p>
          <a:p>
            <a:pPr marL="354013" indent="-354013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SG" sz="2000" dirty="0"/>
              <a:t>Data Structures</a:t>
            </a:r>
          </a:p>
          <a:p>
            <a:pPr marL="354013" indent="-354013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SG" sz="2000" dirty="0"/>
              <a:t>Modules</a:t>
            </a:r>
          </a:p>
          <a:p>
            <a:pPr marL="354013" indent="-354013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SG" sz="2000" dirty="0"/>
              <a:t>Basic Input/Output</a:t>
            </a:r>
          </a:p>
          <a:p>
            <a:pPr marL="354013" indent="-354013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SG" sz="2000" dirty="0"/>
              <a:t>File Operation</a:t>
            </a:r>
          </a:p>
          <a:p>
            <a:pPr marL="354013" indent="-354013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SG" sz="2000" dirty="0"/>
              <a:t>Event Handlers</a:t>
            </a:r>
          </a:p>
          <a:p>
            <a:pPr marL="354013" indent="-354013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SG" sz="2000" dirty="0"/>
              <a:t>Graphical User Interface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85B884-0B25-D0C3-8DE2-4BD1335F8CE5}"/>
              </a:ext>
            </a:extLst>
          </p:cNvPr>
          <p:cNvSpPr txBox="1">
            <a:spLocks/>
          </p:cNvSpPr>
          <p:nvPr/>
        </p:nvSpPr>
        <p:spPr>
          <a:xfrm>
            <a:off x="3256188" y="953516"/>
            <a:ext cx="2834895" cy="1450471"/>
          </a:xfrm>
          <a:prstGeom prst="rect">
            <a:avLst/>
          </a:prstGeom>
          <a:solidFill>
            <a:srgbClr val="F1CCF0">
              <a:alpha val="74902"/>
            </a:srgbClr>
          </a:solidFill>
          <a:ln w="3175">
            <a:solidFill>
              <a:schemeClr val="tx2">
                <a:lumMod val="40000"/>
                <a:lumOff val="60000"/>
                <a:alpha val="74902"/>
              </a:schemeClr>
            </a:solidFill>
          </a:ln>
        </p:spPr>
        <p:txBody>
          <a:bodyPr vert="horz" lIns="72000" tIns="36000" rIns="72000" bIns="360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b="1" u="sng" dirty="0"/>
              <a:t>1) Data and operations</a:t>
            </a:r>
          </a:p>
          <a:p>
            <a:pPr marL="176213" indent="-176213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Types: numbers, strings, Boolean.</a:t>
            </a:r>
          </a:p>
          <a:p>
            <a:pPr marL="176213" indent="-176213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Operations: 	arithmetic (+ - * /), logical (</a:t>
            </a:r>
            <a:r>
              <a:rPr lang="en-SG" sz="1400" dirty="0" err="1"/>
              <a:t>not,and,or,equal</a:t>
            </a:r>
            <a:r>
              <a:rPr lang="en-SG" sz="1400" dirty="0"/>
              <a:t>), string (join, extract, replace, check)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25B231-7F88-4F66-1ACB-19BB46C0A26E}"/>
              </a:ext>
            </a:extLst>
          </p:cNvPr>
          <p:cNvSpPr txBox="1">
            <a:spLocks/>
          </p:cNvSpPr>
          <p:nvPr/>
        </p:nvSpPr>
        <p:spPr>
          <a:xfrm>
            <a:off x="3270937" y="2516845"/>
            <a:ext cx="2820147" cy="1450471"/>
          </a:xfrm>
          <a:prstGeom prst="rect">
            <a:avLst/>
          </a:prstGeom>
          <a:solidFill>
            <a:srgbClr val="F1CCF0">
              <a:alpha val="74902"/>
            </a:srgbClr>
          </a:solidFill>
          <a:ln w="3175">
            <a:solidFill>
              <a:schemeClr val="tx2">
                <a:lumMod val="40000"/>
                <a:lumOff val="60000"/>
                <a:alpha val="74902"/>
              </a:schemeClr>
            </a:solidFill>
          </a:ln>
        </p:spPr>
        <p:txBody>
          <a:bodyPr vert="horz" lIns="72000" tIns="36000" rIns="72000" bIns="360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b="1" u="sng" dirty="0"/>
              <a:t>2) Variables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Temporary storage of data – you create them, name them , assign value, and operate on them to produce new versions of them.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5344DB-A83B-38FB-389D-1824138850C2}"/>
              </a:ext>
            </a:extLst>
          </p:cNvPr>
          <p:cNvSpPr txBox="1">
            <a:spLocks/>
          </p:cNvSpPr>
          <p:nvPr/>
        </p:nvSpPr>
        <p:spPr>
          <a:xfrm>
            <a:off x="3256189" y="4050678"/>
            <a:ext cx="2834895" cy="2586096"/>
          </a:xfrm>
          <a:prstGeom prst="rect">
            <a:avLst/>
          </a:prstGeom>
          <a:solidFill>
            <a:srgbClr val="F1CCF0">
              <a:alpha val="74902"/>
            </a:srgbClr>
          </a:solidFill>
          <a:ln w="3175">
            <a:solidFill>
              <a:schemeClr val="tx2">
                <a:lumMod val="40000"/>
                <a:lumOff val="60000"/>
                <a:alpha val="74902"/>
              </a:schemeClr>
            </a:solidFill>
          </a:ln>
        </p:spPr>
        <p:txBody>
          <a:bodyPr vert="horz" lIns="72000" tIns="36000" rIns="72000" bIns="360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b="1" u="sng" dirty="0"/>
              <a:t>3) Code Block</a:t>
            </a:r>
          </a:p>
          <a:p>
            <a:pPr marL="88900" indent="-88900">
              <a:lnSpc>
                <a:spcPct val="100000"/>
              </a:lnSpc>
              <a:spcBef>
                <a:spcPts val="0"/>
              </a:spcBef>
            </a:pPr>
            <a:r>
              <a:rPr lang="en-SG" sz="1400" dirty="0"/>
              <a:t>Expression = variables + operations</a:t>
            </a:r>
          </a:p>
          <a:p>
            <a:pPr marL="88900" indent="-88900">
              <a:lnSpc>
                <a:spcPct val="100000"/>
              </a:lnSpc>
              <a:spcBef>
                <a:spcPts val="0"/>
              </a:spcBef>
            </a:pPr>
            <a:r>
              <a:rPr lang="en-SG" sz="1400" dirty="0"/>
              <a:t>Statement = compute expression.</a:t>
            </a:r>
          </a:p>
          <a:p>
            <a:pPr marL="88900" indent="-88900">
              <a:lnSpc>
                <a:spcPct val="100000"/>
              </a:lnSpc>
              <a:spcBef>
                <a:spcPts val="0"/>
              </a:spcBef>
            </a:pPr>
            <a:r>
              <a:rPr lang="en-SG" sz="1400" dirty="0"/>
              <a:t>Block = set of statements the computer executes sequentially.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9BB9F0-6386-F53D-BFC3-A1B049E6C614}"/>
              </a:ext>
            </a:extLst>
          </p:cNvPr>
          <p:cNvSpPr txBox="1">
            <a:spLocks/>
          </p:cNvSpPr>
          <p:nvPr/>
        </p:nvSpPr>
        <p:spPr>
          <a:xfrm>
            <a:off x="6235361" y="112857"/>
            <a:ext cx="2849644" cy="1553711"/>
          </a:xfrm>
          <a:prstGeom prst="rect">
            <a:avLst/>
          </a:prstGeom>
          <a:solidFill>
            <a:srgbClr val="F1CCF0">
              <a:alpha val="74902"/>
            </a:srgbClr>
          </a:solidFill>
          <a:ln w="3175">
            <a:solidFill>
              <a:schemeClr val="tx2">
                <a:lumMod val="40000"/>
                <a:lumOff val="60000"/>
                <a:alpha val="74902"/>
              </a:schemeClr>
            </a:solidFill>
          </a:ln>
        </p:spPr>
        <p:txBody>
          <a:bodyPr vert="horz" lIns="72000" tIns="36000" rIns="72000" bIns="360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b="1" u="sng" dirty="0"/>
              <a:t>4) Branches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Block of codes the computer runs only when certain condition is met.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41F6804-289A-AF42-A6A3-74B61348B5A5}"/>
              </a:ext>
            </a:extLst>
          </p:cNvPr>
          <p:cNvSpPr txBox="1">
            <a:spLocks/>
          </p:cNvSpPr>
          <p:nvPr/>
        </p:nvSpPr>
        <p:spPr>
          <a:xfrm>
            <a:off x="6220614" y="1735181"/>
            <a:ext cx="2849643" cy="1214496"/>
          </a:xfrm>
          <a:prstGeom prst="rect">
            <a:avLst/>
          </a:prstGeom>
          <a:solidFill>
            <a:srgbClr val="F1CCF0">
              <a:alpha val="74902"/>
            </a:srgbClr>
          </a:solidFill>
          <a:ln w="3175">
            <a:solidFill>
              <a:schemeClr val="tx2">
                <a:lumMod val="40000"/>
                <a:lumOff val="60000"/>
                <a:alpha val="74902"/>
              </a:schemeClr>
            </a:solidFill>
          </a:ln>
        </p:spPr>
        <p:txBody>
          <a:bodyPr vert="horz" lIns="72000" tIns="36000" rIns="72000" bIns="360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b="1" u="sng" dirty="0"/>
              <a:t>5) Loops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Block of codes which the computer executes repeatedly for a fixed number of times..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C5A4860-95AB-1986-BD76-37074A742BFE}"/>
              </a:ext>
            </a:extLst>
          </p:cNvPr>
          <p:cNvSpPr txBox="1">
            <a:spLocks/>
          </p:cNvSpPr>
          <p:nvPr/>
        </p:nvSpPr>
        <p:spPr>
          <a:xfrm>
            <a:off x="6220615" y="3018290"/>
            <a:ext cx="2864391" cy="1288239"/>
          </a:xfrm>
          <a:prstGeom prst="rect">
            <a:avLst/>
          </a:prstGeom>
          <a:solidFill>
            <a:srgbClr val="F1CCF0">
              <a:alpha val="74902"/>
            </a:srgbClr>
          </a:solidFill>
          <a:ln w="3175">
            <a:solidFill>
              <a:schemeClr val="tx2">
                <a:lumMod val="40000"/>
                <a:lumOff val="60000"/>
                <a:alpha val="74902"/>
              </a:schemeClr>
            </a:solidFill>
          </a:ln>
        </p:spPr>
        <p:txBody>
          <a:bodyPr vert="horz" lIns="72000" tIns="36000" rIns="72000" bIns="360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b="1" u="sng" dirty="0"/>
              <a:t>6) Functions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A named set of code blocks which a different part of a program can call.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A8FF00-D865-037E-67B1-09044BA4E1CB}"/>
              </a:ext>
            </a:extLst>
          </p:cNvPr>
          <p:cNvSpPr txBox="1">
            <a:spLocks/>
          </p:cNvSpPr>
          <p:nvPr/>
        </p:nvSpPr>
        <p:spPr>
          <a:xfrm>
            <a:off x="6220616" y="4345642"/>
            <a:ext cx="2864391" cy="1435726"/>
          </a:xfrm>
          <a:prstGeom prst="rect">
            <a:avLst/>
          </a:prstGeom>
          <a:solidFill>
            <a:srgbClr val="F1CCF0">
              <a:alpha val="74902"/>
            </a:srgbClr>
          </a:solidFill>
          <a:ln w="3175">
            <a:solidFill>
              <a:schemeClr val="tx2">
                <a:lumMod val="40000"/>
                <a:lumOff val="60000"/>
                <a:alpha val="74902"/>
              </a:schemeClr>
            </a:solidFill>
          </a:ln>
        </p:spPr>
        <p:txBody>
          <a:bodyPr vert="horz" lIns="72000" tIns="36000" rIns="72000" bIns="360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b="1" u="sng" dirty="0"/>
              <a:t>7) Data Structures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Combination of basic data elements to make programming easier. May include functions. Example: lists, arrays, objects.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8C02EAA-AC8F-09A7-23B2-949B9A3C3B4E}"/>
              </a:ext>
            </a:extLst>
          </p:cNvPr>
          <p:cNvSpPr txBox="1">
            <a:spLocks/>
          </p:cNvSpPr>
          <p:nvPr/>
        </p:nvSpPr>
        <p:spPr>
          <a:xfrm>
            <a:off x="9199790" y="117987"/>
            <a:ext cx="2864392" cy="1519086"/>
          </a:xfrm>
          <a:prstGeom prst="rect">
            <a:avLst/>
          </a:prstGeom>
          <a:solidFill>
            <a:srgbClr val="F1CCF0">
              <a:alpha val="74902"/>
            </a:srgbClr>
          </a:solidFill>
          <a:ln w="3175">
            <a:solidFill>
              <a:schemeClr val="tx2">
                <a:lumMod val="40000"/>
                <a:lumOff val="60000"/>
                <a:alpha val="74902"/>
              </a:schemeClr>
            </a:solidFill>
          </a:ln>
        </p:spPr>
        <p:txBody>
          <a:bodyPr vert="horz" lIns="72000" tIns="36000" rIns="72000" bIns="360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b="1" u="sng" dirty="0"/>
              <a:t>9) Basic Input/Output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A way for computer user to: </a:t>
            </a:r>
          </a:p>
          <a:p>
            <a:pPr marL="88900" indent="-88900">
              <a:lnSpc>
                <a:spcPct val="100000"/>
              </a:lnSpc>
              <a:spcBef>
                <a:spcPts val="0"/>
              </a:spcBef>
            </a:pPr>
            <a:r>
              <a:rPr lang="en-SG" sz="1400" dirty="0"/>
              <a:t>Send text inputs to the program</a:t>
            </a:r>
          </a:p>
          <a:p>
            <a:pPr marL="88900" indent="-88900">
              <a:lnSpc>
                <a:spcPct val="100000"/>
              </a:lnSpc>
              <a:spcBef>
                <a:spcPts val="0"/>
              </a:spcBef>
            </a:pPr>
            <a:r>
              <a:rPr lang="en-SG" sz="1400" dirty="0"/>
              <a:t>Receive outputs from the program.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0EF7347-110C-44A5-3BBE-2AE5140892FC}"/>
              </a:ext>
            </a:extLst>
          </p:cNvPr>
          <p:cNvSpPr txBox="1">
            <a:spLocks/>
          </p:cNvSpPr>
          <p:nvPr/>
        </p:nvSpPr>
        <p:spPr>
          <a:xfrm>
            <a:off x="9170292" y="1720431"/>
            <a:ext cx="2864391" cy="1243996"/>
          </a:xfrm>
          <a:prstGeom prst="rect">
            <a:avLst/>
          </a:prstGeom>
          <a:solidFill>
            <a:srgbClr val="F1CCF0">
              <a:alpha val="74902"/>
            </a:srgbClr>
          </a:solidFill>
          <a:ln w="3175">
            <a:solidFill>
              <a:schemeClr val="tx2">
                <a:lumMod val="40000"/>
                <a:lumOff val="60000"/>
                <a:alpha val="74902"/>
              </a:schemeClr>
            </a:solidFill>
          </a:ln>
        </p:spPr>
        <p:txBody>
          <a:bodyPr vert="horz" lIns="72000" tIns="36000" rIns="72000" bIns="360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b="1" u="sng" dirty="0"/>
              <a:t>10) File Operations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How program reads/writes input/output from/to file storages.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EF8B1DC-D5F8-466C-164F-3C30F9F85ECD}"/>
              </a:ext>
            </a:extLst>
          </p:cNvPr>
          <p:cNvSpPr txBox="1">
            <a:spLocks/>
          </p:cNvSpPr>
          <p:nvPr/>
        </p:nvSpPr>
        <p:spPr>
          <a:xfrm>
            <a:off x="6205866" y="5820481"/>
            <a:ext cx="2879140" cy="949027"/>
          </a:xfrm>
          <a:prstGeom prst="rect">
            <a:avLst/>
          </a:prstGeom>
          <a:solidFill>
            <a:srgbClr val="F1CCF0">
              <a:alpha val="74902"/>
            </a:srgbClr>
          </a:solidFill>
          <a:ln w="3175">
            <a:solidFill>
              <a:schemeClr val="tx2">
                <a:lumMod val="40000"/>
                <a:lumOff val="60000"/>
                <a:alpha val="74902"/>
              </a:schemeClr>
            </a:solidFill>
          </a:ln>
        </p:spPr>
        <p:txBody>
          <a:bodyPr vert="horz" lIns="72000" tIns="36000" rIns="72000" bIns="360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b="1" u="sng" dirty="0"/>
              <a:t>8) Modules</a:t>
            </a:r>
          </a:p>
          <a:p>
            <a:pPr marL="88900" indent="-88900">
              <a:lnSpc>
                <a:spcPct val="100000"/>
              </a:lnSpc>
              <a:spcBef>
                <a:spcPts val="0"/>
              </a:spcBef>
            </a:pPr>
            <a:r>
              <a:rPr lang="en-SG" sz="1400" dirty="0"/>
              <a:t>Module = set of functions stored in  file usable by other programs.</a:t>
            </a:r>
          </a:p>
          <a:p>
            <a:pPr marL="88900" indent="-88900">
              <a:lnSpc>
                <a:spcPct val="100000"/>
              </a:lnSpc>
              <a:spcBef>
                <a:spcPts val="0"/>
              </a:spcBef>
            </a:pPr>
            <a:r>
              <a:rPr lang="en-SG" sz="1400" dirty="0"/>
              <a:t>Library = a collection of modules.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7E9B5F1-6952-9E19-E687-B7B1DDBB489A}"/>
              </a:ext>
            </a:extLst>
          </p:cNvPr>
          <p:cNvSpPr txBox="1">
            <a:spLocks/>
          </p:cNvSpPr>
          <p:nvPr/>
        </p:nvSpPr>
        <p:spPr>
          <a:xfrm>
            <a:off x="129531" y="5176684"/>
            <a:ext cx="3056122" cy="1342103"/>
          </a:xfrm>
          <a:prstGeom prst="rect">
            <a:avLst/>
          </a:prstGeom>
          <a:solidFill>
            <a:srgbClr val="F1CCF0">
              <a:alpha val="74902"/>
            </a:srgbClr>
          </a:solidFill>
          <a:ln w="3175">
            <a:solidFill>
              <a:schemeClr val="tx2">
                <a:lumMod val="40000"/>
                <a:lumOff val="60000"/>
                <a:alpha val="74902"/>
              </a:schemeClr>
            </a:solidFill>
          </a:ln>
        </p:spPr>
        <p:txBody>
          <a:bodyPr vert="horz" lIns="72000" tIns="36000" rIns="72000" bIns="36000" rtlCol="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b="1" u="sng" dirty="0"/>
              <a:t>0) Coding</a:t>
            </a:r>
          </a:p>
          <a:p>
            <a:pPr marL="88900" indent="-88900">
              <a:lnSpc>
                <a:spcPct val="100000"/>
              </a:lnSpc>
              <a:spcBef>
                <a:spcPts val="0"/>
              </a:spcBef>
            </a:pPr>
            <a:r>
              <a:rPr lang="en-SG" sz="1400" dirty="0"/>
              <a:t>Statement = instructions the computer understands and executes.</a:t>
            </a:r>
          </a:p>
          <a:p>
            <a:pPr marL="88900" indent="-88900">
              <a:lnSpc>
                <a:spcPct val="100000"/>
              </a:lnSpc>
              <a:spcBef>
                <a:spcPts val="0"/>
              </a:spcBef>
            </a:pPr>
            <a:r>
              <a:rPr lang="en-SG" sz="1400" dirty="0"/>
              <a:t>Codes = collection of statements.</a:t>
            </a:r>
          </a:p>
          <a:p>
            <a:pPr marL="88900" indent="-88900">
              <a:lnSpc>
                <a:spcPct val="100000"/>
              </a:lnSpc>
              <a:spcBef>
                <a:spcPts val="0"/>
              </a:spcBef>
            </a:pPr>
            <a:r>
              <a:rPr lang="en-SG" sz="1400" dirty="0"/>
              <a:t>Program = a set of codes for computer to perform a series of tasks.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BB1D51C-97AC-3699-E8F5-1998FBF7391C}"/>
              </a:ext>
            </a:extLst>
          </p:cNvPr>
          <p:cNvSpPr txBox="1">
            <a:spLocks/>
          </p:cNvSpPr>
          <p:nvPr/>
        </p:nvSpPr>
        <p:spPr>
          <a:xfrm>
            <a:off x="9170292" y="3003538"/>
            <a:ext cx="2879140" cy="1730694"/>
          </a:xfrm>
          <a:prstGeom prst="rect">
            <a:avLst/>
          </a:prstGeom>
          <a:solidFill>
            <a:srgbClr val="F1CCF0">
              <a:alpha val="74902"/>
            </a:srgbClr>
          </a:solidFill>
          <a:ln w="3175">
            <a:solidFill>
              <a:schemeClr val="tx2">
                <a:lumMod val="40000"/>
                <a:lumOff val="60000"/>
                <a:alpha val="74902"/>
              </a:schemeClr>
            </a:solidFill>
          </a:ln>
        </p:spPr>
        <p:txBody>
          <a:bodyPr vert="horz" lIns="72000" tIns="36000" rIns="72000" bIns="360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b="1" u="sng" dirty="0"/>
              <a:t>11) Event-Driven Programming</a:t>
            </a:r>
          </a:p>
          <a:p>
            <a:pPr marL="88900" indent="-88900">
              <a:lnSpc>
                <a:spcPct val="100000"/>
              </a:lnSpc>
              <a:spcBef>
                <a:spcPts val="0"/>
              </a:spcBef>
            </a:pPr>
            <a:r>
              <a:rPr lang="en-SG" sz="1400" dirty="0"/>
              <a:t>Events = triggers received by computers outside the program.</a:t>
            </a:r>
          </a:p>
          <a:p>
            <a:pPr marL="88900" indent="-88900">
              <a:lnSpc>
                <a:spcPct val="100000"/>
              </a:lnSpc>
              <a:spcBef>
                <a:spcPts val="0"/>
              </a:spcBef>
            </a:pPr>
            <a:r>
              <a:rPr lang="en-SG" sz="1400" dirty="0"/>
              <a:t>From user, sensors, timers, etc.</a:t>
            </a:r>
          </a:p>
          <a:p>
            <a:pPr marL="88900" indent="-88900">
              <a:lnSpc>
                <a:spcPct val="100000"/>
              </a:lnSpc>
              <a:spcBef>
                <a:spcPts val="0"/>
              </a:spcBef>
            </a:pPr>
            <a:r>
              <a:rPr lang="en-SG" sz="1400" dirty="0"/>
              <a:t>Event handler = codes computer executes in response to an event.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2373AC2-6857-849F-312F-2CAC79FCB38A}"/>
              </a:ext>
            </a:extLst>
          </p:cNvPr>
          <p:cNvSpPr txBox="1">
            <a:spLocks/>
          </p:cNvSpPr>
          <p:nvPr/>
        </p:nvSpPr>
        <p:spPr>
          <a:xfrm>
            <a:off x="9170292" y="4793225"/>
            <a:ext cx="2879140" cy="1961535"/>
          </a:xfrm>
          <a:prstGeom prst="rect">
            <a:avLst/>
          </a:prstGeom>
          <a:solidFill>
            <a:srgbClr val="F1CCF0">
              <a:alpha val="74902"/>
            </a:srgbClr>
          </a:solidFill>
          <a:ln w="3175">
            <a:solidFill>
              <a:schemeClr val="tx2">
                <a:lumMod val="40000"/>
                <a:lumOff val="60000"/>
                <a:alpha val="74902"/>
              </a:schemeClr>
            </a:solidFill>
          </a:ln>
        </p:spPr>
        <p:txBody>
          <a:bodyPr vert="horz" lIns="72000" tIns="36000" rIns="72000" bIns="360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b="1" u="sng" dirty="0"/>
              <a:t>12) GUI Programming</a:t>
            </a:r>
          </a:p>
          <a:p>
            <a:pPr marL="88900" indent="-88900">
              <a:lnSpc>
                <a:spcPct val="100000"/>
              </a:lnSpc>
              <a:spcBef>
                <a:spcPts val="0"/>
              </a:spcBef>
            </a:pPr>
            <a:r>
              <a:rPr lang="en-SG" sz="1400" dirty="0"/>
              <a:t>Programs with mouse inputs and on-screen graphical elements like menus, buttons and text boxes.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2506579-6BD5-6D3B-F11D-21F2C5316AC2}"/>
              </a:ext>
            </a:extLst>
          </p:cNvPr>
          <p:cNvSpPr txBox="1">
            <a:spLocks/>
          </p:cNvSpPr>
          <p:nvPr/>
        </p:nvSpPr>
        <p:spPr>
          <a:xfrm>
            <a:off x="3377380" y="2074394"/>
            <a:ext cx="2610464" cy="255851"/>
          </a:xfrm>
          <a:prstGeom prst="rect">
            <a:avLst/>
          </a:prstGeom>
          <a:solidFill>
            <a:srgbClr val="E498E1">
              <a:alpha val="25098"/>
            </a:srgbClr>
          </a:solidFill>
          <a:ln w="3175">
            <a:noFill/>
          </a:ln>
        </p:spPr>
        <p:txBody>
          <a:bodyPr vert="horz" lIns="72000" tIns="36000" rIns="72000" bIns="360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600" dirty="0"/>
              <a:t>1+2   ;   “Hi ”+”you!”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3D225A-D8A9-E6C7-0E15-B01B3A0627E1}"/>
              </a:ext>
            </a:extLst>
          </p:cNvPr>
          <p:cNvSpPr txBox="1">
            <a:spLocks/>
          </p:cNvSpPr>
          <p:nvPr/>
        </p:nvSpPr>
        <p:spPr>
          <a:xfrm>
            <a:off x="3377380" y="3622974"/>
            <a:ext cx="2610464" cy="255852"/>
          </a:xfrm>
          <a:prstGeom prst="rect">
            <a:avLst/>
          </a:prstGeom>
          <a:solidFill>
            <a:srgbClr val="E498E1">
              <a:alpha val="25098"/>
            </a:srgbClr>
          </a:solidFill>
          <a:ln w="3175">
            <a:noFill/>
          </a:ln>
        </p:spPr>
        <p:txBody>
          <a:bodyPr vert="horz" lIns="72000" tIns="36000" rIns="72000" bIns="360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A=1 ; B=2;  C=A+B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5F8A2EE-5A4C-C6E4-97CC-CCB54515903F}"/>
              </a:ext>
            </a:extLst>
          </p:cNvPr>
          <p:cNvSpPr txBox="1">
            <a:spLocks/>
          </p:cNvSpPr>
          <p:nvPr/>
        </p:nvSpPr>
        <p:spPr>
          <a:xfrm>
            <a:off x="3377380" y="5215800"/>
            <a:ext cx="2610464" cy="1317735"/>
          </a:xfrm>
          <a:prstGeom prst="rect">
            <a:avLst/>
          </a:prstGeom>
          <a:solidFill>
            <a:srgbClr val="E498E1">
              <a:alpha val="25098"/>
            </a:srgbClr>
          </a:solidFill>
          <a:ln w="3175">
            <a:noFill/>
          </a:ln>
        </p:spPr>
        <p:txBody>
          <a:bodyPr vert="horz" lIns="144000" tIns="36000" rIns="72000" bIns="360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Length = 20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Breath = 30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Height = 40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Area = Length * Breath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Volume = Area * Height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22C46E8-1E79-7697-18CC-519B99A3081E}"/>
              </a:ext>
            </a:extLst>
          </p:cNvPr>
          <p:cNvSpPr txBox="1">
            <a:spLocks/>
          </p:cNvSpPr>
          <p:nvPr/>
        </p:nvSpPr>
        <p:spPr>
          <a:xfrm>
            <a:off x="6356554" y="791285"/>
            <a:ext cx="2610464" cy="801542"/>
          </a:xfrm>
          <a:prstGeom prst="rect">
            <a:avLst/>
          </a:prstGeom>
          <a:solidFill>
            <a:srgbClr val="E498E1">
              <a:alpha val="25098"/>
            </a:srgbClr>
          </a:solidFill>
          <a:ln w="3175">
            <a:noFill/>
          </a:ln>
        </p:spPr>
        <p:txBody>
          <a:bodyPr vert="horz" lIns="72000" tIns="36000" rIns="72000" bIns="360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if (Area&gt;100) Size=“L”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else if (Area&gt;10) Size=“M”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else Size=“S”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0FE3E4A-E6B2-4539-E254-7262D5BDF995}"/>
              </a:ext>
            </a:extLst>
          </p:cNvPr>
          <p:cNvSpPr txBox="1">
            <a:spLocks/>
          </p:cNvSpPr>
          <p:nvPr/>
        </p:nvSpPr>
        <p:spPr>
          <a:xfrm>
            <a:off x="6356554" y="2649582"/>
            <a:ext cx="2610464" cy="241102"/>
          </a:xfrm>
          <a:prstGeom prst="rect">
            <a:avLst/>
          </a:prstGeom>
          <a:solidFill>
            <a:srgbClr val="E498E1">
              <a:alpha val="25098"/>
            </a:srgbClr>
          </a:solidFill>
          <a:ln w="3175">
            <a:noFill/>
          </a:ln>
        </p:spPr>
        <p:txBody>
          <a:bodyPr vert="horz" lIns="72000" tIns="36000" rIns="72000" bIns="360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for n = 1 to 10: fac = fac*n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6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E9C9882-6D87-8FA9-0FDB-A4C385CE9EE3}"/>
              </a:ext>
            </a:extLst>
          </p:cNvPr>
          <p:cNvSpPr txBox="1">
            <a:spLocks/>
          </p:cNvSpPr>
          <p:nvPr/>
        </p:nvSpPr>
        <p:spPr>
          <a:xfrm>
            <a:off x="6282813" y="3726213"/>
            <a:ext cx="1519085" cy="506574"/>
          </a:xfrm>
          <a:prstGeom prst="rect">
            <a:avLst/>
          </a:prstGeom>
          <a:solidFill>
            <a:srgbClr val="E498E1">
              <a:alpha val="25098"/>
            </a:srgbClr>
          </a:solidFill>
          <a:ln w="3175">
            <a:noFill/>
          </a:ln>
        </p:spPr>
        <p:txBody>
          <a:bodyPr vert="horz" lIns="72000" tIns="36000" rIns="72000" bIns="360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dirty="0"/>
              <a:t>Function </a:t>
            </a:r>
            <a:r>
              <a:rPr lang="pt-BR" sz="1400" b="1" dirty="0"/>
              <a:t>Add</a:t>
            </a:r>
            <a:r>
              <a:rPr lang="pt-BR" sz="1400" dirty="0"/>
              <a:t>(a,b) </a:t>
            </a:r>
          </a:p>
          <a:p>
            <a:pPr marL="26511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dirty="0"/>
              <a:t>return a + b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ADA8E33-EBEB-3AB9-BDAE-47483FA7C07A}"/>
              </a:ext>
            </a:extLst>
          </p:cNvPr>
          <p:cNvSpPr txBox="1">
            <a:spLocks/>
          </p:cNvSpPr>
          <p:nvPr/>
        </p:nvSpPr>
        <p:spPr>
          <a:xfrm>
            <a:off x="6356554" y="5437027"/>
            <a:ext cx="2610464" cy="285348"/>
          </a:xfrm>
          <a:prstGeom prst="rect">
            <a:avLst/>
          </a:prstGeom>
          <a:solidFill>
            <a:srgbClr val="E498E1">
              <a:alpha val="25098"/>
            </a:srgbClr>
          </a:solidFill>
          <a:ln w="3175">
            <a:noFill/>
          </a:ln>
        </p:spPr>
        <p:txBody>
          <a:bodyPr vert="horz" lIns="36000" tIns="36000" rIns="36000" bIns="360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digits = [0,1,2,3,4,5,6,7,8,9]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pt-BR" sz="16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1647A01-CAB5-A301-E7D8-40869A0DDFFD}"/>
              </a:ext>
            </a:extLst>
          </p:cNvPr>
          <p:cNvSpPr txBox="1">
            <a:spLocks/>
          </p:cNvSpPr>
          <p:nvPr/>
        </p:nvSpPr>
        <p:spPr>
          <a:xfrm>
            <a:off x="9291481" y="1042009"/>
            <a:ext cx="2654711" cy="521322"/>
          </a:xfrm>
          <a:prstGeom prst="rect">
            <a:avLst/>
          </a:prstGeom>
          <a:solidFill>
            <a:srgbClr val="E498E1">
              <a:alpha val="25098"/>
            </a:srgbClr>
          </a:solidFill>
          <a:ln w="3175">
            <a:noFill/>
          </a:ln>
        </p:spPr>
        <p:txBody>
          <a:bodyPr vert="horz" lIns="72000" tIns="36000" rIns="72000" bIns="360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Name = input(“Name”)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print(“Hello “+Name)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600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0049754-57DF-D35C-B099-923057D88AA8}"/>
              </a:ext>
            </a:extLst>
          </p:cNvPr>
          <p:cNvSpPr txBox="1">
            <a:spLocks/>
          </p:cNvSpPr>
          <p:nvPr/>
        </p:nvSpPr>
        <p:spPr>
          <a:xfrm>
            <a:off x="9247236" y="2398860"/>
            <a:ext cx="2713705" cy="521322"/>
          </a:xfrm>
          <a:prstGeom prst="rect">
            <a:avLst/>
          </a:prstGeom>
          <a:solidFill>
            <a:srgbClr val="E498E1">
              <a:alpha val="25098"/>
            </a:srgbClr>
          </a:solidFill>
          <a:ln w="3175">
            <a:noFill/>
          </a:ln>
        </p:spPr>
        <p:txBody>
          <a:bodyPr vert="horz" lIns="72000" tIns="36000" rIns="72000" bIns="360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content = read(“filename”)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write(“filename”, content )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E829698-E2E6-6ACD-E117-43DD2E28F14E}"/>
              </a:ext>
            </a:extLst>
          </p:cNvPr>
          <p:cNvSpPr txBox="1">
            <a:spLocks/>
          </p:cNvSpPr>
          <p:nvPr/>
        </p:nvSpPr>
        <p:spPr>
          <a:xfrm>
            <a:off x="7890387" y="3740961"/>
            <a:ext cx="1120878" cy="491825"/>
          </a:xfrm>
          <a:prstGeom prst="rect">
            <a:avLst/>
          </a:prstGeom>
          <a:solidFill>
            <a:srgbClr val="E498E1">
              <a:alpha val="25098"/>
            </a:srgbClr>
          </a:solidFill>
          <a:ln w="3175">
            <a:noFill/>
          </a:ln>
        </p:spPr>
        <p:txBody>
          <a:bodyPr vert="horz" lIns="72000" tIns="36000" rIns="72000" bIns="360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dirty="0"/>
              <a:t>Sum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dirty="0"/>
              <a:t> </a:t>
            </a:r>
            <a:r>
              <a:rPr lang="pt-BR" sz="1400" b="1" dirty="0"/>
              <a:t>Add</a:t>
            </a:r>
            <a:r>
              <a:rPr lang="pt-BR" sz="1400" dirty="0"/>
              <a:t>(10,20)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486F1DF-AE70-35D2-8361-4258096E24D8}"/>
              </a:ext>
            </a:extLst>
          </p:cNvPr>
          <p:cNvSpPr txBox="1">
            <a:spLocks/>
          </p:cNvSpPr>
          <p:nvPr/>
        </p:nvSpPr>
        <p:spPr>
          <a:xfrm>
            <a:off x="9247236" y="4360395"/>
            <a:ext cx="2713705" cy="329592"/>
          </a:xfrm>
          <a:prstGeom prst="rect">
            <a:avLst/>
          </a:prstGeom>
          <a:solidFill>
            <a:srgbClr val="E498E1">
              <a:alpha val="25098"/>
            </a:srgbClr>
          </a:solidFill>
          <a:ln w="3175">
            <a:noFill/>
          </a:ln>
        </p:spPr>
        <p:txBody>
          <a:bodyPr vert="horz" lIns="72000" tIns="36000" rIns="72000" bIns="360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onClick(.) onTimer(.) onStart(.)</a:t>
            </a:r>
          </a:p>
        </p:txBody>
      </p:sp>
      <p:pic>
        <p:nvPicPr>
          <p:cNvPr id="38" name="Picture 37" descr="A screenshot of a computer&#10;&#10;Description automatically generated">
            <a:extLst>
              <a:ext uri="{FF2B5EF4-FFF2-40B4-BE49-F238E27FC236}">
                <a16:creationId xmlns:a16="http://schemas.microsoft.com/office/drawing/2014/main" id="{D93F25EE-0830-BBE0-E006-4BE96461BD4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761" y="5769077"/>
            <a:ext cx="2625484" cy="85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10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ep_learning_general_class.pptx" id="{847A28E9-3143-439C-A9A2-8ACBBE142D05}" vid="{0474923F-E6A2-48E7-9211-D558D4B26E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rekindle_powerpont_template</Template>
  <TotalTime>257</TotalTime>
  <Words>504</Words>
  <Application>Microsoft Office PowerPoint</Application>
  <PresentationFormat>Widescreen</PresentationFormat>
  <Paragraphs>75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Basic Coding </vt:lpstr>
      <vt:lpstr>Basic Coding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Office365</dc:creator>
  <cp:lastModifiedBy>Office365</cp:lastModifiedBy>
  <cp:revision>4</cp:revision>
  <cp:lastPrinted>2019-10-23T06:17:30Z</cp:lastPrinted>
  <dcterms:created xsi:type="dcterms:W3CDTF">2023-12-30T14:51:03Z</dcterms:created>
  <dcterms:modified xsi:type="dcterms:W3CDTF">2023-12-30T19:08:54Z</dcterms:modified>
</cp:coreProperties>
</file>