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88" r:id="rId4"/>
    <p:sldId id="273" r:id="rId5"/>
    <p:sldId id="274" r:id="rId6"/>
    <p:sldId id="275" r:id="rId7"/>
    <p:sldId id="276" r:id="rId8"/>
    <p:sldId id="277" r:id="rId9"/>
    <p:sldId id="258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8" r:id="rId21"/>
    <p:sldId id="269" r:id="rId22"/>
    <p:sldId id="271" r:id="rId23"/>
    <p:sldId id="260" r:id="rId24"/>
    <p:sldId id="261" r:id="rId25"/>
    <p:sldId id="262" r:id="rId26"/>
    <p:sldId id="272" r:id="rId27"/>
    <p:sldId id="264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752" y="4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B-4281-88B6-B7C9C1EBD4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B-4281-88B6-B7C9C1EBD4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B-4281-88B6-B7C9C1EBD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Task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Task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Task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996" y="980728"/>
            <a:ext cx="8329031" cy="2680127"/>
          </a:xfrm>
        </p:spPr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996" y="3861048"/>
            <a:ext cx="7516442" cy="1116085"/>
          </a:xfrm>
        </p:spPr>
        <p:txBody>
          <a:bodyPr/>
          <a:lstStyle/>
          <a:p>
            <a:r>
              <a:rPr lang="en-US" dirty="0" err="1"/>
              <a:t>Volodymyr</a:t>
            </a:r>
            <a:r>
              <a:rPr lang="en-US" dirty="0"/>
              <a:t> </a:t>
            </a:r>
            <a:r>
              <a:rPr lang="en-US" dirty="0" err="1"/>
              <a:t>Mnih</a:t>
            </a:r>
            <a:r>
              <a:rPr lang="en-US" dirty="0"/>
              <a:t>, </a:t>
            </a:r>
            <a:r>
              <a:rPr lang="en-US" dirty="0" err="1"/>
              <a:t>Koray</a:t>
            </a:r>
            <a:r>
              <a:rPr lang="en-US" dirty="0"/>
              <a:t> </a:t>
            </a:r>
            <a:r>
              <a:rPr lang="en-US" dirty="0" err="1"/>
              <a:t>Kavukcuoglu</a:t>
            </a:r>
            <a:r>
              <a:rPr lang="en-US" dirty="0"/>
              <a:t>, David Silver, Andrei A. </a:t>
            </a:r>
            <a:r>
              <a:rPr lang="en-US" dirty="0" err="1"/>
              <a:t>Rusu</a:t>
            </a:r>
            <a:r>
              <a:rPr lang="en-US" dirty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9996" y="5733256"/>
            <a:ext cx="7804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Project Group: </a:t>
            </a:r>
            <a:r>
              <a:rPr lang="en-CA" sz="2800" dirty="0" err="1"/>
              <a:t>Qingyuan</a:t>
            </a:r>
            <a:r>
              <a:rPr lang="en-CA" sz="2800" dirty="0"/>
              <a:t> Feng, Jian </a:t>
            </a:r>
            <a:r>
              <a:rPr lang="en-CA" sz="2800" dirty="0" err="1"/>
              <a:t>Jin</a:t>
            </a:r>
            <a:r>
              <a:rPr lang="en-CA" sz="2800" dirty="0"/>
              <a:t>, Saad </a:t>
            </a:r>
            <a:r>
              <a:rPr lang="en-CA" sz="2800" dirty="0" err="1"/>
              <a:t>Mahboob</a:t>
            </a:r>
            <a:r>
              <a:rPr lang="en-CA" sz="2800" dirty="0"/>
              <a:t>, Rui Wang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Q function: maximum discounted future reward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𝑚𝑎𝑥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Q function represents the “quality” of a certain action in a given state.</a:t>
                </a:r>
              </a:p>
              <a:p>
                <a:endParaRPr lang="en-CA" dirty="0"/>
              </a:p>
              <a:p>
                <a:r>
                  <a:rPr lang="en-CA" dirty="0"/>
                  <a:t>Iterative calculation: Bellman equation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In practice, value iteration is impractical</a:t>
                </a:r>
              </a:p>
              <a:p>
                <a:pPr lvl="1"/>
                <a:r>
                  <a:rPr lang="en-CA" dirty="0"/>
                  <a:t>Specific to each sequence s and action a, can’t generalize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 r="-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9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Q-network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Use a function approximator to estimate the action-value function</a:t>
                </a:r>
              </a:p>
              <a:p>
                <a:r>
                  <a:rPr lang="en-CA" dirty="0"/>
                  <a:t>Neural network with weight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dirty="0"/>
                  <a:t> as the approximator, called Q-network</a:t>
                </a:r>
              </a:p>
              <a:p>
                <a:endParaRPr lang="en-CA" dirty="0"/>
              </a:p>
              <a:p>
                <a:r>
                  <a:rPr lang="en-CA" dirty="0"/>
                  <a:t>Input/Output: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3212976"/>
            <a:ext cx="2912740" cy="380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4052" y="4725144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State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798268" y="4581128"/>
            <a:ext cx="1872208" cy="9361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6540" y="3835607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Q value of Action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246540" y="466624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Q value of Action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7197" y="5496877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Q value of Action 3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222204" y="50491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 flipV="1">
            <a:off x="6670476" y="4159643"/>
            <a:ext cx="576064" cy="87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6670476" y="5030035"/>
            <a:ext cx="576064" cy="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6" idx="3"/>
            <a:endCxn id="9" idx="1"/>
          </p:cNvCxnSpPr>
          <p:nvPr/>
        </p:nvCxnSpPr>
        <p:spPr>
          <a:xfrm>
            <a:off x="6670476" y="5049180"/>
            <a:ext cx="596721" cy="77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Q-Network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31" y="1600200"/>
            <a:ext cx="78848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Q-Network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Loss function: mean squared error (MSE)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Derivatives w.r.t. the weights: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Using mini-batch SGD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060848"/>
            <a:ext cx="7236799" cy="1080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54" y="3876464"/>
            <a:ext cx="7954416" cy="77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92" y="5517232"/>
            <a:ext cx="2952328" cy="4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Innovations: Experience Replay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Break temporal correlations</a:t>
                </a:r>
              </a:p>
              <a:p>
                <a:r>
                  <a:rPr lang="en-CA" dirty="0"/>
                  <a:t>Better utilize experience</a:t>
                </a:r>
              </a:p>
              <a:p>
                <a:r>
                  <a:rPr lang="en-CA" dirty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according to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/>
                  <a:t>-greedy policy</a:t>
                </a:r>
              </a:p>
              <a:p>
                <a:pPr lvl="1"/>
                <a:r>
                  <a:rPr lang="en-CA" dirty="0"/>
                  <a:t>Choose best action with probability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/>
                  <a:t>, randomly with prob.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Store transition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in replay memory D</a:t>
                </a:r>
              </a:p>
              <a:p>
                <a:r>
                  <a:rPr lang="en-CA" dirty="0"/>
                  <a:t>Sample mini-batch of transitions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CA" dirty="0"/>
                  <a:t> from D</a:t>
                </a:r>
              </a:p>
              <a:p>
                <a:r>
                  <a:rPr lang="en-CA" dirty="0"/>
                  <a:t>Minimize MSE between Q-network and Q-learning targets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5373216"/>
            <a:ext cx="7236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Innovations: separate target network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separate target network having the same structure</a:t>
                </a:r>
              </a:p>
              <a:p>
                <a:r>
                  <a:rPr lang="en-CA" dirty="0"/>
                  <a:t>Compute Q-learning targets using less frequently update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CA" dirty="0"/>
                  <a:t>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of the training network</a:t>
                </a:r>
              </a:p>
              <a:p>
                <a:r>
                  <a:rPr lang="en-CA" dirty="0"/>
                  <a:t>Optimize between Q-network and Q-learning targets:</a:t>
                </a:r>
              </a:p>
              <a:p>
                <a:endParaRPr lang="en-CA" dirty="0"/>
              </a:p>
              <a:p>
                <a:r>
                  <a:rPr lang="en-CA" dirty="0"/>
                  <a:t>Periodically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CA" dirty="0"/>
                  <a:t> to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3567379"/>
            <a:ext cx="6651476" cy="6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Complete workflow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490" y="1628800"/>
            <a:ext cx="7512692" cy="48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721333" y="-571109"/>
            <a:ext cx="5285741" cy="95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presentation is partially adopted from the presentations by:</a:t>
            </a:r>
          </a:p>
          <a:p>
            <a:r>
              <a:rPr lang="en-CA" dirty="0"/>
              <a:t>Dong-</a:t>
            </a:r>
            <a:r>
              <a:rPr lang="en-CA" dirty="0" err="1"/>
              <a:t>Kyoung</a:t>
            </a:r>
            <a:r>
              <a:rPr lang="en-CA" dirty="0"/>
              <a:t> </a:t>
            </a:r>
            <a:r>
              <a:rPr lang="en-CA" dirty="0" err="1"/>
              <a:t>Kye</a:t>
            </a:r>
            <a:r>
              <a:rPr lang="en-CA" dirty="0"/>
              <a:t>, available at: vi.snu.ac.kr/</a:t>
            </a:r>
            <a:r>
              <a:rPr lang="en-CA" dirty="0" err="1"/>
              <a:t>xe</a:t>
            </a:r>
            <a:endParaRPr lang="en-CA" dirty="0"/>
          </a:p>
          <a:p>
            <a:r>
              <a:rPr lang="en-CA" dirty="0"/>
              <a:t>Jiang Guo, available at: http://ir.hit.edu.cn/~jguo/docs/notes/dqn-atari.pdf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3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 bwMode="white"/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 &amp; Reinforcement Learning</a:t>
            </a:r>
          </a:p>
          <a:p>
            <a:r>
              <a:rPr lang="en-CA" dirty="0"/>
              <a:t>Model Description</a:t>
            </a:r>
          </a:p>
          <a:p>
            <a:pPr lvl="1"/>
            <a:r>
              <a:rPr lang="en-CA" dirty="0"/>
              <a:t>Q-Learning</a:t>
            </a:r>
          </a:p>
          <a:p>
            <a:pPr lvl="1"/>
            <a:r>
              <a:rPr lang="en-CA" dirty="0"/>
              <a:t>Q-network</a:t>
            </a:r>
          </a:p>
          <a:p>
            <a:pPr lvl="1"/>
            <a:r>
              <a:rPr lang="en-CA" dirty="0"/>
              <a:t>Training Q-network</a:t>
            </a:r>
          </a:p>
          <a:p>
            <a:pPr lvl="1"/>
            <a:r>
              <a:rPr lang="en-CA" dirty="0"/>
              <a:t>Innovations of the model</a:t>
            </a:r>
          </a:p>
          <a:p>
            <a:r>
              <a:rPr lang="en-CA" dirty="0"/>
              <a:t>Project outline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61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Previously the game-playing agents are highly specific to the game</a:t>
            </a:r>
          </a:p>
          <a:p>
            <a:r>
              <a:rPr lang="en-CA" dirty="0"/>
              <a:t>Goal: creating an AI agent capable of playing a wide range of games, one step closer to Jarvis or R2D2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2" y="3573016"/>
            <a:ext cx="4165729" cy="2332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1924" y="602128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https://www.youtube.com/watch?v=cqXbjyWrdSo</a:t>
            </a:r>
          </a:p>
        </p:txBody>
      </p:sp>
      <p:pic>
        <p:nvPicPr>
          <p:cNvPr id="1026" name="Picture 2" descr="Image result for r2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96" y="314096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0596" y="609329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https://twitter.com/r2d2__starwars</a:t>
            </a:r>
          </a:p>
        </p:txBody>
      </p:sp>
    </p:spTree>
    <p:extLst>
      <p:ext uri="{BB962C8B-B14F-4D97-AF65-F5344CB8AC3E}">
        <p14:creationId xmlns:p14="http://schemas.microsoft.com/office/powerpoint/2010/main" val="396954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Want to teach the agent to play games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Supervised learning: let expert players play for 100,000 times</a:t>
            </a:r>
          </a:p>
          <a:p>
            <a:r>
              <a:rPr lang="en-CA" dirty="0"/>
              <a:t>Reinforcement learning is the choice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2204864"/>
            <a:ext cx="5158309" cy="16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Categories of ML: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RL mechanism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77" y="2028049"/>
            <a:ext cx="7030517" cy="187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67" y="4061394"/>
            <a:ext cx="3839336" cy="2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Markov Decision Process: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4365104"/>
            <a:ext cx="5934646" cy="1508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39" y="1971050"/>
            <a:ext cx="3839336" cy="2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Description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States: </a:t>
                </a:r>
                <a:br>
                  <a:rPr lang="en-CA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CA" b="0" dirty="0"/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CA" b="0" dirty="0"/>
                </a:br>
                <a:endParaRPr lang="en-CA" b="0" dirty="0"/>
              </a:p>
              <a:p>
                <a:r>
                  <a:rPr lang="en-CA" dirty="0"/>
                  <a:t>Value function: discounted future reward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Policy: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CA" dirty="0"/>
                  <a:t>, mapping from state to action</a:t>
                </a:r>
              </a:p>
              <a:p>
                <a:r>
                  <a:rPr lang="en-CA" dirty="0"/>
                  <a:t>Goal: maximize value function (discounted future reward)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32" y="3429000"/>
            <a:ext cx="5376094" cy="11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467</Words>
  <Application>Microsoft Office PowerPoint</Application>
  <PresentationFormat>Custom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Euphemia</vt:lpstr>
      <vt:lpstr>Arial</vt:lpstr>
      <vt:lpstr>Cambria Math</vt:lpstr>
      <vt:lpstr>Math 16x9</vt:lpstr>
      <vt:lpstr>Human-level Control Through Deep Reinforcement Learning</vt:lpstr>
      <vt:lpstr>Acknowledgements</vt:lpstr>
      <vt:lpstr>Outline</vt:lpstr>
      <vt:lpstr>Motivation</vt:lpstr>
      <vt:lpstr>Reinforcement Learning</vt:lpstr>
      <vt:lpstr>Reinforcement Learning</vt:lpstr>
      <vt:lpstr>Reinforcement Learning</vt:lpstr>
      <vt:lpstr>Model Description</vt:lpstr>
      <vt:lpstr>Model components</vt:lpstr>
      <vt:lpstr>Q-Learning</vt:lpstr>
      <vt:lpstr>Q-network</vt:lpstr>
      <vt:lpstr>Deep Q-Network</vt:lpstr>
      <vt:lpstr>Training Q-Network </vt:lpstr>
      <vt:lpstr>Innovations: Experience Replay</vt:lpstr>
      <vt:lpstr>Innovations: separate target network </vt:lpstr>
      <vt:lpstr>Complete workflow</vt:lpstr>
      <vt:lpstr>Results</vt:lpstr>
      <vt:lpstr>Project Description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2017-03-27T01:42:59Z</dcterms:created>
  <dcterms:modified xsi:type="dcterms:W3CDTF">2017-03-27T04:58:09Z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