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83605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801377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36761744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0624704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6857209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66749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4485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849277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375861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415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06047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19137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898357-61F5-6C9F-7969-6102AB720E7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1552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45089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08149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FF66B4-FD02-03C7-21D9-9E3FA8EDFF0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56603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81990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415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9D48F2-0134-CACC-9077-4CA293E3084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1153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235152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56528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E3111D-D09B-35AB-D1D6-D36FCED259C6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4322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71187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4334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3CF0DC-607B-FEF4-9AF8-1D283F3DB70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1910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0087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53371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87A929-2468-F13B-6ECA-F8EF1518CB3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0060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29324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72820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EB86F1-5ACF-FE60-3739-8DAD6F67B7C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DA45ED-D49C-83D1-E9B9-30C5B5645DF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7373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8414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9059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D2714-DF59-A146-58E0-2E92828A1B8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0513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4608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3055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9A3C34-76DF-A3E9-AE5C-12E90B78613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3101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56257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18230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92A6EB-008E-EE1A-406A-7BC7934B404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4534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2497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06677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CB16E2-CE8B-15B8-B3F3-A7D4254A454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578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5227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6880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0DBD60-7D4B-BC38-54A5-02FE7328F0B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9044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41250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7373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2238C9-CC62-A461-4E2F-EEE4FDFC7D1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1469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8183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33016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73A49D-4936-9E93-9F1F-4DDA3BDB815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48474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71371137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54267347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93040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039511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985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4470658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079710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964277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745104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22257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378961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221706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507327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26305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1551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679786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1258175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244896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97601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635713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4247803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5274016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478172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22441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5015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4242234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484682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9732041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1220520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137663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33526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61681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275318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92941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112834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8425479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702510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9976493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5744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7807583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4671819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8338277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15066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12619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738830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60197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7799692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1648404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2602843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0335145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2718493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750770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6861672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3364128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3000393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4457253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168704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230808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777111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9576316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2259956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88282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45505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EDIHs as a tool to transfer know-how</a:t>
            </a:r>
            <a:endParaRPr lang="en-US"/>
          </a:p>
        </p:txBody>
      </p:sp>
      <p:sp>
        <p:nvSpPr>
          <p:cNvPr id="10863120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Real-world lessons learned</a:t>
            </a:r>
            <a:endParaRPr lang="en-US"/>
          </a:p>
        </p:txBody>
      </p:sp>
      <p:pic>
        <p:nvPicPr>
          <p:cNvPr id="10356573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2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3142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OHDSI Evidence Network</a:t>
            </a:r>
            <a:endParaRPr/>
          </a:p>
        </p:txBody>
      </p:sp>
      <p:sp>
        <p:nvSpPr>
          <p:cNvPr id="10512343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Contact between parties executing a study and data sources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Pre-executed diagnostics for each data source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Extensive set of tools for out-of-the-box analyses</a:t>
            </a:r>
            <a:endParaRPr/>
          </a:p>
        </p:txBody>
      </p:sp>
      <p:pic>
        <p:nvPicPr>
          <p:cNvPr id="15852613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6792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Collaboration with hospital doctors</a:t>
            </a:r>
            <a:endParaRPr/>
          </a:p>
        </p:txBody>
      </p:sp>
      <p:sp>
        <p:nvSpPr>
          <p:cNvPr id="3890586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Aim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involve the hospital doctors in the analysis of their own data to answer relevant questions driven by their everyday work</a:t>
            </a:r>
            <a:endParaRPr/>
          </a:p>
        </p:txBody>
      </p:sp>
      <p:pic>
        <p:nvPicPr>
          <p:cNvPr id="11748811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9121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Collaboration with hospital doctors</a:t>
            </a:r>
            <a:endParaRPr/>
          </a:p>
        </p:txBody>
      </p:sp>
      <p:sp>
        <p:nvSpPr>
          <p:cNvPr id="13208486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Currently exploring the development and execution of study protocols: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Study of rhabdomyolysis patients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Study of pre-eclampsia patients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Study of stroke patients</a:t>
            </a:r>
            <a:endParaRPr/>
          </a:p>
        </p:txBody>
      </p:sp>
      <p:pic>
        <p:nvPicPr>
          <p:cNvPr id="13076439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1775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Pharmaceutical industry</a:t>
            </a:r>
            <a:endParaRPr/>
          </a:p>
        </p:txBody>
      </p:sp>
      <p:sp>
        <p:nvSpPr>
          <p:cNvPr id="18295084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Collaboration with pharmaceutical industry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Doctors were involved from the beginning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Carefully developed protocol based on appropriate expertise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Pilot study</a:t>
            </a:r>
            <a:endParaRPr/>
          </a:p>
        </p:txBody>
      </p:sp>
      <p:pic>
        <p:nvPicPr>
          <p:cNvPr id="444000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8803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Challenges</a:t>
            </a:r>
            <a:endParaRPr/>
          </a:p>
        </p:txBody>
      </p:sp>
      <p:sp>
        <p:nvSpPr>
          <p:cNvPr id="6397338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Data collection is fragmented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Digitization in many cases is still in very early stages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National regulatory authorities do not prioritize analysis of  	healthcare observational data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57861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7833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Challenges</a:t>
            </a:r>
            <a:endParaRPr/>
          </a:p>
        </p:txBody>
      </p:sp>
      <p:sp>
        <p:nvSpPr>
          <p:cNvPr id="13966153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Disconnect from medical practitioners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Pharmaceutical industry less interested in R&amp;D in Greece 	using observational data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Lack of resources</a:t>
            </a:r>
            <a:endParaRPr/>
          </a:p>
        </p:txBody>
      </p:sp>
      <p:pic>
        <p:nvPicPr>
          <p:cNvPr id="13031182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53650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value of EDIH</a:t>
            </a:r>
            <a:endParaRPr/>
          </a:p>
        </p:txBody>
      </p:sp>
      <p:sp>
        <p:nvSpPr>
          <p:cNvPr id="129467701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Increase the local e-health capacity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Collaboration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Funding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472437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32061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Healthcare observational databases</a:t>
            </a:r>
            <a:endParaRPr/>
          </a:p>
        </p:txBody>
      </p:sp>
      <p:sp>
        <p:nvSpPr>
          <p:cNvPr id="13446063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Increasingly used for medical research and policy-making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Partly powered by the advances in interoperability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OHDSI: one of the main drivers for interoperability</a:t>
            </a:r>
            <a:endParaRPr/>
          </a:p>
        </p:txBody>
      </p:sp>
      <p:pic>
        <p:nvPicPr>
          <p:cNvPr id="20069352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90"/>
            <a:ext cx="2346233" cy="1246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6244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Papageorgiou General Hospital</a:t>
            </a:r>
            <a:endParaRPr/>
          </a:p>
        </p:txBody>
      </p:sp>
      <p:sp>
        <p:nvSpPr>
          <p:cNvPr id="9146802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Large hospital in the northern part of Greece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Data on more than 1.4 million patients over the past 15 years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Mapped to OMOP-CDM</a:t>
            </a:r>
            <a:endParaRPr/>
          </a:p>
        </p:txBody>
      </p:sp>
      <p:pic>
        <p:nvPicPr>
          <p:cNvPr id="4804951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90"/>
            <a:ext cx="2346233" cy="1246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6233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Papageorgiou General Hospital</a:t>
            </a:r>
            <a:endParaRPr/>
          </a:p>
        </p:txBody>
      </p:sp>
      <p:sp>
        <p:nvSpPr>
          <p:cNvPr id="31323429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en-US" sz="2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NOTE</a:t>
            </a:r>
            <a:endParaRPr lang="en-US" sz="2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No data science team present in PGH!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Our main contributions are: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Mapping and updating the EHR to conform with OMOP-CDM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Consult and supoprt the hospital in the development and execution of study protocols</a:t>
            </a:r>
            <a:endParaRPr/>
          </a:p>
        </p:txBody>
      </p:sp>
      <p:pic>
        <p:nvPicPr>
          <p:cNvPr id="17923028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90"/>
            <a:ext cx="2346233" cy="1246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3652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EHDEN Mega-Study</a:t>
            </a:r>
            <a:endParaRPr/>
          </a:p>
        </p:txBody>
      </p:sp>
      <p:sp>
        <p:nvSpPr>
          <p:cNvPr id="3403517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b="1"/>
          </a:p>
          <a:p>
            <a:pPr marL="0" indent="0">
              <a:buFont typeface="Arial"/>
              <a:buNone/>
              <a:defRPr/>
            </a:pPr>
            <a:r>
              <a:rPr b="1"/>
              <a:t>Aim</a:t>
            </a:r>
            <a:endParaRPr b="1"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Evaluate incidence and prevalence of drugs with suggested shortages from 2010 to 2024</a:t>
            </a:r>
            <a:endParaRPr b="0"/>
          </a:p>
        </p:txBody>
      </p:sp>
      <p:pic>
        <p:nvPicPr>
          <p:cNvPr id="21423547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9542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EHDEN Mega-Study</a:t>
            </a:r>
            <a:endParaRPr/>
          </a:p>
        </p:txBody>
      </p:sp>
      <p:sp>
        <p:nvSpPr>
          <p:cNvPr id="12963674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New way of analyzing real-world healthcare data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Study leveraged data from all over Europe and N. America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52 databases in total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18 countries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No other database from Greece other than PGH participated</a:t>
            </a:r>
            <a:endParaRPr/>
          </a:p>
        </p:txBody>
      </p:sp>
      <p:pic>
        <p:nvPicPr>
          <p:cNvPr id="13372977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3143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DARWIN EU</a:t>
            </a:r>
            <a:endParaRPr/>
          </a:p>
        </p:txBody>
      </p:sp>
      <p:sp>
        <p:nvSpPr>
          <p:cNvPr id="10275594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Aim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 EMA on the: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Evaluation of safety and efficacy of medicines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Evaluation of drug use and drug shortages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  <p:pic>
        <p:nvPicPr>
          <p:cNvPr id="3258285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6186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DARWIN EU</a:t>
            </a:r>
            <a:endParaRPr/>
          </a:p>
        </p:txBody>
      </p:sp>
      <p:sp>
        <p:nvSpPr>
          <p:cNvPr id="2869200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Project funded by the EMA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Builds on top of EHDEN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PGH in the list of approved healthcare databases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Already received the first order for the execution of a study</a:t>
            </a:r>
            <a:endParaRPr/>
          </a:p>
        </p:txBody>
      </p:sp>
      <p:pic>
        <p:nvPicPr>
          <p:cNvPr id="14125674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1555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OHDSI Evidence Network</a:t>
            </a:r>
            <a:endParaRPr/>
          </a:p>
        </p:txBody>
      </p:sp>
      <p:sp>
        <p:nvSpPr>
          <p:cNvPr id="7689826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Aim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Create an easily accessible pool of the databases mapped to OMOP-CDM</a:t>
            </a:r>
            <a:endParaRPr/>
          </a:p>
        </p:txBody>
      </p:sp>
      <p:pic>
        <p:nvPicPr>
          <p:cNvPr id="573956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45155" y="5611089"/>
            <a:ext cx="2346233" cy="1246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2025-05-20T07:21:48Z</dcterms:modified>
</cp:coreProperties>
</file>