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92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88" r:id="rId31"/>
    <p:sldId id="287" r:id="rId32"/>
    <p:sldId id="285" r:id="rId33"/>
    <p:sldId id="286" r:id="rId34"/>
    <p:sldId id="290" r:id="rId35"/>
    <p:sldId id="291" r:id="rId36"/>
    <p:sldId id="26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62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1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6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1843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0633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625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6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999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352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66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E3DCB0B-68FD-41FD-BF8D-90525B51B0E6}" type="datetimeFigureOut">
              <a:rPr lang="uk-UA" smtClean="0"/>
              <a:t>23.12.2021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E560D5-DA9A-4EA5-8EFD-C032CAC93D8C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3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4BE3A-F844-4380-8309-C8B300782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417" y="2271333"/>
            <a:ext cx="9686628" cy="1373070"/>
          </a:xfrm>
        </p:spPr>
        <p:txBody>
          <a:bodyPr/>
          <a:lstStyle/>
          <a:p>
            <a:r>
              <a:rPr lang="uk-UA" sz="4000" dirty="0"/>
              <a:t>Курсовий </a:t>
            </a:r>
            <a:r>
              <a:rPr lang="uk-UA" sz="4000" dirty="0" err="1"/>
              <a:t>проєкт</a:t>
            </a:r>
            <a:br>
              <a:rPr lang="uk-UA" sz="4000" dirty="0"/>
            </a:br>
            <a:r>
              <a:rPr lang="uk-UA" sz="4000" dirty="0"/>
              <a:t> </a:t>
            </a:r>
            <a:br>
              <a:rPr lang="uk-UA" sz="4000" dirty="0"/>
            </a:br>
            <a:r>
              <a:rPr lang="uk-UA" sz="4000" dirty="0"/>
              <a:t>з дисципліни «Бази даних»</a:t>
            </a:r>
            <a:br>
              <a:rPr lang="uk-UA" sz="4000" dirty="0"/>
            </a:br>
            <a:br>
              <a:rPr lang="uk-UA" sz="4000" dirty="0"/>
            </a:br>
            <a:r>
              <a:rPr lang="uk-UA" sz="4000" dirty="0"/>
              <a:t>на тему «База даних для магазину шпалер»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EF5D3C3-0F12-4896-8A46-E785359AA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Хмельницький 2021</a:t>
            </a: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4F7F5012-1E19-4187-B2AA-09130D0E46C6}"/>
              </a:ext>
            </a:extLst>
          </p:cNvPr>
          <p:cNvSpPr txBox="1">
            <a:spLocks/>
          </p:cNvSpPr>
          <p:nvPr/>
        </p:nvSpPr>
        <p:spPr>
          <a:xfrm>
            <a:off x="9051443" y="5033920"/>
            <a:ext cx="3503269" cy="1890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uk-UA" sz="1600" dirty="0"/>
              <a:t>студентка І курсу </a:t>
            </a:r>
          </a:p>
          <a:p>
            <a:pPr algn="l"/>
            <a:r>
              <a:rPr lang="uk-UA" sz="1600" dirty="0"/>
              <a:t>Групи </a:t>
            </a:r>
            <a:r>
              <a:rPr lang="uk-UA" sz="1600" dirty="0" err="1"/>
              <a:t>ІПЗс</a:t>
            </a:r>
            <a:r>
              <a:rPr lang="uk-UA" sz="1600" dirty="0"/>
              <a:t> 21-1 </a:t>
            </a:r>
          </a:p>
          <a:p>
            <a:pPr algn="l"/>
            <a:r>
              <a:rPr lang="uk-UA" sz="1600" dirty="0"/>
              <a:t>В. і. </a:t>
            </a:r>
            <a:r>
              <a:rPr lang="uk-UA" sz="1600" dirty="0" err="1"/>
              <a:t>Петрина</a:t>
            </a:r>
            <a:r>
              <a:rPr lang="uk-UA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72382-0259-4A0C-B762-8B23A32F0A2C}"/>
              </a:ext>
            </a:extLst>
          </p:cNvPr>
          <p:cNvSpPr txBox="1"/>
          <p:nvPr/>
        </p:nvSpPr>
        <p:spPr>
          <a:xfrm>
            <a:off x="9047086" y="4695366"/>
            <a:ext cx="6289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1" cap="all" spc="400" dirty="0">
                <a:solidFill>
                  <a:schemeClr val="tx2"/>
                </a:solidFill>
              </a:rPr>
              <a:t>Виконала:</a:t>
            </a:r>
          </a:p>
        </p:txBody>
      </p:sp>
    </p:spTree>
    <p:extLst>
      <p:ext uri="{BB962C8B-B14F-4D97-AF65-F5344CB8AC3E}">
        <p14:creationId xmlns:p14="http://schemas.microsoft.com/office/powerpoint/2010/main" val="30773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2FA05-968B-4767-852E-A28EF40D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таблиці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7764311-BA60-4B91-A482-5A93C0AA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28512-2AC4-45E1-B6CE-15724FFC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39" y="1518081"/>
            <a:ext cx="5370284" cy="48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8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DEA11-555A-4BAD-9311-9A2FA6CD5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88"/>
          <a:stretch/>
        </p:blipFill>
        <p:spPr>
          <a:xfrm>
            <a:off x="2160012" y="314325"/>
            <a:ext cx="8343900" cy="3114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1F8A95-84D4-47C3-9DB0-901305DA1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12" y="3610297"/>
            <a:ext cx="8343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02003-8DD4-4623-8089-B5B41B9F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F9DF625-C6C1-4B2E-B4CE-58914F8D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06BED0-AB4E-40AC-9883-C4DCB01C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20421"/>
            <a:ext cx="4857750" cy="37623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45394E-198F-4C74-AABA-6D430461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2408345"/>
            <a:ext cx="53530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5F30F1-AE08-4FE8-909B-83499A04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16" y="232437"/>
            <a:ext cx="4676380" cy="27201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4B3B4A-BF6C-4643-A7ED-87E5C7B4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79" y="2952564"/>
            <a:ext cx="4396434" cy="35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6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435B5-9C3F-4AF4-841E-2250AD04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Форми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6AB644A-39F0-43FA-9B25-0B810166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C54C8E-1107-479D-B24C-DC2009F5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2" y="1443037"/>
            <a:ext cx="7187510" cy="47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ECBE1-72D4-412F-89C6-236FA127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516C3A-B422-4EDD-B423-3DE35DF5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C208AD-1542-4E00-BD32-9D94A906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02" y="201617"/>
            <a:ext cx="5051854" cy="43348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9F149D-A1BB-45BB-9DD2-BDA25AFC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51" y="1762526"/>
            <a:ext cx="4909425" cy="48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23D4C79-6107-40D1-A083-F2678C99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0F9487-CEB4-46A8-95AA-2D705E53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24" y="978408"/>
            <a:ext cx="10289746" cy="51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7A644-9EE1-4306-A9E2-D4156CA3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162B9DC-3446-41CD-8AF8-B14B1E4EF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3B6A9E-7698-4633-A006-6EE4637AB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3"/>
          <a:stretch/>
        </p:blipFill>
        <p:spPr>
          <a:xfrm>
            <a:off x="2208763" y="385533"/>
            <a:ext cx="7774474" cy="609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46599-2E92-4896-9BA7-1DAC455D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запити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216C587-43B9-4646-BC66-455F7EDA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5DB994-5EAC-4F55-8C27-81DCB2A6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21" y="1406756"/>
            <a:ext cx="8339406" cy="51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3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7808A-EEF4-474C-B697-F6E2181B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Запити на вибірку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00A5F66-3758-45E3-AB00-E7BCFF7D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D0881C-1871-428F-B914-36CC91B8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780098"/>
            <a:ext cx="4752975" cy="11906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FAC73B-87F1-423A-9964-A47B8B1B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66" y="3707892"/>
            <a:ext cx="81629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92EAA-8513-455C-910B-2612E2C2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Актуальність курсового </a:t>
            </a:r>
            <a:r>
              <a:rPr lang="uk-UA" sz="4800" dirty="0" err="1"/>
              <a:t>проєкту</a:t>
            </a:r>
            <a:endParaRPr lang="uk-UA" sz="48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1947B4-8F37-4D5A-AD1B-A882BE1A1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242" y="1799490"/>
            <a:ext cx="9579079" cy="3593591"/>
          </a:xfrm>
        </p:spPr>
        <p:txBody>
          <a:bodyPr/>
          <a:lstStyle/>
          <a:p>
            <a:pPr marL="0" indent="0" algn="just">
              <a:buNone/>
            </a:pPr>
            <a:r>
              <a:rPr lang="uk-UA" sz="18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Сьогодні</a:t>
            </a:r>
            <a:r>
              <a:rPr lang="uk-UA" sz="1800" dirty="0">
                <a:solidFill>
                  <a:srgbClr val="00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будь-яке сучасне підприємство чи організація використовує програмне забезпечення для ведення своєї роботи. Тому для зберігання та обробки даних використовуються бази даних.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B4C93-95E6-4D7B-839D-C08FC5808C2D}"/>
              </a:ext>
            </a:extLst>
          </p:cNvPr>
          <p:cNvSpPr txBox="1"/>
          <p:nvPr/>
        </p:nvSpPr>
        <p:spPr>
          <a:xfrm>
            <a:off x="1378185" y="3835984"/>
            <a:ext cx="95621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uk-UA" sz="2400" kern="150" dirty="0">
                <a:solidFill>
                  <a:srgbClr val="000000"/>
                </a:solidFill>
                <a:effectLst/>
                <a:latin typeface="Bahnschrift SemiLight" panose="020B0502040204020203" pitchFamily="34" charset="0"/>
                <a:ea typeface="Microsoft YaHei Light" panose="020B0502040204020203" pitchFamily="34" charset="-122"/>
                <a:cs typeface="FreeSans"/>
              </a:rPr>
              <a:t>За допомогою   бази   даних   працівники можуть   не   лише   просто зберігати чи оновлювати інформацію про товари , а й аналізувати її, приймати на основі цих даних певні рішення, автоматично систематизувати, форматувати дані. Усе це і спричинило просто неймовірно стрімкий розвиток баз даних.</a:t>
            </a:r>
            <a:endParaRPr lang="uk-UA" sz="2400" kern="150" dirty="0">
              <a:effectLst/>
              <a:latin typeface="Bahnschrift SemiLight" panose="020B0502040204020203" pitchFamily="34" charset="0"/>
              <a:ea typeface="Microsoft YaHei Light" panose="020B0502040204020203" pitchFamily="34" charset="-122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296873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710D7-A9D5-4FDF-9C0D-F608C6C4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Запити з операторами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C6E437-ECEE-4E1F-BD4C-CA707C67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35F79-4E6D-43F7-B721-F3469627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44" y="1744005"/>
            <a:ext cx="7176190" cy="1083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69F16-85F4-4351-BCEC-DEFF397B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50" y="3465021"/>
            <a:ext cx="8827672" cy="9874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C595A9-79B1-4AD6-A9B7-7DFFBA4B5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420" y="4984798"/>
            <a:ext cx="3115076" cy="143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6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3A7E9-37EE-4344-9CB6-1D81F5D3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Запит з розрахунками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E2701-6306-4706-859F-6381BA1D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00" y="2013889"/>
            <a:ext cx="8734392" cy="35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3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E5B3C5-433B-4CDC-9E7B-468E76BE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Групові запити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8BC092B-82BF-4054-876E-B7E885292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91F7C6-206B-4757-9F0F-CA3BF819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97" y="1673209"/>
            <a:ext cx="9001125" cy="21621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E2A435-9C2F-4278-BAF9-8C909556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20" y="4759032"/>
            <a:ext cx="7555173" cy="129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F88CD-E50F-4D06-AB7A-6D4A9EB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Перехресний запит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59289BF-92C9-41B4-91E4-95C53BC2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6BCBA8-F623-466A-8AA7-0ECF92E2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32" y="2157412"/>
            <a:ext cx="8107570" cy="385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BC33-558C-4716-85BE-398362E4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6" y="232342"/>
            <a:ext cx="10178322" cy="1492132"/>
          </a:xfrm>
        </p:spPr>
        <p:txBody>
          <a:bodyPr/>
          <a:lstStyle/>
          <a:p>
            <a:pPr algn="ctr"/>
            <a:r>
              <a:rPr lang="uk-UA" dirty="0"/>
              <a:t>Запити на дію</a:t>
            </a:r>
            <a:br>
              <a:rPr lang="uk-UA" dirty="0"/>
            </a:br>
            <a:r>
              <a:rPr lang="uk-UA" dirty="0"/>
              <a:t>запит на додавання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1D641CE-7B1B-4BCC-99D9-A5B65D92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09C498-1455-4F78-B2A5-EDCBA800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45" y="3259180"/>
            <a:ext cx="5078782" cy="12902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3E39D5-2319-430C-9F63-2810E3E5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77" y="1912050"/>
            <a:ext cx="5314720" cy="11677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BE36A8-9C54-44A4-BB90-B09CD323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157" y="4753806"/>
            <a:ext cx="7000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88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68836-621A-4D3A-9427-CE695BC2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Запит на оновлення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A7CC97-98AE-4593-9AEE-D8075ABB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35C95C-2265-469E-9A2D-91F6641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96" y="2202990"/>
            <a:ext cx="8566285" cy="345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19E34-E1D2-40B8-87EF-270E4E6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Запит на створення таблиці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B0EC04-C49B-4C1E-B0CE-A808499F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98ECCB-E428-448B-959C-DBEFE0E5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50" y="1519809"/>
            <a:ext cx="4870695" cy="1120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E785FB-063B-4653-88C3-A7A430D8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51" y="2910556"/>
            <a:ext cx="4870695" cy="12555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36C97F-E681-4A03-B6D7-336A5E0A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584" y="4365065"/>
            <a:ext cx="7510694" cy="227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BF45C-63AC-4D27-8229-AA0A7BD9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Запит на видалення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0AB4E3-36AA-41B7-971D-420D744B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69" y="1338584"/>
            <a:ext cx="6087204" cy="21033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6521B3-A873-4C13-BF56-CD6BB9E0E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73" y="3579929"/>
            <a:ext cx="5087221" cy="12850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1BD950-35C6-4C51-9628-428B780F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69" y="5003006"/>
            <a:ext cx="6364960" cy="17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387B3-1092-447F-BB84-BF7AB5F2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звіти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B5637C-1616-4BD0-921D-0ACE7585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ACF1E9-78C5-43A9-B4C5-E1C20829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31" y="1522615"/>
            <a:ext cx="6600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5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6D480-D9D1-489D-80F5-1E27A361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9A9FA39-60A9-4EED-9272-F837D16D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F94FC8-2347-48FA-9E4A-E18BF81B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69" y="214491"/>
            <a:ext cx="8548473" cy="64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6ED94-4331-4B1F-B824-E735037B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80" y="382385"/>
            <a:ext cx="11176986" cy="1492132"/>
          </a:xfrm>
        </p:spPr>
        <p:txBody>
          <a:bodyPr>
            <a:normAutofit/>
          </a:bodyPr>
          <a:lstStyle/>
          <a:p>
            <a:pPr algn="ctr"/>
            <a:r>
              <a:rPr lang="uk-UA" sz="4400" dirty="0"/>
              <a:t>Мета та завдання курсового </a:t>
            </a:r>
            <a:r>
              <a:rPr lang="uk-UA" sz="4400" dirty="0" err="1"/>
              <a:t>проєкту</a:t>
            </a:r>
            <a:endParaRPr lang="uk-UA" sz="44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1D430A-6DFB-4F82-9373-EAEE5978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597" y="1523058"/>
            <a:ext cx="10178322" cy="3593591"/>
          </a:xfrm>
        </p:spPr>
        <p:txBody>
          <a:bodyPr/>
          <a:lstStyle/>
          <a:p>
            <a:pPr marL="0" indent="0" algn="just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Метою</a:t>
            </a:r>
            <a:r>
              <a:rPr lang="uk-UA" sz="18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 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даного </a:t>
            </a:r>
            <a:r>
              <a:rPr lang="uk-UA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проєкту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є розробка програми для ведення обліку шпалер  в магазині і  зберігання всієї необхідної інформації про товар, виробника, постачальника, накладні та чеки.</a:t>
            </a:r>
          </a:p>
          <a:p>
            <a:pPr algn="just"/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E6E6E-D863-4FA0-AD39-BC9DECE77CE3}"/>
              </a:ext>
            </a:extLst>
          </p:cNvPr>
          <p:cNvSpPr txBox="1"/>
          <p:nvPr/>
        </p:nvSpPr>
        <p:spPr>
          <a:xfrm>
            <a:off x="1402597" y="3015190"/>
            <a:ext cx="7810130" cy="375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tabLst>
                <a:tab pos="90170" algn="l"/>
                <a:tab pos="1170305" algn="l"/>
              </a:tabLst>
            </a:pP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Завданням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курсового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проєкту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є :</a:t>
            </a:r>
          </a:p>
          <a:p>
            <a:pPr marL="342900" lvl="0" indent="-3429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90170" algn="l"/>
                <a:tab pos="1170305" algn="l"/>
              </a:tabLst>
            </a:pP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спроєктувати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таблиці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для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даної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предметної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області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;</a:t>
            </a: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342900" lvl="0" indent="-3429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90170" algn="l"/>
                <a:tab pos="1170305" algn="l"/>
              </a:tabLst>
            </a:pP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розробити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програмну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частину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та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реалізувати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її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в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Microsoft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Access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;</a:t>
            </a: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342900" lvl="0" indent="-3429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90170" algn="l"/>
                <a:tab pos="1170305" algn="l"/>
              </a:tabLst>
            </a:pP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створити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меню та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засоби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діалогу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;</a:t>
            </a: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342900" lvl="0" indent="-3429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90170" algn="l"/>
                <a:tab pos="1170305" algn="l"/>
              </a:tabLst>
            </a:pP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забезпечити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введення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та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зміну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даних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;</a:t>
            </a: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342900" lvl="0" indent="-342900" defTabSz="91440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90170" algn="l"/>
                <a:tab pos="1170305" algn="l"/>
              </a:tabLst>
            </a:pP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підготувати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</a:t>
            </a:r>
            <a:r>
              <a:rPr lang="ru-RU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друкован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і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форм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и</a:t>
            </a:r>
            <a:r>
              <a:rPr lang="ru-RU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.</a:t>
            </a: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637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13071-5A49-427B-A9BE-940C1554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07C02E7-0334-48D5-8464-638BC881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04FBC-A008-4B96-811B-F27E5D7D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35" y="382385"/>
            <a:ext cx="92011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5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E26B9-75C4-44B2-BF99-B3E364EF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65F83C-6D2E-48B4-BB3E-9699D866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C83CC-6BD7-4A5C-B047-4BCECBD4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5" y="193886"/>
            <a:ext cx="7643055" cy="64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87364-5A7C-4A1B-929F-72EDE351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658C02-F3F2-41BE-BA7B-2C7A62F2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7BFB9-E02B-47DC-BDD5-295BBAE9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844" y="382385"/>
            <a:ext cx="3219450" cy="1428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92D2F9-C57A-46DB-A94B-B1B2F574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76" y="2286001"/>
            <a:ext cx="93059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3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60EE8-0695-4454-865E-BDAA64B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1C3C2D-1314-4745-BE96-816B1B01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ADDFB-64BE-41E9-B8D9-40CBD02C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857251"/>
            <a:ext cx="3219450" cy="1428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D65B0B-0C61-41F1-B597-B9EB3193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00" y="2825226"/>
            <a:ext cx="9305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6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1CC55-DFCA-411C-91C0-47036A8A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8D1876B-BA94-434D-95FE-5D5FF482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07163-0AF1-4851-874E-C50428F1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20" y="0"/>
            <a:ext cx="7365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4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DBDC8-8962-4665-A4B5-45DD73D7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96D4BCC-6C30-4395-8D28-FA0DA86D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EF261C-F1C0-4406-8CDF-215BEE90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39" y="571500"/>
            <a:ext cx="9067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4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94DF6-AE38-4BE4-803E-B715840A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E287DCA-D05E-4E97-BDD7-869DD295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22772"/>
            <a:ext cx="10502357" cy="6507333"/>
          </a:xfrm>
        </p:spPr>
        <p:txBody>
          <a:bodyPr>
            <a:normAutofit fontScale="40000" lnSpcReduction="20000"/>
          </a:bodyPr>
          <a:lstStyle/>
          <a:p>
            <a:pPr marL="0" marR="10795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У ході розробки програмного продукту було реалізовано базу даних для магазину шпалер. Під час розробки </a:t>
            </a:r>
            <a:r>
              <a:rPr lang="uk-UA" sz="4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проєкту</a:t>
            </a: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було проведено аналіз вимог предметної області, у якій були визначені усі вимоги.</a:t>
            </a:r>
          </a:p>
          <a:p>
            <a:pPr marL="0" marR="10795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Для створення і реалізації бази даних було використано програму Microsoft Access.</a:t>
            </a:r>
          </a:p>
          <a:p>
            <a:pPr marL="0" marR="107950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Під час розробки курсового </a:t>
            </a:r>
            <a:r>
              <a:rPr lang="uk-UA" sz="4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проєкту</a:t>
            </a: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було виконано всі необхідні етапи розробки бази даних, а саме такі як:</a:t>
            </a:r>
          </a:p>
          <a:p>
            <a:pPr marR="107950">
              <a:lnSpc>
                <a:spcPct val="130000"/>
              </a:lnSpc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аналіз предметної області;</a:t>
            </a:r>
          </a:p>
          <a:p>
            <a:pPr marR="107950">
              <a:lnSpc>
                <a:spcPct val="130000"/>
              </a:lnSpc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опис сутностей;</a:t>
            </a:r>
          </a:p>
          <a:p>
            <a:pPr marR="107950">
              <a:lnSpc>
                <a:spcPct val="130000"/>
              </a:lnSpc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створення таблиць;</a:t>
            </a:r>
          </a:p>
          <a:p>
            <a:pPr marR="107950">
              <a:lnSpc>
                <a:spcPct val="130000"/>
              </a:lnSpc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розробка інтерфейсу;</a:t>
            </a:r>
          </a:p>
          <a:p>
            <a:pPr marR="107950">
              <a:lnSpc>
                <a:spcPct val="130000"/>
              </a:lnSpc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тестування;</a:t>
            </a:r>
          </a:p>
          <a:p>
            <a:pPr marR="107950">
              <a:lnSpc>
                <a:spcPct val="130000"/>
              </a:lnSpc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опис інструкції користувача.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uk-UA" sz="4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Отже, під час створення бази даних було удосконалено навички створення баз даних засобами Microsoft Access та поглибилися знання користування СКБД Microsoft Access.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251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78D1E-9742-4782-98B1-1D497B1A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dirty="0"/>
              <a:t>Дослідження предметної області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5BC041A-4B7D-4D2D-B317-D995AF33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296" y="207608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У першому розділі було досліджено предметну область. </a:t>
            </a:r>
          </a:p>
          <a:p>
            <a:pPr marL="0" indent="0">
              <a:buNone/>
            </a:pP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Це включало чотири етапи: </a:t>
            </a:r>
          </a:p>
          <a:p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постановку задачі;</a:t>
            </a:r>
          </a:p>
          <a:p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виділення сутностей та їх детальний опис;</a:t>
            </a:r>
          </a:p>
          <a:p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приведення БД до третьої нормальної форми;</a:t>
            </a:r>
          </a:p>
          <a:p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побудова інформаційно-логічної моделі даних</a:t>
            </a:r>
            <a:r>
              <a:rPr lang="uk-UA" sz="1800" kern="150" dirty="0">
                <a:effectLst/>
                <a:latin typeface="Times New Roman" panose="02020603050405020304" pitchFamily="18" charset="0"/>
                <a:ea typeface="Noto Sans CJK SC Regular"/>
                <a:cs typeface="FreeSans"/>
              </a:rPr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964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25996-D2D7-4284-8173-551CE936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ru-RU" sz="2800" b="1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Концептуальна </a:t>
            </a:r>
            <a:r>
              <a:rPr lang="en-US" sz="2800" b="1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ER</a:t>
            </a:r>
            <a:r>
              <a:rPr lang="ru-RU" sz="2800" b="1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-</a:t>
            </a:r>
            <a:r>
              <a:rPr lang="ru-RU" sz="2800" b="1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діаграма</a:t>
            </a:r>
            <a:r>
              <a:rPr lang="ru-RU" sz="2800" b="1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 </a:t>
            </a:r>
            <a:r>
              <a:rPr lang="ru-RU" sz="2800" b="1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Бази</a:t>
            </a:r>
            <a:r>
              <a:rPr lang="ru-RU" sz="2800" b="1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 </a:t>
            </a:r>
            <a:r>
              <a:rPr lang="ru-RU" sz="2800" b="1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  <a:cs typeface="+mn-cs"/>
              </a:rPr>
              <a:t>даних</a:t>
            </a:r>
            <a:endParaRPr lang="uk-UA" sz="2800" b="1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8149CD-0335-4971-9A49-19B0A48E90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6125" y="1337790"/>
            <a:ext cx="8685622" cy="499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163E6-2841-4065-809B-10AF183A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4400" dirty="0"/>
              <a:t>ПРОЕКТУВАННЯ ТА РЕАЛІЗАЦІЯ БАЗИ ДАНИХ НА ФІЗИЧНОМУ РІВНІ</a:t>
            </a:r>
            <a:b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927BB5F-07AC-45F0-9B59-3D24BC06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029" y="2232735"/>
            <a:ext cx="9268361" cy="3593591"/>
          </a:xfrm>
        </p:spPr>
        <p:txBody>
          <a:bodyPr/>
          <a:lstStyle/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У другому розділі було описано обґрунтування вибору СКБД. Для виконання </a:t>
            </a:r>
            <a:r>
              <a:rPr lang="uk-UA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проєкту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було обрано Microsoft Access.</a:t>
            </a:r>
          </a:p>
          <a:p>
            <a:pPr marL="0" indent="0">
              <a:buNone/>
            </a:pP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На основі раніше описаних сутностей було створено, заповнено та зв’язано між собою таблиці бази даних.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88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FB860-52AF-4985-BA85-DF5950B1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4000" dirty="0"/>
              <a:t>РЕАЛІЗАЦІЯ БД ТА РОЗРОБКА ПРОГРАМНОГО ЗАБЕЗПЕЧЕННЯ З ЇЇ ВЕДЕННЯ</a:t>
            </a:r>
            <a:b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0D6E36-C92D-4C9C-BCB6-64C3EDDF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030" y="2068499"/>
            <a:ext cx="9223972" cy="3828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У даному розділі було реалізовано та розроблено програмне забезпечення БД. Було обрано засоби розробки інтерфейсу та створено сам інтерфейс. </a:t>
            </a:r>
          </a:p>
          <a:p>
            <a:pPr marL="0" indent="0">
              <a:buNone/>
            </a:pP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Для створення інтерфейсу було обрано форми Microsoft Access. На це вплинуло три чинники.</a:t>
            </a:r>
          </a:p>
          <a:p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Перший – можливість підключення до бази даних без будь-яких інших допоміжних програм</a:t>
            </a:r>
          </a:p>
          <a:p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Другий – легкість користування для користувачів. Дуже важливим є те, що інтерфейс створений через форми досить легкий і інтуїтивний у використанні</a:t>
            </a:r>
          </a:p>
          <a:p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Третій – гнучкість. Досить легко можна змінити інтерфейс відповідно до побажань майбутніх користувачів бази даних. 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46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367A0756-4B03-4B27-8D4A-874A3739482C}"/>
              </a:ext>
            </a:extLst>
          </p:cNvPr>
          <p:cNvSpPr txBox="1">
            <a:spLocks/>
          </p:cNvSpPr>
          <p:nvPr/>
        </p:nvSpPr>
        <p:spPr>
          <a:xfrm>
            <a:off x="1908626" y="1296142"/>
            <a:ext cx="9223972" cy="3828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Окрім звичайних форм, в </a:t>
            </a:r>
            <a:r>
              <a:rPr lang="uk-UA" sz="2400" kern="150" dirty="0" err="1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проєкті</a:t>
            </a: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 було використано головну кнопкову форму, підлеглі форми, форму з вкладками.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Також у даному розділі було проведено тестування та виправлено помилки в базі даних.</a:t>
            </a:r>
          </a:p>
          <a:p>
            <a:pPr marL="0" indent="0">
              <a:buNone/>
            </a:pPr>
            <a:endParaRPr lang="uk-UA" sz="2400" kern="150" dirty="0">
              <a:solidFill>
                <a:srgbClr val="000000"/>
              </a:solidFill>
              <a:latin typeface="Bahnschrift SemiLight" panose="020B0502040204020203" pitchFamily="34" charset="0"/>
              <a:ea typeface="Microsoft YaHei Light" panose="020B0502040204020203" pitchFamily="34" charset="-122"/>
            </a:endParaRPr>
          </a:p>
          <a:p>
            <a:pPr marL="0" indent="0">
              <a:buNone/>
            </a:pPr>
            <a:r>
              <a:rPr lang="uk-UA" sz="2400" kern="150" dirty="0">
                <a:solidFill>
                  <a:srgbClr val="000000"/>
                </a:solidFill>
                <a:latin typeface="Bahnschrift SemiLight" panose="020B0502040204020203" pitchFamily="34" charset="0"/>
                <a:ea typeface="Microsoft YaHei Light" panose="020B0502040204020203" pitchFamily="34" charset="-122"/>
              </a:rPr>
              <a:t>Було описано інструкцію користувача та вимоги до технічних засобів для зручного користування базою даних.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690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B0592-0F7B-4843-B137-F84AFECD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Головна кнопкова форма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78BBB92-482F-4A0D-8217-AD87245D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DF437C-EB7B-4E9A-8339-1D60F168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54" y="1574461"/>
            <a:ext cx="7028701" cy="49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45129"/>
      </p:ext>
    </p:extLst>
  </p:cSld>
  <p:clrMapOvr>
    <a:masterClrMapping/>
  </p:clrMapOvr>
</p:sld>
</file>

<file path=ppt/theme/theme1.xml><?xml version="1.0" encoding="utf-8"?>
<a:theme xmlns:a="http://schemas.openxmlformats.org/drawingml/2006/main" name="Значок">
  <a:themeElements>
    <a:clrScheme name="Фіолетова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Значок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ок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TM10001106[[fn=Значок]]</Template>
  <TotalTime>159</TotalTime>
  <Words>560</Words>
  <Application>Microsoft Office PowerPoint</Application>
  <PresentationFormat>Широкий екран</PresentationFormat>
  <Paragraphs>67</Paragraphs>
  <Slides>36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4" baseType="lpstr">
      <vt:lpstr>Microsoft YaHei Light</vt:lpstr>
      <vt:lpstr>Arial</vt:lpstr>
      <vt:lpstr>Bahnschrift SemiLight</vt:lpstr>
      <vt:lpstr>Corbel</vt:lpstr>
      <vt:lpstr>Gill Sans MT</vt:lpstr>
      <vt:lpstr>Impact</vt:lpstr>
      <vt:lpstr>Times New Roman</vt:lpstr>
      <vt:lpstr>Значок</vt:lpstr>
      <vt:lpstr>Курсовий проєкт   з дисципліни «Бази даних»  на тему «База даних для магазину шпалер»</vt:lpstr>
      <vt:lpstr>Актуальність курсового проєкту</vt:lpstr>
      <vt:lpstr>Мета та завдання курсового проєкту</vt:lpstr>
      <vt:lpstr>Дослідження предметної області</vt:lpstr>
      <vt:lpstr>Концептуальна ER-діаграма Бази даних</vt:lpstr>
      <vt:lpstr>ПРОЕКТУВАННЯ ТА РЕАЛІЗАЦІЯ БАЗИ ДАНИХ НА ФІЗИЧНОМУ РІВНІ </vt:lpstr>
      <vt:lpstr>РЕАЛІЗАЦІЯ БД ТА РОЗРОБКА ПРОГРАМНОГО ЗАБЕЗПЕЧЕННЯ З ЇЇ ВЕДЕННЯ </vt:lpstr>
      <vt:lpstr>Презентація PowerPoint</vt:lpstr>
      <vt:lpstr>Головна кнопкова форма</vt:lpstr>
      <vt:lpstr>таблиці</vt:lpstr>
      <vt:lpstr>Презентація PowerPoint</vt:lpstr>
      <vt:lpstr>Презентація PowerPoint</vt:lpstr>
      <vt:lpstr>Презентація PowerPoint</vt:lpstr>
      <vt:lpstr>Форми</vt:lpstr>
      <vt:lpstr>Презентація PowerPoint</vt:lpstr>
      <vt:lpstr>Презентація PowerPoint</vt:lpstr>
      <vt:lpstr>Презентація PowerPoint</vt:lpstr>
      <vt:lpstr>запити</vt:lpstr>
      <vt:lpstr>Запити на вибірку</vt:lpstr>
      <vt:lpstr>Запити з операторами</vt:lpstr>
      <vt:lpstr>Запит з розрахунками</vt:lpstr>
      <vt:lpstr>Групові запити</vt:lpstr>
      <vt:lpstr>Перехресний запит</vt:lpstr>
      <vt:lpstr>Запити на дію запит на додавання</vt:lpstr>
      <vt:lpstr>Запит на оновлення </vt:lpstr>
      <vt:lpstr>Запит на створення таблиці</vt:lpstr>
      <vt:lpstr>Запит на видалення</vt:lpstr>
      <vt:lpstr>звіти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проєкт   з дисципліни «Бази даних»  на тему «База даних для магазину шпалер»</dc:title>
  <dc:creator>Vika Petryna</dc:creator>
  <cp:lastModifiedBy>Vika Petryna</cp:lastModifiedBy>
  <cp:revision>3</cp:revision>
  <dcterms:created xsi:type="dcterms:W3CDTF">2021-12-22T06:35:30Z</dcterms:created>
  <dcterms:modified xsi:type="dcterms:W3CDTF">2021-12-23T09:30:02Z</dcterms:modified>
</cp:coreProperties>
</file>