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76" r:id="rId6"/>
    <p:sldId id="289" r:id="rId7"/>
    <p:sldId id="290" r:id="rId8"/>
    <p:sldId id="296" r:id="rId9"/>
    <p:sldId id="299" r:id="rId10"/>
    <p:sldId id="291" r:id="rId11"/>
    <p:sldId id="298" r:id="rId12"/>
    <p:sldId id="297" r:id="rId13"/>
    <p:sldId id="282" r:id="rId14"/>
    <p:sldId id="294" r:id="rId15"/>
    <p:sldId id="293" r:id="rId16"/>
    <p:sldId id="295" r:id="rId17"/>
    <p:sldId id="277" r:id="rId18"/>
    <p:sldId id="285" r:id="rId19"/>
    <p:sldId id="288" r:id="rId20"/>
    <p:sldId id="279" r:id="rId21"/>
    <p:sldId id="280" r:id="rId22"/>
    <p:sldId id="281" r:id="rId23"/>
    <p:sldId id="292" r:id="rId24"/>
    <p:sldId id="283"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6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923" autoAdjust="0"/>
  </p:normalViewPr>
  <p:slideViewPr>
    <p:cSldViewPr snapToGrid="0" showGuides="1">
      <p:cViewPr varScale="1">
        <p:scale>
          <a:sx n="68" d="100"/>
          <a:sy n="68" d="100"/>
        </p:scale>
        <p:origin x="72" y="13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rgbClr val="FF0000"/>
                </a:solidFill>
                <a:highlight>
                  <a:srgbClr val="FFFF00"/>
                </a:highlight>
              </a:rPr>
              <a:t>USE ONE OR TWO CHARTS!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rgbClr val="FF0000"/>
                </a:solidFill>
                <a:highlight>
                  <a:srgbClr val="FFFF00"/>
                </a:highlight>
              </a:rPr>
              <a:t>USE ONE OR TWO CHARTS!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FD2-48C6-9E6F-E94B4B983B00}"/>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FD2-48C6-9E6F-E94B4B983B00}"/>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FD2-48C6-9E6F-E94B4B983B00}"/>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FD2-48C6-9E6F-E94B4B983B00}"/>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FD2-48C6-9E6F-E94B4B983B00}"/>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FD2-48C6-9E6F-E94B4B983B00}"/>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FD2-48C6-9E6F-E94B4B983B00}"/>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1/19/2021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Seconds</a:t>
            </a:r>
          </a:p>
          <a:p>
            <a:r>
              <a:rPr lang="en-US" dirty="0"/>
              <a:t>-Group Introduction</a:t>
            </a:r>
          </a:p>
          <a:p>
            <a:r>
              <a:rPr lang="en-US" dirty="0"/>
              <a:t>-Presentation of the topic (VERY brief)</a:t>
            </a:r>
          </a:p>
          <a:p>
            <a:endParaRPr lang="en-US" dirty="0"/>
          </a:p>
          <a:p>
            <a:r>
              <a:rPr lang="en-US" b="1" dirty="0"/>
              <a:t>Title Slide</a:t>
            </a:r>
          </a:p>
          <a:p>
            <a:pPr>
              <a:buFont typeface="Arial" panose="020B0604020202020204" pitchFamily="34" charset="0"/>
              <a:buChar char="•"/>
            </a:pPr>
            <a:r>
              <a:rPr lang="en-US" b="1" dirty="0"/>
              <a:t>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Questions</a:t>
            </a:r>
          </a:p>
          <a:p>
            <a:pPr>
              <a:buFont typeface="Arial" panose="020B0604020202020204" pitchFamily="34" charset="0"/>
              <a:buChar char="•"/>
            </a:pPr>
            <a:r>
              <a:rPr lang="en-US" b="1" dirty="0"/>
              <a:t>Open-floor Q&amp;A with the audience</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178366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417132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486599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665151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~1 min</a:t>
            </a:r>
          </a:p>
          <a:p>
            <a:r>
              <a:rPr lang="en-US" dirty="0"/>
              <a:t>STORYTELLING!</a:t>
            </a:r>
          </a:p>
          <a:p>
            <a:r>
              <a:rPr lang="en-US" dirty="0"/>
              <a:t>-Explain why music was chosen</a:t>
            </a:r>
          </a:p>
          <a:p>
            <a:r>
              <a:rPr lang="en-US" dirty="0"/>
              <a:t>-breeze over figures (not important at this stage)</a:t>
            </a:r>
          </a:p>
          <a:p>
            <a:r>
              <a:rPr lang="en-US" dirty="0"/>
              <a:t>-Essentially sell the project to the audience</a:t>
            </a:r>
          </a:p>
          <a:p>
            <a:endParaRPr lang="en-US" dirty="0"/>
          </a:p>
          <a:p>
            <a:r>
              <a:rPr lang="en-US" b="1" dirty="0"/>
              <a:t>Motivation &amp; Summary Slide</a:t>
            </a:r>
          </a:p>
          <a:p>
            <a:pPr>
              <a:buFont typeface="Arial" panose="020B0604020202020204" pitchFamily="34" charset="0"/>
              <a:buChar char="•"/>
            </a:pPr>
            <a:r>
              <a:rPr lang="en-US" b="1" dirty="0"/>
              <a:t>Define the core message or hypothesis of your project.</a:t>
            </a:r>
          </a:p>
          <a:p>
            <a:pPr>
              <a:buFont typeface="Arial" panose="020B0604020202020204" pitchFamily="34" charset="0"/>
              <a:buChar char="•"/>
            </a:pPr>
            <a:r>
              <a:rPr lang="en-US" b="1" dirty="0"/>
              <a:t>Describe the </a:t>
            </a:r>
            <a:r>
              <a:rPr lang="en-US" sz="1200" b="1" kern="1200" dirty="0">
                <a:solidFill>
                  <a:schemeClr val="tx1"/>
                </a:solidFill>
                <a:latin typeface="+mn-lt"/>
                <a:ea typeface="+mn-ea"/>
                <a:cs typeface="+mn-cs"/>
              </a:rPr>
              <a:t>questions you and your group found interesting, and what motivated you to answer them</a:t>
            </a:r>
          </a:p>
          <a:p>
            <a:pPr>
              <a:buFont typeface="Arial" panose="020B0604020202020204" pitchFamily="34" charset="0"/>
              <a:buChar char="•"/>
            </a:pPr>
            <a:r>
              <a:rPr lang="en-US" b="1" dirty="0"/>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Sources ~1 Minute</a:t>
            </a:r>
          </a:p>
          <a:p>
            <a:r>
              <a:rPr lang="en-US" dirty="0"/>
              <a:t>-Why did we choose this data sources?</a:t>
            </a:r>
          </a:p>
          <a:p>
            <a:r>
              <a:rPr lang="en-US" dirty="0"/>
              <a:t>-Focus on opportunities and </a:t>
            </a:r>
            <a:r>
              <a:rPr lang="en-US" dirty="0" err="1"/>
              <a:t>challenes</a:t>
            </a:r>
            <a:endParaRPr lang="en-US" dirty="0"/>
          </a:p>
          <a:p>
            <a:r>
              <a:rPr lang="en-US" dirty="0"/>
              <a:t>-don’t’ read from the slide!</a:t>
            </a:r>
          </a:p>
          <a:p>
            <a:endParaRPr lang="en-US" dirty="0"/>
          </a:p>
          <a:p>
            <a:r>
              <a:rPr lang="en-US" b="1" dirty="0"/>
              <a:t>Questions &amp; Data</a:t>
            </a:r>
          </a:p>
          <a:p>
            <a:pPr>
              <a:buFont typeface="Arial" panose="020B0604020202020204" pitchFamily="34" charset="0"/>
              <a:buChar char="•"/>
            </a:pPr>
            <a:r>
              <a:rPr lang="en-US" b="1" dirty="0"/>
              <a:t>Elaborate on the questions you asked, describing what kinds of data you needed to answer </a:t>
            </a:r>
            <a:r>
              <a:rPr lang="en-US" sz="1200" b="1" kern="1200" dirty="0">
                <a:solidFill>
                  <a:schemeClr val="tx1"/>
                </a:solidFill>
                <a:latin typeface="+mn-lt"/>
                <a:ea typeface="+mn-ea"/>
                <a:cs typeface="+mn-cs"/>
              </a:rPr>
              <a:t>them, where and how you found the data you used to answer these questions</a:t>
            </a:r>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407563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4A – Data Merging – 3 Hypothesis</a:t>
            </a:r>
          </a:p>
          <a:p>
            <a:r>
              <a:rPr lang="en-US" dirty="0"/>
              <a:t>-Data has been presented, so focus on execution (how did we achieve this?)</a:t>
            </a:r>
          </a:p>
          <a:p>
            <a:endParaRPr lang="en-US" dirty="0"/>
          </a:p>
          <a:p>
            <a:r>
              <a:rPr lang="en-US" b="1" dirty="0"/>
              <a:t>Data Cleanup &amp; Exploration</a:t>
            </a:r>
          </a:p>
          <a:p>
            <a:pPr>
              <a:buFont typeface="Arial" panose="020B0604020202020204" pitchFamily="34" charset="0"/>
              <a:buChar char="•"/>
            </a:pPr>
            <a:r>
              <a:rPr lang="en-US" b="1" dirty="0"/>
              <a:t>Describe the data exploration and cleanup </a:t>
            </a:r>
            <a:r>
              <a:rPr lang="en-US" sz="1200" b="1" kern="1200" dirty="0">
                <a:solidFill>
                  <a:schemeClr val="tx1"/>
                </a:solidFill>
                <a:latin typeface="+mn-lt"/>
                <a:ea typeface="+mn-ea"/>
                <a:cs typeface="+mn-cs"/>
              </a:rPr>
              <a:t>process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pPr>
              <a:buFont typeface="Arial" panose="020B0604020202020204" pitchFamily="34" charset="0"/>
              <a:buChar char="•"/>
            </a:pPr>
            <a:r>
              <a:rPr lang="en-US" sz="1200" b="1" kern="1200" dirty="0">
                <a:solidFill>
                  <a:schemeClr val="tx1"/>
                </a:solidFill>
                <a:latin typeface="+mn-lt"/>
                <a:ea typeface="+mn-ea"/>
                <a:cs typeface="+mn-cs"/>
              </a:rPr>
              <a:t>Discuss insights you had while exploring the data that you didn't anticipate</a:t>
            </a:r>
          </a:p>
          <a:p>
            <a:pPr>
              <a:buFont typeface="Arial" panose="020B0604020202020204" pitchFamily="34" charset="0"/>
              <a:buChar char="•"/>
            </a:pPr>
            <a:r>
              <a:rPr lang="en-US" b="1" dirty="0"/>
              <a:t>Discuss any problems that arose after exploring the data, and how you resolved them</a:t>
            </a:r>
          </a:p>
          <a:p>
            <a:pPr>
              <a:buFont typeface="Arial" panose="020B0604020202020204" pitchFamily="34" charset="0"/>
              <a:buChar char="•"/>
            </a:pPr>
            <a:r>
              <a:rPr lang="en-US" b="1" dirty="0"/>
              <a:t>Present and discuss interesting figures developed during exploration, ideally with the help of </a:t>
            </a:r>
            <a:r>
              <a:rPr lang="en-US" b="1" dirty="0" err="1"/>
              <a:t>Jupyter</a:t>
            </a:r>
            <a:r>
              <a:rPr lang="en-US" b="1" dirty="0"/>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661632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4B – Data Merging – 4 Hypothesis</a:t>
            </a:r>
          </a:p>
          <a:p>
            <a:r>
              <a:rPr lang="en-US" dirty="0"/>
              <a:t>-Data has been presented, so focus on execution (how did we achieve this?)</a:t>
            </a:r>
          </a:p>
          <a:p>
            <a:endParaRPr lang="en-US" dirty="0"/>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98645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4B – Data Merging – 4 Hypothesis</a:t>
            </a:r>
          </a:p>
          <a:p>
            <a:r>
              <a:rPr lang="en-US" dirty="0"/>
              <a:t>-Data has been presented, so focus on execution (how did we achieve this?)</a:t>
            </a:r>
          </a:p>
          <a:p>
            <a:endParaRPr lang="en-US" dirty="0"/>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732610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4B – Data Merging – 4 Hypothesis</a:t>
            </a:r>
          </a:p>
          <a:p>
            <a:r>
              <a:rPr lang="en-US" dirty="0"/>
              <a:t>-Data has been presented, so focus on execution (how did we achieve this?)</a:t>
            </a:r>
          </a:p>
          <a:p>
            <a:endParaRPr lang="en-US" dirty="0"/>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278992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a:t>
            </a:r>
          </a:p>
          <a:p>
            <a:pPr>
              <a:buFont typeface="Arial" panose="020B0604020202020204" pitchFamily="34" charset="0"/>
              <a:buChar char="•"/>
            </a:pPr>
            <a:r>
              <a:rPr lang="en-US" b="1" dirty="0"/>
              <a:t>Discuss your findings. Did you find what you expected to find? If not, why not? What inferences or general conclusions can you draw from your analysis?</a:t>
            </a:r>
          </a:p>
          <a:p>
            <a:pPr>
              <a:buFont typeface="Arial" panose="020B0604020202020204" pitchFamily="34" charset="0"/>
              <a:buChar char="•"/>
            </a:pPr>
            <a:r>
              <a:rPr lang="en-US" b="1" dirty="0"/>
              <a:t>Summarize your conclusions. This should include a numerical summary (i.e., what data did your analysis yield), as well as visualizations of that summary (plots of the final analysis data)</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Post Mortem</a:t>
            </a:r>
          </a:p>
          <a:p>
            <a:pPr>
              <a:buFont typeface="Arial" panose="020B0604020202020204" pitchFamily="34" charset="0"/>
              <a:buChar char="•"/>
            </a:pPr>
            <a:r>
              <a:rPr lang="en-US" b="1" dirty="0"/>
              <a:t>Discuss any difficulties that arose, and how you dealt with them</a:t>
            </a:r>
          </a:p>
          <a:p>
            <a:pPr>
              <a:buFont typeface="Arial" panose="020B0604020202020204" pitchFamily="34" charset="0"/>
              <a:buChar char="•"/>
            </a:pPr>
            <a:r>
              <a:rPr lang="en-US" b="1" dirty="0"/>
              <a:t>Discuss any additional questions that came up, but which you didn't have time to answer: What would you research next, if you had two more weeks?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525409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7.png"/><Relationship Id="rId7"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oleObject" Target="../embeddings/oleObject1.bin"/><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47203" y="4032576"/>
            <a:ext cx="10697593" cy="3046988"/>
          </a:xfrm>
        </p:spPr>
        <p:txBody>
          <a:bodyPr wrap="square" lIns="0" tIns="0" rIns="0" bIns="0" anchor="t">
            <a:spAutoFit/>
          </a:bodyPr>
          <a:lstStyle/>
          <a:p>
            <a:r>
              <a:rPr lang="en-US" b="1" dirty="0">
                <a:solidFill>
                  <a:schemeClr val="bg1"/>
                </a:solidFill>
              </a:rPr>
              <a:t>Dancing Through The Decades</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r>
              <a:rPr lang="en-US" sz="4000" dirty="0">
                <a:solidFill>
                  <a:schemeClr val="accent4"/>
                </a:solidFill>
              </a:rPr>
              <a:t>Understanding Australian taste in music</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364241"/>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makes a Triple J Winner?</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3969140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Triple J Hottest 100 winners are expected to show high energy, high valence and low danceability compared to other tracks.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Compared each years winner with it’s own year runner ups to confirm (</a:t>
            </a:r>
            <a:r>
              <a:rPr lang="en-US" sz="1400" dirty="0">
                <a:solidFill>
                  <a:srgbClr val="FF0000"/>
                </a:solidFill>
                <a:highlight>
                  <a:srgbClr val="FFFF00"/>
                </a:highlight>
                <a:cs typeface="Segoe UI" panose="020B0502040204020203" pitchFamily="34" charset="0"/>
              </a:rPr>
              <a:t>or with every song from that year?) </a:t>
            </a:r>
            <a:r>
              <a:rPr lang="en-US" sz="1400" dirty="0">
                <a:solidFill>
                  <a:srgbClr val="FF0000"/>
                </a:solidFill>
                <a:cs typeface="Segoe UI" panose="020B0502040204020203" pitchFamily="34" charset="0"/>
              </a:rPr>
              <a:t>and evaluated how those values compared.</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106171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When are hits released?</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 sweet spot to release a Hottest 100 winner is between March and June. Earlier and track is not “fresh”, later it’s too new.</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Binning release dates by month, and using a chi analysis to determine if winners are released following normal distribution.</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graphicFrame>
        <p:nvGraphicFramePr>
          <p:cNvPr id="16" name="Chart 15" descr="This image is a bar chart. ">
            <a:extLst>
              <a:ext uri="{FF2B5EF4-FFF2-40B4-BE49-F238E27FC236}">
                <a16:creationId xmlns:a16="http://schemas.microsoft.com/office/drawing/2014/main" id="{0B4316E5-C7D0-43CA-9FB9-DEE3C354F4CD}"/>
              </a:ext>
            </a:extLst>
          </p:cNvPr>
          <p:cNvGraphicFramePr/>
          <p:nvPr>
            <p:extLst>
              <p:ext uri="{D42A27DB-BD31-4B8C-83A1-F6EECF244321}">
                <p14:modId xmlns:p14="http://schemas.microsoft.com/office/powerpoint/2010/main" val="1282867219"/>
              </p:ext>
            </p:extLst>
          </p:nvPr>
        </p:nvGraphicFramePr>
        <p:xfrm>
          <a:off x="398952" y="1552575"/>
          <a:ext cx="6551476" cy="43676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438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63100" y="522898"/>
            <a:ext cx="26289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Australian songs do people vote?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6003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Australians will prefer songs with higher </a:t>
            </a:r>
            <a:r>
              <a:rPr lang="en-US" sz="1400" dirty="0" err="1">
                <a:solidFill>
                  <a:schemeClr val="tx1">
                    <a:lumMod val="75000"/>
                    <a:lumOff val="25000"/>
                  </a:schemeClr>
                </a:solidFill>
                <a:cs typeface="Segoe UI" panose="020B0502040204020203" pitchFamily="34" charset="0"/>
              </a:rPr>
              <a:t>speechiness</a:t>
            </a:r>
            <a:r>
              <a:rPr lang="en-US" sz="1400" dirty="0">
                <a:solidFill>
                  <a:schemeClr val="tx1">
                    <a:lumMod val="75000"/>
                    <a:lumOff val="25000"/>
                  </a:schemeClr>
                </a:solidFill>
                <a:cs typeface="Segoe UI" panose="020B0502040204020203" pitchFamily="34" charset="0"/>
              </a:rPr>
              <a:t>, as they gravitate towards familiar accents.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 for each yar, </a:t>
            </a:r>
            <a:r>
              <a:rPr lang="en-US" sz="1400" dirty="0" err="1">
                <a:solidFill>
                  <a:srgbClr val="FF0000"/>
                </a:solidFill>
                <a:cs typeface="Segoe UI" panose="020B0502040204020203" pitchFamily="34" charset="0"/>
              </a:rPr>
              <a:t>speechiness</a:t>
            </a:r>
            <a:r>
              <a:rPr lang="en-US" sz="1400" dirty="0">
                <a:solidFill>
                  <a:srgbClr val="FF0000"/>
                </a:solidFill>
                <a:cs typeface="Segoe UI" panose="020B0502040204020203" pitchFamily="34" charset="0"/>
              </a:rPr>
              <a:t> for Australian artists (as defined by Triple J) vs the all other artists.</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416317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Do Australian like long songs?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We expect shorter songs, friendlier to heavy airplay, to perform better than relatively longer songs.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Compared each years top 100 duration mean vs  all songs released duration mean.</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223826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Closing remarks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Rectangle 37">
            <a:extLst>
              <a:ext uri="{FF2B5EF4-FFF2-40B4-BE49-F238E27FC236}">
                <a16:creationId xmlns:a16="http://schemas.microsoft.com/office/drawing/2014/main" id="{21A9242F-1978-423C-BDFA-7B7E84D9FA88}"/>
              </a:ext>
            </a:extLst>
          </p:cNvPr>
          <p:cNvSpPr/>
          <p:nvPr/>
        </p:nvSpPr>
        <p:spPr>
          <a:xfrm>
            <a:off x="3721868" y="876450"/>
            <a:ext cx="4268298" cy="223394"/>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Complete after answering the hypothesis</a:t>
            </a:r>
          </a:p>
        </p:txBody>
      </p:sp>
    </p:spTree>
    <p:extLst>
      <p:ext uri="{BB962C8B-B14F-4D97-AF65-F5344CB8AC3E}">
        <p14:creationId xmlns:p14="http://schemas.microsoft.com/office/powerpoint/2010/main" val="822569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023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19</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03428" y="2682415"/>
            <a:ext cx="1985144" cy="187053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Quantitative Analysis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Australian Preferences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2-4 Million votes yearly</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Ask the right questions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Universal interest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286 Million active users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Algorithmic analysis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9724081" y="95787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a:extLst>
              <a:ext uri="{FF2B5EF4-FFF2-40B4-BE49-F238E27FC236}">
                <a16:creationId xmlns:a16="http://schemas.microsoft.com/office/drawing/2014/main" id="{8ED32470-EB03-4423-9883-7303C6A603D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3762790" y="3334726"/>
            <a:ext cx="758213" cy="758213"/>
          </a:xfrm>
          <a:prstGeom prst="rect">
            <a:avLst/>
          </a:prstGeom>
          <a:noFill/>
          <a:ln>
            <a:noFill/>
          </a:ln>
        </p:spPr>
      </p:pic>
      <p:pic>
        <p:nvPicPr>
          <p:cNvPr id="9" name="Graphic 8" descr="Australia">
            <a:extLst>
              <a:ext uri="{FF2B5EF4-FFF2-40B4-BE49-F238E27FC236}">
                <a16:creationId xmlns:a16="http://schemas.microsoft.com/office/drawing/2014/main" id="{1609800C-ECFD-4778-ABCD-54E1C2F003F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 t="29358" r="30376" b="3312"/>
          <a:stretch/>
        </p:blipFill>
        <p:spPr>
          <a:xfrm>
            <a:off x="6907376" y="1675023"/>
            <a:ext cx="860425" cy="832117"/>
          </a:xfrm>
          <a:prstGeom prst="rect">
            <a:avLst/>
          </a:prstGeom>
        </p:spPr>
      </p:pic>
      <p:pic>
        <p:nvPicPr>
          <p:cNvPr id="56" name="Picture 55">
            <a:extLst>
              <a:ext uri="{FF2B5EF4-FFF2-40B4-BE49-F238E27FC236}">
                <a16:creationId xmlns:a16="http://schemas.microsoft.com/office/drawing/2014/main" id="{5A87F5A8-51A7-4A6E-912D-84B160B747D7}"/>
              </a:ext>
            </a:extLst>
          </p:cNvPr>
          <p:cNvPicPr>
            <a:picLocks noChangeAspect="1"/>
          </p:cNvPicPr>
          <p:nvPr/>
        </p:nvPicPr>
        <p:blipFill rotWithShape="1">
          <a:blip r:embed="rId7">
            <a:biLevel thresh="25000"/>
            <a:extLst>
              <a:ext uri="{28A0092B-C50C-407E-A947-70E740481C1C}">
                <a14:useLocalDpi xmlns:a14="http://schemas.microsoft.com/office/drawing/2010/main" val="0"/>
              </a:ext>
            </a:extLst>
          </a:blip>
          <a:srcRect l="396" r="56942"/>
          <a:stretch/>
        </p:blipFill>
        <p:spPr>
          <a:xfrm>
            <a:off x="7583107" y="3326932"/>
            <a:ext cx="684000" cy="663939"/>
          </a:xfrm>
          <a:prstGeom prst="rect">
            <a:avLst/>
          </a:prstGeom>
        </p:spPr>
      </p:pic>
      <p:pic>
        <p:nvPicPr>
          <p:cNvPr id="58" name="Graphic 57" descr="Question mark">
            <a:extLst>
              <a:ext uri="{FF2B5EF4-FFF2-40B4-BE49-F238E27FC236}">
                <a16:creationId xmlns:a16="http://schemas.microsoft.com/office/drawing/2014/main" id="{974F6AEB-17B3-48DC-893F-9F3C778E6D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91793" y="5237146"/>
            <a:ext cx="591314" cy="591314"/>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0204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Sources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STRENGHTS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CHALLENGES</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SPOTIFY</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TRIPLE J</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Reflects Australian tastes in Music</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Manageable size for a robust sample (2500 lines/25 years)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Artist and song titles recorded using own notation.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Heavily biased towards Australian and Alternative artists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Data for over 170K tracks.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Technical track analysis – extensive and consistent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Artist and song titles recorded using own notation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Some songs might not be present.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TRUE REFLECTION</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BIASED</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EXTENSIVE DATA</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UNIQUE FORMAT</a:t>
            </a:r>
          </a:p>
        </p:txBody>
      </p:sp>
    </p:spTree>
    <p:extLst>
      <p:ext uri="{BB962C8B-B14F-4D97-AF65-F5344CB8AC3E}">
        <p14:creationId xmlns:p14="http://schemas.microsoft.com/office/powerpoint/2010/main" val="134031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2"/>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2"/>
            <a:ext cx="12700" cy="2285024"/>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Merged Database</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Hypothesis Testing</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Hypothesis B</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Hypothesis A</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Hypothesis C</a:t>
            </a:r>
          </a:p>
        </p:txBody>
      </p:sp>
      <p:sp>
        <p:nvSpPr>
          <p:cNvPr id="90" name="Rectangle 89">
            <a:extLst>
              <a:ext uri="{FF2B5EF4-FFF2-40B4-BE49-F238E27FC236}">
                <a16:creationId xmlns:a16="http://schemas.microsoft.com/office/drawing/2014/main" id="{79B46693-ED1F-429F-9B11-2794939E3B99}"/>
              </a:ext>
            </a:extLst>
          </p:cNvPr>
          <p:cNvSpPr/>
          <p:nvPr/>
        </p:nvSpPr>
        <p:spPr>
          <a:xfrm>
            <a:off x="6632177" y="4466071"/>
            <a:ext cx="1348582" cy="954364"/>
          </a:xfrm>
          <a:prstGeom prst="rect">
            <a:avLst/>
          </a:prstGeom>
        </p:spPr>
        <p:txBody>
          <a:bodyPr wrap="square" lIns="0" tIns="0" rIns="0" bIns="0" anchor="ctr">
            <a:spAutoFit/>
          </a:bodyPr>
          <a:lstStyle/>
          <a:p>
            <a:pPr algn="ctr">
              <a:lnSpc>
                <a:spcPts val="1900"/>
              </a:lnSpc>
            </a:pPr>
            <a:r>
              <a:rPr lang="en-US" sz="1400" dirty="0">
                <a:solidFill>
                  <a:srgbClr val="FF0000"/>
                </a:solidFill>
                <a:cs typeface="Segoe UI" panose="020B0502040204020203" pitchFamily="34" charset="0"/>
              </a:rPr>
              <a:t>How did we apply the data? Challenges? Tools?</a:t>
            </a:r>
          </a:p>
        </p:txBody>
      </p:sp>
      <p:sp>
        <p:nvSpPr>
          <p:cNvPr id="91" name="Rectangle 90">
            <a:extLst>
              <a:ext uri="{FF2B5EF4-FFF2-40B4-BE49-F238E27FC236}">
                <a16:creationId xmlns:a16="http://schemas.microsoft.com/office/drawing/2014/main" id="{0F8D1DEA-0363-4C10-925D-1D68E14CCEF4}"/>
              </a:ext>
            </a:extLst>
          </p:cNvPr>
          <p:cNvSpPr/>
          <p:nvPr/>
        </p:nvSpPr>
        <p:spPr>
          <a:xfrm>
            <a:off x="4240212" y="4632885"/>
            <a:ext cx="1348582" cy="95436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pivoting by artist and song.</a:t>
            </a:r>
          </a:p>
          <a:p>
            <a:pPr algn="ctr">
              <a:lnSpc>
                <a:spcPts val="1900"/>
              </a:lnSpc>
            </a:pPr>
            <a:r>
              <a:rPr lang="en-US" sz="1400" dirty="0">
                <a:solidFill>
                  <a:srgbClr val="FF0000"/>
                </a:solidFill>
                <a:cs typeface="Segoe UI" panose="020B0502040204020203" pitchFamily="34" charset="0"/>
              </a:rPr>
              <a:t>Tools? Resources? Difficulties?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92" name="Rectangle 91">
            <a:extLst>
              <a:ext uri="{FF2B5EF4-FFF2-40B4-BE49-F238E27FC236}">
                <a16:creationId xmlns:a16="http://schemas.microsoft.com/office/drawing/2014/main" id="{A69BDC62-882D-49FD-B60A-05F493B04723}"/>
              </a:ext>
            </a:extLst>
          </p:cNvPr>
          <p:cNvSpPr/>
          <p:nvPr/>
        </p:nvSpPr>
        <p:spPr>
          <a:xfrm>
            <a:off x="228600" y="2346528"/>
            <a:ext cx="13866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Triple J Hottest 100 data 1993 - 2017</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Spotify database – track level quantitative data 1921 - 2020.</a:t>
            </a:r>
          </a:p>
        </p:txBody>
      </p:sp>
      <p:pic>
        <p:nvPicPr>
          <p:cNvPr id="32" name="Picture 31">
            <a:extLst>
              <a:ext uri="{FF2B5EF4-FFF2-40B4-BE49-F238E27FC236}">
                <a16:creationId xmlns:a16="http://schemas.microsoft.com/office/drawing/2014/main" id="{115ACCE4-BDD2-42AD-BA7A-3FEEED0FC1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2094700" y="4516314"/>
            <a:ext cx="758213" cy="758213"/>
          </a:xfrm>
          <a:prstGeom prst="rect">
            <a:avLst/>
          </a:prstGeom>
          <a:noFill/>
          <a:ln>
            <a:noFill/>
          </a:ln>
        </p:spPr>
      </p:pic>
      <p:pic>
        <p:nvPicPr>
          <p:cNvPr id="33" name="Picture 32">
            <a:extLst>
              <a:ext uri="{FF2B5EF4-FFF2-40B4-BE49-F238E27FC236}">
                <a16:creationId xmlns:a16="http://schemas.microsoft.com/office/drawing/2014/main" id="{16A1663D-39BE-4461-AE1A-A5812293FD5F}"/>
              </a:ext>
            </a:extLst>
          </p:cNvPr>
          <p:cNvPicPr>
            <a:picLocks noChangeAspect="1"/>
          </p:cNvPicPr>
          <p:nvPr/>
        </p:nvPicPr>
        <p:blipFill rotWithShape="1">
          <a:blip r:embed="rId5">
            <a:biLevel thresh="25000"/>
            <a:extLst>
              <a:ext uri="{28A0092B-C50C-407E-A947-70E740481C1C}">
                <a14:useLocalDpi xmlns:a14="http://schemas.microsoft.com/office/drawing/2010/main" val="0"/>
              </a:ext>
            </a:extLst>
          </a:blip>
          <a:srcRect l="396" r="56942"/>
          <a:stretch/>
        </p:blipFill>
        <p:spPr>
          <a:xfrm>
            <a:off x="2125818" y="2248083"/>
            <a:ext cx="684000" cy="663939"/>
          </a:xfrm>
          <a:prstGeom prst="rect">
            <a:avLst/>
          </a:prstGeom>
        </p:spPr>
      </p:pic>
    </p:spTree>
    <p:extLst>
      <p:ext uri="{BB962C8B-B14F-4D97-AF65-F5344CB8AC3E}">
        <p14:creationId xmlns:p14="http://schemas.microsoft.com/office/powerpoint/2010/main" val="162293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38D23E0-90B3-43E4-82DA-493418211304}"/>
              </a:ext>
            </a:extLst>
          </p:cNvPr>
          <p:cNvPicPr>
            <a:picLocks noChangeAspect="1"/>
          </p:cNvPicPr>
          <p:nvPr/>
        </p:nvPicPr>
        <p:blipFill rotWithShape="1">
          <a:blip r:embed="rId3"/>
          <a:srcRect b="20462"/>
          <a:stretch/>
        </p:blipFill>
        <p:spPr>
          <a:xfrm>
            <a:off x="3211586" y="2167424"/>
            <a:ext cx="1584725" cy="2779473"/>
          </a:xfrm>
          <a:prstGeom prst="rect">
            <a:avLst/>
          </a:prstGeom>
        </p:spPr>
      </p:pic>
      <p:sp>
        <p:nvSpPr>
          <p:cNvPr id="16" name="TextBox 15">
            <a:extLst>
              <a:ext uri="{FF2B5EF4-FFF2-40B4-BE49-F238E27FC236}">
                <a16:creationId xmlns:a16="http://schemas.microsoft.com/office/drawing/2014/main" id="{C0D7C618-C0D0-4E1D-B20E-A44FE87C2D5B}"/>
              </a:ext>
            </a:extLst>
          </p:cNvPr>
          <p:cNvSpPr txBox="1"/>
          <p:nvPr/>
        </p:nvSpPr>
        <p:spPr>
          <a:xfrm>
            <a:off x="3211586" y="1694317"/>
            <a:ext cx="1595309" cy="369332"/>
          </a:xfrm>
          <a:prstGeom prst="rect">
            <a:avLst/>
          </a:prstGeom>
          <a:noFill/>
        </p:spPr>
        <p:txBody>
          <a:bodyPr wrap="none" rtlCol="0">
            <a:spAutoFit/>
          </a:bodyPr>
          <a:lstStyle/>
          <a:p>
            <a:r>
              <a:rPr lang="en-AU" dirty="0"/>
              <a:t>Triple J dataset</a:t>
            </a:r>
          </a:p>
        </p:txBody>
      </p:sp>
      <p:pic>
        <p:nvPicPr>
          <p:cNvPr id="18" name="Picture 17">
            <a:extLst>
              <a:ext uri="{FF2B5EF4-FFF2-40B4-BE49-F238E27FC236}">
                <a16:creationId xmlns:a16="http://schemas.microsoft.com/office/drawing/2014/main" id="{3BE80708-2F4F-4340-9C3D-5A183C1F8FF5}"/>
              </a:ext>
            </a:extLst>
          </p:cNvPr>
          <p:cNvPicPr>
            <a:picLocks noChangeAspect="1"/>
          </p:cNvPicPr>
          <p:nvPr/>
        </p:nvPicPr>
        <p:blipFill rotWithShape="1">
          <a:blip r:embed="rId4"/>
          <a:srcRect b="19158"/>
          <a:stretch/>
        </p:blipFill>
        <p:spPr>
          <a:xfrm>
            <a:off x="6576060" y="2109895"/>
            <a:ext cx="1405519" cy="3123313"/>
          </a:xfrm>
          <a:prstGeom prst="rect">
            <a:avLst/>
          </a:prstGeom>
        </p:spPr>
      </p:pic>
      <p:sp>
        <p:nvSpPr>
          <p:cNvPr id="47" name="TextBox 46">
            <a:extLst>
              <a:ext uri="{FF2B5EF4-FFF2-40B4-BE49-F238E27FC236}">
                <a16:creationId xmlns:a16="http://schemas.microsoft.com/office/drawing/2014/main" id="{64E8D467-41BB-4A36-AD97-ACB5FA65067F}"/>
              </a:ext>
            </a:extLst>
          </p:cNvPr>
          <p:cNvSpPr txBox="1"/>
          <p:nvPr/>
        </p:nvSpPr>
        <p:spPr>
          <a:xfrm>
            <a:off x="6366329" y="1624792"/>
            <a:ext cx="1615250" cy="369332"/>
          </a:xfrm>
          <a:prstGeom prst="rect">
            <a:avLst/>
          </a:prstGeom>
          <a:noFill/>
        </p:spPr>
        <p:txBody>
          <a:bodyPr wrap="none" rtlCol="0">
            <a:spAutoFit/>
          </a:bodyPr>
          <a:lstStyle/>
          <a:p>
            <a:r>
              <a:rPr lang="en-AU" dirty="0"/>
              <a:t>Spotify dataset</a:t>
            </a:r>
          </a:p>
        </p:txBody>
      </p:sp>
      <p:sp>
        <p:nvSpPr>
          <p:cNvPr id="51" name="Rectangle: Rounded Corners 50">
            <a:extLst>
              <a:ext uri="{FF2B5EF4-FFF2-40B4-BE49-F238E27FC236}">
                <a16:creationId xmlns:a16="http://schemas.microsoft.com/office/drawing/2014/main" id="{17C643BC-AA59-4B95-ACF7-8E297A26AF5F}"/>
              </a:ext>
            </a:extLst>
          </p:cNvPr>
          <p:cNvSpPr/>
          <p:nvPr/>
        </p:nvSpPr>
        <p:spPr>
          <a:xfrm>
            <a:off x="2972257" y="3557161"/>
            <a:ext cx="2073965" cy="369332"/>
          </a:xfrm>
          <a:prstGeom prst="roundRect">
            <a:avLst>
              <a:gd name="adj" fmla="val 50000"/>
            </a:avLst>
          </a:prstGeom>
          <a:solidFill>
            <a:schemeClr val="accent5">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Rectangle: Rounded Corners 51">
            <a:extLst>
              <a:ext uri="{FF2B5EF4-FFF2-40B4-BE49-F238E27FC236}">
                <a16:creationId xmlns:a16="http://schemas.microsoft.com/office/drawing/2014/main" id="{537C6AAC-C6BD-48D4-B46D-BA998DC26B8E}"/>
              </a:ext>
            </a:extLst>
          </p:cNvPr>
          <p:cNvSpPr/>
          <p:nvPr/>
        </p:nvSpPr>
        <p:spPr>
          <a:xfrm>
            <a:off x="6241835" y="3121021"/>
            <a:ext cx="2073965" cy="369332"/>
          </a:xfrm>
          <a:prstGeom prst="roundRect">
            <a:avLst>
              <a:gd name="adj" fmla="val 50000"/>
            </a:avLst>
          </a:prstGeom>
          <a:solidFill>
            <a:schemeClr val="accent5">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Rounded Corners 54">
            <a:extLst>
              <a:ext uri="{FF2B5EF4-FFF2-40B4-BE49-F238E27FC236}">
                <a16:creationId xmlns:a16="http://schemas.microsoft.com/office/drawing/2014/main" id="{095B1B90-6B3E-4959-96D7-70AD8547E67E}"/>
              </a:ext>
            </a:extLst>
          </p:cNvPr>
          <p:cNvSpPr/>
          <p:nvPr/>
        </p:nvSpPr>
        <p:spPr>
          <a:xfrm>
            <a:off x="2978246" y="3167200"/>
            <a:ext cx="2073965" cy="369332"/>
          </a:xfrm>
          <a:prstGeom prst="roundRect">
            <a:avLst>
              <a:gd name="adj" fmla="val 50000"/>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
            </a:r>
          </a:p>
        </p:txBody>
      </p:sp>
      <p:sp>
        <p:nvSpPr>
          <p:cNvPr id="56" name="Rectangle: Rounded Corners 55">
            <a:extLst>
              <a:ext uri="{FF2B5EF4-FFF2-40B4-BE49-F238E27FC236}">
                <a16:creationId xmlns:a16="http://schemas.microsoft.com/office/drawing/2014/main" id="{A7C7130C-3A06-45DA-B8CD-FF452BD08DF1}"/>
              </a:ext>
            </a:extLst>
          </p:cNvPr>
          <p:cNvSpPr/>
          <p:nvPr/>
        </p:nvSpPr>
        <p:spPr>
          <a:xfrm>
            <a:off x="6241835" y="2732133"/>
            <a:ext cx="2073965" cy="369332"/>
          </a:xfrm>
          <a:prstGeom prst="roundRect">
            <a:avLst>
              <a:gd name="adj" fmla="val 50000"/>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5" name="Connector: Elbow 24">
            <a:extLst>
              <a:ext uri="{FF2B5EF4-FFF2-40B4-BE49-F238E27FC236}">
                <a16:creationId xmlns:a16="http://schemas.microsoft.com/office/drawing/2014/main" id="{952D51A9-186D-4C21-AD38-E5EE331E08D8}"/>
              </a:ext>
            </a:extLst>
          </p:cNvPr>
          <p:cNvCxnSpPr>
            <a:stCxn id="55" idx="3"/>
            <a:endCxn id="56" idx="1"/>
          </p:cNvCxnSpPr>
          <p:nvPr/>
        </p:nvCxnSpPr>
        <p:spPr>
          <a:xfrm flipV="1">
            <a:off x="5052211" y="2916799"/>
            <a:ext cx="1189624" cy="435067"/>
          </a:xfrm>
          <a:prstGeom prst="bentConnector3">
            <a:avLst>
              <a:gd name="adj1" fmla="val 3718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7DDC1D53-7698-46D6-AE41-F6496A959B54}"/>
              </a:ext>
            </a:extLst>
          </p:cNvPr>
          <p:cNvCxnSpPr>
            <a:cxnSpLocks/>
            <a:stCxn id="51" idx="3"/>
            <a:endCxn id="52" idx="1"/>
          </p:cNvCxnSpPr>
          <p:nvPr/>
        </p:nvCxnSpPr>
        <p:spPr>
          <a:xfrm flipV="1">
            <a:off x="5046222" y="3305687"/>
            <a:ext cx="1195613" cy="436140"/>
          </a:xfrm>
          <a:prstGeom prst="bentConnector3">
            <a:avLst>
              <a:gd name="adj1" fmla="val 5997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Object 43">
            <a:extLst>
              <a:ext uri="{FF2B5EF4-FFF2-40B4-BE49-F238E27FC236}">
                <a16:creationId xmlns:a16="http://schemas.microsoft.com/office/drawing/2014/main" id="{5DE7A60D-40D0-4587-86D4-7CCAF1D84512}"/>
              </a:ext>
            </a:extLst>
          </p:cNvPr>
          <p:cNvGraphicFramePr>
            <a:graphicFrameLocks noChangeAspect="1"/>
          </p:cNvGraphicFramePr>
          <p:nvPr>
            <p:extLst>
              <p:ext uri="{D42A27DB-BD31-4B8C-83A1-F6EECF244321}">
                <p14:modId xmlns:p14="http://schemas.microsoft.com/office/powerpoint/2010/main" val="136109671"/>
              </p:ext>
            </p:extLst>
          </p:nvPr>
        </p:nvGraphicFramePr>
        <p:xfrm>
          <a:off x="399921" y="3825382"/>
          <a:ext cx="1817089" cy="1638133"/>
        </p:xfrm>
        <a:graphic>
          <a:graphicData uri="http://schemas.openxmlformats.org/presentationml/2006/ole">
            <mc:AlternateContent xmlns:mc="http://schemas.openxmlformats.org/markup-compatibility/2006">
              <mc:Choice xmlns:v="urn:schemas-microsoft-com:vml" Requires="v">
                <p:oleObj name="Image" r:id="rId5" imgW="1676160" imgH="1510920" progId="Photoshop.Image.13">
                  <p:embed/>
                </p:oleObj>
              </mc:Choice>
              <mc:Fallback>
                <p:oleObj name="Image" r:id="rId5" imgW="1676160" imgH="1510920" progId="Photoshop.Image.13">
                  <p:embed/>
                  <p:pic>
                    <p:nvPicPr>
                      <p:cNvPr id="44" name="Object 43">
                        <a:extLst>
                          <a:ext uri="{FF2B5EF4-FFF2-40B4-BE49-F238E27FC236}">
                            <a16:creationId xmlns:a16="http://schemas.microsoft.com/office/drawing/2014/main" id="{5DE7A60D-40D0-4587-86D4-7CCAF1D84512}"/>
                          </a:ext>
                        </a:extLst>
                      </p:cNvPr>
                      <p:cNvPicPr/>
                      <p:nvPr/>
                    </p:nvPicPr>
                    <p:blipFill>
                      <a:blip r:embed="rId6"/>
                      <a:stretch>
                        <a:fillRect/>
                      </a:stretch>
                    </p:blipFill>
                    <p:spPr>
                      <a:xfrm>
                        <a:off x="399921" y="3825382"/>
                        <a:ext cx="1817089" cy="1638133"/>
                      </a:xfrm>
                      <a:prstGeom prst="rect">
                        <a:avLst/>
                      </a:prstGeom>
                      <a:ln>
                        <a:solidFill>
                          <a:schemeClr val="accent1"/>
                        </a:solidFill>
                      </a:ln>
                    </p:spPr>
                  </p:pic>
                </p:oleObj>
              </mc:Fallback>
            </mc:AlternateContent>
          </a:graphicData>
        </a:graphic>
      </p:graphicFrame>
      <p:graphicFrame>
        <p:nvGraphicFramePr>
          <p:cNvPr id="45" name="Object 44">
            <a:extLst>
              <a:ext uri="{FF2B5EF4-FFF2-40B4-BE49-F238E27FC236}">
                <a16:creationId xmlns:a16="http://schemas.microsoft.com/office/drawing/2014/main" id="{4EA11B65-32B4-4A48-9F34-F9D32F061EB2}"/>
              </a:ext>
            </a:extLst>
          </p:cNvPr>
          <p:cNvGraphicFramePr>
            <a:graphicFrameLocks noChangeAspect="1"/>
          </p:cNvGraphicFramePr>
          <p:nvPr>
            <p:extLst>
              <p:ext uri="{D42A27DB-BD31-4B8C-83A1-F6EECF244321}">
                <p14:modId xmlns:p14="http://schemas.microsoft.com/office/powerpoint/2010/main" val="525109239"/>
              </p:ext>
            </p:extLst>
          </p:nvPr>
        </p:nvGraphicFramePr>
        <p:xfrm>
          <a:off x="345737" y="1282259"/>
          <a:ext cx="1925459" cy="1522600"/>
        </p:xfrm>
        <a:graphic>
          <a:graphicData uri="http://schemas.openxmlformats.org/presentationml/2006/ole">
            <mc:AlternateContent xmlns:mc="http://schemas.openxmlformats.org/markup-compatibility/2006">
              <mc:Choice xmlns:v="urn:schemas-microsoft-com:vml" Requires="v">
                <p:oleObj name="Image" r:id="rId7" imgW="2247480" imgH="1777680" progId="Photoshop.Image.13">
                  <p:embed/>
                </p:oleObj>
              </mc:Choice>
              <mc:Fallback>
                <p:oleObj name="Image" r:id="rId7" imgW="2247480" imgH="1777680" progId="Photoshop.Image.13">
                  <p:embed/>
                  <p:pic>
                    <p:nvPicPr>
                      <p:cNvPr id="45" name="Object 44">
                        <a:extLst>
                          <a:ext uri="{FF2B5EF4-FFF2-40B4-BE49-F238E27FC236}">
                            <a16:creationId xmlns:a16="http://schemas.microsoft.com/office/drawing/2014/main" id="{4EA11B65-32B4-4A48-9F34-F9D32F061EB2}"/>
                          </a:ext>
                        </a:extLst>
                      </p:cNvPr>
                      <p:cNvPicPr/>
                      <p:nvPr/>
                    </p:nvPicPr>
                    <p:blipFill>
                      <a:blip r:embed="rId8"/>
                      <a:stretch>
                        <a:fillRect/>
                      </a:stretch>
                    </p:blipFill>
                    <p:spPr>
                      <a:xfrm>
                        <a:off x="345737" y="1282259"/>
                        <a:ext cx="1925459" cy="1522600"/>
                      </a:xfrm>
                      <a:prstGeom prst="rect">
                        <a:avLst/>
                      </a:prstGeom>
                      <a:ln>
                        <a:solidFill>
                          <a:schemeClr val="accent1"/>
                        </a:solidFill>
                      </a:ln>
                    </p:spPr>
                  </p:pic>
                </p:oleObj>
              </mc:Fallback>
            </mc:AlternateContent>
          </a:graphicData>
        </a:graphic>
      </p:graphicFrame>
      <p:cxnSp>
        <p:nvCxnSpPr>
          <p:cNvPr id="3" name="Straight Arrow Connector 2">
            <a:extLst>
              <a:ext uri="{FF2B5EF4-FFF2-40B4-BE49-F238E27FC236}">
                <a16:creationId xmlns:a16="http://schemas.microsoft.com/office/drawing/2014/main" id="{9011A9C2-17F3-44C0-9F8A-799B5CA707D5}"/>
              </a:ext>
            </a:extLst>
          </p:cNvPr>
          <p:cNvCxnSpPr>
            <a:stCxn id="55" idx="1"/>
          </p:cNvCxnSpPr>
          <p:nvPr/>
        </p:nvCxnSpPr>
        <p:spPr>
          <a:xfrm flipH="1" flipV="1">
            <a:off x="2271196" y="2043559"/>
            <a:ext cx="707050" cy="130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54C7616-1507-4812-9987-1EDF2F0B1086}"/>
              </a:ext>
            </a:extLst>
          </p:cNvPr>
          <p:cNvCxnSpPr>
            <a:stCxn id="51" idx="1"/>
            <a:endCxn id="44" idx="3"/>
          </p:cNvCxnSpPr>
          <p:nvPr/>
        </p:nvCxnSpPr>
        <p:spPr>
          <a:xfrm flipH="1">
            <a:off x="2217010" y="3741827"/>
            <a:ext cx="755247" cy="90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B37F577-1CC6-464F-B833-593EAC424153}"/>
              </a:ext>
            </a:extLst>
          </p:cNvPr>
          <p:cNvCxnSpPr>
            <a:cxnSpLocks/>
            <a:stCxn id="56" idx="3"/>
            <a:endCxn id="22" idx="1"/>
          </p:cNvCxnSpPr>
          <p:nvPr/>
        </p:nvCxnSpPr>
        <p:spPr>
          <a:xfrm flipV="1">
            <a:off x="8315800" y="1878983"/>
            <a:ext cx="707050" cy="1037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1D5069-1954-4F4B-B097-987B7E6BB3FC}"/>
              </a:ext>
            </a:extLst>
          </p:cNvPr>
          <p:cNvCxnSpPr>
            <a:cxnSpLocks/>
            <a:stCxn id="52" idx="3"/>
            <a:endCxn id="28" idx="1"/>
          </p:cNvCxnSpPr>
          <p:nvPr/>
        </p:nvCxnSpPr>
        <p:spPr>
          <a:xfrm>
            <a:off x="8315800" y="3305687"/>
            <a:ext cx="707050" cy="1419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69CB025E-A746-492E-A75A-39888F2A54E8}"/>
              </a:ext>
            </a:extLst>
          </p:cNvPr>
          <p:cNvPicPr>
            <a:picLocks noChangeAspect="1"/>
          </p:cNvPicPr>
          <p:nvPr/>
        </p:nvPicPr>
        <p:blipFill>
          <a:blip r:embed="rId9"/>
          <a:stretch>
            <a:fillRect/>
          </a:stretch>
        </p:blipFill>
        <p:spPr>
          <a:xfrm>
            <a:off x="9022850" y="727610"/>
            <a:ext cx="2941693" cy="2302745"/>
          </a:xfrm>
          <a:prstGeom prst="rect">
            <a:avLst/>
          </a:prstGeom>
          <a:ln>
            <a:solidFill>
              <a:schemeClr val="accent1"/>
            </a:solidFill>
          </a:ln>
        </p:spPr>
      </p:pic>
      <p:pic>
        <p:nvPicPr>
          <p:cNvPr id="28" name="Picture 27">
            <a:extLst>
              <a:ext uri="{FF2B5EF4-FFF2-40B4-BE49-F238E27FC236}">
                <a16:creationId xmlns:a16="http://schemas.microsoft.com/office/drawing/2014/main" id="{79F21A3B-3E32-4D7B-8431-F74A13CCA45A}"/>
              </a:ext>
            </a:extLst>
          </p:cNvPr>
          <p:cNvPicPr>
            <a:picLocks noChangeAspect="1"/>
          </p:cNvPicPr>
          <p:nvPr/>
        </p:nvPicPr>
        <p:blipFill>
          <a:blip r:embed="rId10"/>
          <a:stretch>
            <a:fillRect/>
          </a:stretch>
        </p:blipFill>
        <p:spPr>
          <a:xfrm>
            <a:off x="9022850" y="3671550"/>
            <a:ext cx="2943330" cy="2106391"/>
          </a:xfrm>
          <a:prstGeom prst="rect">
            <a:avLst/>
          </a:prstGeom>
          <a:ln>
            <a:solidFill>
              <a:schemeClr val="accent1"/>
            </a:solidFill>
          </a:ln>
          <a:effectLst>
            <a:softEdge rad="0"/>
          </a:effectLst>
        </p:spPr>
      </p:pic>
    </p:spTree>
    <p:extLst>
      <p:ext uri="{BB962C8B-B14F-4D97-AF65-F5344CB8AC3E}">
        <p14:creationId xmlns:p14="http://schemas.microsoft.com/office/powerpoint/2010/main" val="98172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9E3D99-D23E-410C-8F4B-9CBF1D2E9A35}"/>
              </a:ext>
            </a:extLst>
          </p:cNvPr>
          <p:cNvSpPr txBox="1"/>
          <p:nvPr/>
        </p:nvSpPr>
        <p:spPr>
          <a:xfrm>
            <a:off x="480945" y="2301694"/>
            <a:ext cx="6679539" cy="2677656"/>
          </a:xfrm>
          <a:prstGeom prst="rect">
            <a:avLst/>
          </a:prstGeom>
          <a:noFill/>
          <a:ln>
            <a:noFill/>
          </a:ln>
        </p:spPr>
        <p:txBody>
          <a:bodyPr wrap="square">
            <a:spAutoFit/>
          </a:bodyPr>
          <a:lstStyle/>
          <a:p>
            <a:pPr marL="514350" indent="-514350">
              <a:buAutoNum type="arabicPeriod"/>
            </a:pPr>
            <a:r>
              <a:rPr lang="en-AU" sz="2800" dirty="0">
                <a:latin typeface="Arial" panose="020B0604020202020204" pitchFamily="34" charset="0"/>
                <a:cs typeface="Arial" panose="020B0604020202020204" pitchFamily="34" charset="0"/>
              </a:rPr>
              <a:t>How to match columns when special characters and symbols appear</a:t>
            </a:r>
            <a:r>
              <a:rPr lang="en-AU" altLang="zh-CN" sz="2800" dirty="0">
                <a:latin typeface="Arial" panose="020B0604020202020204" pitchFamily="34" charset="0"/>
                <a:cs typeface="Arial" panose="020B0604020202020204" pitchFamily="34" charset="0"/>
              </a:rPr>
              <a:t>?</a:t>
            </a:r>
          </a:p>
          <a:p>
            <a:pPr marL="514350" indent="-514350">
              <a:buAutoNum type="arabicPeriod"/>
            </a:pPr>
            <a:r>
              <a:rPr lang="en-AU" sz="2800" dirty="0">
                <a:latin typeface="Arial" panose="020B0604020202020204" pitchFamily="34" charset="0"/>
                <a:cs typeface="Arial" panose="020B0604020202020204" pitchFamily="34" charset="0"/>
              </a:rPr>
              <a:t>How to make sure the matching can be done quickly in such a big data set?</a:t>
            </a:r>
          </a:p>
          <a:p>
            <a:r>
              <a:rPr lang="en-AU" sz="2800" dirty="0">
                <a:latin typeface="Arial" panose="020B0604020202020204" pitchFamily="34" charset="0"/>
                <a:cs typeface="Arial" panose="020B0604020202020204" pitchFamily="34" charset="0"/>
              </a:rPr>
              <a:t>	2,501 x</a:t>
            </a:r>
            <a:r>
              <a:rPr lang="zh-CN" altLang="en-US" sz="2800" dirty="0">
                <a:latin typeface="Arial" panose="020B0604020202020204" pitchFamily="34" charset="0"/>
                <a:cs typeface="Arial" panose="020B0604020202020204" pitchFamily="34" charset="0"/>
              </a:rPr>
              <a:t> </a:t>
            </a:r>
            <a:r>
              <a:rPr lang="en-AU" altLang="zh-CN" sz="2800" dirty="0">
                <a:latin typeface="Arial" panose="020B0604020202020204" pitchFamily="34" charset="0"/>
                <a:cs typeface="Arial" panose="020B0604020202020204" pitchFamily="34" charset="0"/>
              </a:rPr>
              <a:t>170,665</a:t>
            </a:r>
            <a:r>
              <a:rPr lang="zh-CN" altLang="en-US" sz="2800" dirty="0">
                <a:latin typeface="Arial" panose="020B0604020202020204" pitchFamily="34" charset="0"/>
                <a:cs typeface="Arial" panose="020B0604020202020204" pitchFamily="34" charset="0"/>
              </a:rPr>
              <a:t> </a:t>
            </a:r>
            <a:r>
              <a:rPr lang="en-AU" altLang="zh-CN" sz="2800" dirty="0">
                <a:latin typeface="Arial" panose="020B0604020202020204" pitchFamily="34" charset="0"/>
                <a:cs typeface="Arial" panose="020B0604020202020204" pitchFamily="34" charset="0"/>
              </a:rPr>
              <a:t>= 426,833,165 !</a:t>
            </a:r>
            <a:endParaRPr lang="en-AU" sz="28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0FEDD37-7DFD-4214-98E8-5743634C47B0}"/>
              </a:ext>
            </a:extLst>
          </p:cNvPr>
          <p:cNvPicPr>
            <a:picLocks noChangeAspect="1"/>
          </p:cNvPicPr>
          <p:nvPr/>
        </p:nvPicPr>
        <p:blipFill>
          <a:blip r:embed="rId2"/>
          <a:stretch>
            <a:fillRect/>
          </a:stretch>
        </p:blipFill>
        <p:spPr>
          <a:xfrm>
            <a:off x="7160484" y="961761"/>
            <a:ext cx="1868343" cy="4653007"/>
          </a:xfrm>
          <a:prstGeom prst="rect">
            <a:avLst/>
          </a:prstGeom>
          <a:ln>
            <a:solidFill>
              <a:schemeClr val="accent1"/>
            </a:solidFill>
          </a:ln>
        </p:spPr>
      </p:pic>
      <p:pic>
        <p:nvPicPr>
          <p:cNvPr id="11" name="Picture 10">
            <a:extLst>
              <a:ext uri="{FF2B5EF4-FFF2-40B4-BE49-F238E27FC236}">
                <a16:creationId xmlns:a16="http://schemas.microsoft.com/office/drawing/2014/main" id="{AFF6055D-361F-4C75-AE2B-8B3EA9A75DB9}"/>
              </a:ext>
            </a:extLst>
          </p:cNvPr>
          <p:cNvPicPr>
            <a:picLocks noChangeAspect="1"/>
          </p:cNvPicPr>
          <p:nvPr/>
        </p:nvPicPr>
        <p:blipFill>
          <a:blip r:embed="rId3"/>
          <a:stretch>
            <a:fillRect/>
          </a:stretch>
        </p:blipFill>
        <p:spPr>
          <a:xfrm>
            <a:off x="9195009" y="413769"/>
            <a:ext cx="2689260" cy="6030462"/>
          </a:xfrm>
          <a:prstGeom prst="rect">
            <a:avLst/>
          </a:prstGeom>
          <a:ln>
            <a:solidFill>
              <a:schemeClr val="accent1"/>
            </a:solidFill>
          </a:ln>
        </p:spPr>
      </p:pic>
      <p:sp>
        <p:nvSpPr>
          <p:cNvPr id="12" name="Rectangle 11">
            <a:extLst>
              <a:ext uri="{FF2B5EF4-FFF2-40B4-BE49-F238E27FC236}">
                <a16:creationId xmlns:a16="http://schemas.microsoft.com/office/drawing/2014/main" id="{60B3E125-2B66-4DD0-96FC-473E1048B5BC}"/>
              </a:ext>
            </a:extLst>
          </p:cNvPr>
          <p:cNvSpPr/>
          <p:nvPr/>
        </p:nvSpPr>
        <p:spPr>
          <a:xfrm>
            <a:off x="1963048" y="1067269"/>
            <a:ext cx="3068469"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Challenge</a:t>
            </a:r>
          </a:p>
        </p:txBody>
      </p:sp>
    </p:spTree>
    <p:extLst>
      <p:ext uri="{BB962C8B-B14F-4D97-AF65-F5344CB8AC3E}">
        <p14:creationId xmlns:p14="http://schemas.microsoft.com/office/powerpoint/2010/main" val="224099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38D23E0-90B3-43E4-82DA-493418211304}"/>
              </a:ext>
            </a:extLst>
          </p:cNvPr>
          <p:cNvPicPr>
            <a:picLocks noChangeAspect="1"/>
          </p:cNvPicPr>
          <p:nvPr/>
        </p:nvPicPr>
        <p:blipFill>
          <a:blip r:embed="rId3"/>
          <a:stretch>
            <a:fillRect/>
          </a:stretch>
        </p:blipFill>
        <p:spPr>
          <a:xfrm>
            <a:off x="802101" y="2010928"/>
            <a:ext cx="1322514" cy="3171714"/>
          </a:xfrm>
          <a:prstGeom prst="rect">
            <a:avLst/>
          </a:prstGeom>
        </p:spPr>
      </p:pic>
      <p:sp>
        <p:nvSpPr>
          <p:cNvPr id="16" name="TextBox 15">
            <a:extLst>
              <a:ext uri="{FF2B5EF4-FFF2-40B4-BE49-F238E27FC236}">
                <a16:creationId xmlns:a16="http://schemas.microsoft.com/office/drawing/2014/main" id="{C0D7C618-C0D0-4E1D-B20E-A44FE87C2D5B}"/>
              </a:ext>
            </a:extLst>
          </p:cNvPr>
          <p:cNvSpPr txBox="1"/>
          <p:nvPr/>
        </p:nvSpPr>
        <p:spPr>
          <a:xfrm>
            <a:off x="793269" y="1570806"/>
            <a:ext cx="1331347" cy="335215"/>
          </a:xfrm>
          <a:prstGeom prst="rect">
            <a:avLst/>
          </a:prstGeom>
          <a:noFill/>
        </p:spPr>
        <p:txBody>
          <a:bodyPr wrap="none" rtlCol="0">
            <a:spAutoFit/>
          </a:bodyPr>
          <a:lstStyle/>
          <a:p>
            <a:r>
              <a:rPr lang="en-AU" dirty="0"/>
              <a:t>Triple J dataset</a:t>
            </a:r>
          </a:p>
        </p:txBody>
      </p:sp>
      <p:pic>
        <p:nvPicPr>
          <p:cNvPr id="18" name="Picture 17">
            <a:extLst>
              <a:ext uri="{FF2B5EF4-FFF2-40B4-BE49-F238E27FC236}">
                <a16:creationId xmlns:a16="http://schemas.microsoft.com/office/drawing/2014/main" id="{3BE80708-2F4F-4340-9C3D-5A183C1F8FF5}"/>
              </a:ext>
            </a:extLst>
          </p:cNvPr>
          <p:cNvPicPr>
            <a:picLocks noChangeAspect="1"/>
          </p:cNvPicPr>
          <p:nvPr/>
        </p:nvPicPr>
        <p:blipFill>
          <a:blip r:embed="rId4"/>
          <a:stretch>
            <a:fillRect/>
          </a:stretch>
        </p:blipFill>
        <p:spPr>
          <a:xfrm>
            <a:off x="3601052" y="1947994"/>
            <a:ext cx="1172960" cy="3506589"/>
          </a:xfrm>
          <a:prstGeom prst="rect">
            <a:avLst/>
          </a:prstGeom>
        </p:spPr>
      </p:pic>
      <p:sp>
        <p:nvSpPr>
          <p:cNvPr id="47" name="TextBox 46">
            <a:extLst>
              <a:ext uri="{FF2B5EF4-FFF2-40B4-BE49-F238E27FC236}">
                <a16:creationId xmlns:a16="http://schemas.microsoft.com/office/drawing/2014/main" id="{64E8D467-41BB-4A36-AD97-ACB5FA65067F}"/>
              </a:ext>
            </a:extLst>
          </p:cNvPr>
          <p:cNvSpPr txBox="1"/>
          <p:nvPr/>
        </p:nvSpPr>
        <p:spPr>
          <a:xfrm>
            <a:off x="3426023" y="1507703"/>
            <a:ext cx="1347988" cy="335215"/>
          </a:xfrm>
          <a:prstGeom prst="rect">
            <a:avLst/>
          </a:prstGeom>
          <a:noFill/>
        </p:spPr>
        <p:txBody>
          <a:bodyPr wrap="none" rtlCol="0">
            <a:spAutoFit/>
          </a:bodyPr>
          <a:lstStyle/>
          <a:p>
            <a:r>
              <a:rPr lang="en-AU" dirty="0"/>
              <a:t>Spotify dataset</a:t>
            </a:r>
          </a:p>
        </p:txBody>
      </p:sp>
      <p:sp>
        <p:nvSpPr>
          <p:cNvPr id="19" name="Rectangle: Rounded Corners 18">
            <a:extLst>
              <a:ext uri="{FF2B5EF4-FFF2-40B4-BE49-F238E27FC236}">
                <a16:creationId xmlns:a16="http://schemas.microsoft.com/office/drawing/2014/main" id="{8EAF6AFD-6029-4006-AAFF-16184E098DCC}"/>
              </a:ext>
            </a:extLst>
          </p:cNvPr>
          <p:cNvSpPr/>
          <p:nvPr/>
        </p:nvSpPr>
        <p:spPr>
          <a:xfrm>
            <a:off x="593539" y="4516972"/>
            <a:ext cx="1730804" cy="335215"/>
          </a:xfrm>
          <a:prstGeom prst="roundRect">
            <a:avLst>
              <a:gd name="adj" fmla="val 50000"/>
            </a:avLst>
          </a:prstGeom>
          <a:solidFill>
            <a:srgbClr val="E20613">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Rectangle: Rounded Corners 50">
            <a:extLst>
              <a:ext uri="{FF2B5EF4-FFF2-40B4-BE49-F238E27FC236}">
                <a16:creationId xmlns:a16="http://schemas.microsoft.com/office/drawing/2014/main" id="{17C643BC-AA59-4B95-ACF7-8E297A26AF5F}"/>
              </a:ext>
            </a:extLst>
          </p:cNvPr>
          <p:cNvSpPr/>
          <p:nvPr/>
        </p:nvSpPr>
        <p:spPr>
          <a:xfrm>
            <a:off x="593539" y="3261569"/>
            <a:ext cx="1730804" cy="335215"/>
          </a:xfrm>
          <a:prstGeom prst="roundRect">
            <a:avLst>
              <a:gd name="adj" fmla="val 50000"/>
            </a:avLst>
          </a:prstGeom>
          <a:solidFill>
            <a:schemeClr val="accent5">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Rectangle: Rounded Corners 51">
            <a:extLst>
              <a:ext uri="{FF2B5EF4-FFF2-40B4-BE49-F238E27FC236}">
                <a16:creationId xmlns:a16="http://schemas.microsoft.com/office/drawing/2014/main" id="{537C6AAC-C6BD-48D4-B46D-BA998DC26B8E}"/>
              </a:ext>
            </a:extLst>
          </p:cNvPr>
          <p:cNvSpPr/>
          <p:nvPr/>
        </p:nvSpPr>
        <p:spPr>
          <a:xfrm>
            <a:off x="3322128" y="2865717"/>
            <a:ext cx="1730804" cy="335215"/>
          </a:xfrm>
          <a:prstGeom prst="roundRect">
            <a:avLst>
              <a:gd name="adj" fmla="val 50000"/>
            </a:avLst>
          </a:prstGeom>
          <a:solidFill>
            <a:schemeClr val="accent5">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Rounded Corners 54">
            <a:extLst>
              <a:ext uri="{FF2B5EF4-FFF2-40B4-BE49-F238E27FC236}">
                <a16:creationId xmlns:a16="http://schemas.microsoft.com/office/drawing/2014/main" id="{095B1B90-6B3E-4959-96D7-70AD8547E67E}"/>
              </a:ext>
            </a:extLst>
          </p:cNvPr>
          <p:cNvSpPr/>
          <p:nvPr/>
        </p:nvSpPr>
        <p:spPr>
          <a:xfrm>
            <a:off x="598537" y="2907631"/>
            <a:ext cx="1730804" cy="335215"/>
          </a:xfrm>
          <a:prstGeom prst="roundRect">
            <a:avLst>
              <a:gd name="adj" fmla="val 50000"/>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
            </a:r>
          </a:p>
        </p:txBody>
      </p:sp>
      <p:sp>
        <p:nvSpPr>
          <p:cNvPr id="56" name="Rectangle: Rounded Corners 55">
            <a:extLst>
              <a:ext uri="{FF2B5EF4-FFF2-40B4-BE49-F238E27FC236}">
                <a16:creationId xmlns:a16="http://schemas.microsoft.com/office/drawing/2014/main" id="{A7C7130C-3A06-45DA-B8CD-FF452BD08DF1}"/>
              </a:ext>
            </a:extLst>
          </p:cNvPr>
          <p:cNvSpPr/>
          <p:nvPr/>
        </p:nvSpPr>
        <p:spPr>
          <a:xfrm>
            <a:off x="3322128" y="2512753"/>
            <a:ext cx="1730804" cy="335215"/>
          </a:xfrm>
          <a:prstGeom prst="roundRect">
            <a:avLst>
              <a:gd name="adj" fmla="val 50000"/>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3" name="Rectangle: Rounded Corners 132">
            <a:extLst>
              <a:ext uri="{FF2B5EF4-FFF2-40B4-BE49-F238E27FC236}">
                <a16:creationId xmlns:a16="http://schemas.microsoft.com/office/drawing/2014/main" id="{85981671-C451-4319-8F09-17350DD46985}"/>
              </a:ext>
            </a:extLst>
          </p:cNvPr>
          <p:cNvSpPr/>
          <p:nvPr/>
        </p:nvSpPr>
        <p:spPr>
          <a:xfrm>
            <a:off x="3322127" y="4768987"/>
            <a:ext cx="1730804" cy="335215"/>
          </a:xfrm>
          <a:prstGeom prst="roundRect">
            <a:avLst>
              <a:gd name="adj" fmla="val 50000"/>
            </a:avLst>
          </a:prstGeom>
          <a:solidFill>
            <a:srgbClr val="E20613">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4" name="Rectangle: Rounded Corners 133">
            <a:extLst>
              <a:ext uri="{FF2B5EF4-FFF2-40B4-BE49-F238E27FC236}">
                <a16:creationId xmlns:a16="http://schemas.microsoft.com/office/drawing/2014/main" id="{535C2677-11D7-43D7-B760-4B1BFB01D6AB}"/>
              </a:ext>
            </a:extLst>
          </p:cNvPr>
          <p:cNvSpPr/>
          <p:nvPr/>
        </p:nvSpPr>
        <p:spPr>
          <a:xfrm>
            <a:off x="586460" y="4872061"/>
            <a:ext cx="1730804" cy="335215"/>
          </a:xfrm>
          <a:prstGeom prst="roundRect">
            <a:avLst>
              <a:gd name="adj" fmla="val 50000"/>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5" name="Rectangle: Rounded Corners 134">
            <a:extLst>
              <a:ext uri="{FF2B5EF4-FFF2-40B4-BE49-F238E27FC236}">
                <a16:creationId xmlns:a16="http://schemas.microsoft.com/office/drawing/2014/main" id="{798F5853-0BAE-406E-8ED2-42655172BC15}"/>
              </a:ext>
            </a:extLst>
          </p:cNvPr>
          <p:cNvSpPr/>
          <p:nvPr/>
        </p:nvSpPr>
        <p:spPr>
          <a:xfrm>
            <a:off x="3322127" y="5137118"/>
            <a:ext cx="1730804" cy="335215"/>
          </a:xfrm>
          <a:prstGeom prst="roundRect">
            <a:avLst>
              <a:gd name="adj" fmla="val 50000"/>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6" name="Connector: Elbow 145">
            <a:extLst>
              <a:ext uri="{FF2B5EF4-FFF2-40B4-BE49-F238E27FC236}">
                <a16:creationId xmlns:a16="http://schemas.microsoft.com/office/drawing/2014/main" id="{2727B108-B937-493A-8170-F614A272B7AE}"/>
              </a:ext>
            </a:extLst>
          </p:cNvPr>
          <p:cNvCxnSpPr>
            <a:stCxn id="55" idx="1"/>
            <a:endCxn id="134" idx="1"/>
          </p:cNvCxnSpPr>
          <p:nvPr/>
        </p:nvCxnSpPr>
        <p:spPr>
          <a:xfrm rot="10800000" flipV="1">
            <a:off x="586460" y="3075238"/>
            <a:ext cx="12077" cy="1964430"/>
          </a:xfrm>
          <a:prstGeom prst="bentConnector3">
            <a:avLst>
              <a:gd name="adj1" fmla="val 20001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8F7F965B-8D38-46DA-8253-F25E4D42C410}"/>
              </a:ext>
            </a:extLst>
          </p:cNvPr>
          <p:cNvCxnSpPr>
            <a:stCxn id="51" idx="1"/>
            <a:endCxn id="19" idx="1"/>
          </p:cNvCxnSpPr>
          <p:nvPr/>
        </p:nvCxnSpPr>
        <p:spPr>
          <a:xfrm rot="10800000" flipV="1">
            <a:off x="593539" y="3429176"/>
            <a:ext cx="10599" cy="1255403"/>
          </a:xfrm>
          <a:prstGeom prst="bentConnector3">
            <a:avLst>
              <a:gd name="adj1" fmla="val 11739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E63EFD-E3FB-44AD-B215-87217E57DB05}"/>
              </a:ext>
            </a:extLst>
          </p:cNvPr>
          <p:cNvCxnSpPr>
            <a:cxnSpLocks/>
          </p:cNvCxnSpPr>
          <p:nvPr/>
        </p:nvCxnSpPr>
        <p:spPr>
          <a:xfrm flipH="1">
            <a:off x="5052931" y="5304726"/>
            <a:ext cx="3004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9EA025A-5633-4307-9BC1-C7005997F6A9}"/>
              </a:ext>
            </a:extLst>
          </p:cNvPr>
          <p:cNvCxnSpPr>
            <a:stCxn id="56" idx="3"/>
          </p:cNvCxnSpPr>
          <p:nvPr/>
        </p:nvCxnSpPr>
        <p:spPr>
          <a:xfrm>
            <a:off x="5052932" y="2680360"/>
            <a:ext cx="300433" cy="26243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DBE78CE-C32E-4FEE-B33D-3C18EEA3CE1C}"/>
              </a:ext>
            </a:extLst>
          </p:cNvPr>
          <p:cNvCxnSpPr>
            <a:cxnSpLocks/>
          </p:cNvCxnSpPr>
          <p:nvPr/>
        </p:nvCxnSpPr>
        <p:spPr>
          <a:xfrm flipH="1">
            <a:off x="5052932" y="4936595"/>
            <a:ext cx="150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14BDECE-3F4B-4238-B693-F3520082A72B}"/>
              </a:ext>
            </a:extLst>
          </p:cNvPr>
          <p:cNvCxnSpPr>
            <a:stCxn id="52" idx="3"/>
          </p:cNvCxnSpPr>
          <p:nvPr/>
        </p:nvCxnSpPr>
        <p:spPr>
          <a:xfrm>
            <a:off x="5052932" y="3033325"/>
            <a:ext cx="150216" cy="1903270"/>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0E41A3EA-53EF-42FB-AB84-82D81C010612}"/>
              </a:ext>
            </a:extLst>
          </p:cNvPr>
          <p:cNvPicPr>
            <a:picLocks noChangeAspect="1"/>
          </p:cNvPicPr>
          <p:nvPr/>
        </p:nvPicPr>
        <p:blipFill>
          <a:blip r:embed="rId5"/>
          <a:stretch>
            <a:fillRect/>
          </a:stretch>
        </p:blipFill>
        <p:spPr>
          <a:xfrm>
            <a:off x="5647524" y="1010387"/>
            <a:ext cx="6315876" cy="3506585"/>
          </a:xfrm>
          <a:prstGeom prst="rect">
            <a:avLst/>
          </a:prstGeom>
        </p:spPr>
      </p:pic>
      <p:sp>
        <p:nvSpPr>
          <p:cNvPr id="57" name="TextBox 56">
            <a:extLst>
              <a:ext uri="{FF2B5EF4-FFF2-40B4-BE49-F238E27FC236}">
                <a16:creationId xmlns:a16="http://schemas.microsoft.com/office/drawing/2014/main" id="{1ECDC05D-816E-4730-B182-DD74228EEC8C}"/>
              </a:ext>
            </a:extLst>
          </p:cNvPr>
          <p:cNvSpPr txBox="1"/>
          <p:nvPr/>
        </p:nvSpPr>
        <p:spPr>
          <a:xfrm>
            <a:off x="5647525" y="4709115"/>
            <a:ext cx="6315876" cy="2031325"/>
          </a:xfrm>
          <a:prstGeom prst="rect">
            <a:avLst/>
          </a:prstGeom>
          <a:noFill/>
        </p:spPr>
        <p:txBody>
          <a:bodyPr wrap="square" rtlCol="0">
            <a:spAutoFit/>
          </a:bodyPr>
          <a:lstStyle/>
          <a:p>
            <a:r>
              <a:rPr lang="en-US" altLang="zh-CN" dirty="0"/>
              <a:t>Some other libraries we tried:</a:t>
            </a:r>
          </a:p>
          <a:p>
            <a:pPr marL="342900" indent="-342900">
              <a:buAutoNum type="arabicPeriod"/>
            </a:pPr>
            <a:r>
              <a:rPr lang="en-US" altLang="zh-CN" dirty="0" err="1"/>
              <a:t>FuzzyWuzzy</a:t>
            </a:r>
            <a:endParaRPr lang="en-US" altLang="zh-CN" dirty="0"/>
          </a:p>
          <a:p>
            <a:pPr marL="342900" indent="-342900">
              <a:buAutoNum type="arabicPeriod"/>
            </a:pPr>
            <a:r>
              <a:rPr lang="en-US" altLang="zh-CN" dirty="0"/>
              <a:t>Jellyfish</a:t>
            </a:r>
          </a:p>
          <a:p>
            <a:pPr marL="342900" indent="-342900">
              <a:buAutoNum type="arabicPeriod"/>
            </a:pPr>
            <a:endParaRPr lang="en-US" altLang="zh-CN" dirty="0"/>
          </a:p>
          <a:p>
            <a:r>
              <a:rPr lang="en-US" altLang="zh-CN" dirty="0"/>
              <a:t>Problem: 2500 rows in Triple J dataset and 170k rows in Spotify dataset</a:t>
            </a:r>
            <a:r>
              <a:rPr lang="en-AU" altLang="zh-CN" dirty="0"/>
              <a:t>, using these libraries will do the full table scan which will be very slow.</a:t>
            </a:r>
            <a:endParaRPr lang="en-US" altLang="zh-CN" dirty="0"/>
          </a:p>
        </p:txBody>
      </p:sp>
      <p:cxnSp>
        <p:nvCxnSpPr>
          <p:cNvPr id="59" name="Connector: Elbow 58">
            <a:extLst>
              <a:ext uri="{FF2B5EF4-FFF2-40B4-BE49-F238E27FC236}">
                <a16:creationId xmlns:a16="http://schemas.microsoft.com/office/drawing/2014/main" id="{326D7B27-F5A3-4FCE-A6EF-555CFB5F403E}"/>
              </a:ext>
            </a:extLst>
          </p:cNvPr>
          <p:cNvCxnSpPr>
            <a:stCxn id="19" idx="3"/>
            <a:endCxn id="133" idx="1"/>
          </p:cNvCxnSpPr>
          <p:nvPr/>
        </p:nvCxnSpPr>
        <p:spPr>
          <a:xfrm>
            <a:off x="2324343" y="4684580"/>
            <a:ext cx="997784" cy="2520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10829B8-C708-4C09-A38D-D79BFD494DD8}"/>
              </a:ext>
            </a:extLst>
          </p:cNvPr>
          <p:cNvCxnSpPr>
            <a:stCxn id="134" idx="3"/>
            <a:endCxn id="135" idx="1"/>
          </p:cNvCxnSpPr>
          <p:nvPr/>
        </p:nvCxnSpPr>
        <p:spPr>
          <a:xfrm>
            <a:off x="2317264" y="5039669"/>
            <a:ext cx="1004863" cy="2650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11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A77DB38-1353-47B8-8A48-5C30F12EBDC3}"/>
              </a:ext>
            </a:extLst>
          </p:cNvPr>
          <p:cNvPicPr>
            <a:picLocks noChangeAspect="1"/>
          </p:cNvPicPr>
          <p:nvPr/>
        </p:nvPicPr>
        <p:blipFill>
          <a:blip r:embed="rId3"/>
          <a:stretch>
            <a:fillRect/>
          </a:stretch>
        </p:blipFill>
        <p:spPr>
          <a:xfrm>
            <a:off x="549958" y="1704759"/>
            <a:ext cx="10191750" cy="2771775"/>
          </a:xfrm>
          <a:prstGeom prst="rect">
            <a:avLst/>
          </a:prstGeom>
        </p:spPr>
      </p:pic>
      <p:sp>
        <p:nvSpPr>
          <p:cNvPr id="4" name="TextBox 3">
            <a:extLst>
              <a:ext uri="{FF2B5EF4-FFF2-40B4-BE49-F238E27FC236}">
                <a16:creationId xmlns:a16="http://schemas.microsoft.com/office/drawing/2014/main" id="{F411CE10-6F28-4B96-AB35-B39B1C6BB467}"/>
              </a:ext>
            </a:extLst>
          </p:cNvPr>
          <p:cNvSpPr txBox="1"/>
          <p:nvPr/>
        </p:nvSpPr>
        <p:spPr>
          <a:xfrm>
            <a:off x="549958" y="929163"/>
            <a:ext cx="9849171" cy="400110"/>
          </a:xfrm>
          <a:prstGeom prst="rect">
            <a:avLst/>
          </a:prstGeom>
          <a:noFill/>
        </p:spPr>
        <p:txBody>
          <a:bodyPr wrap="none" rtlCol="0">
            <a:spAutoFit/>
          </a:bodyPr>
          <a:lstStyle/>
          <a:p>
            <a:r>
              <a:rPr lang="en-AU" sz="2000" b="1" dirty="0">
                <a:latin typeface="Arial" panose="020B0604020202020204" pitchFamily="34" charset="0"/>
                <a:cs typeface="Arial" panose="020B0604020202020204" pitchFamily="34" charset="0"/>
              </a:rPr>
              <a:t>Problem found after merge</a:t>
            </a:r>
            <a:r>
              <a:rPr lang="en-AU" sz="2000" dirty="0">
                <a:latin typeface="Arial" panose="020B0604020202020204" pitchFamily="34" charset="0"/>
                <a:cs typeface="Arial" panose="020B0604020202020204" pitchFamily="34" charset="0"/>
              </a:rPr>
              <a:t>: about half songs can not find a match in </a:t>
            </a:r>
            <a:r>
              <a:rPr lang="en-AU" sz="2000" dirty="0" err="1">
                <a:latin typeface="Arial" panose="020B0604020202020204" pitchFamily="34" charset="0"/>
                <a:cs typeface="Arial" panose="020B0604020202020204" pitchFamily="34" charset="0"/>
              </a:rPr>
              <a:t>spotify</a:t>
            </a:r>
            <a:r>
              <a:rPr lang="en-AU" sz="2000" dirty="0">
                <a:latin typeface="Arial" panose="020B0604020202020204" pitchFamily="34" charset="0"/>
                <a:cs typeface="Arial" panose="020B0604020202020204" pitchFamily="34" charset="0"/>
              </a:rPr>
              <a:t> dataset</a:t>
            </a:r>
          </a:p>
        </p:txBody>
      </p:sp>
      <p:sp>
        <p:nvSpPr>
          <p:cNvPr id="32" name="TextBox 31">
            <a:extLst>
              <a:ext uri="{FF2B5EF4-FFF2-40B4-BE49-F238E27FC236}">
                <a16:creationId xmlns:a16="http://schemas.microsoft.com/office/drawing/2014/main" id="{BD6EDF75-409D-444F-B4FE-42FFE3BA1C64}"/>
              </a:ext>
            </a:extLst>
          </p:cNvPr>
          <p:cNvSpPr txBox="1"/>
          <p:nvPr/>
        </p:nvSpPr>
        <p:spPr>
          <a:xfrm>
            <a:off x="549958" y="4780731"/>
            <a:ext cx="9698489" cy="461665"/>
          </a:xfrm>
          <a:prstGeom prst="rect">
            <a:avLst/>
          </a:prstGeom>
          <a:noFill/>
        </p:spPr>
        <p:txBody>
          <a:bodyPr wrap="none" rtlCol="0">
            <a:spAutoFit/>
          </a:bodyPr>
          <a:lstStyle/>
          <a:p>
            <a:r>
              <a:rPr lang="en-AU" sz="2400" b="1" dirty="0">
                <a:latin typeface="Arial" panose="020B0604020202020204" pitchFamily="34" charset="0"/>
                <a:cs typeface="Arial" panose="020B0604020202020204" pitchFamily="34" charset="0"/>
              </a:rPr>
              <a:t>Good point</a:t>
            </a:r>
            <a:r>
              <a:rPr lang="en-AU" sz="2400" dirty="0">
                <a:latin typeface="Arial" panose="020B0604020202020204" pitchFamily="34" charset="0"/>
                <a:cs typeface="Arial" panose="020B0604020202020204" pitchFamily="34" charset="0"/>
              </a:rPr>
              <a:t>: all the 1</a:t>
            </a:r>
            <a:r>
              <a:rPr lang="en-AU" sz="2400" baseline="30000" dirty="0">
                <a:latin typeface="Arial" panose="020B0604020202020204" pitchFamily="34" charset="0"/>
                <a:cs typeface="Arial" panose="020B0604020202020204" pitchFamily="34" charset="0"/>
              </a:rPr>
              <a:t>st</a:t>
            </a:r>
            <a:r>
              <a:rPr lang="en-AU" sz="2400" dirty="0">
                <a:latin typeface="Arial" panose="020B0604020202020204" pitchFamily="34" charset="0"/>
                <a:cs typeface="Arial" panose="020B0604020202020204" pitchFamily="34" charset="0"/>
              </a:rPr>
              <a:t> place songs can find a match in </a:t>
            </a:r>
            <a:r>
              <a:rPr lang="en-AU" sz="2400" dirty="0" err="1">
                <a:latin typeface="Arial" panose="020B0604020202020204" pitchFamily="34" charset="0"/>
                <a:cs typeface="Arial" panose="020B0604020202020204" pitchFamily="34" charset="0"/>
              </a:rPr>
              <a:t>spotify</a:t>
            </a:r>
            <a:r>
              <a:rPr lang="en-AU" sz="2400" dirty="0">
                <a:latin typeface="Arial" panose="020B0604020202020204" pitchFamily="34" charset="0"/>
                <a:cs typeface="Arial" panose="020B0604020202020204" pitchFamily="34" charset="0"/>
              </a:rPr>
              <a:t> dataset</a:t>
            </a:r>
          </a:p>
        </p:txBody>
      </p:sp>
      <p:pic>
        <p:nvPicPr>
          <p:cNvPr id="6" name="Picture 5">
            <a:extLst>
              <a:ext uri="{FF2B5EF4-FFF2-40B4-BE49-F238E27FC236}">
                <a16:creationId xmlns:a16="http://schemas.microsoft.com/office/drawing/2014/main" id="{95ADFA27-ADF7-48E4-8DFD-E14B552B2076}"/>
              </a:ext>
            </a:extLst>
          </p:cNvPr>
          <p:cNvPicPr>
            <a:picLocks noChangeAspect="1"/>
          </p:cNvPicPr>
          <p:nvPr/>
        </p:nvPicPr>
        <p:blipFill>
          <a:blip r:embed="rId4"/>
          <a:stretch>
            <a:fillRect/>
          </a:stretch>
        </p:blipFill>
        <p:spPr>
          <a:xfrm>
            <a:off x="893877" y="5334977"/>
            <a:ext cx="9010650" cy="1000125"/>
          </a:xfrm>
          <a:prstGeom prst="rect">
            <a:avLst/>
          </a:prstGeom>
        </p:spPr>
      </p:pic>
    </p:spTree>
    <p:extLst>
      <p:ext uri="{BB962C8B-B14F-4D97-AF65-F5344CB8AC3E}">
        <p14:creationId xmlns:p14="http://schemas.microsoft.com/office/powerpoint/2010/main" val="45866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D88466-D485-411F-A7C7-7E8FF9748BB4}"/>
              </a:ext>
            </a:extLst>
          </p:cNvPr>
          <p:cNvPicPr>
            <a:picLocks noChangeAspect="1"/>
          </p:cNvPicPr>
          <p:nvPr/>
        </p:nvPicPr>
        <p:blipFill>
          <a:blip r:embed="rId2"/>
          <a:stretch>
            <a:fillRect/>
          </a:stretch>
        </p:blipFill>
        <p:spPr>
          <a:xfrm>
            <a:off x="8643012" y="306576"/>
            <a:ext cx="2979247" cy="6146373"/>
          </a:xfrm>
          <a:prstGeom prst="rect">
            <a:avLst/>
          </a:prstGeom>
        </p:spPr>
      </p:pic>
      <p:sp>
        <p:nvSpPr>
          <p:cNvPr id="4" name="TextBox 3">
            <a:extLst>
              <a:ext uri="{FF2B5EF4-FFF2-40B4-BE49-F238E27FC236}">
                <a16:creationId xmlns:a16="http://schemas.microsoft.com/office/drawing/2014/main" id="{6A2A4443-B5D2-4D89-9EBB-848EA7D7B9F2}"/>
              </a:ext>
            </a:extLst>
          </p:cNvPr>
          <p:cNvSpPr txBox="1"/>
          <p:nvPr/>
        </p:nvSpPr>
        <p:spPr>
          <a:xfrm>
            <a:off x="569741" y="3559126"/>
            <a:ext cx="7380610" cy="2246769"/>
          </a:xfrm>
          <a:prstGeom prst="rect">
            <a:avLst/>
          </a:prstGeom>
          <a:noFill/>
        </p:spPr>
        <p:txBody>
          <a:bodyPr wrap="none" rtlCol="0">
            <a:spAutoFit/>
          </a:bodyPr>
          <a:lstStyle/>
          <a:p>
            <a:r>
              <a:rPr lang="en-AU" sz="2000" b="1" dirty="0"/>
              <a:t>The merged </a:t>
            </a:r>
            <a:r>
              <a:rPr lang="en-AU" sz="2000" b="1" dirty="0" err="1"/>
              <a:t>dataframe</a:t>
            </a:r>
            <a:r>
              <a:rPr lang="en-AU" sz="2000" b="1" dirty="0"/>
              <a:t>:</a:t>
            </a:r>
          </a:p>
          <a:p>
            <a:endParaRPr lang="en-AU" sz="2000" b="1" dirty="0"/>
          </a:p>
          <a:p>
            <a:r>
              <a:rPr lang="en-AU" sz="2000" b="1" dirty="0"/>
              <a:t>1. 1148 rows out of the 2501 rows, nearly half of the original dataset.</a:t>
            </a:r>
          </a:p>
          <a:p>
            <a:r>
              <a:rPr lang="en-AU" sz="2000" b="1" dirty="0"/>
              <a:t>2. Includes every years first place song.</a:t>
            </a:r>
          </a:p>
          <a:p>
            <a:r>
              <a:rPr lang="en-AU" sz="2000" b="1" dirty="0"/>
              <a:t>3. Got all the columns we need for our hypothesis</a:t>
            </a:r>
          </a:p>
          <a:p>
            <a:endParaRPr lang="en-AU" sz="2000" b="1" dirty="0"/>
          </a:p>
          <a:p>
            <a:r>
              <a:rPr lang="en-AU" sz="2000" b="1" dirty="0"/>
              <a:t>Good enough for us to do the analyse</a:t>
            </a:r>
          </a:p>
        </p:txBody>
      </p:sp>
      <p:pic>
        <p:nvPicPr>
          <p:cNvPr id="6" name="Picture 5">
            <a:extLst>
              <a:ext uri="{FF2B5EF4-FFF2-40B4-BE49-F238E27FC236}">
                <a16:creationId xmlns:a16="http://schemas.microsoft.com/office/drawing/2014/main" id="{3FB494BD-64AC-4586-8389-459C5FC6F910}"/>
              </a:ext>
            </a:extLst>
          </p:cNvPr>
          <p:cNvPicPr>
            <a:picLocks noChangeAspect="1"/>
          </p:cNvPicPr>
          <p:nvPr/>
        </p:nvPicPr>
        <p:blipFill>
          <a:blip r:embed="rId3"/>
          <a:stretch>
            <a:fillRect/>
          </a:stretch>
        </p:blipFill>
        <p:spPr>
          <a:xfrm>
            <a:off x="370450" y="853659"/>
            <a:ext cx="8229600" cy="2105025"/>
          </a:xfrm>
          <a:prstGeom prst="rect">
            <a:avLst/>
          </a:prstGeom>
        </p:spPr>
      </p:pic>
    </p:spTree>
    <p:extLst>
      <p:ext uri="{BB962C8B-B14F-4D97-AF65-F5344CB8AC3E}">
        <p14:creationId xmlns:p14="http://schemas.microsoft.com/office/powerpoint/2010/main" val="2976079044"/>
      </p:ext>
    </p:extLst>
  </p:cSld>
  <p:clrMapOvr>
    <a:masterClrMapping/>
  </p:clrMapOvr>
</p:sld>
</file>

<file path=ppt/theme/theme1.xml><?xml version="1.0" encoding="utf-8"?>
<a:theme xmlns:a="http://schemas.openxmlformats.org/drawingml/2006/main" name="Office Theme">
  <a:themeElements>
    <a:clrScheme name="Custom 1">
      <a:dk1>
        <a:srgbClr val="000000"/>
      </a:dk1>
      <a:lt1>
        <a:sysClr val="window" lastClr="FFFFFF"/>
      </a:lt1>
      <a:dk2>
        <a:srgbClr val="585858"/>
      </a:dk2>
      <a:lt2>
        <a:srgbClr val="E3E3E3"/>
      </a:lt2>
      <a:accent1>
        <a:srgbClr val="E20613"/>
      </a:accent1>
      <a:accent2>
        <a:srgbClr val="FFFFFF"/>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370</TotalTime>
  <Words>1990</Words>
  <Application>Microsoft Office PowerPoint</Application>
  <PresentationFormat>Widescreen</PresentationFormat>
  <Paragraphs>263</Paragraphs>
  <Slides>22</Slides>
  <Notes>20</Notes>
  <HiddenSlides>7</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Century Gothic</vt:lpstr>
      <vt:lpstr>Segoe UI Light</vt:lpstr>
      <vt:lpstr>Office Theme</vt:lpstr>
      <vt:lpstr>Adobe Photoshop Image</vt:lpstr>
      <vt:lpstr>Dancing Through The Decades Understanding Australian taste in music </vt:lpstr>
      <vt:lpstr>Project analysis slide 2</vt:lpstr>
      <vt:lpstr>Project analysis slide 8</vt:lpstr>
      <vt:lpstr>Project analysis slide 4</vt:lpstr>
      <vt:lpstr>Project analysis slide 4</vt:lpstr>
      <vt:lpstr>PowerPoint Presentation</vt:lpstr>
      <vt:lpstr>Project analysis slide 4</vt:lpstr>
      <vt:lpstr>Project analysis slide 4</vt:lpstr>
      <vt:lpstr>PowerPoint Presentation</vt:lpstr>
      <vt:lpstr>Project analysis slide 10</vt:lpstr>
      <vt:lpstr>Project analysis slide 10</vt:lpstr>
      <vt:lpstr>Project analysis slide 10</vt:lpstr>
      <vt:lpstr>Project analysis slide 10</vt:lpstr>
      <vt:lpstr>Project analysis slide 3</vt:lpstr>
      <vt:lpstr>Thank You</vt:lpstr>
      <vt:lpstr>Project analysis slide 2</vt:lpstr>
      <vt:lpstr>Project analysis slide 5</vt:lpstr>
      <vt:lpstr>Project analysis slide 6</vt:lpstr>
      <vt:lpstr>Project analysis slide 7</vt:lpstr>
      <vt:lpstr>Project analysis slide 10</vt:lpstr>
      <vt:lpstr>Project analysis slide 8</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Dancing Through The Decades Understanding Australian taste in music</dc:title>
  <dc:creator>Guillermo Bobzin</dc:creator>
  <cp:lastModifiedBy>Xinjie Tan</cp:lastModifiedBy>
  <cp:revision>35</cp:revision>
  <dcterms:created xsi:type="dcterms:W3CDTF">2021-01-15T22:03:05Z</dcterms:created>
  <dcterms:modified xsi:type="dcterms:W3CDTF">2021-01-19T11:18:40Z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