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6" r:id="rId6"/>
    <p:sldId id="289" r:id="rId7"/>
    <p:sldId id="290" r:id="rId8"/>
    <p:sldId id="291" r:id="rId9"/>
    <p:sldId id="282" r:id="rId10"/>
    <p:sldId id="294" r:id="rId11"/>
    <p:sldId id="293" r:id="rId12"/>
    <p:sldId id="295" r:id="rId13"/>
    <p:sldId id="277" r:id="rId14"/>
    <p:sldId id="285" r:id="rId15"/>
    <p:sldId id="288" r:id="rId16"/>
    <p:sldId id="279" r:id="rId17"/>
    <p:sldId id="280" r:id="rId18"/>
    <p:sldId id="281" r:id="rId19"/>
    <p:sldId id="292" r:id="rId20"/>
    <p:sldId id="283"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923" autoAdjust="0"/>
  </p:normalViewPr>
  <p:slideViewPr>
    <p:cSldViewPr snapToGrid="0" showGuides="1">
      <p:cViewPr varScale="1">
        <p:scale>
          <a:sx n="51" d="100"/>
          <a:sy n="51" d="100"/>
        </p:scale>
        <p:origin x="1220" y="4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FD2-48C6-9E6F-E94B4B983B00}"/>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FD2-48C6-9E6F-E94B4B983B00}"/>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FD2-48C6-9E6F-E94B4B983B00}"/>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FD2-48C6-9E6F-E94B4B983B00}"/>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FD2-48C6-9E6F-E94B4B983B00}"/>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FD2-48C6-9E6F-E94B4B983B00}"/>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FD2-48C6-9E6F-E94B4B983B00}"/>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1/18/2021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Seconds</a:t>
            </a:r>
          </a:p>
          <a:p>
            <a:r>
              <a:rPr lang="en-US" dirty="0"/>
              <a:t>-Group Introduction</a:t>
            </a:r>
          </a:p>
          <a:p>
            <a:r>
              <a:rPr lang="en-US" dirty="0"/>
              <a:t>-Presentation of the topic (VERY brief)</a:t>
            </a:r>
          </a:p>
          <a:p>
            <a:endParaRPr lang="en-US" dirty="0"/>
          </a:p>
          <a:p>
            <a:r>
              <a:rPr lang="en-US" b="1" dirty="0"/>
              <a:t>Title Slide</a:t>
            </a:r>
          </a:p>
          <a:p>
            <a:pPr>
              <a:buFont typeface="Arial" panose="020B0604020202020204" pitchFamily="34" charset="0"/>
              <a:buChar char="•"/>
            </a:pPr>
            <a:r>
              <a:rPr lang="en-US" b="1"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8659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66515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~1 min</a:t>
            </a:r>
          </a:p>
          <a:p>
            <a:r>
              <a:rPr lang="en-US" dirty="0"/>
              <a:t>STORYTELLING!</a:t>
            </a:r>
          </a:p>
          <a:p>
            <a:r>
              <a:rPr lang="en-US" dirty="0"/>
              <a:t>-Explain why music was chosen</a:t>
            </a:r>
          </a:p>
          <a:p>
            <a:r>
              <a:rPr lang="en-US" dirty="0"/>
              <a:t>-breeze over figures (not important at this stage)</a:t>
            </a:r>
          </a:p>
          <a:p>
            <a:r>
              <a:rPr lang="en-US" dirty="0"/>
              <a:t>-Essentially sell the project to the audience</a:t>
            </a:r>
          </a:p>
          <a:p>
            <a:endParaRPr lang="en-US" dirty="0"/>
          </a:p>
          <a:p>
            <a:r>
              <a:rPr lang="en-US" b="1" dirty="0"/>
              <a:t>Motivation &amp; Summary Slide</a:t>
            </a:r>
          </a:p>
          <a:p>
            <a:pPr>
              <a:buFont typeface="Arial" panose="020B0604020202020204" pitchFamily="34" charset="0"/>
              <a:buChar char="•"/>
            </a:pPr>
            <a:r>
              <a:rPr lang="en-US" b="1" dirty="0"/>
              <a:t>Define the core message or hypothesis of your project.</a:t>
            </a:r>
          </a:p>
          <a:p>
            <a:pPr>
              <a:buFont typeface="Arial" panose="020B0604020202020204" pitchFamily="34" charset="0"/>
              <a:buChar char="•"/>
            </a:pPr>
            <a:r>
              <a:rPr lang="en-US" b="1" dirty="0"/>
              <a:t>Describe the </a:t>
            </a:r>
            <a:r>
              <a:rPr lang="en-US" sz="1200" b="1" kern="1200" dirty="0">
                <a:solidFill>
                  <a:schemeClr val="tx1"/>
                </a:solidFill>
                <a:latin typeface="+mn-lt"/>
                <a:ea typeface="+mn-ea"/>
                <a:cs typeface="+mn-cs"/>
              </a:rPr>
              <a:t>questions you and your group found interesting, and what motivated you to answer them</a:t>
            </a:r>
          </a:p>
          <a:p>
            <a:pPr>
              <a:buFont typeface="Arial" panose="020B0604020202020204" pitchFamily="34" charset="0"/>
              <a:buChar char="•"/>
            </a:pPr>
            <a:r>
              <a:rPr lang="en-US" b="1"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Sources ~1 Minute</a:t>
            </a:r>
          </a:p>
          <a:p>
            <a:r>
              <a:rPr lang="en-US" dirty="0"/>
              <a:t>-Why did we choose this data sources?</a:t>
            </a:r>
          </a:p>
          <a:p>
            <a:r>
              <a:rPr lang="en-US" dirty="0"/>
              <a:t>-Focus on opportunities and </a:t>
            </a:r>
            <a:r>
              <a:rPr lang="en-US" dirty="0" err="1"/>
              <a:t>challenes</a:t>
            </a:r>
            <a:endParaRPr lang="en-US" dirty="0"/>
          </a:p>
          <a:p>
            <a:r>
              <a:rPr lang="en-US" dirty="0"/>
              <a:t>-don’t’ read from the slide!</a:t>
            </a:r>
          </a:p>
          <a:p>
            <a:endParaRPr lang="en-US" dirty="0"/>
          </a:p>
          <a:p>
            <a:r>
              <a:rPr lang="en-US" b="1" dirty="0"/>
              <a:t>Questions &amp; Data</a:t>
            </a:r>
          </a:p>
          <a:p>
            <a:pPr>
              <a:buFont typeface="Arial" panose="020B0604020202020204" pitchFamily="34" charset="0"/>
              <a:buChar char="•"/>
            </a:pPr>
            <a:r>
              <a:rPr lang="en-US" b="1" dirty="0"/>
              <a:t>Elaborate on the questions you asked, describing what kinds of data you needed to answer </a:t>
            </a:r>
            <a:r>
              <a:rPr lang="en-US" sz="1200" b="1" kern="1200" dirty="0">
                <a:solidFill>
                  <a:schemeClr val="tx1"/>
                </a:solidFill>
                <a:latin typeface="+mn-lt"/>
                <a:ea typeface="+mn-ea"/>
                <a:cs typeface="+mn-cs"/>
              </a:rPr>
              <a:t>them, where and how you found the data you used to answer these questions</a:t>
            </a:r>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07563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4A – Data Merging – 3 Hypothesis</a:t>
            </a:r>
          </a:p>
          <a:p>
            <a:r>
              <a:rPr lang="en-US" dirty="0"/>
              <a:t>-Data has been presented, so focus on execution (how did we achieve this?)</a:t>
            </a:r>
          </a:p>
          <a:p>
            <a:endParaRPr lang="en-US" dirty="0"/>
          </a:p>
          <a:p>
            <a:r>
              <a:rPr lang="en-US" b="1" dirty="0"/>
              <a:t>Data Cleanup &amp; Exploration</a:t>
            </a:r>
          </a:p>
          <a:p>
            <a:pPr>
              <a:buFont typeface="Arial" panose="020B0604020202020204" pitchFamily="34" charset="0"/>
              <a:buChar char="•"/>
            </a:pPr>
            <a:r>
              <a:rPr lang="en-US" b="1" dirty="0"/>
              <a:t>Describe the data exploration and cleanup </a:t>
            </a:r>
            <a:r>
              <a:rPr lang="en-US" sz="1200" b="1" kern="1200" dirty="0">
                <a:solidFill>
                  <a:schemeClr val="tx1"/>
                </a:solidFill>
                <a:latin typeface="+mn-lt"/>
                <a:ea typeface="+mn-ea"/>
                <a:cs typeface="+mn-cs"/>
              </a:rPr>
              <a:t>process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pPr>
              <a:buFont typeface="Arial" panose="020B0604020202020204" pitchFamily="34" charset="0"/>
              <a:buChar char="•"/>
            </a:pPr>
            <a:r>
              <a:rPr lang="en-US" sz="1200" b="1" kern="1200" dirty="0">
                <a:solidFill>
                  <a:schemeClr val="tx1"/>
                </a:solidFill>
                <a:latin typeface="+mn-lt"/>
                <a:ea typeface="+mn-ea"/>
                <a:cs typeface="+mn-cs"/>
              </a:rPr>
              <a:t>Discuss insights you had while exploring the data that you didn't anticipate</a:t>
            </a:r>
          </a:p>
          <a:p>
            <a:pPr>
              <a:buFont typeface="Arial" panose="020B0604020202020204" pitchFamily="34" charset="0"/>
              <a:buChar char="•"/>
            </a:pPr>
            <a:r>
              <a:rPr lang="en-US" b="1" dirty="0"/>
              <a:t>Discuss any problems that arose after exploring the data, and how you resolved them</a:t>
            </a:r>
          </a:p>
          <a:p>
            <a:pPr>
              <a:buFont typeface="Arial" panose="020B0604020202020204" pitchFamily="34" charset="0"/>
              <a:buChar char="•"/>
            </a:pPr>
            <a:r>
              <a:rPr lang="en-US" b="1" dirty="0"/>
              <a:t>Present and discuss interesting figures developed during exploration, ideally with the help of </a:t>
            </a:r>
            <a:r>
              <a:rPr lang="en-US" b="1" dirty="0" err="1"/>
              <a:t>Jupyter</a:t>
            </a:r>
            <a:r>
              <a:rPr lang="en-US" b="1" dirty="0"/>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66163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4B – Data Merging – 4 Hypothesis</a:t>
            </a:r>
          </a:p>
          <a:p>
            <a:r>
              <a:rPr lang="en-US" dirty="0"/>
              <a:t>-Data has been presented, so focus on execution (how did we achieve this?)</a:t>
            </a:r>
          </a:p>
          <a:p>
            <a:endParaRPr lang="en-US" dirty="0"/>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73261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a:t>
            </a:r>
          </a:p>
          <a:p>
            <a:pPr>
              <a:buFont typeface="Arial" panose="020B0604020202020204" pitchFamily="34" charset="0"/>
              <a:buChar char="•"/>
            </a:pPr>
            <a:r>
              <a:rPr lang="en-US" b="1" dirty="0"/>
              <a:t>Discuss your findings. Did you find what you expected to find? If not, why not? What inferences or general conclusions can you draw from your analysis?</a:t>
            </a:r>
          </a:p>
          <a:p>
            <a:pPr>
              <a:buFont typeface="Arial" panose="020B0604020202020204" pitchFamily="34" charset="0"/>
              <a:buChar char="•"/>
            </a:pPr>
            <a:r>
              <a:rPr lang="en-US" b="1" dirty="0"/>
              <a:t>Summarize your conclusions. This should include a numerical summary (i.e., what data did your analysis yield), as well as visualizations of that summary (plots of the final analysis data)</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Post Mortem</a:t>
            </a:r>
          </a:p>
          <a:p>
            <a:pPr>
              <a:buFont typeface="Arial" panose="020B0604020202020204" pitchFamily="34" charset="0"/>
              <a:buChar char="•"/>
            </a:pPr>
            <a:r>
              <a:rPr lang="en-US" b="1" dirty="0"/>
              <a:t>Discuss any difficulties that arose, and how you dealt with them</a:t>
            </a:r>
          </a:p>
          <a:p>
            <a:pPr>
              <a:buFont typeface="Arial" panose="020B0604020202020204" pitchFamily="34" charset="0"/>
              <a:buChar char="•"/>
            </a:pPr>
            <a:r>
              <a:rPr lang="en-US" b="1" dirty="0"/>
              <a:t>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525409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Questions</a:t>
            </a:r>
          </a:p>
          <a:p>
            <a:pPr>
              <a:buFont typeface="Arial" panose="020B0604020202020204" pitchFamily="34" charset="0"/>
              <a:buChar char="•"/>
            </a:pPr>
            <a:r>
              <a:rPr lang="en-US" b="1" dirty="0"/>
              <a:t>Open-floor Q&amp;A with the audience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836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41713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1/18/2021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1/18/2021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47203" y="4032576"/>
            <a:ext cx="10697593" cy="3046988"/>
          </a:xfrm>
        </p:spPr>
        <p:txBody>
          <a:bodyPr wrap="square" lIns="0" tIns="0" rIns="0" bIns="0" anchor="t">
            <a:spAutoFit/>
          </a:bodyPr>
          <a:lstStyle/>
          <a:p>
            <a:r>
              <a:rPr lang="en-US" b="1" dirty="0">
                <a:solidFill>
                  <a:schemeClr val="bg1"/>
                </a:solidFill>
              </a:rPr>
              <a:t>Dancing Through The Decades</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chemeClr val="accent4"/>
                </a:solidFill>
              </a:rPr>
              <a:t>Understanding Australian taste in music</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364241"/>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Closing remarks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Rectangle 37">
            <a:extLst>
              <a:ext uri="{FF2B5EF4-FFF2-40B4-BE49-F238E27FC236}">
                <a16:creationId xmlns:a16="http://schemas.microsoft.com/office/drawing/2014/main" id="{21A9242F-1978-423C-BDFA-7B7E84D9FA88}"/>
              </a:ext>
            </a:extLst>
          </p:cNvPr>
          <p:cNvSpPr/>
          <p:nvPr/>
        </p:nvSpPr>
        <p:spPr>
          <a:xfrm>
            <a:off x="3721868" y="876450"/>
            <a:ext cx="4268298" cy="223394"/>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Complete after answering the hypothesis</a:t>
            </a:r>
          </a:p>
        </p:txBody>
      </p:sp>
    </p:spTree>
    <p:extLst>
      <p:ext uri="{BB962C8B-B14F-4D97-AF65-F5344CB8AC3E}">
        <p14:creationId xmlns:p14="http://schemas.microsoft.com/office/powerpoint/2010/main" val="8225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023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020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03428" y="2682415"/>
            <a:ext cx="1985144" cy="187053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Quantitative Analysis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Australian Preferences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2-4 Million votes yearly</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Ask the right questions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Universal interest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286 Million active users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Algorithmic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9724081" y="95787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8ED32470-EB03-4423-9883-7303C6A603D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3762790" y="3334726"/>
            <a:ext cx="758213" cy="758213"/>
          </a:xfrm>
          <a:prstGeom prst="rect">
            <a:avLst/>
          </a:prstGeom>
          <a:noFill/>
          <a:ln>
            <a:noFill/>
          </a:ln>
        </p:spPr>
      </p:pic>
      <p:pic>
        <p:nvPicPr>
          <p:cNvPr id="9" name="Graphic 8" descr="Australia">
            <a:extLst>
              <a:ext uri="{FF2B5EF4-FFF2-40B4-BE49-F238E27FC236}">
                <a16:creationId xmlns:a16="http://schemas.microsoft.com/office/drawing/2014/main" id="{1609800C-ECFD-4778-ABCD-54E1C2F003F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 t="29358" r="30376" b="3312"/>
          <a:stretch/>
        </p:blipFill>
        <p:spPr>
          <a:xfrm>
            <a:off x="6907376" y="1675023"/>
            <a:ext cx="860425" cy="832117"/>
          </a:xfrm>
          <a:prstGeom prst="rect">
            <a:avLst/>
          </a:prstGeom>
        </p:spPr>
      </p:pic>
      <p:pic>
        <p:nvPicPr>
          <p:cNvPr id="56" name="Picture 55">
            <a:extLst>
              <a:ext uri="{FF2B5EF4-FFF2-40B4-BE49-F238E27FC236}">
                <a16:creationId xmlns:a16="http://schemas.microsoft.com/office/drawing/2014/main" id="{5A87F5A8-51A7-4A6E-912D-84B160B747D7}"/>
              </a:ext>
            </a:extLst>
          </p:cNvPr>
          <p:cNvPicPr>
            <a:picLocks noChangeAspect="1"/>
          </p:cNvPicPr>
          <p:nvPr/>
        </p:nvPicPr>
        <p:blipFill rotWithShape="1">
          <a:blip r:embed="rId7">
            <a:biLevel thresh="25000"/>
            <a:extLst>
              <a:ext uri="{28A0092B-C50C-407E-A947-70E740481C1C}">
                <a14:useLocalDpi xmlns:a14="http://schemas.microsoft.com/office/drawing/2010/main" val="0"/>
              </a:ext>
            </a:extLst>
          </a:blip>
          <a:srcRect l="396" r="56942"/>
          <a:stretch/>
        </p:blipFill>
        <p:spPr>
          <a:xfrm>
            <a:off x="7583107" y="3326932"/>
            <a:ext cx="684000" cy="663939"/>
          </a:xfrm>
          <a:prstGeom prst="rect">
            <a:avLst/>
          </a:prstGeom>
        </p:spPr>
      </p:pic>
      <p:pic>
        <p:nvPicPr>
          <p:cNvPr id="58" name="Graphic 57" descr="Question mark">
            <a:extLst>
              <a:ext uri="{FF2B5EF4-FFF2-40B4-BE49-F238E27FC236}">
                <a16:creationId xmlns:a16="http://schemas.microsoft.com/office/drawing/2014/main" id="{974F6AEB-17B3-48DC-893F-9F3C778E6D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91793" y="5237146"/>
            <a:ext cx="591314" cy="591314"/>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Sources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STRENGHTS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CHALLENGES</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SPOTIFY</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TRIPLE J</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Reflects Australian tastes in Music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Manageable size for a robust sample (2500 lines/25 years)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Heavily biased towards Australian and Alternative artists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Data for over 170K tracks.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Technical track analysis – extensive and consistent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Some songs might not be present.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TRUE REFLECTION</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BIASED</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EXTENSIVE DATA</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UNIQUE FORMAT</a:t>
            </a:r>
          </a:p>
        </p:txBody>
      </p:sp>
    </p:spTree>
    <p:extLst>
      <p:ext uri="{BB962C8B-B14F-4D97-AF65-F5344CB8AC3E}">
        <p14:creationId xmlns:p14="http://schemas.microsoft.com/office/powerpoint/2010/main" val="134031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Hypothesis B</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Hypothesis A</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Hypothesis C</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44974" y="4466071"/>
            <a:ext cx="1348582" cy="95436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Resources? Difficulties?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94700" y="4516314"/>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125818" y="2248083"/>
            <a:ext cx="684000" cy="663939"/>
          </a:xfrm>
          <a:prstGeom prst="rect">
            <a:avLst/>
          </a:prstGeom>
        </p:spPr>
      </p:pic>
    </p:spTree>
    <p:extLst>
      <p:ext uri="{BB962C8B-B14F-4D97-AF65-F5344CB8AC3E}">
        <p14:creationId xmlns:p14="http://schemas.microsoft.com/office/powerpoint/2010/main" val="162293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4"/>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7"/>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5"/>
            <a:ext cx="1443600" cy="144494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5"/>
            <a:ext cx="1443600" cy="144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900342" y="2113531"/>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900342" y="556478"/>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900342" y="5227637"/>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166832" y="2508776"/>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395432" y="3651287"/>
            <a:ext cx="7138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552844" y="3651287"/>
            <a:ext cx="9424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endCxn id="75" idx="2"/>
          </p:cNvCxnSpPr>
          <p:nvPr/>
        </p:nvCxnSpPr>
        <p:spPr>
          <a:xfrm>
            <a:off x="8638772" y="2836003"/>
            <a:ext cx="26157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900342" y="1278949"/>
            <a:ext cx="12700" cy="4671159"/>
          </a:xfrm>
          <a:prstGeom prst="bentConnector3">
            <a:avLst>
              <a:gd name="adj1" fmla="val 21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124888" y="3425025"/>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552319" y="3425025"/>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38377" y="5810768"/>
            <a:ext cx="1371600" cy="246221"/>
          </a:xfrm>
          <a:prstGeom prst="rect">
            <a:avLst/>
          </a:prstGeom>
        </p:spPr>
        <p:txBody>
          <a:bodyPr wrap="square" lIns="0" tIns="0" rIns="0" bIns="0" anchor="ctr">
            <a:spAutoFit/>
          </a:bodyPr>
          <a:lstStyle/>
          <a:p>
            <a:pPr algn="ctr"/>
            <a:r>
              <a:rPr lang="en-US" sz="1600" dirty="0">
                <a:solidFill>
                  <a:schemeClr val="bg1"/>
                </a:solidFill>
              </a:rPr>
              <a:t>Hypothesis D</a:t>
            </a:r>
          </a:p>
        </p:txBody>
      </p:sp>
      <p:sp>
        <p:nvSpPr>
          <p:cNvPr id="85" name="Rectangle 84">
            <a:extLst>
              <a:ext uri="{FF2B5EF4-FFF2-40B4-BE49-F238E27FC236}">
                <a16:creationId xmlns:a16="http://schemas.microsoft.com/office/drawing/2014/main" id="{C7CFAFBF-6B2A-49A8-ADCE-FD94A08C87B3}"/>
              </a:ext>
            </a:extLst>
          </p:cNvPr>
          <p:cNvSpPr/>
          <p:nvPr/>
        </p:nvSpPr>
        <p:spPr>
          <a:xfrm>
            <a:off x="8938377" y="1143670"/>
            <a:ext cx="1371600" cy="246221"/>
          </a:xfrm>
          <a:prstGeom prst="rect">
            <a:avLst/>
          </a:prstGeom>
        </p:spPr>
        <p:txBody>
          <a:bodyPr wrap="square" lIns="0" tIns="0" rIns="0" bIns="0" anchor="ctr">
            <a:spAutoFit/>
          </a:bodyPr>
          <a:lstStyle/>
          <a:p>
            <a:pPr algn="ctr"/>
            <a:r>
              <a:rPr lang="en-US" sz="1600" dirty="0">
                <a:solidFill>
                  <a:schemeClr val="bg1"/>
                </a:solidFill>
              </a:rPr>
              <a:t>Hypothesis A</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44974" y="4466071"/>
            <a:ext cx="1348582" cy="95436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Resources? Difficulties?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045423"/>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10542945" y="4140233"/>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589938"/>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49141" y="4345613"/>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080455" y="2135562"/>
            <a:ext cx="684000" cy="663939"/>
          </a:xfrm>
          <a:prstGeom prst="rect">
            <a:avLst/>
          </a:prstGeom>
        </p:spPr>
      </p:pic>
      <p:sp>
        <p:nvSpPr>
          <p:cNvPr id="36" name="Oval 35">
            <a:extLst>
              <a:ext uri="{FF2B5EF4-FFF2-40B4-BE49-F238E27FC236}">
                <a16:creationId xmlns:a16="http://schemas.microsoft.com/office/drawing/2014/main" id="{A6E7110D-DF7A-475A-9BBD-9E8F6534D033}"/>
              </a:ext>
              <a:ext uri="{C183D7F6-B498-43B3-948B-1728B52AA6E4}">
                <adec:decorative xmlns:adec="http://schemas.microsoft.com/office/drawing/2017/decorative" val="1"/>
              </a:ext>
            </a:extLst>
          </p:cNvPr>
          <p:cNvSpPr/>
          <p:nvPr/>
        </p:nvSpPr>
        <p:spPr>
          <a:xfrm>
            <a:off x="8900342" y="3670584"/>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90B7BCDB-959D-462A-B7F0-33D1193F0227}"/>
              </a:ext>
            </a:extLst>
          </p:cNvPr>
          <p:cNvSpPr/>
          <p:nvPr/>
        </p:nvSpPr>
        <p:spPr>
          <a:xfrm>
            <a:off x="10542945" y="2682724"/>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cxnSp>
        <p:nvCxnSpPr>
          <p:cNvPr id="45" name="Straight Arrow Connector 44">
            <a:extLst>
              <a:ext uri="{FF2B5EF4-FFF2-40B4-BE49-F238E27FC236}">
                <a16:creationId xmlns:a16="http://schemas.microsoft.com/office/drawing/2014/main" id="{3602C160-24D5-48A8-A2EF-FCF5317C067A}"/>
              </a:ext>
              <a:ext uri="{C183D7F6-B498-43B3-948B-1728B52AA6E4}">
                <adec:decorative xmlns:adec="http://schemas.microsoft.com/office/drawing/2017/decorative" val="1"/>
              </a:ext>
            </a:extLst>
          </p:cNvPr>
          <p:cNvCxnSpPr>
            <a:cxnSpLocks/>
          </p:cNvCxnSpPr>
          <p:nvPr/>
        </p:nvCxnSpPr>
        <p:spPr>
          <a:xfrm>
            <a:off x="8638772" y="4366565"/>
            <a:ext cx="272383"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E68C5B7-5F1D-4DC4-A058-D66CE0901ECB}"/>
              </a:ext>
              <a:ext uri="{C183D7F6-B498-43B3-948B-1728B52AA6E4}">
                <adec:decorative xmlns:adec="http://schemas.microsoft.com/office/drawing/2017/decorative" val="1"/>
              </a:ext>
            </a:extLst>
          </p:cNvPr>
          <p:cNvCxnSpPr>
            <a:cxnSpLocks/>
          </p:cNvCxnSpPr>
          <p:nvPr/>
        </p:nvCxnSpPr>
        <p:spPr>
          <a:xfrm>
            <a:off x="7938856" y="3651287"/>
            <a:ext cx="699916" cy="0"/>
          </a:xfrm>
          <a:prstGeom prst="straightConnector1">
            <a:avLst/>
          </a:prstGeom>
          <a:ln w="2222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87A8419-6E9F-4859-B052-04FB52EAA754}"/>
              </a:ext>
            </a:extLst>
          </p:cNvPr>
          <p:cNvSpPr/>
          <p:nvPr/>
        </p:nvSpPr>
        <p:spPr>
          <a:xfrm>
            <a:off x="8938377" y="2738393"/>
            <a:ext cx="1371600" cy="246221"/>
          </a:xfrm>
          <a:prstGeom prst="rect">
            <a:avLst/>
          </a:prstGeom>
        </p:spPr>
        <p:txBody>
          <a:bodyPr wrap="square" lIns="0" tIns="0" rIns="0" bIns="0" anchor="ctr">
            <a:spAutoFit/>
          </a:bodyPr>
          <a:lstStyle/>
          <a:p>
            <a:pPr algn="ctr"/>
            <a:r>
              <a:rPr lang="en-US" sz="1600" dirty="0">
                <a:solidFill>
                  <a:schemeClr val="bg1"/>
                </a:solidFill>
              </a:rPr>
              <a:t>Hypothesis B</a:t>
            </a:r>
          </a:p>
        </p:txBody>
      </p:sp>
      <p:sp>
        <p:nvSpPr>
          <p:cNvPr id="86" name="Rectangle 85">
            <a:extLst>
              <a:ext uri="{FF2B5EF4-FFF2-40B4-BE49-F238E27FC236}">
                <a16:creationId xmlns:a16="http://schemas.microsoft.com/office/drawing/2014/main" id="{6B499F5E-706B-4272-818B-C87149038662}"/>
              </a:ext>
            </a:extLst>
          </p:cNvPr>
          <p:cNvSpPr/>
          <p:nvPr/>
        </p:nvSpPr>
        <p:spPr>
          <a:xfrm>
            <a:off x="8938377" y="4219850"/>
            <a:ext cx="1371600" cy="246221"/>
          </a:xfrm>
          <a:prstGeom prst="rect">
            <a:avLst/>
          </a:prstGeom>
        </p:spPr>
        <p:txBody>
          <a:bodyPr wrap="square" lIns="0" tIns="0" rIns="0" bIns="0" anchor="ctr">
            <a:spAutoFit/>
          </a:bodyPr>
          <a:lstStyle/>
          <a:p>
            <a:pPr algn="ctr"/>
            <a:r>
              <a:rPr lang="en-US" sz="1600" dirty="0">
                <a:solidFill>
                  <a:schemeClr val="bg1"/>
                </a:solidFill>
              </a:rPr>
              <a:t>Hypothesis C</a:t>
            </a:r>
          </a:p>
        </p:txBody>
      </p:sp>
    </p:spTree>
    <p:extLst>
      <p:ext uri="{BB962C8B-B14F-4D97-AF65-F5344CB8AC3E}">
        <p14:creationId xmlns:p14="http://schemas.microsoft.com/office/powerpoint/2010/main" val="8131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makes a Triple J Winner?</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3969140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Triple J Hottest 100 winners are expected to show high energy, high valence and low danceability compared to other tracks.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winner with it’s own year runner ups to confirm (</a:t>
            </a:r>
            <a:r>
              <a:rPr lang="en-US" sz="1400" dirty="0">
                <a:solidFill>
                  <a:srgbClr val="FF0000"/>
                </a:solidFill>
                <a:highlight>
                  <a:srgbClr val="FFFF00"/>
                </a:highlight>
                <a:cs typeface="Segoe UI" panose="020B0502040204020203" pitchFamily="34" charset="0"/>
              </a:rPr>
              <a:t>or with every song from that year?) </a:t>
            </a:r>
            <a:r>
              <a:rPr lang="en-US" sz="1400" dirty="0">
                <a:solidFill>
                  <a:srgbClr val="FF0000"/>
                </a:solidFill>
                <a:cs typeface="Segoe UI" panose="020B0502040204020203" pitchFamily="34" charset="0"/>
              </a:rPr>
              <a:t>and evaluated how those values compared.</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When are hits released?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sweet spot to release a Hottest 100 winner is between March and June. Earlier and track is not “fresh”, later it’s too new.</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Binning release dates by month, and using a chi analysis to determine if winners are released following normal distribution.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graphicFrame>
        <p:nvGraphicFramePr>
          <p:cNvPr id="16" name="Chart 15" descr="This image is a bar chart. ">
            <a:extLst>
              <a:ext uri="{FF2B5EF4-FFF2-40B4-BE49-F238E27FC236}">
                <a16:creationId xmlns:a16="http://schemas.microsoft.com/office/drawing/2014/main" id="{0B4316E5-C7D0-43CA-9FB9-DEE3C354F4CD}"/>
              </a:ext>
            </a:extLst>
          </p:cNvPr>
          <p:cNvGraphicFramePr/>
          <p:nvPr>
            <p:extLst>
              <p:ext uri="{D42A27DB-BD31-4B8C-83A1-F6EECF244321}">
                <p14:modId xmlns:p14="http://schemas.microsoft.com/office/powerpoint/2010/main" val="1282867219"/>
              </p:ext>
            </p:extLst>
          </p:nvPr>
        </p:nvGraphicFramePr>
        <p:xfrm>
          <a:off x="398952" y="1552575"/>
          <a:ext cx="6551476" cy="43676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438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63100" y="522898"/>
            <a:ext cx="26289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Australian songs do people vote?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003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Australians will prefer songs with higher </a:t>
            </a:r>
            <a:r>
              <a:rPr lang="en-US" sz="1400" dirty="0" err="1">
                <a:solidFill>
                  <a:schemeClr val="tx1">
                    <a:lumMod val="75000"/>
                    <a:lumOff val="25000"/>
                  </a:schemeClr>
                </a:solidFill>
                <a:cs typeface="Segoe UI" panose="020B0502040204020203" pitchFamily="34" charset="0"/>
              </a:rPr>
              <a:t>speechiness</a:t>
            </a:r>
            <a:r>
              <a:rPr lang="en-US" sz="1400" dirty="0">
                <a:solidFill>
                  <a:schemeClr val="tx1">
                    <a:lumMod val="75000"/>
                    <a:lumOff val="25000"/>
                  </a:schemeClr>
                </a:solidFill>
                <a:cs typeface="Segoe UI" panose="020B0502040204020203" pitchFamily="34" charset="0"/>
              </a:rPr>
              <a:t>, as they gravitate towards familiar accents.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 for each yar, </a:t>
            </a:r>
            <a:r>
              <a:rPr lang="en-US" sz="1400" dirty="0" err="1">
                <a:solidFill>
                  <a:srgbClr val="FF0000"/>
                </a:solidFill>
                <a:cs typeface="Segoe UI" panose="020B0502040204020203" pitchFamily="34" charset="0"/>
              </a:rPr>
              <a:t>speechiness</a:t>
            </a:r>
            <a:r>
              <a:rPr lang="en-US" sz="1400" dirty="0">
                <a:solidFill>
                  <a:srgbClr val="FF0000"/>
                </a:solidFill>
                <a:cs typeface="Segoe UI" panose="020B0502040204020203" pitchFamily="34" charset="0"/>
              </a:rPr>
              <a:t> for Australian artists (as defined by Triple J) vs the all other artists.</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416317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 Australian like long songs?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We expect shorter songs, friendlier to heavy airplay, to perform better than relatively longer songs.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top 100 duration mean vs  all songs released duration mean.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2238262228"/>
      </p:ext>
    </p:extLst>
  </p:cSld>
  <p:clrMapOvr>
    <a:masterClrMapping/>
  </p:clrMapOvr>
</p:sld>
</file>

<file path=ppt/theme/theme1.xml><?xml version="1.0" encoding="utf-8"?>
<a:theme xmlns:a="http://schemas.openxmlformats.org/drawingml/2006/main" name="Office Theme">
  <a:themeElements>
    <a:clrScheme name="Custom 1">
      <a:dk1>
        <a:srgbClr val="000000"/>
      </a:dk1>
      <a:lt1>
        <a:sysClr val="window" lastClr="FFFFFF"/>
      </a:lt1>
      <a:dk2>
        <a:srgbClr val="585858"/>
      </a:dk2>
      <a:lt2>
        <a:srgbClr val="E3E3E3"/>
      </a:lt2>
      <a:accent1>
        <a:srgbClr val="E20613"/>
      </a:accent1>
      <a:accent2>
        <a:srgbClr val="FFFFFF"/>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157</TotalTime>
  <Words>1759</Words>
  <Application>Microsoft Office PowerPoint</Application>
  <PresentationFormat>Widescreen</PresentationFormat>
  <Paragraphs>236</Paragraphs>
  <Slides>18</Slides>
  <Notes>18</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Segoe UI Light</vt:lpstr>
      <vt:lpstr>Office Theme</vt:lpstr>
      <vt:lpstr>Dancing Through The Decades Understanding Australian taste in music </vt:lpstr>
      <vt:lpstr>Project analysis slide 2</vt:lpstr>
      <vt:lpstr>Project analysis slide 8</vt:lpstr>
      <vt:lpstr>Project analysis slide 4</vt:lpstr>
      <vt:lpstr>Project analysis slide 4</vt:lpstr>
      <vt:lpstr>Project analysis slide 10</vt:lpstr>
      <vt:lpstr>Project analysis slide 10</vt:lpstr>
      <vt:lpstr>Project analysis slide 10</vt:lpstr>
      <vt:lpstr>Project analysis slide 10</vt:lpstr>
      <vt:lpstr>Project analysis slide 3</vt:lpstr>
      <vt:lpstr>Thank You</vt:lpstr>
      <vt:lpstr>Project analysis slide 2</vt:lpstr>
      <vt:lpstr>Project analysis slide 5</vt:lpstr>
      <vt:lpstr>Project analysis slide 6</vt:lpstr>
      <vt:lpstr>Project analysis slide 7</vt:lpstr>
      <vt:lpstr>Project analysis slide 10</vt:lpstr>
      <vt:lpstr>Project analysis slide 8</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Dancing Through The Decades Understanding Australian taste in music</dc:title>
  <dc:creator>Guillermo Bobzin</dc:creator>
  <cp:lastModifiedBy>Kailyn Yong</cp:lastModifiedBy>
  <cp:revision>16</cp:revision>
  <dcterms:created xsi:type="dcterms:W3CDTF">2021-01-15T22:03:05Z</dcterms:created>
  <dcterms:modified xsi:type="dcterms:W3CDTF">2021-01-18T08:39:16Z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