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76" r:id="rId6"/>
    <p:sldId id="280" r:id="rId7"/>
    <p:sldId id="289" r:id="rId8"/>
    <p:sldId id="291" r:id="rId9"/>
    <p:sldId id="282" r:id="rId10"/>
    <p:sldId id="294" r:id="rId11"/>
    <p:sldId id="293" r:id="rId12"/>
    <p:sldId id="295" r:id="rId13"/>
    <p:sldId id="277" r:id="rId14"/>
    <p:sldId id="285" r:id="rId15"/>
    <p:sldId id="288" r:id="rId16"/>
    <p:sldId id="279" r:id="rId17"/>
    <p:sldId id="281" r:id="rId18"/>
    <p:sldId id="290" r:id="rId19"/>
    <p:sldId id="292" r:id="rId20"/>
    <p:sldId id="283"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923" autoAdjust="0"/>
  </p:normalViewPr>
  <p:slideViewPr>
    <p:cSldViewPr snapToGrid="0" showGuides="1">
      <p:cViewPr varScale="1">
        <p:scale>
          <a:sx n="88" d="100"/>
          <a:sy n="88" d="100"/>
        </p:scale>
        <p:origin x="696" y="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rgbClr val="FF0000"/>
                </a:solidFill>
                <a:highlight>
                  <a:srgbClr val="FFFF00"/>
                </a:highlight>
              </a:rPr>
              <a:t>USE ONE OR TWO CHARTS!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FD2-48C6-9E6F-E94B4B983B00}"/>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FD2-48C6-9E6F-E94B4B983B00}"/>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FD2-48C6-9E6F-E94B4B983B00}"/>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FD2-48C6-9E6F-E94B4B983B00}"/>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FD2-48C6-9E6F-E94B4B983B00}"/>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FD2-48C6-9E6F-E94B4B983B00}"/>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FD2-48C6-9E6F-E94B4B983B00}"/>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1/19/2021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Seconds</a:t>
            </a:r>
          </a:p>
          <a:p>
            <a:r>
              <a:rPr lang="en-US" dirty="0"/>
              <a:t>-Group Introduction</a:t>
            </a:r>
          </a:p>
          <a:p>
            <a:r>
              <a:rPr lang="en-US" dirty="0"/>
              <a:t>-Presentation of the topic (VERY brief)</a:t>
            </a:r>
          </a:p>
          <a:p>
            <a:endParaRPr lang="en-US" dirty="0"/>
          </a:p>
          <a:p>
            <a:r>
              <a:rPr lang="en-US" b="1" dirty="0"/>
              <a:t>Title Slide</a:t>
            </a:r>
          </a:p>
          <a:p>
            <a:pPr>
              <a:buFont typeface="Arial" panose="020B0604020202020204" pitchFamily="34" charset="0"/>
              <a:buChar char="•"/>
            </a:pPr>
            <a:r>
              <a:rPr lang="en-US" b="1"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30 seconds</a:t>
            </a:r>
          </a:p>
          <a:p>
            <a:r>
              <a:rPr lang="en-US" b="1" dirty="0"/>
              <a:t>Post Mortem</a:t>
            </a:r>
          </a:p>
          <a:p>
            <a:pPr>
              <a:buFont typeface="Arial" panose="020B0604020202020204" pitchFamily="34" charset="0"/>
              <a:buChar char="•"/>
            </a:pPr>
            <a:r>
              <a:rPr lang="en-US" b="1" dirty="0"/>
              <a:t>Discuss any difficulties that arose, and how you dealt with them</a:t>
            </a:r>
          </a:p>
          <a:p>
            <a:pPr>
              <a:buFont typeface="Arial" panose="020B0604020202020204" pitchFamily="34" charset="0"/>
              <a:buChar char="•"/>
            </a:pPr>
            <a:r>
              <a:rPr lang="en-US" b="1" dirty="0"/>
              <a:t>Discuss any additional questions that came up, but which you didn't have time to answer: What would you research next, if you had two more weeks?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Questions</a:t>
            </a:r>
          </a:p>
          <a:p>
            <a:pPr>
              <a:buFont typeface="Arial" panose="020B0604020202020204" pitchFamily="34" charset="0"/>
              <a:buChar char="•"/>
            </a:pPr>
            <a:r>
              <a:rPr lang="en-US" b="1" dirty="0"/>
              <a:t>Open-floor Q&amp;A with the audience</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48659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4A – Data Merging – 3 Hypothesis</a:t>
            </a:r>
          </a:p>
          <a:p>
            <a:r>
              <a:rPr lang="en-US" dirty="0"/>
              <a:t>-Data has been presented, so focus on execution (how did we achieve this?)</a:t>
            </a:r>
          </a:p>
          <a:p>
            <a:endParaRPr lang="en-US" dirty="0"/>
          </a:p>
          <a:p>
            <a:r>
              <a:rPr lang="en-US" b="1" dirty="0"/>
              <a:t>Data Cleanup &amp; Exploration</a:t>
            </a:r>
          </a:p>
          <a:p>
            <a:pPr>
              <a:buFont typeface="Arial" panose="020B0604020202020204" pitchFamily="34" charset="0"/>
              <a:buChar char="•"/>
            </a:pPr>
            <a:r>
              <a:rPr lang="en-US" b="1" dirty="0"/>
              <a:t>Describe the data exploration and cleanup </a:t>
            </a:r>
            <a:r>
              <a:rPr lang="en-US" sz="1200" b="1" kern="1200" dirty="0">
                <a:solidFill>
                  <a:schemeClr val="tx1"/>
                </a:solidFill>
                <a:latin typeface="+mn-lt"/>
                <a:ea typeface="+mn-ea"/>
                <a:cs typeface="+mn-cs"/>
              </a:rPr>
              <a:t>process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pPr>
              <a:buFont typeface="Arial" panose="020B0604020202020204" pitchFamily="34" charset="0"/>
              <a:buChar char="•"/>
            </a:pPr>
            <a:r>
              <a:rPr lang="en-US" sz="1200" b="1" kern="1200" dirty="0">
                <a:solidFill>
                  <a:schemeClr val="tx1"/>
                </a:solidFill>
                <a:latin typeface="+mn-lt"/>
                <a:ea typeface="+mn-ea"/>
                <a:cs typeface="+mn-cs"/>
              </a:rPr>
              <a:t>Discuss insights you had while exploring the data that you didn't anticipate</a:t>
            </a:r>
          </a:p>
          <a:p>
            <a:pPr>
              <a:buFont typeface="Arial" panose="020B0604020202020204" pitchFamily="34" charset="0"/>
              <a:buChar char="•"/>
            </a:pPr>
            <a:r>
              <a:rPr lang="en-US" b="1" dirty="0"/>
              <a:t>Discuss any problems that arose after exploring the data, and how you resolved them</a:t>
            </a:r>
          </a:p>
          <a:p>
            <a:pPr>
              <a:buFont typeface="Arial" panose="020B0604020202020204" pitchFamily="34" charset="0"/>
              <a:buChar char="•"/>
            </a:pPr>
            <a:r>
              <a:rPr lang="en-US" b="1" dirty="0"/>
              <a:t>Present and discuss interesting figures developed during exploration, ideally with the help of </a:t>
            </a:r>
            <a:r>
              <a:rPr lang="en-US" b="1" dirty="0" err="1"/>
              <a:t>Jupyter</a:t>
            </a:r>
            <a:r>
              <a:rPr lang="en-US" b="1" dirty="0"/>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661632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665151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~1 min</a:t>
            </a:r>
          </a:p>
          <a:p>
            <a:r>
              <a:rPr lang="en-US" dirty="0"/>
              <a:t>STORYTELLING!</a:t>
            </a:r>
          </a:p>
          <a:p>
            <a:r>
              <a:rPr lang="en-US" dirty="0"/>
              <a:t>-Explain why music was chosen</a:t>
            </a:r>
          </a:p>
          <a:p>
            <a:r>
              <a:rPr lang="en-US" dirty="0"/>
              <a:t>-breeze over figures (not important at this stage)</a:t>
            </a:r>
          </a:p>
          <a:p>
            <a:r>
              <a:rPr lang="en-US" dirty="0"/>
              <a:t>-Essentially sell the project to the audience</a:t>
            </a:r>
          </a:p>
          <a:p>
            <a:endParaRPr lang="en-US" dirty="0"/>
          </a:p>
          <a:p>
            <a:r>
              <a:rPr lang="en-US" b="1" dirty="0"/>
              <a:t>Motivation &amp; Summary Slide</a:t>
            </a:r>
          </a:p>
          <a:p>
            <a:pPr>
              <a:buFont typeface="Arial" panose="020B0604020202020204" pitchFamily="34" charset="0"/>
              <a:buChar char="•"/>
            </a:pPr>
            <a:r>
              <a:rPr lang="en-US" b="1" dirty="0"/>
              <a:t>Define the core message or hypothesis of your project. </a:t>
            </a:r>
          </a:p>
          <a:p>
            <a:pPr>
              <a:buFont typeface="Arial" panose="020B0604020202020204" pitchFamily="34" charset="0"/>
              <a:buChar char="•"/>
            </a:pPr>
            <a:r>
              <a:rPr lang="en-US" b="1" dirty="0"/>
              <a:t>Describe the </a:t>
            </a:r>
            <a:r>
              <a:rPr lang="en-US" sz="1200" b="1" kern="1200" dirty="0">
                <a:solidFill>
                  <a:schemeClr val="tx1"/>
                </a:solidFill>
                <a:latin typeface="+mn-lt"/>
                <a:ea typeface="+mn-ea"/>
                <a:cs typeface="+mn-cs"/>
              </a:rPr>
              <a:t>questions you and your group found interesting, and what motivated you to answer them</a:t>
            </a:r>
          </a:p>
          <a:p>
            <a:pPr>
              <a:buFont typeface="Arial" panose="020B0604020202020204" pitchFamily="34" charset="0"/>
              <a:buChar char="•"/>
            </a:pPr>
            <a:r>
              <a:rPr lang="en-US" b="1" dirty="0"/>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Aprox</a:t>
            </a:r>
            <a:r>
              <a:rPr lang="en-US" dirty="0"/>
              <a:t> 30 seconds</a:t>
            </a:r>
          </a:p>
          <a:p>
            <a:endParaRPr lang="en-US" dirty="0"/>
          </a:p>
          <a:p>
            <a:r>
              <a:rPr lang="en-US" b="1" dirty="0"/>
              <a:t>Questions &amp; Data</a:t>
            </a:r>
          </a:p>
          <a:p>
            <a:pPr>
              <a:buFont typeface="Arial" panose="020B0604020202020204" pitchFamily="34" charset="0"/>
              <a:buChar char="•"/>
            </a:pPr>
            <a:r>
              <a:rPr lang="en-US" b="1" dirty="0"/>
              <a:t>Elaborate on the questions you asked, describing what kinds of data you needed to answer </a:t>
            </a:r>
            <a:r>
              <a:rPr lang="en-US" sz="1200" b="1" kern="1200" dirty="0">
                <a:solidFill>
                  <a:schemeClr val="tx1"/>
                </a:solidFill>
                <a:latin typeface="+mn-lt"/>
                <a:ea typeface="+mn-ea"/>
                <a:cs typeface="+mn-cs"/>
              </a:rPr>
              <a:t>them, where and how you found the data you used to answer these questions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Sources ~30 seconds</a:t>
            </a:r>
          </a:p>
          <a:p>
            <a:r>
              <a:rPr lang="en-US" dirty="0"/>
              <a:t>-Why did we choose this data sources?</a:t>
            </a:r>
          </a:p>
          <a:p>
            <a:r>
              <a:rPr lang="en-US" dirty="0"/>
              <a:t>-Focus on opportunities and challenges</a:t>
            </a:r>
          </a:p>
          <a:p>
            <a:r>
              <a:rPr lang="en-US" dirty="0"/>
              <a:t>-don’t’ read from the slide!</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407563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4B – Data Merging – 4 Hypothesis – 30 seconds to  1 minute</a:t>
            </a:r>
          </a:p>
          <a:p>
            <a:r>
              <a:rPr lang="en-US" dirty="0"/>
              <a:t>-Data has already been presented, so focus on execution (what we did and how)</a:t>
            </a:r>
          </a:p>
          <a:p>
            <a:r>
              <a:rPr lang="en-US" dirty="0"/>
              <a:t>-don’t just focus on what we did and what worked, tell what we tried and didn’t work (Jellyfish, Fizz, </a:t>
            </a:r>
            <a:r>
              <a:rPr lang="en-US" dirty="0" err="1"/>
              <a:t>etc</a:t>
            </a:r>
            <a:r>
              <a:rPr lang="en-US" dirty="0"/>
              <a:t>)</a:t>
            </a:r>
          </a:p>
          <a:p>
            <a:endParaRPr lang="en-US" dirty="0"/>
          </a:p>
          <a:p>
            <a:endParaRPr lang="en-US" dirty="0"/>
          </a:p>
          <a:p>
            <a:r>
              <a:rPr lang="en-US" b="1" dirty="0"/>
              <a:t>Data Cleanup &amp; Exploration</a:t>
            </a:r>
          </a:p>
          <a:p>
            <a:pPr>
              <a:buFont typeface="Arial" panose="020B0604020202020204" pitchFamily="34" charset="0"/>
              <a:buChar char="•"/>
            </a:pPr>
            <a:r>
              <a:rPr lang="en-US" b="1" dirty="0"/>
              <a:t>Describe the data exploration and cleanup </a:t>
            </a:r>
            <a:r>
              <a:rPr lang="en-US" sz="1200" b="1" kern="1200" dirty="0">
                <a:solidFill>
                  <a:schemeClr val="tx1"/>
                </a:solidFill>
                <a:latin typeface="+mn-lt"/>
                <a:ea typeface="+mn-ea"/>
                <a:cs typeface="+mn-cs"/>
              </a:rPr>
              <a:t>process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pPr>
              <a:buFont typeface="Arial" panose="020B0604020202020204" pitchFamily="34" charset="0"/>
              <a:buChar char="•"/>
            </a:pPr>
            <a:r>
              <a:rPr lang="en-US" sz="1200" b="1" kern="1200" dirty="0">
                <a:solidFill>
                  <a:schemeClr val="tx1"/>
                </a:solidFill>
                <a:latin typeface="+mn-lt"/>
                <a:ea typeface="+mn-ea"/>
                <a:cs typeface="+mn-cs"/>
              </a:rPr>
              <a:t>Discuss insights you had while exploring the data that you didn't anticipate</a:t>
            </a:r>
          </a:p>
          <a:p>
            <a:pPr>
              <a:buFont typeface="Arial" panose="020B0604020202020204" pitchFamily="34" charset="0"/>
              <a:buChar char="•"/>
            </a:pPr>
            <a:r>
              <a:rPr lang="en-US" b="1" dirty="0"/>
              <a:t>Discuss any problems that arose after exploring the data, and how you resolved them</a:t>
            </a:r>
          </a:p>
          <a:p>
            <a:pPr>
              <a:buFont typeface="Arial" panose="020B0604020202020204" pitchFamily="34" charset="0"/>
              <a:buChar char="•"/>
            </a:pPr>
            <a:r>
              <a:rPr lang="en-US" b="1" dirty="0"/>
              <a:t>Present and discuss interesting figures developed during exploration, ideally with the help of </a:t>
            </a:r>
            <a:r>
              <a:rPr lang="en-US" b="1" dirty="0" err="1"/>
              <a:t>Jupyter</a:t>
            </a:r>
            <a:r>
              <a:rPr lang="en-US" b="1" dirty="0"/>
              <a:t> Notebook</a:t>
            </a:r>
          </a:p>
          <a:p>
            <a:endParaRPr lang="en-US" dirty="0"/>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73261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 </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b="1" dirty="0"/>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525409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7836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r>
              <a:rPr lang="en-US" b="1" dirty="0"/>
              <a:t>Data Analysis</a:t>
            </a:r>
          </a:p>
          <a:p>
            <a:pPr>
              <a:buFont typeface="Arial" panose="020B0604020202020204" pitchFamily="34" charset="0"/>
              <a:buChar char="•"/>
            </a:pPr>
            <a:r>
              <a:rPr lang="en-US" b="1" dirty="0"/>
              <a:t>Discuss the steps you took to analyze the data and answer each question you asked in your proposal</a:t>
            </a:r>
          </a:p>
          <a:p>
            <a:pPr>
              <a:buFont typeface="Arial" panose="020B0604020202020204" pitchFamily="34" charset="0"/>
              <a:buChar char="•"/>
            </a:pPr>
            <a:r>
              <a:rPr lang="en-US" b="1" dirty="0"/>
              <a:t>Present and discuss interesting figures developed during </a:t>
            </a:r>
            <a:r>
              <a:rPr lang="en-US" sz="1200" b="1" kern="1200" dirty="0">
                <a:solidFill>
                  <a:schemeClr val="tx1"/>
                </a:solidFill>
                <a:latin typeface="+mn-lt"/>
                <a:ea typeface="+mn-ea"/>
                <a:cs typeface="+mn-cs"/>
              </a:rPr>
              <a:t>analysis (accompanied by your </a:t>
            </a:r>
            <a:r>
              <a:rPr lang="en-US" sz="1200" b="1" kern="1200" dirty="0" err="1">
                <a:solidFill>
                  <a:schemeClr val="tx1"/>
                </a:solidFill>
                <a:latin typeface="+mn-lt"/>
                <a:ea typeface="+mn-ea"/>
                <a:cs typeface="+mn-cs"/>
              </a:rPr>
              <a:t>Jupyter</a:t>
            </a:r>
            <a:r>
              <a:rPr lang="en-US" sz="1200" b="1" kern="1200" dirty="0">
                <a:solidFill>
                  <a:schemeClr val="tx1"/>
                </a:solidFill>
                <a:latin typeface="+mn-lt"/>
                <a:ea typeface="+mn-ea"/>
                <a:cs typeface="+mn-cs"/>
              </a:rPr>
              <a:t> Notebook)</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41713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1/19/2021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1/19/2021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8.sv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47203" y="2655319"/>
            <a:ext cx="10697593" cy="5324406"/>
          </a:xfrm>
        </p:spPr>
        <p:txBody>
          <a:bodyPr wrap="square" lIns="0" tIns="0" rIns="0" bIns="0" anchor="t">
            <a:spAutoFit/>
          </a:bodyPr>
          <a:lstStyle/>
          <a:p>
            <a:pPr indent="540385">
              <a:lnSpc>
                <a:spcPct val="107000"/>
              </a:lnSpc>
              <a:spcAft>
                <a:spcPts val="800"/>
              </a:spcAft>
            </a:pPr>
            <a:r>
              <a:rPr lang="en-US" b="1" dirty="0">
                <a:solidFill>
                  <a:schemeClr val="bg1"/>
                </a:solidFill>
              </a:rPr>
              <a:t>Dancing Through The Decades</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solidFill>
                  <a:schemeClr val="accent4"/>
                </a:solidFill>
              </a:rPr>
              <a:t>Understanding Australian taste in music</a:t>
            </a:r>
            <a:br>
              <a:rPr lang="en-US" sz="4000" dirty="0">
                <a:solidFill>
                  <a:schemeClr val="accent4"/>
                </a:solidFill>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Brett Scotland</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Darren </a:t>
            </a:r>
            <a:r>
              <a:rPr lang="en-US" sz="1800" dirty="0" err="1">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McMurtie</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Jesse Tan</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Kailyn Yong</a:t>
            </a:r>
            <a:br>
              <a:rPr lang="en-AU"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Will Bobzin</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216263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Closing remarks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738664"/>
          </a:xfrm>
          <a:prstGeom prst="rect">
            <a:avLst/>
          </a:prstGeom>
        </p:spPr>
        <p:txBody>
          <a:bodyPr wrap="square" lIns="0" tIns="0" rIns="0" bIns="0">
            <a:spAutoFit/>
          </a:bodyPr>
          <a:lstStyle/>
          <a:p>
            <a:pPr algn="ctr"/>
            <a:r>
              <a:rPr lang="en-US" sz="1600" b="1" dirty="0">
                <a:solidFill>
                  <a:schemeClr val="bg1"/>
                </a:solidFill>
              </a:rPr>
              <a:t>SONG RELEASE - GRANULARITY</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 MASHING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Time permitting, would have liked to dig into song release dates at a month level, instead of quarter.</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Matching data between sources was the greatest technical challenge. Data wangling and some manual input were required</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Rectangle 37">
            <a:extLst>
              <a:ext uri="{FF2B5EF4-FFF2-40B4-BE49-F238E27FC236}">
                <a16:creationId xmlns:a16="http://schemas.microsoft.com/office/drawing/2014/main" id="{21A9242F-1978-423C-BDFA-7B7E84D9FA88}"/>
              </a:ext>
            </a:extLst>
          </p:cNvPr>
          <p:cNvSpPr/>
          <p:nvPr/>
        </p:nvSpPr>
        <p:spPr>
          <a:xfrm>
            <a:off x="3721868" y="876450"/>
            <a:ext cx="4268298" cy="223394"/>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Complete after answering the hypothesis</a:t>
            </a:r>
          </a:p>
        </p:txBody>
      </p:sp>
      <p:pic>
        <p:nvPicPr>
          <p:cNvPr id="39" name="Graphic 38" descr="Daily calendar">
            <a:extLst>
              <a:ext uri="{FF2B5EF4-FFF2-40B4-BE49-F238E27FC236}">
                <a16:creationId xmlns:a16="http://schemas.microsoft.com/office/drawing/2014/main" id="{97FB3242-499E-4F4E-B028-94CD2B27F7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0652" y="2183831"/>
            <a:ext cx="710553" cy="710553"/>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023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Mashed Database</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Hypothesis Testing</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Hypothesis B</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Hypothesis A</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Hypothesis C</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387893"/>
            <a:ext cx="1348582" cy="954364"/>
          </a:xfrm>
          <a:prstGeom prst="rect">
            <a:avLst/>
          </a:prstGeom>
        </p:spPr>
        <p:txBody>
          <a:bodyPr wrap="square" lIns="0" tIns="0" rIns="0" bIns="0" anchor="ctr">
            <a:spAutoFit/>
          </a:bodyPr>
          <a:lstStyle/>
          <a:p>
            <a:pPr algn="ctr">
              <a:lnSpc>
                <a:spcPts val="1900"/>
              </a:lnSpc>
            </a:pPr>
            <a:r>
              <a:rPr lang="en-US" sz="1400" dirty="0">
                <a:solidFill>
                  <a:srgbClr val="FF0000"/>
                </a:solidFill>
                <a:cs typeface="Segoe UI" panose="020B0502040204020203" pitchFamily="34" charset="0"/>
              </a:rPr>
              <a:t>How did we apply the data? Challenges? Tools?</a:t>
            </a:r>
          </a:p>
        </p:txBody>
      </p:sp>
      <p:sp>
        <p:nvSpPr>
          <p:cNvPr id="91" name="Rectangle 90">
            <a:extLst>
              <a:ext uri="{FF2B5EF4-FFF2-40B4-BE49-F238E27FC236}">
                <a16:creationId xmlns:a16="http://schemas.microsoft.com/office/drawing/2014/main" id="{0F8D1DEA-0363-4C10-925D-1D68E14CCEF4}"/>
              </a:ext>
            </a:extLst>
          </p:cNvPr>
          <p:cNvSpPr/>
          <p:nvPr/>
        </p:nvSpPr>
        <p:spPr>
          <a:xfrm>
            <a:off x="4244974" y="4466071"/>
            <a:ext cx="1348582" cy="95436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pivoting by artist and song.</a:t>
            </a:r>
          </a:p>
          <a:p>
            <a:pPr algn="ctr">
              <a:lnSpc>
                <a:spcPts val="1900"/>
              </a:lnSpc>
            </a:pPr>
            <a:r>
              <a:rPr lang="en-US" sz="1400" dirty="0">
                <a:solidFill>
                  <a:srgbClr val="FF0000"/>
                </a:solidFill>
                <a:cs typeface="Segoe UI" panose="020B0502040204020203" pitchFamily="34" charset="0"/>
              </a:rPr>
              <a:t>Tools? Resources? Difficulties?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One line description</a:t>
            </a:r>
            <a:r>
              <a:rPr lang="en-US" sz="1400" dirty="0">
                <a:solidFill>
                  <a:schemeClr val="tx1">
                    <a:lumMod val="75000"/>
                    <a:lumOff val="25000"/>
                  </a:schemeClr>
                </a:solidFill>
                <a:cs typeface="Segoe UI" panose="020B0502040204020203" pitchFamily="34" charset="0"/>
              </a:rPr>
              <a:t>.</a:t>
            </a:r>
          </a:p>
        </p:txBody>
      </p:sp>
      <p:sp>
        <p:nvSpPr>
          <p:cNvPr id="92" name="Rectangle 91">
            <a:extLst>
              <a:ext uri="{FF2B5EF4-FFF2-40B4-BE49-F238E27FC236}">
                <a16:creationId xmlns:a16="http://schemas.microsoft.com/office/drawing/2014/main" id="{A69BDC62-882D-49FD-B60A-05F493B04723}"/>
              </a:ext>
            </a:extLst>
          </p:cNvPr>
          <p:cNvSpPr/>
          <p:nvPr/>
        </p:nvSpPr>
        <p:spPr>
          <a:xfrm>
            <a:off x="228600" y="2346528"/>
            <a:ext cx="13866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Triple J Hottest 100 data 1993 - 2017</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Spotify database – track level quantitative data 1921 - 2020.</a:t>
            </a:r>
          </a:p>
        </p:txBody>
      </p:sp>
      <p:pic>
        <p:nvPicPr>
          <p:cNvPr id="32" name="Picture 31">
            <a:extLst>
              <a:ext uri="{FF2B5EF4-FFF2-40B4-BE49-F238E27FC236}">
                <a16:creationId xmlns:a16="http://schemas.microsoft.com/office/drawing/2014/main" id="{115ACCE4-BDD2-42AD-BA7A-3FEEED0FC1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2094700" y="4516314"/>
            <a:ext cx="758213" cy="758213"/>
          </a:xfrm>
          <a:prstGeom prst="rect">
            <a:avLst/>
          </a:prstGeom>
          <a:noFill/>
          <a:ln>
            <a:noFill/>
          </a:ln>
        </p:spPr>
      </p:pic>
      <p:pic>
        <p:nvPicPr>
          <p:cNvPr id="33" name="Picture 32">
            <a:extLst>
              <a:ext uri="{FF2B5EF4-FFF2-40B4-BE49-F238E27FC236}">
                <a16:creationId xmlns:a16="http://schemas.microsoft.com/office/drawing/2014/main" id="{16A1663D-39BE-4461-AE1A-A5812293FD5F}"/>
              </a:ext>
            </a:extLst>
          </p:cNvPr>
          <p:cNvPicPr>
            <a:picLocks noChangeAspect="1"/>
          </p:cNvPicPr>
          <p:nvPr/>
        </p:nvPicPr>
        <p:blipFill rotWithShape="1">
          <a:blip r:embed="rId5">
            <a:biLevel thresh="25000"/>
            <a:extLst>
              <a:ext uri="{28A0092B-C50C-407E-A947-70E740481C1C}">
                <a14:useLocalDpi xmlns:a14="http://schemas.microsoft.com/office/drawing/2010/main" val="0"/>
              </a:ext>
            </a:extLst>
          </a:blip>
          <a:srcRect l="396" r="56942"/>
          <a:stretch/>
        </p:blipFill>
        <p:spPr>
          <a:xfrm>
            <a:off x="2125818" y="2248083"/>
            <a:ext cx="684000" cy="663939"/>
          </a:xfrm>
          <a:prstGeom prst="rect">
            <a:avLst/>
          </a:prstGeom>
        </p:spPr>
      </p:pic>
    </p:spTree>
    <p:extLst>
      <p:ext uri="{BB962C8B-B14F-4D97-AF65-F5344CB8AC3E}">
        <p14:creationId xmlns:p14="http://schemas.microsoft.com/office/powerpoint/2010/main" val="162293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0204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03428" y="2682415"/>
            <a:ext cx="1985144" cy="187053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What music do Australians like?</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Australian Preferences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2-4 Million votes yearly</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Ask the right questions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Universal interest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286 Million active users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Algorithmic analysis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9724081" y="95787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a:extLst>
              <a:ext uri="{FF2B5EF4-FFF2-40B4-BE49-F238E27FC236}">
                <a16:creationId xmlns:a16="http://schemas.microsoft.com/office/drawing/2014/main" id="{8ED32470-EB03-4423-9883-7303C6A603D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3762790" y="3334726"/>
            <a:ext cx="758213" cy="758213"/>
          </a:xfrm>
          <a:prstGeom prst="rect">
            <a:avLst/>
          </a:prstGeom>
          <a:noFill/>
          <a:ln>
            <a:noFill/>
          </a:ln>
        </p:spPr>
      </p:pic>
      <p:pic>
        <p:nvPicPr>
          <p:cNvPr id="9" name="Graphic 8" descr="Australia">
            <a:extLst>
              <a:ext uri="{FF2B5EF4-FFF2-40B4-BE49-F238E27FC236}">
                <a16:creationId xmlns:a16="http://schemas.microsoft.com/office/drawing/2014/main" id="{1609800C-ECFD-4778-ABCD-54E1C2F003F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 t="29358" r="30376" b="3312"/>
          <a:stretch/>
        </p:blipFill>
        <p:spPr>
          <a:xfrm>
            <a:off x="6907376" y="1675023"/>
            <a:ext cx="860425" cy="832117"/>
          </a:xfrm>
          <a:prstGeom prst="rect">
            <a:avLst/>
          </a:prstGeom>
        </p:spPr>
      </p:pic>
      <p:pic>
        <p:nvPicPr>
          <p:cNvPr id="56" name="Picture 55">
            <a:extLst>
              <a:ext uri="{FF2B5EF4-FFF2-40B4-BE49-F238E27FC236}">
                <a16:creationId xmlns:a16="http://schemas.microsoft.com/office/drawing/2014/main" id="{5A87F5A8-51A7-4A6E-912D-84B160B747D7}"/>
              </a:ext>
            </a:extLst>
          </p:cNvPr>
          <p:cNvPicPr>
            <a:picLocks noChangeAspect="1"/>
          </p:cNvPicPr>
          <p:nvPr/>
        </p:nvPicPr>
        <p:blipFill rotWithShape="1">
          <a:blip r:embed="rId7">
            <a:biLevel thresh="25000"/>
            <a:extLst>
              <a:ext uri="{28A0092B-C50C-407E-A947-70E740481C1C}">
                <a14:useLocalDpi xmlns:a14="http://schemas.microsoft.com/office/drawing/2010/main" val="0"/>
              </a:ext>
            </a:extLst>
          </a:blip>
          <a:srcRect l="396" r="56942"/>
          <a:stretch/>
        </p:blipFill>
        <p:spPr>
          <a:xfrm>
            <a:off x="7583107" y="3326932"/>
            <a:ext cx="684000" cy="663939"/>
          </a:xfrm>
          <a:prstGeom prst="rect">
            <a:avLst/>
          </a:prstGeom>
        </p:spPr>
      </p:pic>
      <p:pic>
        <p:nvPicPr>
          <p:cNvPr id="58" name="Graphic 57" descr="Question mark">
            <a:extLst>
              <a:ext uri="{FF2B5EF4-FFF2-40B4-BE49-F238E27FC236}">
                <a16:creationId xmlns:a16="http://schemas.microsoft.com/office/drawing/2014/main" id="{974F6AEB-17B3-48DC-893F-9F3C778E6D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91793" y="5237146"/>
            <a:ext cx="591314" cy="591314"/>
          </a:xfrm>
          <a:prstGeom prst="rect">
            <a:avLst/>
          </a:prstGeom>
        </p:spPr>
      </p:pic>
      <p:pic>
        <p:nvPicPr>
          <p:cNvPr id="3" name="Graphic 2" descr="Music notes">
            <a:extLst>
              <a:ext uri="{FF2B5EF4-FFF2-40B4-BE49-F238E27FC236}">
                <a16:creationId xmlns:a16="http://schemas.microsoft.com/office/drawing/2014/main" id="{753CD197-3F90-47AE-B51E-FA49417F49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68098" y="1575451"/>
            <a:ext cx="740998" cy="740998"/>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Questions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4397224" y="2300688"/>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5807019" y="2300688"/>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5102121" y="3505806"/>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6511917" y="350580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968349" y="1813375"/>
            <a:ext cx="2428875" cy="487313"/>
          </a:xfrm>
          <a:prstGeom prst="rect">
            <a:avLst/>
          </a:prstGeom>
        </p:spPr>
        <p:txBody>
          <a:bodyPr wrap="square" lIns="0" tIns="0" rIns="0" bIns="0" anchor="t">
            <a:spAutoFit/>
          </a:bodyPr>
          <a:lstStyle/>
          <a:p>
            <a:pPr algn="r">
              <a:lnSpc>
                <a:spcPts val="1900"/>
              </a:lnSpc>
            </a:pPr>
            <a:r>
              <a:rPr lang="en-US" dirty="0">
                <a:solidFill>
                  <a:schemeClr val="tx1">
                    <a:lumMod val="75000"/>
                    <a:lumOff val="25000"/>
                  </a:schemeClr>
                </a:solidFill>
                <a:cs typeface="Segoe UI" panose="020B0502040204020203" pitchFamily="34" charset="0"/>
              </a:rPr>
              <a:t>What makes a song a Triple J Top 100 Winner?</a:t>
            </a:r>
          </a:p>
        </p:txBody>
      </p:sp>
      <p:sp>
        <p:nvSpPr>
          <p:cNvPr id="47" name="Rectangle 46">
            <a:extLst>
              <a:ext uri="{FF2B5EF4-FFF2-40B4-BE49-F238E27FC236}">
                <a16:creationId xmlns:a16="http://schemas.microsoft.com/office/drawing/2014/main" id="{02A81A97-E8DF-4F78-B662-7F1158A403DD}"/>
              </a:ext>
            </a:extLst>
          </p:cNvPr>
          <p:cNvSpPr/>
          <p:nvPr/>
        </p:nvSpPr>
        <p:spPr>
          <a:xfrm>
            <a:off x="7794776" y="1870467"/>
            <a:ext cx="2428875" cy="243656"/>
          </a:xfrm>
          <a:prstGeom prst="rect">
            <a:avLst/>
          </a:prstGeom>
        </p:spPr>
        <p:txBody>
          <a:bodyPr wrap="square" lIns="0" tIns="0" rIns="0" bIns="0" anchor="t">
            <a:spAutoFit/>
          </a:bodyPr>
          <a:lstStyle/>
          <a:p>
            <a:pPr algn="r">
              <a:lnSpc>
                <a:spcPts val="1900"/>
              </a:lnSpc>
            </a:pPr>
            <a:r>
              <a:rPr lang="en-US" dirty="0">
                <a:solidFill>
                  <a:schemeClr val="tx1">
                    <a:lumMod val="75000"/>
                    <a:lumOff val="25000"/>
                  </a:schemeClr>
                </a:solidFill>
                <a:cs typeface="Segoe UI" panose="020B0502040204020203" pitchFamily="34" charset="0"/>
              </a:rPr>
              <a:t>When are hits released?</a:t>
            </a:r>
          </a:p>
        </p:txBody>
      </p:sp>
      <p:sp>
        <p:nvSpPr>
          <p:cNvPr id="49" name="Rectangle 48">
            <a:extLst>
              <a:ext uri="{FF2B5EF4-FFF2-40B4-BE49-F238E27FC236}">
                <a16:creationId xmlns:a16="http://schemas.microsoft.com/office/drawing/2014/main" id="{1F9D80A4-0190-4D7C-830C-589C324A4D44}"/>
              </a:ext>
            </a:extLst>
          </p:cNvPr>
          <p:cNvSpPr/>
          <p:nvPr/>
        </p:nvSpPr>
        <p:spPr>
          <a:xfrm>
            <a:off x="2043112" y="5229137"/>
            <a:ext cx="2428875" cy="487313"/>
          </a:xfrm>
          <a:prstGeom prst="rect">
            <a:avLst/>
          </a:prstGeom>
        </p:spPr>
        <p:txBody>
          <a:bodyPr wrap="square" lIns="0" tIns="0" rIns="0" bIns="0" anchor="t">
            <a:spAutoFit/>
          </a:bodyPr>
          <a:lstStyle/>
          <a:p>
            <a:pPr algn="r">
              <a:lnSpc>
                <a:spcPts val="1900"/>
              </a:lnSpc>
            </a:pPr>
            <a:r>
              <a:rPr lang="en-US" dirty="0">
                <a:solidFill>
                  <a:schemeClr val="tx1">
                    <a:lumMod val="75000"/>
                    <a:lumOff val="25000"/>
                  </a:schemeClr>
                </a:solidFill>
                <a:cs typeface="Segoe UI" panose="020B0502040204020203" pitchFamily="34" charset="0"/>
              </a:rPr>
              <a:t>What Australian songs do Australians vote?</a:t>
            </a:r>
          </a:p>
        </p:txBody>
      </p:sp>
      <p:sp>
        <p:nvSpPr>
          <p:cNvPr id="50" name="Rectangle 49">
            <a:extLst>
              <a:ext uri="{FF2B5EF4-FFF2-40B4-BE49-F238E27FC236}">
                <a16:creationId xmlns:a16="http://schemas.microsoft.com/office/drawing/2014/main" id="{24E2CDD2-9169-4417-9E74-4B6CB77138DB}"/>
              </a:ext>
            </a:extLst>
          </p:cNvPr>
          <p:cNvSpPr/>
          <p:nvPr/>
        </p:nvSpPr>
        <p:spPr>
          <a:xfrm>
            <a:off x="7721990" y="5229136"/>
            <a:ext cx="2428875" cy="487313"/>
          </a:xfrm>
          <a:prstGeom prst="rect">
            <a:avLst/>
          </a:prstGeom>
        </p:spPr>
        <p:txBody>
          <a:bodyPr wrap="square" lIns="0" tIns="0" rIns="0" bIns="0" anchor="t">
            <a:spAutoFit/>
          </a:bodyPr>
          <a:lstStyle/>
          <a:p>
            <a:pPr algn="r">
              <a:lnSpc>
                <a:spcPts val="1900"/>
              </a:lnSpc>
            </a:pPr>
            <a:r>
              <a:rPr lang="en-US" dirty="0">
                <a:solidFill>
                  <a:schemeClr val="tx1">
                    <a:lumMod val="75000"/>
                    <a:lumOff val="25000"/>
                  </a:schemeClr>
                </a:solidFill>
                <a:cs typeface="Segoe UI" panose="020B0502040204020203" pitchFamily="34" charset="0"/>
              </a:rPr>
              <a:t>Do Australians like long songs?</a:t>
            </a:r>
          </a:p>
        </p:txBody>
      </p:sp>
      <p:pic>
        <p:nvPicPr>
          <p:cNvPr id="4" name="Graphic 3" descr="Daily calendar">
            <a:extLst>
              <a:ext uri="{FF2B5EF4-FFF2-40B4-BE49-F238E27FC236}">
                <a16:creationId xmlns:a16="http://schemas.microsoft.com/office/drawing/2014/main" id="{4150499C-0D08-4DC7-BECD-6F84D4C652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9336" y="2621540"/>
            <a:ext cx="809223" cy="809223"/>
          </a:xfrm>
          <a:prstGeom prst="rect">
            <a:avLst/>
          </a:prstGeom>
        </p:spPr>
      </p:pic>
      <p:pic>
        <p:nvPicPr>
          <p:cNvPr id="6" name="Graphic 5" descr="Stopwatch">
            <a:extLst>
              <a:ext uri="{FF2B5EF4-FFF2-40B4-BE49-F238E27FC236}">
                <a16:creationId xmlns:a16="http://schemas.microsoft.com/office/drawing/2014/main" id="{680FFE80-6F36-455A-BFC8-EE7246B850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15577" y="3909466"/>
            <a:ext cx="786537" cy="786537"/>
          </a:xfrm>
          <a:prstGeom prst="rect">
            <a:avLst/>
          </a:prstGeom>
        </p:spPr>
      </p:pic>
      <p:pic>
        <p:nvPicPr>
          <p:cNvPr id="79" name="Graphic 78" descr="Australia">
            <a:extLst>
              <a:ext uri="{FF2B5EF4-FFF2-40B4-BE49-F238E27FC236}">
                <a16:creationId xmlns:a16="http://schemas.microsoft.com/office/drawing/2014/main" id="{1640CBD7-009F-4A72-A76D-0C31B454FAC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 t="29358" r="30376" b="3312"/>
          <a:stretch/>
        </p:blipFill>
        <p:spPr>
          <a:xfrm>
            <a:off x="5505923" y="4081046"/>
            <a:ext cx="860425" cy="832117"/>
          </a:xfrm>
          <a:prstGeom prst="rect">
            <a:avLst/>
          </a:prstGeom>
        </p:spPr>
      </p:pic>
      <p:pic>
        <p:nvPicPr>
          <p:cNvPr id="10" name="Graphic 9" descr="Trophy">
            <a:extLst>
              <a:ext uri="{FF2B5EF4-FFF2-40B4-BE49-F238E27FC236}">
                <a16:creationId xmlns:a16="http://schemas.microsoft.com/office/drawing/2014/main" id="{4B772360-9BAF-4D1B-8178-457B640180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89540" y="2693029"/>
            <a:ext cx="809174" cy="809174"/>
          </a:xfrm>
          <a:prstGeom prst="rect">
            <a:avLst/>
          </a:prstGeom>
        </p:spPr>
      </p:pic>
    </p:spTree>
    <p:extLst>
      <p:ext uri="{BB962C8B-B14F-4D97-AF65-F5344CB8AC3E}">
        <p14:creationId xmlns:p14="http://schemas.microsoft.com/office/powerpoint/2010/main" val="388757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Sources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STRENGHTS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CHALLENGES</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SPOTIFY</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TRIPLE J</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Reflects Australian tastes in Music</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Manageable size for a robust sample (2500 lines/25 years)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16955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Heavily biased towards Australian and Alternative artists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Data for over 170K tracks.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Technical track analysis – extensive and consistent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58477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Artist and song titles recorded using own notation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Some songs are not present.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ACCURATE REFLECTION</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BIASED</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EXTENSIVE DATA</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UNIQUE FORMAT</a:t>
            </a:r>
          </a:p>
        </p:txBody>
      </p:sp>
    </p:spTree>
    <p:extLst>
      <p:ext uri="{BB962C8B-B14F-4D97-AF65-F5344CB8AC3E}">
        <p14:creationId xmlns:p14="http://schemas.microsoft.com/office/powerpoint/2010/main" val="134031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Framework</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4"/>
            <a:ext cx="1443600" cy="14449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7"/>
            <a:ext cx="1443600" cy="14449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5"/>
            <a:ext cx="1443600" cy="144494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5"/>
            <a:ext cx="1443600" cy="144494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900342" y="2113531"/>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900342" y="556478"/>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900342" y="5227637"/>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166832" y="2508776"/>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395432" y="3651287"/>
            <a:ext cx="7138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552844" y="3651287"/>
            <a:ext cx="9424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endCxn id="75" idx="2"/>
          </p:cNvCxnSpPr>
          <p:nvPr/>
        </p:nvCxnSpPr>
        <p:spPr>
          <a:xfrm>
            <a:off x="8638772" y="2836003"/>
            <a:ext cx="26157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900342" y="1278949"/>
            <a:ext cx="12700" cy="4671159"/>
          </a:xfrm>
          <a:prstGeom prst="bentConnector3">
            <a:avLst>
              <a:gd name="adj1" fmla="val 21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124888" y="3425025"/>
            <a:ext cx="1371600" cy="492443"/>
          </a:xfrm>
          <a:prstGeom prst="rect">
            <a:avLst/>
          </a:prstGeom>
        </p:spPr>
        <p:txBody>
          <a:bodyPr wrap="square" lIns="0" tIns="0" rIns="0" bIns="0" anchor="ctr">
            <a:spAutoFit/>
          </a:bodyPr>
          <a:lstStyle/>
          <a:p>
            <a:pPr algn="ctr"/>
            <a:r>
              <a:rPr lang="en-US" sz="1600" dirty="0">
                <a:solidFill>
                  <a:schemeClr val="bg1"/>
                </a:solidFill>
              </a:rPr>
              <a:t>Mashed Database</a:t>
            </a:r>
          </a:p>
        </p:txBody>
      </p:sp>
      <p:sp>
        <p:nvSpPr>
          <p:cNvPr id="83" name="Rectangle 82">
            <a:extLst>
              <a:ext uri="{FF2B5EF4-FFF2-40B4-BE49-F238E27FC236}">
                <a16:creationId xmlns:a16="http://schemas.microsoft.com/office/drawing/2014/main" id="{9F6EE26A-3174-49AD-900E-08C045755F3C}"/>
              </a:ext>
            </a:extLst>
          </p:cNvPr>
          <p:cNvSpPr/>
          <p:nvPr/>
        </p:nvSpPr>
        <p:spPr>
          <a:xfrm>
            <a:off x="6552319" y="3425025"/>
            <a:ext cx="1371600" cy="492443"/>
          </a:xfrm>
          <a:prstGeom prst="rect">
            <a:avLst/>
          </a:prstGeom>
        </p:spPr>
        <p:txBody>
          <a:bodyPr wrap="square" lIns="0" tIns="0" rIns="0" bIns="0" anchor="ctr">
            <a:spAutoFit/>
          </a:bodyPr>
          <a:lstStyle/>
          <a:p>
            <a:pPr algn="ctr"/>
            <a:r>
              <a:rPr lang="en-US" sz="1600" dirty="0">
                <a:solidFill>
                  <a:schemeClr val="bg1"/>
                </a:solidFill>
              </a:rPr>
              <a:t>Hypothesis Testing</a:t>
            </a:r>
          </a:p>
        </p:txBody>
      </p:sp>
      <p:sp>
        <p:nvSpPr>
          <p:cNvPr id="84" name="Rectangle 83">
            <a:extLst>
              <a:ext uri="{FF2B5EF4-FFF2-40B4-BE49-F238E27FC236}">
                <a16:creationId xmlns:a16="http://schemas.microsoft.com/office/drawing/2014/main" id="{3B69453F-B845-4467-8C29-7A6677641EC0}"/>
              </a:ext>
            </a:extLst>
          </p:cNvPr>
          <p:cNvSpPr/>
          <p:nvPr/>
        </p:nvSpPr>
        <p:spPr>
          <a:xfrm>
            <a:off x="8938377" y="5687657"/>
            <a:ext cx="1371600" cy="492443"/>
          </a:xfrm>
          <a:prstGeom prst="rect">
            <a:avLst/>
          </a:prstGeom>
        </p:spPr>
        <p:txBody>
          <a:bodyPr wrap="square" lIns="0" tIns="0" rIns="0" bIns="0" anchor="ctr">
            <a:spAutoFit/>
          </a:bodyPr>
          <a:lstStyle/>
          <a:p>
            <a:pPr algn="ctr"/>
            <a:r>
              <a:rPr lang="en-US" sz="1600" dirty="0">
                <a:solidFill>
                  <a:schemeClr val="bg1"/>
                </a:solidFill>
              </a:rPr>
              <a:t>Do Australians like long songs?</a:t>
            </a:r>
          </a:p>
        </p:txBody>
      </p:sp>
      <p:sp>
        <p:nvSpPr>
          <p:cNvPr id="85" name="Rectangle 84">
            <a:extLst>
              <a:ext uri="{FF2B5EF4-FFF2-40B4-BE49-F238E27FC236}">
                <a16:creationId xmlns:a16="http://schemas.microsoft.com/office/drawing/2014/main" id="{C7CFAFBF-6B2A-49A8-ADCE-FD94A08C87B3}"/>
              </a:ext>
            </a:extLst>
          </p:cNvPr>
          <p:cNvSpPr/>
          <p:nvPr/>
        </p:nvSpPr>
        <p:spPr>
          <a:xfrm>
            <a:off x="8972342" y="806052"/>
            <a:ext cx="1371600" cy="984885"/>
          </a:xfrm>
          <a:prstGeom prst="rect">
            <a:avLst/>
          </a:prstGeom>
        </p:spPr>
        <p:txBody>
          <a:bodyPr wrap="square" lIns="0" tIns="0" rIns="0" bIns="0" anchor="ctr">
            <a:spAutoFit/>
          </a:bodyPr>
          <a:lstStyle/>
          <a:p>
            <a:pPr algn="ctr"/>
            <a:r>
              <a:rPr lang="en-US" sz="1600" dirty="0">
                <a:solidFill>
                  <a:schemeClr val="bg1"/>
                </a:solidFill>
                <a:cs typeface="Segoe UI" panose="020B0502040204020203" pitchFamily="34" charset="0"/>
              </a:rPr>
              <a:t>What makes a song a Triple J Top 100 Winner?</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387893"/>
            <a:ext cx="1348582" cy="954364"/>
          </a:xfrm>
          <a:prstGeom prst="rect">
            <a:avLst/>
          </a:prstGeom>
        </p:spPr>
        <p:txBody>
          <a:bodyPr wrap="square" lIns="0" tIns="0" rIns="0" bIns="0" anchor="ctr">
            <a:spAutoFit/>
          </a:bodyPr>
          <a:lstStyle/>
          <a:p>
            <a:pPr algn="ctr">
              <a:lnSpc>
                <a:spcPts val="1900"/>
              </a:lnSpc>
            </a:pPr>
            <a:r>
              <a:rPr lang="en-US" sz="1400" dirty="0">
                <a:solidFill>
                  <a:srgbClr val="FF0000"/>
                </a:solidFill>
                <a:cs typeface="Segoe UI" panose="020B0502040204020203" pitchFamily="34" charset="0"/>
              </a:rPr>
              <a:t>How did we apply the data? Challenges? Tools?</a:t>
            </a:r>
          </a:p>
        </p:txBody>
      </p:sp>
      <p:sp>
        <p:nvSpPr>
          <p:cNvPr id="91" name="Rectangle 90">
            <a:extLst>
              <a:ext uri="{FF2B5EF4-FFF2-40B4-BE49-F238E27FC236}">
                <a16:creationId xmlns:a16="http://schemas.microsoft.com/office/drawing/2014/main" id="{0F8D1DEA-0363-4C10-925D-1D68E14CCEF4}"/>
              </a:ext>
            </a:extLst>
          </p:cNvPr>
          <p:cNvSpPr/>
          <p:nvPr/>
        </p:nvSpPr>
        <p:spPr>
          <a:xfrm>
            <a:off x="4222832" y="4491186"/>
            <a:ext cx="1348582" cy="1685333"/>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 pivoting by artist and song.</a:t>
            </a:r>
          </a:p>
          <a:p>
            <a:pPr algn="ctr">
              <a:lnSpc>
                <a:spcPts val="1900"/>
              </a:lnSpc>
            </a:pPr>
            <a:r>
              <a:rPr lang="en-US" sz="1400" dirty="0">
                <a:solidFill>
                  <a:srgbClr val="FF0000"/>
                </a:solidFill>
                <a:cs typeface="Segoe UI" panose="020B0502040204020203" pitchFamily="34" charset="0"/>
              </a:rPr>
              <a:t>Tools (</a:t>
            </a:r>
            <a:r>
              <a:rPr lang="en-US" sz="1400" dirty="0" err="1">
                <a:solidFill>
                  <a:srgbClr val="FF0000"/>
                </a:solidFill>
                <a:cs typeface="Segoe UI" panose="020B0502040204020203" pitchFamily="34" charset="0"/>
              </a:rPr>
              <a:t>eg.</a:t>
            </a:r>
            <a:r>
              <a:rPr lang="en-US" sz="1400" dirty="0">
                <a:solidFill>
                  <a:srgbClr val="FF0000"/>
                </a:solidFill>
                <a:cs typeface="Segoe UI" panose="020B0502040204020203" pitchFamily="34" charset="0"/>
              </a:rPr>
              <a:t> Jellyfish, </a:t>
            </a:r>
            <a:r>
              <a:rPr lang="en-US" sz="1400" dirty="0" err="1">
                <a:solidFill>
                  <a:srgbClr val="FF0000"/>
                </a:solidFill>
                <a:cs typeface="Segoe UI" panose="020B0502040204020203" pitchFamily="34" charset="0"/>
              </a:rPr>
              <a:t>etc</a:t>
            </a:r>
            <a:r>
              <a:rPr lang="en-US" sz="1400" dirty="0">
                <a:solidFill>
                  <a:srgbClr val="FF0000"/>
                </a:solidFill>
                <a:cs typeface="Segoe UI" panose="020B0502040204020203" pitchFamily="34" charset="0"/>
              </a:rPr>
              <a:t>) ? Resources? Difficulties? (issues matching, missing songs)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679940"/>
            <a:ext cx="1348582" cy="1198020"/>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Plenty of information, so focus on hypothesis to avoid branching.</a:t>
            </a:r>
          </a:p>
        </p:txBody>
      </p:sp>
      <p:sp>
        <p:nvSpPr>
          <p:cNvPr id="88" name="Rectangle 87">
            <a:extLst>
              <a:ext uri="{FF2B5EF4-FFF2-40B4-BE49-F238E27FC236}">
                <a16:creationId xmlns:a16="http://schemas.microsoft.com/office/drawing/2014/main" id="{481D58D3-87D7-4D40-B59F-7F751F117F96}"/>
              </a:ext>
            </a:extLst>
          </p:cNvPr>
          <p:cNvSpPr/>
          <p:nvPr/>
        </p:nvSpPr>
        <p:spPr>
          <a:xfrm>
            <a:off x="10542945" y="3896577"/>
            <a:ext cx="1348582" cy="954364"/>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What sets Australian songs apart from the rest.</a:t>
            </a:r>
            <a:endParaRPr lang="en-US" sz="1400" dirty="0">
              <a:solidFill>
                <a:schemeClr val="tx1">
                  <a:lumMod val="75000"/>
                  <a:lumOff val="25000"/>
                </a:schemeClr>
              </a:solidFill>
              <a:cs typeface="Segoe UI" panose="020B0502040204020203" pitchFamily="34" charset="0"/>
            </a:endParaRP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468110"/>
            <a:ext cx="1348582" cy="710707"/>
          </a:xfrm>
          <a:prstGeom prst="rect">
            <a:avLst/>
          </a:prstGeom>
        </p:spPr>
        <p:txBody>
          <a:bodyPr wrap="square" lIns="0" tIns="0" rIns="0" bIns="0" anchor="ctr">
            <a:spAutoFit/>
          </a:bodyPr>
          <a:lstStyle/>
          <a:p>
            <a:pPr>
              <a:lnSpc>
                <a:spcPts val="1900"/>
              </a:lnSpc>
            </a:pPr>
            <a:r>
              <a:rPr lang="en-US" sz="1400" dirty="0">
                <a:solidFill>
                  <a:srgbClr val="FF0000"/>
                </a:solidFill>
                <a:cs typeface="Segoe UI" panose="020B0502040204020203" pitchFamily="34" charset="0"/>
              </a:rPr>
              <a:t>Does song length make a difference?</a:t>
            </a:r>
            <a:endParaRPr lang="en-US" sz="1400" dirty="0">
              <a:solidFill>
                <a:schemeClr val="tx1">
                  <a:lumMod val="75000"/>
                  <a:lumOff val="25000"/>
                </a:schemeClr>
              </a:solidFill>
              <a:cs typeface="Segoe UI" panose="020B0502040204020203" pitchFamily="34" charset="0"/>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228600" y="2346528"/>
            <a:ext cx="13866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Triple J Hottest 100 data 1993 - 2017</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Spotify database – track level quantitative data 1921 - 2020.</a:t>
            </a:r>
          </a:p>
        </p:txBody>
      </p:sp>
      <p:pic>
        <p:nvPicPr>
          <p:cNvPr id="32" name="Picture 31">
            <a:extLst>
              <a:ext uri="{FF2B5EF4-FFF2-40B4-BE49-F238E27FC236}">
                <a16:creationId xmlns:a16="http://schemas.microsoft.com/office/drawing/2014/main" id="{115ACCE4-BDD2-42AD-BA7A-3FEEED0FC1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269000"/>
                    </a14:imgEffect>
                    <a14:imgEffect>
                      <a14:brightnessContrast bright="100000" contrast="5000"/>
                    </a14:imgEffect>
                  </a14:imgLayer>
                </a14:imgProps>
              </a:ext>
              <a:ext uri="{28A0092B-C50C-407E-A947-70E740481C1C}">
                <a14:useLocalDpi xmlns:a14="http://schemas.microsoft.com/office/drawing/2010/main" val="0"/>
              </a:ext>
            </a:extLst>
          </a:blip>
          <a:stretch>
            <a:fillRect/>
          </a:stretch>
        </p:blipFill>
        <p:spPr>
          <a:xfrm>
            <a:off x="2049141" y="4345613"/>
            <a:ext cx="758213" cy="758213"/>
          </a:xfrm>
          <a:prstGeom prst="rect">
            <a:avLst/>
          </a:prstGeom>
          <a:noFill/>
          <a:ln>
            <a:noFill/>
          </a:ln>
        </p:spPr>
      </p:pic>
      <p:pic>
        <p:nvPicPr>
          <p:cNvPr id="33" name="Picture 32">
            <a:extLst>
              <a:ext uri="{FF2B5EF4-FFF2-40B4-BE49-F238E27FC236}">
                <a16:creationId xmlns:a16="http://schemas.microsoft.com/office/drawing/2014/main" id="{16A1663D-39BE-4461-AE1A-A5812293FD5F}"/>
              </a:ext>
            </a:extLst>
          </p:cNvPr>
          <p:cNvPicPr>
            <a:picLocks noChangeAspect="1"/>
          </p:cNvPicPr>
          <p:nvPr/>
        </p:nvPicPr>
        <p:blipFill rotWithShape="1">
          <a:blip r:embed="rId5">
            <a:biLevel thresh="25000"/>
            <a:extLst>
              <a:ext uri="{28A0092B-C50C-407E-A947-70E740481C1C}">
                <a14:useLocalDpi xmlns:a14="http://schemas.microsoft.com/office/drawing/2010/main" val="0"/>
              </a:ext>
            </a:extLst>
          </a:blip>
          <a:srcRect l="396" r="56942"/>
          <a:stretch/>
        </p:blipFill>
        <p:spPr>
          <a:xfrm>
            <a:off x="2080455" y="2135562"/>
            <a:ext cx="684000" cy="663939"/>
          </a:xfrm>
          <a:prstGeom prst="rect">
            <a:avLst/>
          </a:prstGeom>
        </p:spPr>
      </p:pic>
      <p:sp>
        <p:nvSpPr>
          <p:cNvPr id="36" name="Oval 35">
            <a:extLst>
              <a:ext uri="{FF2B5EF4-FFF2-40B4-BE49-F238E27FC236}">
                <a16:creationId xmlns:a16="http://schemas.microsoft.com/office/drawing/2014/main" id="{A6E7110D-DF7A-475A-9BBD-9E8F6534D033}"/>
              </a:ext>
              <a:ext uri="{C183D7F6-B498-43B3-948B-1728B52AA6E4}">
                <adec:decorative xmlns:adec="http://schemas.microsoft.com/office/drawing/2017/decorative" val="1"/>
              </a:ext>
            </a:extLst>
          </p:cNvPr>
          <p:cNvSpPr/>
          <p:nvPr/>
        </p:nvSpPr>
        <p:spPr>
          <a:xfrm>
            <a:off x="8900342" y="3670584"/>
            <a:ext cx="1443600" cy="14449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90B7BCDB-959D-462A-B7F0-33D1193F0227}"/>
              </a:ext>
            </a:extLst>
          </p:cNvPr>
          <p:cNvSpPr/>
          <p:nvPr/>
        </p:nvSpPr>
        <p:spPr>
          <a:xfrm>
            <a:off x="10542945" y="2317240"/>
            <a:ext cx="1348582" cy="1198020"/>
          </a:xfrm>
          <a:prstGeom prst="rect">
            <a:avLst/>
          </a:prstGeom>
        </p:spPr>
        <p:txBody>
          <a:bodyPr wrap="square" lIns="0" tIns="0" rIns="0" bIns="0" anchor="ctr">
            <a:spAutoFit/>
          </a:bodyPr>
          <a:lstStyle/>
          <a:p>
            <a:pPr>
              <a:lnSpc>
                <a:spcPts val="1900"/>
              </a:lnSpc>
            </a:pPr>
            <a:r>
              <a:rPr lang="en-US" sz="1400" dirty="0">
                <a:cs typeface="Segoe UI" panose="020B0502040204020203" pitchFamily="34" charset="0"/>
              </a:rPr>
              <a:t>Occasional unreliable data </a:t>
            </a:r>
            <a:r>
              <a:rPr lang="en-US" sz="1400" dirty="0" err="1">
                <a:cs typeface="Segoe UI" panose="020B0502040204020203" pitchFamily="34" charset="0"/>
              </a:rPr>
              <a:t>eg.</a:t>
            </a:r>
            <a:r>
              <a:rPr lang="en-US" sz="1400" dirty="0">
                <a:cs typeface="Segoe UI" panose="020B0502040204020203" pitchFamily="34" charset="0"/>
              </a:rPr>
              <a:t> Tracks released as single before album.</a:t>
            </a:r>
          </a:p>
        </p:txBody>
      </p:sp>
      <p:cxnSp>
        <p:nvCxnSpPr>
          <p:cNvPr id="45" name="Straight Arrow Connector 44">
            <a:extLst>
              <a:ext uri="{FF2B5EF4-FFF2-40B4-BE49-F238E27FC236}">
                <a16:creationId xmlns:a16="http://schemas.microsoft.com/office/drawing/2014/main" id="{3602C160-24D5-48A8-A2EF-FCF5317C067A}"/>
              </a:ext>
              <a:ext uri="{C183D7F6-B498-43B3-948B-1728B52AA6E4}">
                <adec:decorative xmlns:adec="http://schemas.microsoft.com/office/drawing/2017/decorative" val="1"/>
              </a:ext>
            </a:extLst>
          </p:cNvPr>
          <p:cNvCxnSpPr>
            <a:cxnSpLocks/>
          </p:cNvCxnSpPr>
          <p:nvPr/>
        </p:nvCxnSpPr>
        <p:spPr>
          <a:xfrm>
            <a:off x="8638772" y="4366565"/>
            <a:ext cx="272383"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E68C5B7-5F1D-4DC4-A058-D66CE0901ECB}"/>
              </a:ext>
              <a:ext uri="{C183D7F6-B498-43B3-948B-1728B52AA6E4}">
                <adec:decorative xmlns:adec="http://schemas.microsoft.com/office/drawing/2017/decorative" val="1"/>
              </a:ext>
            </a:extLst>
          </p:cNvPr>
          <p:cNvCxnSpPr>
            <a:cxnSpLocks/>
          </p:cNvCxnSpPr>
          <p:nvPr/>
        </p:nvCxnSpPr>
        <p:spPr>
          <a:xfrm>
            <a:off x="7938856" y="3651287"/>
            <a:ext cx="699916" cy="0"/>
          </a:xfrm>
          <a:prstGeom prst="straightConnector1">
            <a:avLst/>
          </a:prstGeom>
          <a:ln w="2222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87A8419-6E9F-4859-B052-04FB52EAA754}"/>
              </a:ext>
            </a:extLst>
          </p:cNvPr>
          <p:cNvSpPr/>
          <p:nvPr/>
        </p:nvSpPr>
        <p:spPr>
          <a:xfrm>
            <a:off x="8938377" y="2615282"/>
            <a:ext cx="1371600" cy="492443"/>
          </a:xfrm>
          <a:prstGeom prst="rect">
            <a:avLst/>
          </a:prstGeom>
        </p:spPr>
        <p:txBody>
          <a:bodyPr wrap="square" lIns="0" tIns="0" rIns="0" bIns="0" anchor="ctr">
            <a:spAutoFit/>
          </a:bodyPr>
          <a:lstStyle/>
          <a:p>
            <a:pPr algn="ctr"/>
            <a:r>
              <a:rPr lang="en-US" sz="1600" dirty="0">
                <a:solidFill>
                  <a:schemeClr val="bg1"/>
                </a:solidFill>
              </a:rPr>
              <a:t>When are hits released?</a:t>
            </a:r>
          </a:p>
        </p:txBody>
      </p:sp>
      <p:sp>
        <p:nvSpPr>
          <p:cNvPr id="86" name="Rectangle 85">
            <a:extLst>
              <a:ext uri="{FF2B5EF4-FFF2-40B4-BE49-F238E27FC236}">
                <a16:creationId xmlns:a16="http://schemas.microsoft.com/office/drawing/2014/main" id="{6B499F5E-706B-4272-818B-C87149038662}"/>
              </a:ext>
            </a:extLst>
          </p:cNvPr>
          <p:cNvSpPr/>
          <p:nvPr/>
        </p:nvSpPr>
        <p:spPr>
          <a:xfrm>
            <a:off x="8938377" y="4004426"/>
            <a:ext cx="1371600" cy="738664"/>
          </a:xfrm>
          <a:prstGeom prst="rect">
            <a:avLst/>
          </a:prstGeom>
        </p:spPr>
        <p:txBody>
          <a:bodyPr wrap="square" lIns="0" tIns="0" rIns="0" bIns="0" anchor="ctr">
            <a:spAutoFit/>
          </a:bodyPr>
          <a:lstStyle/>
          <a:p>
            <a:pPr algn="ctr"/>
            <a:r>
              <a:rPr lang="en-US" sz="1600" dirty="0">
                <a:solidFill>
                  <a:schemeClr val="bg1"/>
                </a:solidFill>
              </a:rPr>
              <a:t>What Australian songs do Aussies vote?</a:t>
            </a:r>
          </a:p>
        </p:txBody>
      </p:sp>
    </p:spTree>
    <p:extLst>
      <p:ext uri="{BB962C8B-B14F-4D97-AF65-F5344CB8AC3E}">
        <p14:creationId xmlns:p14="http://schemas.microsoft.com/office/powerpoint/2010/main" val="8131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makes a Triple J Winner?</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3969140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Triple J Hottest 100 winners are expected to show high energy, high valence and low danceability compared to other tracks.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winner with it’s own year runner ups to confirm (</a:t>
            </a:r>
            <a:r>
              <a:rPr lang="en-US" sz="1400" dirty="0">
                <a:solidFill>
                  <a:srgbClr val="FF0000"/>
                </a:solidFill>
                <a:highlight>
                  <a:srgbClr val="FFFF00"/>
                </a:highlight>
                <a:cs typeface="Segoe UI" panose="020B0502040204020203" pitchFamily="34" charset="0"/>
              </a:rPr>
              <a:t>or with every song from that year?) </a:t>
            </a:r>
            <a:r>
              <a:rPr lang="en-US" sz="1400" dirty="0">
                <a:solidFill>
                  <a:srgbClr val="FF0000"/>
                </a:solidFill>
                <a:cs typeface="Segoe UI" panose="020B0502040204020203" pitchFamily="34" charset="0"/>
              </a:rPr>
              <a:t>and evaluated how those values compared.</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10617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When are hits released?</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 sweet spot to release a Hottest 100 winner is between March and June. Earlier and track is not “fresh”, later it’s too new.</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Binning release dates by month, and using a chi analysis to determine if winners are released following normal distribution.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graphicFrame>
        <p:nvGraphicFramePr>
          <p:cNvPr id="16" name="Chart 15" descr="This image is a bar chart. ">
            <a:extLst>
              <a:ext uri="{FF2B5EF4-FFF2-40B4-BE49-F238E27FC236}">
                <a16:creationId xmlns:a16="http://schemas.microsoft.com/office/drawing/2014/main" id="{0B4316E5-C7D0-43CA-9FB9-DEE3C354F4CD}"/>
              </a:ext>
            </a:extLst>
          </p:cNvPr>
          <p:cNvGraphicFramePr/>
          <p:nvPr>
            <p:extLst>
              <p:ext uri="{D42A27DB-BD31-4B8C-83A1-F6EECF244321}">
                <p14:modId xmlns:p14="http://schemas.microsoft.com/office/powerpoint/2010/main" val="1282867219"/>
              </p:ext>
            </p:extLst>
          </p:nvPr>
        </p:nvGraphicFramePr>
        <p:xfrm>
          <a:off x="398952" y="1552575"/>
          <a:ext cx="6551476" cy="43676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438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63100" y="522898"/>
            <a:ext cx="26289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Australian songs do Aussies vote?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6003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Australians will prefer songs with higher </a:t>
            </a:r>
            <a:r>
              <a:rPr lang="en-US" sz="1400" dirty="0" err="1">
                <a:solidFill>
                  <a:schemeClr val="tx1">
                    <a:lumMod val="75000"/>
                    <a:lumOff val="25000"/>
                  </a:schemeClr>
                </a:solidFill>
                <a:cs typeface="Segoe UI" panose="020B0502040204020203" pitchFamily="34" charset="0"/>
              </a:rPr>
              <a:t>speechiness</a:t>
            </a:r>
            <a:r>
              <a:rPr lang="en-US" sz="1400" dirty="0">
                <a:solidFill>
                  <a:schemeClr val="tx1">
                    <a:lumMod val="75000"/>
                    <a:lumOff val="25000"/>
                  </a:schemeClr>
                </a:solidFill>
                <a:cs typeface="Segoe UI" panose="020B0502040204020203" pitchFamily="34" charset="0"/>
              </a:rPr>
              <a:t>, as they gravitate towards familiar accents.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 for each yar, </a:t>
            </a:r>
            <a:r>
              <a:rPr lang="en-US" sz="1400" dirty="0" err="1">
                <a:solidFill>
                  <a:srgbClr val="FF0000"/>
                </a:solidFill>
                <a:cs typeface="Segoe UI" panose="020B0502040204020203" pitchFamily="34" charset="0"/>
              </a:rPr>
              <a:t>speechiness</a:t>
            </a:r>
            <a:r>
              <a:rPr lang="en-US" sz="1400" dirty="0">
                <a:solidFill>
                  <a:srgbClr val="FF0000"/>
                </a:solidFill>
                <a:cs typeface="Segoe UI" panose="020B0502040204020203" pitchFamily="34" charset="0"/>
              </a:rPr>
              <a:t> for Australian artists (as defined by Triple J) vs the all other artists.</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416317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91575" y="522898"/>
            <a:ext cx="34004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Do Australian like long songs?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We expect shorter songs, friendlier to heavy airplay, to perform better than relatively longer songs.</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en-US" sz="1400" dirty="0">
                <a:solidFill>
                  <a:srgbClr val="FF0000"/>
                </a:solidFill>
                <a:cs typeface="Segoe UI" panose="020B0502040204020203" pitchFamily="34" charset="0"/>
              </a:rPr>
              <a:t>Compared each years top 100 duration mean vs  all songs released duration mean.</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26" name="Rectangle 25">
            <a:extLst>
              <a:ext uri="{FF2B5EF4-FFF2-40B4-BE49-F238E27FC236}">
                <a16:creationId xmlns:a16="http://schemas.microsoft.com/office/drawing/2014/main" id="{2D1EC9D4-76A8-4A26-A2A6-D7B18B7CF659}"/>
              </a:ext>
            </a:extLst>
          </p:cNvPr>
          <p:cNvSpPr/>
          <p:nvPr/>
        </p:nvSpPr>
        <p:spPr>
          <a:xfrm>
            <a:off x="7506353" y="166203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Hypothesis</a:t>
            </a:r>
          </a:p>
        </p:txBody>
      </p:sp>
      <p:sp>
        <p:nvSpPr>
          <p:cNvPr id="27" name="Rectangle 26">
            <a:extLst>
              <a:ext uri="{FF2B5EF4-FFF2-40B4-BE49-F238E27FC236}">
                <a16:creationId xmlns:a16="http://schemas.microsoft.com/office/drawing/2014/main" id="{8B9D6654-5A8B-4A3E-B65B-E6BEC7BC3E92}"/>
              </a:ext>
            </a:extLst>
          </p:cNvPr>
          <p:cNvSpPr/>
          <p:nvPr/>
        </p:nvSpPr>
        <p:spPr>
          <a:xfrm>
            <a:off x="7506353" y="469970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Conclusion</a:t>
            </a:r>
          </a:p>
        </p:txBody>
      </p:sp>
      <p:sp>
        <p:nvSpPr>
          <p:cNvPr id="28" name="Rectangle 27">
            <a:extLst>
              <a:ext uri="{FF2B5EF4-FFF2-40B4-BE49-F238E27FC236}">
                <a16:creationId xmlns:a16="http://schemas.microsoft.com/office/drawing/2014/main" id="{A4EE4EF6-1BD1-4EE8-8C26-1356267F05F1}"/>
              </a:ext>
            </a:extLst>
          </p:cNvPr>
          <p:cNvSpPr/>
          <p:nvPr/>
        </p:nvSpPr>
        <p:spPr>
          <a:xfrm>
            <a:off x="7506353" y="3300234"/>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Testing</a:t>
            </a:r>
          </a:p>
        </p:txBody>
      </p:sp>
    </p:spTree>
    <p:extLst>
      <p:ext uri="{BB962C8B-B14F-4D97-AF65-F5344CB8AC3E}">
        <p14:creationId xmlns:p14="http://schemas.microsoft.com/office/powerpoint/2010/main" val="2238262228"/>
      </p:ext>
    </p:extLst>
  </p:cSld>
  <p:clrMapOvr>
    <a:masterClrMapping/>
  </p:clrMapOvr>
</p:sld>
</file>

<file path=ppt/theme/theme1.xml><?xml version="1.0" encoding="utf-8"?>
<a:theme xmlns:a="http://schemas.openxmlformats.org/drawingml/2006/main" name="Office Theme">
  <a:themeElements>
    <a:clrScheme name="Custom 1">
      <a:dk1>
        <a:srgbClr val="000000"/>
      </a:dk1>
      <a:lt1>
        <a:sysClr val="window" lastClr="FFFFFF"/>
      </a:lt1>
      <a:dk2>
        <a:srgbClr val="585858"/>
      </a:dk2>
      <a:lt2>
        <a:srgbClr val="E3E3E3"/>
      </a:lt2>
      <a:accent1>
        <a:srgbClr val="E20613"/>
      </a:accent1>
      <a:accent2>
        <a:srgbClr val="FFFFFF"/>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204</TotalTime>
  <Words>1910</Words>
  <Application>Microsoft Office PowerPoint</Application>
  <PresentationFormat>Widescreen</PresentationFormat>
  <Paragraphs>253</Paragraphs>
  <Slides>18</Slides>
  <Notes>18</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Segoe UI Light</vt:lpstr>
      <vt:lpstr>Office Theme</vt:lpstr>
      <vt:lpstr>Dancing Through The Decades Understanding Australian taste in music Brett Scotland Darren McMurtie Jesse Tan Kailyn Yong Will Bobzin  </vt:lpstr>
      <vt:lpstr>Project analysis slide 2</vt:lpstr>
      <vt:lpstr>Project analysis slide 6</vt:lpstr>
      <vt:lpstr>Project analysis slide 8</vt:lpstr>
      <vt:lpstr>Project analysis slide 4</vt:lpstr>
      <vt:lpstr>Project analysis slide 10</vt:lpstr>
      <vt:lpstr>Project analysis slide 10</vt:lpstr>
      <vt:lpstr>Project analysis slide 10</vt:lpstr>
      <vt:lpstr>Project analysis slide 10</vt:lpstr>
      <vt:lpstr>Project analysis slide 3</vt:lpstr>
      <vt:lpstr>Thank You</vt:lpstr>
      <vt:lpstr>Project analysis slide 2</vt:lpstr>
      <vt:lpstr>Project analysis slide 5</vt:lpstr>
      <vt:lpstr>Project analysis slide 7</vt:lpstr>
      <vt:lpstr>Project analysis slide 4</vt:lpstr>
      <vt:lpstr>Project analysis slide 10</vt:lpstr>
      <vt:lpstr>Project analysis slide 8</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Dancing Through The Decades Understanding Australian taste in music</dc:title>
  <dc:creator>Guillermo Bobzin</dc:creator>
  <cp:lastModifiedBy>Guillermo Bobzin</cp:lastModifiedBy>
  <cp:revision>21</cp:revision>
  <dcterms:created xsi:type="dcterms:W3CDTF">2021-01-15T22:03:05Z</dcterms:created>
  <dcterms:modified xsi:type="dcterms:W3CDTF">2021-01-19T08:34:22Z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