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80" r:id="rId7"/>
    <p:sldId id="289" r:id="rId8"/>
    <p:sldId id="291" r:id="rId9"/>
    <p:sldId id="282" r:id="rId10"/>
    <p:sldId id="294" r:id="rId11"/>
    <p:sldId id="293" r:id="rId12"/>
    <p:sldId id="295" r:id="rId13"/>
    <p:sldId id="277" r:id="rId14"/>
    <p:sldId id="285" r:id="rId15"/>
    <p:sldId id="288" r:id="rId16"/>
    <p:sldId id="279" r:id="rId17"/>
    <p:sldId id="281" r:id="rId18"/>
    <p:sldId id="290" r:id="rId19"/>
    <p:sldId id="292" r:id="rId20"/>
    <p:sldId id="28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23" autoAdjust="0"/>
  </p:normalViewPr>
  <p:slideViewPr>
    <p:cSldViewPr snapToGrid="0" showGuides="1">
      <p:cViewPr varScale="1">
        <p:scale>
          <a:sx n="88" d="100"/>
          <a:sy n="88" d="100"/>
        </p:scale>
        <p:origin x="696"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1/19/2021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Seconds</a:t>
            </a:r>
          </a:p>
          <a:p>
            <a:r>
              <a:rPr lang="en-US" dirty="0"/>
              <a:t>-Group Introduction</a:t>
            </a:r>
          </a:p>
          <a:p>
            <a:r>
              <a:rPr lang="en-US" dirty="0"/>
              <a:t>-Presentation of the topic (VERY brief)</a:t>
            </a:r>
          </a:p>
          <a:p>
            <a:endParaRPr lang="en-US" dirty="0"/>
          </a:p>
          <a:p>
            <a:r>
              <a:rPr lang="en-US" b="1" dirty="0"/>
              <a:t>Title Slide</a:t>
            </a:r>
          </a:p>
          <a:p>
            <a:pPr>
              <a:buFont typeface="Arial" panose="020B0604020202020204" pitchFamily="34" charset="0"/>
              <a:buChar char="•"/>
            </a:pPr>
            <a:r>
              <a:rPr lang="en-US" b="1"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30 seconds</a:t>
            </a:r>
          </a:p>
          <a:p>
            <a:r>
              <a:rPr lang="en-US" b="1" dirty="0"/>
              <a:t>Post Mortem</a:t>
            </a:r>
          </a:p>
          <a:p>
            <a:pPr>
              <a:buFont typeface="Arial" panose="020B0604020202020204" pitchFamily="34" charset="0"/>
              <a:buChar char="•"/>
            </a:pPr>
            <a:r>
              <a:rPr lang="en-US" b="1" dirty="0"/>
              <a:t>Discuss any difficulties that arose, and how you dealt with them</a:t>
            </a:r>
          </a:p>
          <a:p>
            <a:pPr>
              <a:buFont typeface="Arial" panose="020B0604020202020204" pitchFamily="34" charset="0"/>
              <a:buChar char="•"/>
            </a:pPr>
            <a:r>
              <a:rPr lang="en-US" b="1"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a:p>
            <a:pPr>
              <a:buFont typeface="Arial" panose="020B0604020202020204" pitchFamily="34" charset="0"/>
              <a:buChar char="•"/>
            </a:pPr>
            <a:r>
              <a:rPr lang="en-US" b="1" dirty="0"/>
              <a:t>Open-floor Q&amp;A with the audience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a:p>
            <a:endParaRPr lang="en-US" dirty="0"/>
          </a:p>
          <a:p>
            <a:r>
              <a:rPr lang="en-US" b="1" dirty="0"/>
              <a:t>Motivation &amp; Summary Slide</a:t>
            </a:r>
          </a:p>
          <a:p>
            <a:pPr>
              <a:buFont typeface="Arial" panose="020B0604020202020204" pitchFamily="34" charset="0"/>
              <a:buChar char="•"/>
            </a:pPr>
            <a:r>
              <a:rPr lang="en-US" b="1" dirty="0"/>
              <a:t>Define the core message or hypothesis of your project. </a:t>
            </a:r>
          </a:p>
          <a:p>
            <a:pPr>
              <a:buFont typeface="Arial" panose="020B0604020202020204" pitchFamily="34" charset="0"/>
              <a:buChar char="•"/>
            </a:pPr>
            <a:r>
              <a:rPr lang="en-US" b="1" dirty="0"/>
              <a:t>Describe the </a:t>
            </a:r>
            <a:r>
              <a:rPr lang="en-US" sz="1200" b="1" kern="1200" dirty="0">
                <a:solidFill>
                  <a:schemeClr val="tx1"/>
                </a:solidFill>
                <a:latin typeface="+mn-lt"/>
                <a:ea typeface="+mn-ea"/>
                <a:cs typeface="+mn-cs"/>
              </a:rPr>
              <a:t>questions you and your group found interesting, and what motivated you to answer them</a:t>
            </a:r>
          </a:p>
          <a:p>
            <a:pPr>
              <a:buFont typeface="Arial" panose="020B0604020202020204" pitchFamily="34" charset="0"/>
              <a:buChar char="•"/>
            </a:pPr>
            <a:r>
              <a:rPr lang="en-US" b="1"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Aprox</a:t>
            </a:r>
            <a:r>
              <a:rPr lang="en-US" dirty="0"/>
              <a:t> 30 seconds</a:t>
            </a:r>
          </a:p>
          <a:p>
            <a:endParaRPr lang="en-US" dirty="0"/>
          </a:p>
          <a:p>
            <a:r>
              <a:rPr lang="en-US" b="1" dirty="0"/>
              <a:t>Questions &amp; Data</a:t>
            </a:r>
          </a:p>
          <a:p>
            <a:pPr>
              <a:buFont typeface="Arial" panose="020B0604020202020204" pitchFamily="34" charset="0"/>
              <a:buChar char="•"/>
            </a:pPr>
            <a:r>
              <a:rPr lang="en-US" b="1" dirty="0"/>
              <a:t>Elaborate on the questions you asked, describing what kinds of data you needed to answer </a:t>
            </a:r>
            <a:r>
              <a:rPr lang="en-US" sz="1200" b="1" kern="1200" dirty="0">
                <a:solidFill>
                  <a:schemeClr val="tx1"/>
                </a:solidFill>
                <a:latin typeface="+mn-lt"/>
                <a:ea typeface="+mn-ea"/>
                <a:cs typeface="+mn-cs"/>
              </a:rPr>
              <a:t>them, where and how you found the data you used to answer these questions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~30 seconds</a:t>
            </a:r>
          </a:p>
          <a:p>
            <a:r>
              <a:rPr lang="en-US" dirty="0"/>
              <a:t>-Why did we choose this data sources?</a:t>
            </a:r>
          </a:p>
          <a:p>
            <a:r>
              <a:rPr lang="en-US" dirty="0"/>
              <a:t>-Focus on opportunities and challenges</a:t>
            </a:r>
          </a:p>
          <a:p>
            <a:r>
              <a:rPr lang="en-US" dirty="0"/>
              <a:t>-don’t’ read from the slide!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 – 30 seconds to  1 minute</a:t>
            </a:r>
          </a:p>
          <a:p>
            <a:r>
              <a:rPr lang="en-US" dirty="0"/>
              <a:t>-Data has already been presented, so focus on execution (what we did and how)</a:t>
            </a:r>
          </a:p>
          <a:p>
            <a:r>
              <a:rPr lang="en-US" dirty="0"/>
              <a:t>-don’t just focus on what we did and what worked, tell what we tried and didn’t work (Jellyfish, Fizz, </a:t>
            </a:r>
            <a:r>
              <a:rPr lang="en-US" dirty="0" err="1"/>
              <a:t>etc</a:t>
            </a:r>
            <a:r>
              <a:rPr lang="en-US" dirty="0"/>
              <a:t>)</a:t>
            </a:r>
          </a:p>
          <a:p>
            <a:endParaRPr lang="en-US" dirty="0"/>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 </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b="1"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2540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713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8.sv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47203" y="2655319"/>
            <a:ext cx="10697593" cy="5324406"/>
          </a:xfrm>
        </p:spPr>
        <p:txBody>
          <a:bodyPr wrap="square" lIns="0" tIns="0" rIns="0" bIns="0" anchor="t">
            <a:spAutoFit/>
          </a:bodyPr>
          <a:lstStyle/>
          <a:p>
            <a:pPr indent="540385">
              <a:lnSpc>
                <a:spcPct val="107000"/>
              </a:lnSpc>
              <a:spcAft>
                <a:spcPts val="800"/>
              </a:spcAft>
            </a:pPr>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US" sz="4000" dirty="0">
                <a:solidFill>
                  <a:schemeClr val="accent4"/>
                </a:solidFill>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Brett Scotland</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Darren </a:t>
            </a:r>
            <a:r>
              <a:rPr lang="en-US" sz="18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McMurtie</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Jesse Tan</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Kailyn Yong</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Will Bobzin</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16263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738664"/>
          </a:xfrm>
          <a:prstGeom prst="rect">
            <a:avLst/>
          </a:prstGeom>
        </p:spPr>
        <p:txBody>
          <a:bodyPr wrap="square" lIns="0" tIns="0" rIns="0" bIns="0">
            <a:spAutoFit/>
          </a:bodyPr>
          <a:lstStyle/>
          <a:p>
            <a:pPr algn="ctr"/>
            <a:r>
              <a:rPr lang="en-US" sz="1600" b="1" dirty="0">
                <a:solidFill>
                  <a:schemeClr val="bg1"/>
                </a:solidFill>
              </a:rPr>
              <a:t>SONG RELEASE - GRANULARITY</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MASHING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Time permitting, would have liked to dig into song release dates at a month level, instead of quarter.</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Matching data between sources was the greatest technical challenge. Data wangling and some manual input were required</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pic>
        <p:nvPicPr>
          <p:cNvPr id="39" name="Graphic 38" descr="Daily calendar">
            <a:extLst>
              <a:ext uri="{FF2B5EF4-FFF2-40B4-BE49-F238E27FC236}">
                <a16:creationId xmlns:a16="http://schemas.microsoft.com/office/drawing/2014/main" id="{97FB3242-499E-4F4E-B028-94CD2B27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0652" y="2183831"/>
            <a:ext cx="710553" cy="71055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What music do Australians like?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pic>
        <p:nvPicPr>
          <p:cNvPr id="3" name="Graphic 2" descr="Music notes">
            <a:extLst>
              <a:ext uri="{FF2B5EF4-FFF2-40B4-BE49-F238E27FC236}">
                <a16:creationId xmlns:a16="http://schemas.microsoft.com/office/drawing/2014/main" id="{753CD197-3F90-47AE-B51E-FA49417F49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8098" y="1575451"/>
            <a:ext cx="740998" cy="740998"/>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4397224" y="2300688"/>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807019" y="2300688"/>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5102121" y="350580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511917" y="350580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968349" y="1813375"/>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What makes a song a Triple J Top 100 Winner?</a:t>
            </a:r>
          </a:p>
        </p:txBody>
      </p:sp>
      <p:sp>
        <p:nvSpPr>
          <p:cNvPr id="47" name="Rectangle 46">
            <a:extLst>
              <a:ext uri="{FF2B5EF4-FFF2-40B4-BE49-F238E27FC236}">
                <a16:creationId xmlns:a16="http://schemas.microsoft.com/office/drawing/2014/main" id="{02A81A97-E8DF-4F78-B662-7F1158A403DD}"/>
              </a:ext>
            </a:extLst>
          </p:cNvPr>
          <p:cNvSpPr/>
          <p:nvPr/>
        </p:nvSpPr>
        <p:spPr>
          <a:xfrm>
            <a:off x="7794776" y="1870467"/>
            <a:ext cx="2428875" cy="243656"/>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When are hits released?</a:t>
            </a:r>
          </a:p>
        </p:txBody>
      </p:sp>
      <p:sp>
        <p:nvSpPr>
          <p:cNvPr id="49" name="Rectangle 48">
            <a:extLst>
              <a:ext uri="{FF2B5EF4-FFF2-40B4-BE49-F238E27FC236}">
                <a16:creationId xmlns:a16="http://schemas.microsoft.com/office/drawing/2014/main" id="{1F9D80A4-0190-4D7C-830C-589C324A4D44}"/>
              </a:ext>
            </a:extLst>
          </p:cNvPr>
          <p:cNvSpPr/>
          <p:nvPr/>
        </p:nvSpPr>
        <p:spPr>
          <a:xfrm>
            <a:off x="2043112" y="5229137"/>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What Australian songs do Australians vote?</a:t>
            </a:r>
          </a:p>
        </p:txBody>
      </p:sp>
      <p:sp>
        <p:nvSpPr>
          <p:cNvPr id="50" name="Rectangle 49">
            <a:extLst>
              <a:ext uri="{FF2B5EF4-FFF2-40B4-BE49-F238E27FC236}">
                <a16:creationId xmlns:a16="http://schemas.microsoft.com/office/drawing/2014/main" id="{24E2CDD2-9169-4417-9E74-4B6CB77138DB}"/>
              </a:ext>
            </a:extLst>
          </p:cNvPr>
          <p:cNvSpPr/>
          <p:nvPr/>
        </p:nvSpPr>
        <p:spPr>
          <a:xfrm>
            <a:off x="7721990" y="5229136"/>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Do Australians like long songs?</a:t>
            </a:r>
          </a:p>
        </p:txBody>
      </p:sp>
      <p:pic>
        <p:nvPicPr>
          <p:cNvPr id="4" name="Graphic 3" descr="Daily calendar">
            <a:extLst>
              <a:ext uri="{FF2B5EF4-FFF2-40B4-BE49-F238E27FC236}">
                <a16:creationId xmlns:a16="http://schemas.microsoft.com/office/drawing/2014/main" id="{4150499C-0D08-4DC7-BECD-6F84D4C652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9336" y="2621540"/>
            <a:ext cx="809223" cy="809223"/>
          </a:xfrm>
          <a:prstGeom prst="rect">
            <a:avLst/>
          </a:prstGeom>
        </p:spPr>
      </p:pic>
      <p:pic>
        <p:nvPicPr>
          <p:cNvPr id="6" name="Graphic 5" descr="Stopwatch">
            <a:extLst>
              <a:ext uri="{FF2B5EF4-FFF2-40B4-BE49-F238E27FC236}">
                <a16:creationId xmlns:a16="http://schemas.microsoft.com/office/drawing/2014/main" id="{680FFE80-6F36-455A-BFC8-EE7246B850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577" y="3909466"/>
            <a:ext cx="786537" cy="786537"/>
          </a:xfrm>
          <a:prstGeom prst="rect">
            <a:avLst/>
          </a:prstGeom>
        </p:spPr>
      </p:pic>
      <p:pic>
        <p:nvPicPr>
          <p:cNvPr id="79" name="Graphic 78" descr="Australia">
            <a:extLst>
              <a:ext uri="{FF2B5EF4-FFF2-40B4-BE49-F238E27FC236}">
                <a16:creationId xmlns:a16="http://schemas.microsoft.com/office/drawing/2014/main" id="{1640CBD7-009F-4A72-A76D-0C31B454FAC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9358" r="30376" b="3312"/>
          <a:stretch/>
        </p:blipFill>
        <p:spPr>
          <a:xfrm>
            <a:off x="5505923" y="4081046"/>
            <a:ext cx="860425" cy="832117"/>
          </a:xfrm>
          <a:prstGeom prst="rect">
            <a:avLst/>
          </a:prstGeom>
        </p:spPr>
      </p:pic>
      <p:pic>
        <p:nvPicPr>
          <p:cNvPr id="10" name="Graphic 9" descr="Trophy">
            <a:extLst>
              <a:ext uri="{FF2B5EF4-FFF2-40B4-BE49-F238E27FC236}">
                <a16:creationId xmlns:a16="http://schemas.microsoft.com/office/drawing/2014/main" id="{4B772360-9BAF-4D1B-8178-457B640180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9540" y="2693029"/>
            <a:ext cx="809174" cy="809174"/>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are not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ACCURATE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4"/>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7"/>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5"/>
            <a:ext cx="1443600" cy="14449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5"/>
            <a:ext cx="1443600" cy="144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00342" y="2113531"/>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900342" y="556478"/>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900342" y="5227637"/>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166832" y="2508776"/>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395432" y="3651287"/>
            <a:ext cx="7138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552844" y="3651287"/>
            <a:ext cx="9424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endCxn id="75" idx="2"/>
          </p:cNvCxnSpPr>
          <p:nvPr/>
        </p:nvCxnSpPr>
        <p:spPr>
          <a:xfrm>
            <a:off x="8638772" y="2836003"/>
            <a:ext cx="2615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900342" y="1278949"/>
            <a:ext cx="12700" cy="4671159"/>
          </a:xfrm>
          <a:prstGeom prst="bentConnector3">
            <a:avLst>
              <a:gd name="adj1" fmla="val 21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124888" y="3425025"/>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552319" y="3425025"/>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38377" y="5687657"/>
            <a:ext cx="1371600" cy="492443"/>
          </a:xfrm>
          <a:prstGeom prst="rect">
            <a:avLst/>
          </a:prstGeom>
        </p:spPr>
        <p:txBody>
          <a:bodyPr wrap="square" lIns="0" tIns="0" rIns="0" bIns="0" anchor="ctr">
            <a:spAutoFit/>
          </a:bodyPr>
          <a:lstStyle/>
          <a:p>
            <a:pPr algn="ctr"/>
            <a:r>
              <a:rPr lang="en-US" sz="1600" dirty="0">
                <a:solidFill>
                  <a:schemeClr val="bg1"/>
                </a:solidFill>
              </a:rPr>
              <a:t>Do Australians like long songs?</a:t>
            </a:r>
          </a:p>
        </p:txBody>
      </p:sp>
      <p:sp>
        <p:nvSpPr>
          <p:cNvPr id="85" name="Rectangle 84">
            <a:extLst>
              <a:ext uri="{FF2B5EF4-FFF2-40B4-BE49-F238E27FC236}">
                <a16:creationId xmlns:a16="http://schemas.microsoft.com/office/drawing/2014/main" id="{C7CFAFBF-6B2A-49A8-ADCE-FD94A08C87B3}"/>
              </a:ext>
            </a:extLst>
          </p:cNvPr>
          <p:cNvSpPr/>
          <p:nvPr/>
        </p:nvSpPr>
        <p:spPr>
          <a:xfrm>
            <a:off x="8972342" y="806052"/>
            <a:ext cx="1371600" cy="984885"/>
          </a:xfrm>
          <a:prstGeom prst="rect">
            <a:avLst/>
          </a:prstGeom>
        </p:spPr>
        <p:txBody>
          <a:bodyPr wrap="square" lIns="0" tIns="0" rIns="0" bIns="0" anchor="ctr">
            <a:spAutoFit/>
          </a:bodyPr>
          <a:lstStyle/>
          <a:p>
            <a:pPr algn="ctr"/>
            <a:r>
              <a:rPr lang="en-US" sz="1600" dirty="0">
                <a:solidFill>
                  <a:schemeClr val="bg1"/>
                </a:solidFill>
                <a:cs typeface="Segoe UI" panose="020B0502040204020203" pitchFamily="34" charset="0"/>
              </a:rPr>
              <a:t>What makes a song a Triple J Top 100 Winner?</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22832" y="4491186"/>
            <a:ext cx="1348582" cy="1685333"/>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a:t>
            </a:r>
            <a:r>
              <a:rPr lang="en-US" sz="1400" dirty="0" err="1">
                <a:solidFill>
                  <a:srgbClr val="FF0000"/>
                </a:solidFill>
                <a:cs typeface="Segoe UI" panose="020B0502040204020203" pitchFamily="34" charset="0"/>
              </a:rPr>
              <a:t>eg.</a:t>
            </a:r>
            <a:r>
              <a:rPr lang="en-US" sz="1400" dirty="0">
                <a:solidFill>
                  <a:srgbClr val="FF0000"/>
                </a:solidFill>
                <a:cs typeface="Segoe UI" panose="020B0502040204020203" pitchFamily="34" charset="0"/>
              </a:rPr>
              <a:t> Jellyfish, </a:t>
            </a:r>
            <a:r>
              <a:rPr lang="en-US" sz="1400" dirty="0" err="1">
                <a:solidFill>
                  <a:srgbClr val="FF0000"/>
                </a:solidFill>
                <a:cs typeface="Segoe UI" panose="020B0502040204020203" pitchFamily="34" charset="0"/>
              </a:rPr>
              <a:t>etc</a:t>
            </a:r>
            <a:r>
              <a:rPr lang="en-US" sz="1400" dirty="0">
                <a:solidFill>
                  <a:srgbClr val="FF0000"/>
                </a:solidFill>
                <a:cs typeface="Segoe UI" panose="020B0502040204020203" pitchFamily="34" charset="0"/>
              </a:rPr>
              <a:t>) ? Resources? Difficulties? (issues matching, missing songs)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679940"/>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Plenty of information, so focus on hypothesis to avoid branching.</a:t>
            </a:r>
          </a:p>
        </p:txBody>
      </p:sp>
      <p:sp>
        <p:nvSpPr>
          <p:cNvPr id="88" name="Rectangle 87">
            <a:extLst>
              <a:ext uri="{FF2B5EF4-FFF2-40B4-BE49-F238E27FC236}">
                <a16:creationId xmlns:a16="http://schemas.microsoft.com/office/drawing/2014/main" id="{481D58D3-87D7-4D40-B59F-7F751F117F96}"/>
              </a:ext>
            </a:extLst>
          </p:cNvPr>
          <p:cNvSpPr/>
          <p:nvPr/>
        </p:nvSpPr>
        <p:spPr>
          <a:xfrm>
            <a:off x="10542945" y="3896577"/>
            <a:ext cx="1348582" cy="954364"/>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What sets Australian songs apart from the rest.</a:t>
            </a:r>
            <a:endParaRPr lang="en-US" sz="1400" dirty="0">
              <a:solidFill>
                <a:schemeClr val="tx1">
                  <a:lumMod val="75000"/>
                  <a:lumOff val="25000"/>
                </a:schemeClr>
              </a:solidFill>
              <a:cs typeface="Segoe UI" panose="020B0502040204020203" pitchFamily="34" charset="0"/>
            </a:endParaRP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68110"/>
            <a:ext cx="1348582" cy="710707"/>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Does song length make a difference?</a:t>
            </a:r>
            <a:endParaRPr lang="en-US" sz="1400" dirty="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49141" y="4345613"/>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080455" y="2135562"/>
            <a:ext cx="684000" cy="663939"/>
          </a:xfrm>
          <a:prstGeom prst="rect">
            <a:avLst/>
          </a:prstGeom>
        </p:spPr>
      </p:pic>
      <p:sp>
        <p:nvSpPr>
          <p:cNvPr id="36" name="Oval 35">
            <a:extLst>
              <a:ext uri="{FF2B5EF4-FFF2-40B4-BE49-F238E27FC236}">
                <a16:creationId xmlns:a16="http://schemas.microsoft.com/office/drawing/2014/main" id="{A6E7110D-DF7A-475A-9BBD-9E8F6534D033}"/>
              </a:ext>
              <a:ext uri="{C183D7F6-B498-43B3-948B-1728B52AA6E4}">
                <adec:decorative xmlns:adec="http://schemas.microsoft.com/office/drawing/2017/decorative" val="1"/>
              </a:ext>
            </a:extLst>
          </p:cNvPr>
          <p:cNvSpPr/>
          <p:nvPr/>
        </p:nvSpPr>
        <p:spPr>
          <a:xfrm>
            <a:off x="8900342" y="3670584"/>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0B7BCDB-959D-462A-B7F0-33D1193F0227}"/>
              </a:ext>
            </a:extLst>
          </p:cNvPr>
          <p:cNvSpPr/>
          <p:nvPr/>
        </p:nvSpPr>
        <p:spPr>
          <a:xfrm>
            <a:off x="10542945" y="2317240"/>
            <a:ext cx="1348582" cy="1198020"/>
          </a:xfrm>
          <a:prstGeom prst="rect">
            <a:avLst/>
          </a:prstGeom>
        </p:spPr>
        <p:txBody>
          <a:bodyPr wrap="square" lIns="0" tIns="0" rIns="0" bIns="0" anchor="ctr">
            <a:spAutoFit/>
          </a:bodyPr>
          <a:lstStyle/>
          <a:p>
            <a:pPr>
              <a:lnSpc>
                <a:spcPts val="1900"/>
              </a:lnSpc>
            </a:pPr>
            <a:r>
              <a:rPr lang="en-US" sz="1400" dirty="0">
                <a:cs typeface="Segoe UI" panose="020B0502040204020203" pitchFamily="34" charset="0"/>
              </a:rPr>
              <a:t>Occasional unreliable data </a:t>
            </a:r>
            <a:r>
              <a:rPr lang="en-US" sz="1400" dirty="0" err="1">
                <a:cs typeface="Segoe UI" panose="020B0502040204020203" pitchFamily="34" charset="0"/>
              </a:rPr>
              <a:t>eg.</a:t>
            </a:r>
            <a:r>
              <a:rPr lang="en-US" sz="1400" dirty="0">
                <a:cs typeface="Segoe UI" panose="020B0502040204020203" pitchFamily="34" charset="0"/>
              </a:rPr>
              <a:t> Tracks released as single before album.</a:t>
            </a:r>
          </a:p>
        </p:txBody>
      </p:sp>
      <p:cxnSp>
        <p:nvCxnSpPr>
          <p:cNvPr id="45" name="Straight Arrow Connector 44">
            <a:extLst>
              <a:ext uri="{FF2B5EF4-FFF2-40B4-BE49-F238E27FC236}">
                <a16:creationId xmlns:a16="http://schemas.microsoft.com/office/drawing/2014/main" id="{3602C160-24D5-48A8-A2EF-FCF5317C067A}"/>
              </a:ext>
              <a:ext uri="{C183D7F6-B498-43B3-948B-1728B52AA6E4}">
                <adec:decorative xmlns:adec="http://schemas.microsoft.com/office/drawing/2017/decorative" val="1"/>
              </a:ext>
            </a:extLst>
          </p:cNvPr>
          <p:cNvCxnSpPr>
            <a:cxnSpLocks/>
          </p:cNvCxnSpPr>
          <p:nvPr/>
        </p:nvCxnSpPr>
        <p:spPr>
          <a:xfrm>
            <a:off x="8638772" y="4366565"/>
            <a:ext cx="27238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8C5B7-5F1D-4DC4-A058-D66CE0901ECB}"/>
              </a:ext>
              <a:ext uri="{C183D7F6-B498-43B3-948B-1728B52AA6E4}">
                <adec:decorative xmlns:adec="http://schemas.microsoft.com/office/drawing/2017/decorative" val="1"/>
              </a:ext>
            </a:extLst>
          </p:cNvPr>
          <p:cNvCxnSpPr>
            <a:cxnSpLocks/>
          </p:cNvCxnSpPr>
          <p:nvPr/>
        </p:nvCxnSpPr>
        <p:spPr>
          <a:xfrm>
            <a:off x="7938856" y="3651287"/>
            <a:ext cx="699916" cy="0"/>
          </a:xfrm>
          <a:prstGeom prst="straightConnector1">
            <a:avLst/>
          </a:prstGeom>
          <a:ln w="222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7A8419-6E9F-4859-B052-04FB52EAA754}"/>
              </a:ext>
            </a:extLst>
          </p:cNvPr>
          <p:cNvSpPr/>
          <p:nvPr/>
        </p:nvSpPr>
        <p:spPr>
          <a:xfrm>
            <a:off x="8938377" y="2615282"/>
            <a:ext cx="1371600" cy="492443"/>
          </a:xfrm>
          <a:prstGeom prst="rect">
            <a:avLst/>
          </a:prstGeom>
        </p:spPr>
        <p:txBody>
          <a:bodyPr wrap="square" lIns="0" tIns="0" rIns="0" bIns="0" anchor="ctr">
            <a:spAutoFit/>
          </a:bodyPr>
          <a:lstStyle/>
          <a:p>
            <a:pPr algn="ctr"/>
            <a:r>
              <a:rPr lang="en-US" sz="1600" dirty="0">
                <a:solidFill>
                  <a:schemeClr val="bg1"/>
                </a:solidFill>
              </a:rPr>
              <a:t>When are hits released?</a:t>
            </a:r>
          </a:p>
        </p:txBody>
      </p:sp>
      <p:sp>
        <p:nvSpPr>
          <p:cNvPr id="86" name="Rectangle 85">
            <a:extLst>
              <a:ext uri="{FF2B5EF4-FFF2-40B4-BE49-F238E27FC236}">
                <a16:creationId xmlns:a16="http://schemas.microsoft.com/office/drawing/2014/main" id="{6B499F5E-706B-4272-818B-C87149038662}"/>
              </a:ext>
            </a:extLst>
          </p:cNvPr>
          <p:cNvSpPr/>
          <p:nvPr/>
        </p:nvSpPr>
        <p:spPr>
          <a:xfrm>
            <a:off x="8938377" y="4004426"/>
            <a:ext cx="1371600" cy="738664"/>
          </a:xfrm>
          <a:prstGeom prst="rect">
            <a:avLst/>
          </a:prstGeom>
        </p:spPr>
        <p:txBody>
          <a:bodyPr wrap="square" lIns="0" tIns="0" rIns="0" bIns="0" anchor="ctr">
            <a:spAutoFit/>
          </a:bodyPr>
          <a:lstStyle/>
          <a:p>
            <a:pPr algn="ctr"/>
            <a:r>
              <a:rPr lang="en-US" sz="1600" dirty="0">
                <a:solidFill>
                  <a:schemeClr val="bg1"/>
                </a:solidFill>
              </a:rPr>
              <a:t>What Australian songs do Aussies vote?</a:t>
            </a:r>
          </a:p>
        </p:txBody>
      </p:sp>
    </p:spTree>
    <p:extLst>
      <p:ext uri="{BB962C8B-B14F-4D97-AF65-F5344CB8AC3E}">
        <p14:creationId xmlns:p14="http://schemas.microsoft.com/office/powerpoint/2010/main" val="8131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Aussies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203</TotalTime>
  <Words>1910</Words>
  <Application>Microsoft Office PowerPoint</Application>
  <PresentationFormat>Widescreen</PresentationFormat>
  <Paragraphs>253</Paragraphs>
  <Slides>18</Slides>
  <Notes>18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Dancing Through The Decades Understanding Australian taste in music Brett Scotland Darren McMurtie Jesse Tan Kailyn Yong Will Bobzin  </vt:lpstr>
      <vt:lpstr>Project analysis slide 2</vt:lpstr>
      <vt:lpstr>Project analysis slide 6</vt:lpstr>
      <vt:lpstr>Project analysis slide 8</vt:lpstr>
      <vt:lpstr>Project analysis slide 4</vt:lpstr>
      <vt:lpstr>Project analysis slide 10</vt:lpstr>
      <vt:lpstr>Project analysis slide 10</vt:lpstr>
      <vt:lpstr>Project analysis slide 10</vt:lpstr>
      <vt:lpstr>Project analysis slide 10</vt:lpstr>
      <vt:lpstr>Project analysis slide 3</vt:lpstr>
      <vt:lpstr>Thank You</vt:lpstr>
      <vt:lpstr>Project analysis slide 2</vt:lpstr>
      <vt:lpstr>Project analysis slide 5</vt:lpstr>
      <vt:lpstr>Project analysis slide 7</vt:lpstr>
      <vt:lpstr>Project analysis slide 4</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Guillermo Bobzin</cp:lastModifiedBy>
  <cp:revision>21</cp:revision>
  <dcterms:created xsi:type="dcterms:W3CDTF">2021-01-15T22:03:05Z</dcterms:created>
  <dcterms:modified xsi:type="dcterms:W3CDTF">2021-01-19T08:34:10Z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