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6" r:id="rId6"/>
    <p:sldId id="280" r:id="rId7"/>
    <p:sldId id="289" r:id="rId8"/>
    <p:sldId id="291" r:id="rId9"/>
    <p:sldId id="282" r:id="rId10"/>
    <p:sldId id="294" r:id="rId11"/>
    <p:sldId id="293" r:id="rId12"/>
    <p:sldId id="295" r:id="rId13"/>
    <p:sldId id="277" r:id="rId14"/>
    <p:sldId id="296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923" autoAdjust="0"/>
  </p:normalViewPr>
  <p:slideViewPr>
    <p:cSldViewPr snapToGrid="0" showGuides="1">
      <p:cViewPr varScale="1">
        <p:scale>
          <a:sx n="88" d="100"/>
          <a:sy n="88" d="100"/>
        </p:scale>
        <p:origin x="696" y="8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~15 Seconds - </a:t>
            </a:r>
            <a:r>
              <a:rPr lang="en-US" b="1" dirty="0"/>
              <a:t>Will</a:t>
            </a:r>
          </a:p>
          <a:p>
            <a:r>
              <a:rPr lang="en-US" dirty="0"/>
              <a:t>-Group Introduction</a:t>
            </a:r>
          </a:p>
          <a:p>
            <a:r>
              <a:rPr lang="en-US" dirty="0"/>
              <a:t>-Presentation of the topic (VERY brief)</a:t>
            </a:r>
          </a:p>
          <a:p>
            <a:endParaRPr lang="en-US" dirty="0"/>
          </a:p>
          <a:p>
            <a:r>
              <a:rPr lang="en-US" dirty="0"/>
              <a:t>Ideas for new title?!</a:t>
            </a:r>
          </a:p>
          <a:p>
            <a:endParaRPr lang="en-US" dirty="0"/>
          </a:p>
          <a:p>
            <a:r>
              <a:rPr lang="en-US" b="1" dirty="0"/>
              <a:t>Title Slide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Include the name of the Project and Group Members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30 seconds - </a:t>
            </a:r>
            <a:r>
              <a:rPr lang="en-US" b="1" dirty="0"/>
              <a:t>Will</a:t>
            </a:r>
            <a:endParaRPr lang="en-US" b="0" dirty="0"/>
          </a:p>
          <a:p>
            <a:r>
              <a:rPr lang="en-US" b="1" dirty="0"/>
              <a:t>Post Mortem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any difficulties that arose, and how you dealt with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any additional questions that came up, but which you didn't have time to answer: What would you research next, if you had two more weeks?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38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Open-floor Q&amp;A with the audience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~1 min - </a:t>
            </a:r>
            <a:r>
              <a:rPr lang="en-US" b="1" dirty="0"/>
              <a:t>Will</a:t>
            </a:r>
          </a:p>
          <a:p>
            <a:r>
              <a:rPr lang="en-US" dirty="0"/>
              <a:t>STORYTELLING!</a:t>
            </a:r>
          </a:p>
          <a:p>
            <a:r>
              <a:rPr lang="en-US" dirty="0"/>
              <a:t>-Explain why music was chosen</a:t>
            </a:r>
          </a:p>
          <a:p>
            <a:r>
              <a:rPr lang="en-US" dirty="0"/>
              <a:t>-breeze over figures (not important at this stage)</a:t>
            </a:r>
          </a:p>
          <a:p>
            <a:r>
              <a:rPr lang="en-US" dirty="0"/>
              <a:t>-Essentially sell the project to the audience</a:t>
            </a:r>
          </a:p>
          <a:p>
            <a:endParaRPr lang="en-US" dirty="0"/>
          </a:p>
          <a:p>
            <a:r>
              <a:rPr lang="en-US" b="1" dirty="0"/>
              <a:t>Motivation &amp; Summary Slide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Define the core message or hypothesis of your project.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Describe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questions you and your group found interesting, and what motivated you to answer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Describe whether you were able to answer these questions to your satisfaction, and briefly summarize your findings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Approx</a:t>
            </a:r>
            <a:r>
              <a:rPr lang="en-US" dirty="0"/>
              <a:t> 30 seconds - </a:t>
            </a:r>
            <a:r>
              <a:rPr lang="en-US" b="1" dirty="0"/>
              <a:t>Kailyn</a:t>
            </a:r>
          </a:p>
          <a:p>
            <a:endParaRPr lang="en-US" dirty="0"/>
          </a:p>
          <a:p>
            <a:r>
              <a:rPr lang="en-US" b="1" dirty="0"/>
              <a:t>Questions &amp;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Elaborate on the questions you asked, describing what kinds of data you needed to answer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them, where and how you found the data you used to answer these questions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Sources ~30 seconds - </a:t>
            </a:r>
            <a:r>
              <a:rPr lang="en-US" b="1" dirty="0"/>
              <a:t>Kaylin</a:t>
            </a:r>
          </a:p>
          <a:p>
            <a:r>
              <a:rPr lang="en-US" dirty="0"/>
              <a:t>-Why did we choose this data sources?</a:t>
            </a:r>
          </a:p>
          <a:p>
            <a:r>
              <a:rPr lang="en-US" dirty="0"/>
              <a:t>-Focus on opportunities and challenges</a:t>
            </a:r>
          </a:p>
          <a:p>
            <a:r>
              <a:rPr lang="en-US" dirty="0"/>
              <a:t>-don’t’ read from the slide!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32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4B – Data Merging – 4 Hypothesis – 30 seconds to  1 minute - </a:t>
            </a:r>
            <a:r>
              <a:rPr lang="en-US" b="1" dirty="0"/>
              <a:t>Jesse</a:t>
            </a:r>
            <a:endParaRPr lang="en-US" dirty="0"/>
          </a:p>
          <a:p>
            <a:r>
              <a:rPr lang="en-US" dirty="0"/>
              <a:t>-Data has already been presented, so focus on execution (what we did and how)</a:t>
            </a:r>
          </a:p>
          <a:p>
            <a:r>
              <a:rPr lang="en-US" dirty="0"/>
              <a:t>-don’t just focus on what we did and what worked, tell what we tried and didn’t work (Jellyfish, </a:t>
            </a:r>
            <a:r>
              <a:rPr lang="en-US" dirty="0" err="1"/>
              <a:t>FuzzyBuzzy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  <a:r>
              <a:rPr lang="en-US" sz="1200" dirty="0">
                <a:solidFill>
                  <a:srgbClr val="FF0000"/>
                </a:solidFill>
                <a:cs typeface="Segoe UI" panose="020B0502040204020203" pitchFamily="34" charset="0"/>
              </a:rPr>
              <a:t> (issues matching, missing songs)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Data Cleanup &amp; Exploration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Describe the data exploration and cleanup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(accompanied by your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Jupyter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Notebook)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Discuss insights you had while exploring the data that you didn't anticipate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any problems that arose after exploring the data, and how you resolved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Present and discuss interesting figures developed during exploration, ideally with the help of </a:t>
            </a:r>
            <a:r>
              <a:rPr lang="en-US" b="1" dirty="0" err="1"/>
              <a:t>Jupyter</a:t>
            </a:r>
            <a:r>
              <a:rPr lang="en-US" b="1" dirty="0"/>
              <a:t> Notebook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610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minute - </a:t>
            </a:r>
            <a:r>
              <a:rPr lang="en-US" b="1" dirty="0"/>
              <a:t>Darren</a:t>
            </a:r>
            <a:r>
              <a:rPr lang="en-US" dirty="0"/>
              <a:t> </a:t>
            </a:r>
          </a:p>
          <a:p>
            <a:r>
              <a:rPr lang="en-US" b="1" dirty="0"/>
              <a:t>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the steps you took to analyze the data and answer each question you asked in your proposal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Present and discuss interesting figures developed during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(accompanied by your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Jupyter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Notebook)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minute - </a:t>
            </a:r>
            <a:r>
              <a:rPr lang="en-US" b="1" dirty="0"/>
              <a:t>Brett</a:t>
            </a:r>
            <a:endParaRPr lang="en-US" dirty="0"/>
          </a:p>
          <a:p>
            <a:r>
              <a:rPr lang="en-US" b="1" dirty="0"/>
              <a:t>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the steps you took to analyze the data and answer each question you asked in your proposal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Present and discuss interesting figures developed during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(accompanied by your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Jupyter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Notebook)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0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minute - </a:t>
            </a:r>
            <a:r>
              <a:rPr lang="en-US" b="1" dirty="0"/>
              <a:t>Darren</a:t>
            </a:r>
            <a:endParaRPr lang="en-US" dirty="0"/>
          </a:p>
          <a:p>
            <a:r>
              <a:rPr lang="en-US" b="1" dirty="0"/>
              <a:t>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the steps you took to analyze the data and answer each question you asked in your proposal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Present and discuss interesting figures developed during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(accompanied by your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Jupyter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Notebook)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366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minute - </a:t>
            </a:r>
            <a:r>
              <a:rPr lang="en-US" b="1" dirty="0"/>
              <a:t>Brett</a:t>
            </a:r>
          </a:p>
          <a:p>
            <a:r>
              <a:rPr lang="en-US" b="1" dirty="0"/>
              <a:t>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the steps you took to analyze the data and answer each question you asked in your proposal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Present and discuss interesting figures developed during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(accompanied by your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Jupyter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Notebook)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32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potify.com/documentation/web-api/reference-beta/#category-track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majames/hottest100/" TargetMode="External"/><Relationship Id="rId4" Type="http://schemas.openxmlformats.org/officeDocument/2006/relationships/hyperlink" Target="https://www.kaggle.com/yamaerenay/spotify-dataset-19212020-160k-tracks?select=data.csv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11" Type="http://schemas.openxmlformats.org/officeDocument/2006/relationships/image" Target="../media/image8.sv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704" y="2461246"/>
            <a:ext cx="10697593" cy="4995085"/>
          </a:xfrm>
        </p:spPr>
        <p:txBody>
          <a:bodyPr wrap="square" lIns="0" tIns="0" rIns="0" bIns="0" anchor="t">
            <a:spAutoFit/>
          </a:bodyPr>
          <a:lstStyle/>
          <a:p>
            <a:pPr indent="540385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chemeClr val="bg1"/>
                </a:solidFill>
              </a:rPr>
              <a:t>Let The Music Speak</a:t>
            </a:r>
            <a:b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accent4"/>
                </a:solidFill>
              </a:rPr>
              <a:t>Unearthing Australian music trends</a:t>
            </a:r>
            <a:br>
              <a:rPr lang="en-US" sz="4000" dirty="0">
                <a:solidFill>
                  <a:schemeClr val="accent4"/>
                </a:solidFill>
              </a:rPr>
            </a:br>
            <a:br>
              <a:rPr lang="en-US" sz="4000" dirty="0">
                <a:solidFill>
                  <a:schemeClr val="accent4"/>
                </a:solidFill>
              </a:rPr>
            </a:br>
            <a:r>
              <a:rPr lang="en-US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Brett Scotland</a:t>
            </a:r>
            <a:br>
              <a:rPr lang="en-AU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Darren </a:t>
            </a:r>
            <a:r>
              <a:rPr lang="en-US" sz="1800" dirty="0" err="1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McMurtrie</a:t>
            </a:r>
            <a:br>
              <a:rPr lang="en-AU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Jesse Tan</a:t>
            </a:r>
            <a:br>
              <a:rPr lang="en-AU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Kailyn Yong</a:t>
            </a:r>
            <a:br>
              <a:rPr lang="en-AU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Bobzin</a:t>
            </a:r>
            <a:b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Closing remarks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325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599329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76612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932925" y="2631262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914801" y="2886560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SONG RELEASE - GRANULARITY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40816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MASHING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6248398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LOUDNESS AS A PARAMETER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8415197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SAMPLE SIZE CHALLENGES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1724580" y="3653603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Time permitting, would have liked to dig into song release dates at a month level, instead of quarter.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891379" y="3653603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Matching data between sources was the greatest technical challenge. Data wangling and some manual input were required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6058176" y="3653603"/>
            <a:ext cx="1752042" cy="19289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We explored using “Liveness” as a factor to determine if a song would be voted, but it didn’t reflect an artistic quality but rather a technical quality of the track.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8224976" y="3653603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Hottest 100 dataset, at 100 songs per year, still represents a small sample compared to the population. With 25 “winners” trends are not always evident.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4580402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909774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9" name="Graphic 38" descr="Daily calendar">
            <a:extLst>
              <a:ext uri="{FF2B5EF4-FFF2-40B4-BE49-F238E27FC236}">
                <a16:creationId xmlns:a16="http://schemas.microsoft.com/office/drawing/2014/main" id="{97FB3242-499E-4F4E-B028-94CD2B27F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8849" y="2183831"/>
            <a:ext cx="710553" cy="710553"/>
          </a:xfrm>
          <a:prstGeom prst="rect">
            <a:avLst/>
          </a:prstGeom>
        </p:spPr>
      </p:pic>
      <p:pic>
        <p:nvPicPr>
          <p:cNvPr id="5" name="Graphic 4" descr="Volume">
            <a:extLst>
              <a:ext uri="{FF2B5EF4-FFF2-40B4-BE49-F238E27FC236}">
                <a16:creationId xmlns:a16="http://schemas.microsoft.com/office/drawing/2014/main" id="{C83FDFEA-58BB-47E9-9F63-7C86679C23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85099" y="2099062"/>
            <a:ext cx="719427" cy="71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Sources &amp; Tools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9A158F8-9CB5-4D25-A607-9F89B88EBBEC}"/>
              </a:ext>
            </a:extLst>
          </p:cNvPr>
          <p:cNvSpPr/>
          <p:nvPr/>
        </p:nvSpPr>
        <p:spPr>
          <a:xfrm>
            <a:off x="517724" y="966097"/>
            <a:ext cx="9431818" cy="217264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Data: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Explanation of each category used to describe a track, Spotify API documentation, retrieved 12-JAN-21 -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  <a:hlinkClick r:id="rId3"/>
              </a:rPr>
              <a:t>https://developer.spotify.com/documentation/web-api/reference-beta/#category-tracks</a:t>
            </a: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Spotify API track database (released 1921 – 2020) (CSV) , consolidated by Kaggle user </a:t>
            </a:r>
            <a:r>
              <a:rPr lang="en-US" sz="14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Yamaerenay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retrieved 12-JAN-21: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  <a:hlinkClick r:id="rId4"/>
              </a:rPr>
              <a:t>https://www.kaggle.com/yamaerenay/spotify-dataset-19212020-160k-tracks?select=data.csv</a:t>
            </a: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Triple J Top 100 final ranking Database (1993 - 2017 ) (CSV) created by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github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user </a:t>
            </a:r>
            <a:r>
              <a:rPr lang="en-US" sz="14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majames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retrieved 14-JAN-21-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  <a:hlinkClick r:id="rId5"/>
              </a:rPr>
              <a:t>https://github.com/majames/hottest100/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B80C13B-0EB6-4ACD-A4C6-6523A578F99C}"/>
              </a:ext>
            </a:extLst>
          </p:cNvPr>
          <p:cNvSpPr/>
          <p:nvPr/>
        </p:nvSpPr>
        <p:spPr>
          <a:xfrm>
            <a:off x="593925" y="2700517"/>
            <a:ext cx="9431818" cy="3634585"/>
          </a:xfrm>
          <a:prstGeom prst="rect">
            <a:avLst/>
          </a:prstGeom>
        </p:spPr>
        <p:txBody>
          <a:bodyPr wrap="square" lIns="0" tIns="0" rIns="0" bIns="0" numCol="2" anchor="t">
            <a:spAutoFit/>
          </a:bodyPr>
          <a:lstStyle/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Software:</a:t>
            </a: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</a:t>
            </a:r>
            <a:r>
              <a:rPr lang="en-A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Jupyter</a:t>
            </a: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Notebooks</a:t>
            </a: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-Python 3.0 – Anaconda</a:t>
            </a: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-Pandas</a:t>
            </a:r>
          </a:p>
          <a:p>
            <a:pPr>
              <a:lnSpc>
                <a:spcPts val="1900"/>
              </a:lnSpc>
            </a:pP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Libraries &amp; Platforms:</a:t>
            </a: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-Matplotlib</a:t>
            </a: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</a:t>
            </a:r>
            <a:r>
              <a:rPr lang="en-A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SciPyStats</a:t>
            </a: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-NumPy</a:t>
            </a: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</a:t>
            </a:r>
            <a:r>
              <a:rPr lang="en-A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FuzzyWuzzy</a:t>
            </a: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</a:t>
            </a:r>
            <a:r>
              <a:rPr lang="en-A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JellyFish</a:t>
            </a: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-Microsoft Office (Excel, Word, </a:t>
            </a:r>
            <a:r>
              <a:rPr lang="en-A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Powerpoint</a:t>
            </a: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)</a:t>
            </a: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-GitHub</a:t>
            </a:r>
          </a:p>
          <a:p>
            <a:pPr>
              <a:lnSpc>
                <a:spcPts val="1900"/>
              </a:lnSpc>
            </a:pP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702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03428" y="2682415"/>
            <a:ext cx="1985144" cy="18705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+mj-lt"/>
              </a:rPr>
              <a:t>What music do Australians like?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Australian Preferences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2-4 Million votes yearly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  Ask the right questions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Universal interest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286 Million active users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Algorithmic analysis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9724081" y="957877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ED32470-EB03-4423-9883-7303C6A60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269000"/>
                    </a14:imgEffect>
                    <a14:imgEffect>
                      <a14:brightnessContrast bright="100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790" y="3334726"/>
            <a:ext cx="758213" cy="758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phic 8" descr="Australia">
            <a:extLst>
              <a:ext uri="{FF2B5EF4-FFF2-40B4-BE49-F238E27FC236}">
                <a16:creationId xmlns:a16="http://schemas.microsoft.com/office/drawing/2014/main" id="{1609800C-ECFD-4778-ABCD-54E1C2F003F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" t="29358" r="30376" b="3312"/>
          <a:stretch/>
        </p:blipFill>
        <p:spPr>
          <a:xfrm>
            <a:off x="6907376" y="1675023"/>
            <a:ext cx="860425" cy="83211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A87F5A8-51A7-4A6E-912D-84B160B747D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r="56942"/>
          <a:stretch/>
        </p:blipFill>
        <p:spPr>
          <a:xfrm>
            <a:off x="7583107" y="3326932"/>
            <a:ext cx="684000" cy="663939"/>
          </a:xfrm>
          <a:prstGeom prst="rect">
            <a:avLst/>
          </a:prstGeom>
        </p:spPr>
      </p:pic>
      <p:pic>
        <p:nvPicPr>
          <p:cNvPr id="58" name="Graphic 57" descr="Question mark">
            <a:extLst>
              <a:ext uri="{FF2B5EF4-FFF2-40B4-BE49-F238E27FC236}">
                <a16:creationId xmlns:a16="http://schemas.microsoft.com/office/drawing/2014/main" id="{974F6AEB-17B3-48DC-893F-9F3C778E6D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91793" y="5237146"/>
            <a:ext cx="591314" cy="591314"/>
          </a:xfrm>
          <a:prstGeom prst="rect">
            <a:avLst/>
          </a:prstGeom>
        </p:spPr>
      </p:pic>
      <p:pic>
        <p:nvPicPr>
          <p:cNvPr id="3" name="Graphic 2" descr="Music notes">
            <a:extLst>
              <a:ext uri="{FF2B5EF4-FFF2-40B4-BE49-F238E27FC236}">
                <a16:creationId xmlns:a16="http://schemas.microsoft.com/office/drawing/2014/main" id="{753CD197-3F90-47AE-B51E-FA49417F49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68098" y="1575451"/>
            <a:ext cx="740998" cy="74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7224" y="2300688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07019" y="2300688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02121" y="3505806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11917" y="3505806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968349" y="1813375"/>
            <a:ext cx="2428875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What makes a song a Triple J Top 100 Winner?</a:t>
            </a:r>
          </a:p>
          <a:p>
            <a:pPr algn="r"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Looking into Valence and Danceability. 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2A81A97-E8DF-4F78-B662-7F1158A403DD}"/>
              </a:ext>
            </a:extLst>
          </p:cNvPr>
          <p:cNvSpPr/>
          <p:nvPr/>
        </p:nvSpPr>
        <p:spPr>
          <a:xfrm>
            <a:off x="7794776" y="1870467"/>
            <a:ext cx="2428875" cy="12182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When are hits released?</a:t>
            </a:r>
          </a:p>
          <a:p>
            <a:pPr algn="r"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Research the relation between time of release and Hottest 100 performance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9D80A4-0190-4D7C-830C-589C324A4D44}"/>
              </a:ext>
            </a:extLst>
          </p:cNvPr>
          <p:cNvSpPr/>
          <p:nvPr/>
        </p:nvSpPr>
        <p:spPr>
          <a:xfrm>
            <a:off x="2043112" y="5229137"/>
            <a:ext cx="2428875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What Australian songs do Australians vote?</a:t>
            </a:r>
          </a:p>
          <a:p>
            <a:pPr algn="r">
              <a:lnSpc>
                <a:spcPts val="19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Analysing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the influence of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speechiness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on a song’s performance</a:t>
            </a:r>
          </a:p>
          <a:p>
            <a:pPr algn="r">
              <a:lnSpc>
                <a:spcPts val="19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4E2CDD2-9169-4417-9E74-4B6CB77138DB}"/>
              </a:ext>
            </a:extLst>
          </p:cNvPr>
          <p:cNvSpPr/>
          <p:nvPr/>
        </p:nvSpPr>
        <p:spPr>
          <a:xfrm>
            <a:off x="7721990" y="5229136"/>
            <a:ext cx="2428875" cy="12182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 Australians like long songs?</a:t>
            </a:r>
          </a:p>
          <a:p>
            <a:pPr algn="r"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Determine if song length affects ranking performance.</a:t>
            </a:r>
          </a:p>
        </p:txBody>
      </p:sp>
      <p:pic>
        <p:nvPicPr>
          <p:cNvPr id="4" name="Graphic 3" descr="Daily calendar">
            <a:extLst>
              <a:ext uri="{FF2B5EF4-FFF2-40B4-BE49-F238E27FC236}">
                <a16:creationId xmlns:a16="http://schemas.microsoft.com/office/drawing/2014/main" id="{4150499C-0D08-4DC7-BECD-6F84D4C65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9336" y="2621540"/>
            <a:ext cx="809223" cy="809223"/>
          </a:xfrm>
          <a:prstGeom prst="rect">
            <a:avLst/>
          </a:prstGeom>
        </p:spPr>
      </p:pic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680FFE80-6F36-455A-BFC8-EE7246B850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15577" y="3909466"/>
            <a:ext cx="786537" cy="786537"/>
          </a:xfrm>
          <a:prstGeom prst="rect">
            <a:avLst/>
          </a:prstGeom>
        </p:spPr>
      </p:pic>
      <p:pic>
        <p:nvPicPr>
          <p:cNvPr id="79" name="Graphic 78" descr="Australia">
            <a:extLst>
              <a:ext uri="{FF2B5EF4-FFF2-40B4-BE49-F238E27FC236}">
                <a16:creationId xmlns:a16="http://schemas.microsoft.com/office/drawing/2014/main" id="{1640CBD7-009F-4A72-A76D-0C31B454FAC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" t="29358" r="30376" b="3312"/>
          <a:stretch/>
        </p:blipFill>
        <p:spPr>
          <a:xfrm>
            <a:off x="5505923" y="4081046"/>
            <a:ext cx="860425" cy="832117"/>
          </a:xfrm>
          <a:prstGeom prst="rect">
            <a:avLst/>
          </a:prstGeom>
        </p:spPr>
      </p:pic>
      <p:pic>
        <p:nvPicPr>
          <p:cNvPr id="10" name="Graphic 9" descr="Trophy">
            <a:extLst>
              <a:ext uri="{FF2B5EF4-FFF2-40B4-BE49-F238E27FC236}">
                <a16:creationId xmlns:a16="http://schemas.microsoft.com/office/drawing/2014/main" id="{4B772360-9BAF-4D1B-8178-457B640180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89540" y="2693029"/>
            <a:ext cx="809174" cy="8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Sources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STRENGHTS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CHALLENGES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SPOTIFY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TRIPLE J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11695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Reflects Australian tastes in Music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Manageable size for a robust sample (2500 lines/25 years)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11695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Artist and song titles recorded using own notation.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Heavily biased towards Australian and Alternative artists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5847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 for over 170K tracks.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Technical track analysis – extensive and consistent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5847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Artist and song titles recorded using own notation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Some songs are not present.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ACCURATE REFLECTION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BIASED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EXTENSIVE DATA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UNIQUE FORMAT</a:t>
            </a:r>
          </a:p>
        </p:txBody>
      </p:sp>
    </p:spTree>
    <p:extLst>
      <p:ext uri="{BB962C8B-B14F-4D97-AF65-F5344CB8AC3E}">
        <p14:creationId xmlns:p14="http://schemas.microsoft.com/office/powerpoint/2010/main" val="134031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Framework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1786304"/>
            <a:ext cx="1443600" cy="144494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4071327"/>
            <a:ext cx="1443600" cy="144494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9244" y="2928815"/>
            <a:ext cx="1443600" cy="14449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95256" y="2928815"/>
            <a:ext cx="1443600" cy="144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00342" y="2113531"/>
            <a:ext cx="1443600" cy="14449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00342" y="556478"/>
            <a:ext cx="1443600" cy="14449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00342" y="5227637"/>
            <a:ext cx="1443600" cy="14449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166832" y="2508776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395432" y="3651287"/>
            <a:ext cx="7138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552844" y="3651287"/>
            <a:ext cx="9424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8638772" y="2836003"/>
            <a:ext cx="261570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900342" y="1278949"/>
            <a:ext cx="12700" cy="4671159"/>
          </a:xfrm>
          <a:prstGeom prst="bentConnector3">
            <a:avLst>
              <a:gd name="adj1" fmla="val 21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124888" y="3425025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Mashed Database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552319" y="3425025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Hypothesis Testing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38377" y="5687657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Do Australians like long songs?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72342" y="806052"/>
            <a:ext cx="1371600" cy="98488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What makes a song a Triple J Top 100 Winner?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594895" y="4882002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cs typeface="Segoe UI" panose="020B0502040204020203" pitchFamily="34" charset="0"/>
              </a:rPr>
              <a:t>How did we apply the data?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4136397" y="4638346"/>
            <a:ext cx="1348582" cy="9543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 pivoting by artist and song.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cs typeface="Segoe UI" panose="020B0502040204020203" pitchFamily="34" charset="0"/>
              </a:rPr>
              <a:t>Tools, Resources and challenges.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576718" y="679940"/>
            <a:ext cx="1348582" cy="11980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Plenty of information, so focus on hypothesis to avoid branching.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542945" y="3896577"/>
            <a:ext cx="1348582" cy="9543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cs typeface="Segoe UI" panose="020B0502040204020203" pitchFamily="34" charset="0"/>
              </a:rPr>
              <a:t>What sets Australian songs apart from the rest.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10576718" y="5468110"/>
            <a:ext cx="1348582" cy="7107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cs typeface="Segoe UI" panose="020B0502040204020203" pitchFamily="34" charset="0"/>
              </a:rPr>
              <a:t>Does song length make a difference?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228600" y="2346528"/>
            <a:ext cx="13866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Triple J Hottest 100 data 1993 - 2017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266700" y="4387895"/>
            <a:ext cx="1348582" cy="9543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Spotify database – track level quantitative data 1921 - 2020.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15ACCE4-BDD2-42AD-BA7A-3FEEED0FC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269000"/>
                    </a14:imgEffect>
                    <a14:imgEffect>
                      <a14:brightnessContrast bright="100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880" y="4387893"/>
            <a:ext cx="758213" cy="758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6A1663D-39BE-4461-AE1A-A5812293FD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r="56942"/>
          <a:stretch/>
        </p:blipFill>
        <p:spPr>
          <a:xfrm>
            <a:off x="2080455" y="2135562"/>
            <a:ext cx="684000" cy="663939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A6E7110D-DF7A-475A-9BBD-9E8F6534D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00342" y="3670584"/>
            <a:ext cx="1443600" cy="14449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B7BCDB-959D-462A-B7F0-33D1193F0227}"/>
              </a:ext>
            </a:extLst>
          </p:cNvPr>
          <p:cNvSpPr/>
          <p:nvPr/>
        </p:nvSpPr>
        <p:spPr>
          <a:xfrm>
            <a:off x="10542945" y="2317240"/>
            <a:ext cx="1348582" cy="11980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cs typeface="Segoe UI" panose="020B0502040204020203" pitchFamily="34" charset="0"/>
              </a:rPr>
              <a:t>Occasional unreliable data </a:t>
            </a:r>
            <a:r>
              <a:rPr lang="en-US" sz="1400" dirty="0" err="1">
                <a:cs typeface="Segoe UI" panose="020B0502040204020203" pitchFamily="34" charset="0"/>
              </a:rPr>
              <a:t>eg.</a:t>
            </a:r>
            <a:r>
              <a:rPr lang="en-US" sz="1400" dirty="0">
                <a:cs typeface="Segoe UI" panose="020B0502040204020203" pitchFamily="34" charset="0"/>
              </a:rPr>
              <a:t> Tracks released as single before album.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02C160-24D5-48A8-A2EF-FCF5317C0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38772" y="4366565"/>
            <a:ext cx="272383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E68C5B7-5F1D-4DC4-A058-D66CE0901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938856" y="3651287"/>
            <a:ext cx="699916" cy="0"/>
          </a:xfrm>
          <a:prstGeom prst="straightConnector1">
            <a:avLst/>
          </a:prstGeom>
          <a:ln w="22225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87A8419-6E9F-4859-B052-04FB52EAA754}"/>
              </a:ext>
            </a:extLst>
          </p:cNvPr>
          <p:cNvSpPr/>
          <p:nvPr/>
        </p:nvSpPr>
        <p:spPr>
          <a:xfrm>
            <a:off x="8938377" y="261528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When are hits released?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38377" y="4004426"/>
            <a:ext cx="13716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What Australian songs do Aussies vote?</a:t>
            </a:r>
          </a:p>
        </p:txBody>
      </p:sp>
    </p:spTree>
    <p:extLst>
      <p:ext uri="{BB962C8B-B14F-4D97-AF65-F5344CB8AC3E}">
        <p14:creationId xmlns:p14="http://schemas.microsoft.com/office/powerpoint/2010/main" val="81311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91575" y="522898"/>
            <a:ext cx="34004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makes a Triple J Winner?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766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4452257" y="1222065"/>
            <a:ext cx="3853543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cs typeface="Segoe UI" panose="020B0502040204020203" pitchFamily="34" charset="0"/>
              </a:rPr>
              <a:t>Compared danceability and valence for each years winner against the runner ups. A single sample t-test will show whether danceability or valence is correlated with a song being a winner</a:t>
            </a:r>
            <a:r>
              <a:rPr lang="en-US" sz="1400" dirty="0">
                <a:solidFill>
                  <a:srgbClr val="FF0000"/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8203039" y="1197674"/>
            <a:ext cx="352833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Neither valence or danceability have shown to be related to a song being a winner within the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analysed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timeframe.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9D6654-5A8B-4A3E-B65B-E6BEC7BC3E92}"/>
              </a:ext>
            </a:extLst>
          </p:cNvPr>
          <p:cNvSpPr/>
          <p:nvPr/>
        </p:nvSpPr>
        <p:spPr>
          <a:xfrm>
            <a:off x="8311713" y="939924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EE4EF6-1BD1-4EE8-8C26-1356267F05F1}"/>
              </a:ext>
            </a:extLst>
          </p:cNvPr>
          <p:cNvSpPr/>
          <p:nvPr/>
        </p:nvSpPr>
        <p:spPr>
          <a:xfrm>
            <a:off x="4628705" y="937718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3ECEA6-83B7-4970-A3E9-E1E349504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634" y="2337950"/>
            <a:ext cx="9136559" cy="168028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BD1C603-69DF-4FBA-B00C-9D8CD5E7BE82}"/>
              </a:ext>
            </a:extLst>
          </p:cNvPr>
          <p:cNvSpPr/>
          <p:nvPr/>
        </p:nvSpPr>
        <p:spPr>
          <a:xfrm>
            <a:off x="328640" y="1305880"/>
            <a:ext cx="4014760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Triple J Hottest 100 winners are expected to show high positive energy (expressed as high valence) and low danceability (representing more elaborate songs) compared to other tracks.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D1DD35-E802-4A6B-8EEB-50CAAB73D1CF}"/>
              </a:ext>
            </a:extLst>
          </p:cNvPr>
          <p:cNvSpPr/>
          <p:nvPr/>
        </p:nvSpPr>
        <p:spPr>
          <a:xfrm>
            <a:off x="434068" y="941474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Hypothesis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827C48-F09F-473D-8D1B-43CA9C32D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634" y="4382881"/>
            <a:ext cx="9136558" cy="1683050"/>
          </a:xfrm>
          <a:prstGeom prst="rect">
            <a:avLst/>
          </a:prstGeom>
        </p:spPr>
      </p:pic>
      <p:sp>
        <p:nvSpPr>
          <p:cNvPr id="18" name="Rectangle 3">
            <a:extLst>
              <a:ext uri="{FF2B5EF4-FFF2-40B4-BE49-F238E27FC236}">
                <a16:creationId xmlns:a16="http://schemas.microsoft.com/office/drawing/2014/main" id="{A2014008-1443-4942-9CCB-B08C49345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03" y="6163074"/>
            <a:ext cx="11846193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Ttest_1sampResult(statistic=0.321418279106471,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pvalue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=0.7506759443702175) 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679768E4-1F95-460B-8E45-9C6CFE2FA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1" y="3996406"/>
            <a:ext cx="11846193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Ttest_1sampResult(statistic=-0.3738255644108187,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pvalue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=0.7118162360398623)</a:t>
            </a:r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91575" y="522898"/>
            <a:ext cx="34004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are hits released?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766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 believe ideal time to release a Hottest 100 winner is between Quarter 2 of a given year. Earlier and track is not “fresh”, later it’s still not as well known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546456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rgbClr val="FF0000"/>
                </a:solidFill>
                <a:cs typeface="Segoe UI" panose="020B0502040204020203" pitchFamily="34" charset="0"/>
              </a:rPr>
              <a:t>Binning release dates by month, and using a chi analysis to determine if winners are released following normal distribution.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Chi test shows that a disproportionate number of winners  for the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analysed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period were released in Q3 and Q4. This is particularly noteworthy, as Q1 shows the highest amount of released tracks. It is worth mentioning that the sample is </a:t>
            </a:r>
            <a:r>
              <a:rPr lang="en-US" sz="1400" b="1" dirty="0">
                <a:solidFill>
                  <a:srgbClr val="FF0000"/>
                </a:solidFill>
                <a:cs typeface="Segoe UI" panose="020B0502040204020203" pitchFamily="34" charset="0"/>
              </a:rPr>
              <a:t>23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winning songs, so it’s relatively small.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1EC9D4-76A8-4A26-A2A6-D7B18B7CF659}"/>
              </a:ext>
            </a:extLst>
          </p:cNvPr>
          <p:cNvSpPr/>
          <p:nvPr/>
        </p:nvSpPr>
        <p:spPr>
          <a:xfrm>
            <a:off x="7506353" y="1662038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Hypothesis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9D6654-5A8B-4A3E-B65B-E6BEC7BC3E92}"/>
              </a:ext>
            </a:extLst>
          </p:cNvPr>
          <p:cNvSpPr/>
          <p:nvPr/>
        </p:nvSpPr>
        <p:spPr>
          <a:xfrm>
            <a:off x="7506353" y="469970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EE4EF6-1BD1-4EE8-8C26-1356267F05F1}"/>
              </a:ext>
            </a:extLst>
          </p:cNvPr>
          <p:cNvSpPr/>
          <p:nvPr/>
        </p:nvSpPr>
        <p:spPr>
          <a:xfrm>
            <a:off x="7469171" y="330023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DAFE8-BCEC-4414-B5E7-EC009CEC5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582" y="1077676"/>
            <a:ext cx="4162870" cy="29734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C93AF1-CB37-4250-82DB-9A2B081C7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980" y="4350486"/>
            <a:ext cx="2962275" cy="23812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53708A9-D72C-40C3-8466-555B0E3E7297}"/>
              </a:ext>
            </a:extLst>
          </p:cNvPr>
          <p:cNvSpPr/>
          <p:nvPr/>
        </p:nvSpPr>
        <p:spPr>
          <a:xfrm>
            <a:off x="603476" y="874062"/>
            <a:ext cx="5903919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% of Population vs Triple J List vs Triple J Winners by Release Quarter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1F2AE7A-9B11-4EFA-A1D2-F2DABC628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072" y="4496246"/>
            <a:ext cx="1945142" cy="146166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3822AE8-E934-4C11-9EBC-17117210315E}"/>
              </a:ext>
            </a:extLst>
          </p:cNvPr>
          <p:cNvSpPr/>
          <p:nvPr/>
        </p:nvSpPr>
        <p:spPr>
          <a:xfrm>
            <a:off x="139801" y="4027313"/>
            <a:ext cx="3646381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Chi test – Winners by Release Quarter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6B558E-2ED4-4510-BA6A-8D62E7097309}"/>
              </a:ext>
            </a:extLst>
          </p:cNvPr>
          <p:cNvSpPr/>
          <p:nvPr/>
        </p:nvSpPr>
        <p:spPr>
          <a:xfrm>
            <a:off x="3555436" y="4008548"/>
            <a:ext cx="3646381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Distribution of Winners by Release Quarter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04EF9004-DD60-4BB2-B75F-0633E01ED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871" y="145614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237C4C-6870-4096-9B81-7EE4EA12594C}"/>
              </a:ext>
            </a:extLst>
          </p:cNvPr>
          <p:cNvSpPr/>
          <p:nvPr/>
        </p:nvSpPr>
        <p:spPr>
          <a:xfrm>
            <a:off x="-128908" y="6021029"/>
            <a:ext cx="4482414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Power_divergenceResult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(statistic=1.2400000000000002,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pvalue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=0.7434275021945493) 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33438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63100" y="522898"/>
            <a:ext cx="26289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Australian songs do Aussies vote?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6003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228600" y="1428990"/>
            <a:ext cx="3863898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Australians prefer songs with higher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speechiness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as they gravitate towards familiar accents.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4292758" y="1324481"/>
            <a:ext cx="3669213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rgbClr val="FF0000"/>
                </a:solidFill>
                <a:cs typeface="Segoe UI" panose="020B0502040204020203" pitchFamily="34" charset="0"/>
              </a:rPr>
              <a:t>Compare, for each year, </a:t>
            </a:r>
            <a:r>
              <a:rPr lang="en-US" sz="1400" dirty="0" err="1">
                <a:solidFill>
                  <a:srgbClr val="FF0000"/>
                </a:solidFill>
                <a:cs typeface="Segoe UI" panose="020B0502040204020203" pitchFamily="34" charset="0"/>
              </a:rPr>
              <a:t>speechiness</a:t>
            </a:r>
            <a:r>
              <a:rPr lang="en-US" sz="1400" dirty="0">
                <a:solidFill>
                  <a:srgbClr val="FF0000"/>
                </a:solidFill>
                <a:cs typeface="Segoe UI" panose="020B0502040204020203" pitchFamily="34" charset="0"/>
              </a:rPr>
              <a:t> for Australian artists (as defined by Triple J) vs the all other artists.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961971" y="1374331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 demonstrates that Australian Triple J voters prefer less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speechiness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their Australian songs. The results are significant, but some exceptions were observed.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1EC9D4-76A8-4A26-A2A6-D7B18B7CF659}"/>
              </a:ext>
            </a:extLst>
          </p:cNvPr>
          <p:cNvSpPr/>
          <p:nvPr/>
        </p:nvSpPr>
        <p:spPr>
          <a:xfrm>
            <a:off x="334028" y="1064584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Hypothesis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9D6654-5A8B-4A3E-B65B-E6BEC7BC3E92}"/>
              </a:ext>
            </a:extLst>
          </p:cNvPr>
          <p:cNvSpPr/>
          <p:nvPr/>
        </p:nvSpPr>
        <p:spPr>
          <a:xfrm>
            <a:off x="8067399" y="1124343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EE4EF6-1BD1-4EE8-8C26-1356267F05F1}"/>
              </a:ext>
            </a:extLst>
          </p:cNvPr>
          <p:cNvSpPr/>
          <p:nvPr/>
        </p:nvSpPr>
        <p:spPr>
          <a:xfrm>
            <a:off x="4398186" y="1078259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9D1F1C-5818-405E-88B1-174ECE9B1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548683"/>
            <a:ext cx="2430058" cy="3595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3B7375-B8E2-447B-A4BF-E80648120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936" y="2608881"/>
            <a:ext cx="9003105" cy="3461824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2B893715-7FF7-4B86-8E78-DAC1DC4DC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79142" y="6564458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E286E7-C681-4F3C-96A5-79E08FA351B8}"/>
              </a:ext>
            </a:extLst>
          </p:cNvPr>
          <p:cNvSpPr/>
          <p:nvPr/>
        </p:nvSpPr>
        <p:spPr>
          <a:xfrm>
            <a:off x="2968081" y="6130903"/>
            <a:ext cx="8462769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Ttest_1sampResult(statistic=5.287851252325091,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pvalue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=1.4810478542864767e-07) </a:t>
            </a:r>
          </a:p>
        </p:txBody>
      </p:sp>
    </p:spTree>
    <p:extLst>
      <p:ext uri="{BB962C8B-B14F-4D97-AF65-F5344CB8AC3E}">
        <p14:creationId xmlns:p14="http://schemas.microsoft.com/office/powerpoint/2010/main" val="4163170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76732" y="522898"/>
            <a:ext cx="32152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Australians prefer long songs?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15579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0" y="1318097"/>
            <a:ext cx="3635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 expect shorter songs, friendlier to heavy airplay, to perform better than relatively longer songs.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4034122" y="1286089"/>
            <a:ext cx="3058054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cs typeface="Segoe UI" panose="020B0502040204020203" pitchFamily="34" charset="0"/>
              </a:rPr>
              <a:t>Compared each years top 100 duration mean vs  all songs released duration mean.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385572" y="1364070"/>
            <a:ext cx="4268298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analysis shows there is no significant difference in length (in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) between winning songs and the mean of the population. Only 2016 showed a significant result. Given the number of years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analysed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and the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pvalue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of 0.0879 it is reasonable to assume it was by chance.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1EC9D4-76A8-4A26-A2A6-D7B18B7CF659}"/>
              </a:ext>
            </a:extLst>
          </p:cNvPr>
          <p:cNvSpPr/>
          <p:nvPr/>
        </p:nvSpPr>
        <p:spPr>
          <a:xfrm>
            <a:off x="105428" y="95369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Hypothesis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9D6654-5A8B-4A3E-B65B-E6BEC7BC3E92}"/>
              </a:ext>
            </a:extLst>
          </p:cNvPr>
          <p:cNvSpPr/>
          <p:nvPr/>
        </p:nvSpPr>
        <p:spPr>
          <a:xfrm>
            <a:off x="7491000" y="997302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EE4EF6-1BD1-4EE8-8C26-1356267F05F1}"/>
              </a:ext>
            </a:extLst>
          </p:cNvPr>
          <p:cNvSpPr/>
          <p:nvPr/>
        </p:nvSpPr>
        <p:spPr>
          <a:xfrm>
            <a:off x="4034122" y="986573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613B6D-B2E7-4648-B621-D68023E4B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962" y="2824002"/>
            <a:ext cx="8141190" cy="308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62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FFFFFF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311</TotalTime>
  <Words>1619</Words>
  <Application>Microsoft Office PowerPoint</Application>
  <PresentationFormat>Widescreen</PresentationFormat>
  <Paragraphs>204</Paragraphs>
  <Slides>12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Segoe UI Light</vt:lpstr>
      <vt:lpstr>Office Theme</vt:lpstr>
      <vt:lpstr>Let The Music Speak Unearthing Australian music trends  Brett Scotland Darren McMurtrie Jesse Tan Kailyn Yong Will Bobzin  </vt:lpstr>
      <vt:lpstr>Project analysis slide 2</vt:lpstr>
      <vt:lpstr>Project analysis slide 6</vt:lpstr>
      <vt:lpstr>Project analysis slide 8</vt:lpstr>
      <vt:lpstr>Project analysis slide 4</vt:lpstr>
      <vt:lpstr>Project analysis slide 10</vt:lpstr>
      <vt:lpstr>Project analysis slide 10</vt:lpstr>
      <vt:lpstr>Project analysis slide 10</vt:lpstr>
      <vt:lpstr>Project analysis slide 10</vt:lpstr>
      <vt:lpstr>Project analysis slide 3</vt:lpstr>
      <vt:lpstr>Project analysis slide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Dancing Through The Decades Understanding Australian taste in music</dc:title>
  <dc:creator>Guillermo Bobzin</dc:creator>
  <cp:lastModifiedBy>Guillermo Bobzin</cp:lastModifiedBy>
  <cp:revision>36</cp:revision>
  <dcterms:created xsi:type="dcterms:W3CDTF">2021-01-15T22:03:05Z</dcterms:created>
  <dcterms:modified xsi:type="dcterms:W3CDTF">2021-01-19T10:22:14Z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