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256" r:id="rId5"/>
    <p:sldId id="276" r:id="rId6"/>
    <p:sldId id="289" r:id="rId7"/>
    <p:sldId id="290" r:id="rId8"/>
    <p:sldId id="291" r:id="rId9"/>
    <p:sldId id="282" r:id="rId10"/>
    <p:sldId id="294" r:id="rId11"/>
    <p:sldId id="293" r:id="rId12"/>
    <p:sldId id="295" r:id="rId13"/>
    <p:sldId id="277" r:id="rId14"/>
    <p:sldId id="285" r:id="rId15"/>
    <p:sldId id="288" r:id="rId16"/>
    <p:sldId id="279" r:id="rId17"/>
    <p:sldId id="280" r:id="rId18"/>
    <p:sldId id="281" r:id="rId19"/>
    <p:sldId id="292" r:id="rId20"/>
    <p:sldId id="283" r:id="rId21"/>
    <p:sldId id="28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52" autoAdjust="0"/>
  </p:normalViewPr>
  <p:slideViewPr>
    <p:cSldViewPr snapToGrid="0" showGuides="1">
      <p:cViewPr>
        <p:scale>
          <a:sx n="100" d="100"/>
          <a:sy n="100" d="100"/>
        </p:scale>
        <p:origin x="216" y="270"/>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solidFill>
                  <a:srgbClr val="FF0000"/>
                </a:solidFill>
                <a:highlight>
                  <a:srgbClr val="FFFF00"/>
                </a:highlight>
              </a:rPr>
              <a:t>USE ONE OR TWO CHARTS!</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solidFill>
                  <a:srgbClr val="FF0000"/>
                </a:solidFill>
                <a:highlight>
                  <a:srgbClr val="FFFF00"/>
                </a:highlight>
              </a:rPr>
              <a:t>USE ONE OR TWO CHARTS!</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FD2-48C6-9E6F-E94B4B983B00}"/>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FD2-48C6-9E6F-E94B4B983B00}"/>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FD2-48C6-9E6F-E94B4B983B00}"/>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FD2-48C6-9E6F-E94B4B983B00}"/>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FD2-48C6-9E6F-E94B4B983B00}"/>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FD2-48C6-9E6F-E94B4B983B00}"/>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FD2-48C6-9E6F-E94B4B983B00}"/>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Sheet1!$A$2:$A$10</c:f>
              <c:strCache>
                <c:ptCount val="4"/>
                <c:pt idx="0">
                  <c:v>Category 1</c:v>
                </c:pt>
                <c:pt idx="1">
                  <c:v>Category 2</c:v>
                </c:pt>
                <c:pt idx="2">
                  <c:v>Category 3</c:v>
                </c:pt>
                <c:pt idx="3">
                  <c:v>Category 4</c:v>
                </c:pt>
              </c:strCache>
            </c:strRef>
          </c:cat>
          <c:val>
            <c:numRef>
              <c:f>Sheet1!$D$2:$D$10</c:f>
              <c:numCache>
                <c:formatCode>General</c:formatCode>
                <c:ptCount val="9"/>
                <c:pt idx="0">
                  <c:v>2</c:v>
                </c:pt>
                <c:pt idx="1">
                  <c:v>2</c:v>
                </c:pt>
                <c:pt idx="2">
                  <c:v>3</c:v>
                </c:pt>
                <c:pt idx="3">
                  <c:v>5</c:v>
                </c:pt>
                <c:pt idx="4">
                  <c:v>7</c:v>
                </c:pt>
                <c:pt idx="5">
                  <c:v>9</c:v>
                </c:pt>
                <c:pt idx="6">
                  <c:v>12</c:v>
                </c:pt>
                <c:pt idx="7">
                  <c:v>15</c:v>
                </c:pt>
                <c:pt idx="8">
                  <c:v>20</c:v>
                </c:pt>
              </c:numCache>
            </c:numRef>
          </c:val>
          <c:smooth val="0"/>
          <c:extLst>
            <c:ext xmlns:c16="http://schemas.microsoft.com/office/drawing/2014/chart" uri="{C3380CC4-5D6E-409C-BE32-E72D297353CC}">
              <c16:uniqueId val="{00000002-9221-4E34-B1DE-91754F1A4E4E}"/>
            </c:ext>
          </c:extLst>
        </c:ser>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9086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1/16/2021</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1/16/2021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~30 Seconds</a:t>
            </a:r>
          </a:p>
          <a:p>
            <a:r>
              <a:rPr lang="en-US" dirty="0"/>
              <a:t>-Group Introduction</a:t>
            </a:r>
          </a:p>
          <a:p>
            <a:r>
              <a:rPr lang="en-US" dirty="0"/>
              <a:t>-Presentation of the topic (VERY brief)</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1486599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6651515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4085712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~1 min</a:t>
            </a:r>
          </a:p>
          <a:p>
            <a:r>
              <a:rPr lang="en-US" dirty="0"/>
              <a:t>STORYTELLING!</a:t>
            </a:r>
          </a:p>
          <a:p>
            <a:r>
              <a:rPr lang="en-US" dirty="0"/>
              <a:t>-Explain why music was chosen</a:t>
            </a:r>
          </a:p>
          <a:p>
            <a:r>
              <a:rPr lang="en-US" dirty="0"/>
              <a:t>-breeze over figures (not important at this stage)</a:t>
            </a:r>
          </a:p>
          <a:p>
            <a:r>
              <a:rPr lang="en-US" dirty="0"/>
              <a:t>-Essentially sell the project to the audience</a:t>
            </a:r>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Sources ~1 Minute</a:t>
            </a:r>
          </a:p>
          <a:p>
            <a:r>
              <a:rPr lang="en-US" dirty="0"/>
              <a:t>-Why did we choose this data sources?</a:t>
            </a:r>
          </a:p>
          <a:p>
            <a:r>
              <a:rPr lang="en-US" dirty="0"/>
              <a:t>-Focus on opportunities and </a:t>
            </a:r>
            <a:r>
              <a:rPr lang="en-US" dirty="0" err="1"/>
              <a:t>challenes</a:t>
            </a:r>
            <a:endParaRPr lang="en-US" dirty="0"/>
          </a:p>
          <a:p>
            <a:r>
              <a:rPr lang="en-US" dirty="0"/>
              <a:t>-don’t’ read from the slide!</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4075632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4A – Data Merging – 3 Hypothesis</a:t>
            </a:r>
          </a:p>
          <a:p>
            <a:r>
              <a:rPr lang="en-US" dirty="0"/>
              <a:t>-Data has been presented, so focus on execution (how did we achieve this?)</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3661632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4B – Data Merging – 4 Hypothesis</a:t>
            </a:r>
          </a:p>
          <a:p>
            <a:r>
              <a:rPr lang="en-US" dirty="0"/>
              <a:t>-Data has been presented, so focus on execution (how did we achieve this?)</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732610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525409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1178366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1417132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1/16/2021</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1/16/2021</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1/16/2021</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1/16/2021</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1/16/2021</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1/16/2021</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1/16/2021</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1/16/2021</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1/16/2021</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1/16/2021</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1/16/2021</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1/16/2021</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microsoft.com/office/2007/relationships/hdphoto" Target="../media/hdphoto1.wdp"/><Relationship Id="rId9" Type="http://schemas.openxmlformats.org/officeDocument/2006/relationships/image" Target="../media/image6.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747203" y="4032576"/>
            <a:ext cx="10697593" cy="3046988"/>
          </a:xfrm>
        </p:spPr>
        <p:txBody>
          <a:bodyPr wrap="square" lIns="0" tIns="0" rIns="0" bIns="0" anchor="t">
            <a:spAutoFit/>
          </a:bodyPr>
          <a:lstStyle/>
          <a:p>
            <a:r>
              <a:rPr lang="en-US" b="1" dirty="0">
                <a:solidFill>
                  <a:schemeClr val="bg1"/>
                </a:solidFill>
              </a:rPr>
              <a:t>Dancing Through The Decades</a:t>
            </a:r>
            <a:br>
              <a:rPr lang="en-AU" sz="1800" dirty="0">
                <a:effectLst/>
                <a:latin typeface="Calibri" panose="020F0502020204030204" pitchFamily="34" charset="0"/>
                <a:ea typeface="Calibri" panose="020F0502020204030204" pitchFamily="34" charset="0"/>
                <a:cs typeface="Times New Roman" panose="02020603050405020304" pitchFamily="18" charset="0"/>
              </a:rPr>
            </a:br>
            <a:r>
              <a:rPr lang="en-US" sz="4000" dirty="0">
                <a:solidFill>
                  <a:schemeClr val="accent4"/>
                </a:solidFill>
              </a:rPr>
              <a:t>Understanding Australian taste in music</a:t>
            </a:r>
            <a:br>
              <a:rPr lang="en-AU"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364241"/>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Closing remarks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Rectangle 37">
            <a:extLst>
              <a:ext uri="{FF2B5EF4-FFF2-40B4-BE49-F238E27FC236}">
                <a16:creationId xmlns:a16="http://schemas.microsoft.com/office/drawing/2014/main" id="{21A9242F-1978-423C-BDFA-7B7E84D9FA88}"/>
              </a:ext>
            </a:extLst>
          </p:cNvPr>
          <p:cNvSpPr/>
          <p:nvPr/>
        </p:nvSpPr>
        <p:spPr>
          <a:xfrm>
            <a:off x="3721868" y="876450"/>
            <a:ext cx="4268298" cy="223394"/>
          </a:xfrm>
          <a:prstGeom prst="rect">
            <a:avLst/>
          </a:prstGeom>
        </p:spPr>
        <p:txBody>
          <a:bodyPr wrap="square" lIns="0" tIns="0" rIns="0" bIns="0" anchor="t">
            <a:spAutoFit/>
          </a:bodyPr>
          <a:lstStyle/>
          <a:p>
            <a:pPr algn="ctr">
              <a:lnSpc>
                <a:spcPts val="1900"/>
              </a:lnSpc>
            </a:pPr>
            <a:r>
              <a:rPr lang="en-US" sz="1400" dirty="0">
                <a:solidFill>
                  <a:srgbClr val="FF0000"/>
                </a:solidFill>
                <a:cs typeface="Segoe UI" panose="020B0502040204020203" pitchFamily="34" charset="0"/>
              </a:rPr>
              <a:t>Complete after answering the hypothesis</a:t>
            </a:r>
          </a:p>
        </p:txBody>
      </p:sp>
    </p:spTree>
    <p:extLst>
      <p:ext uri="{BB962C8B-B14F-4D97-AF65-F5344CB8AC3E}">
        <p14:creationId xmlns:p14="http://schemas.microsoft.com/office/powerpoint/2010/main" val="822569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3"/>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SPECIFICATION</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DESIGN</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DEVELOP</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ANALYSIS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IMPLEMENT</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TESTING</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30238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686C4999-06C3-490E-B7B9-866B1D0D975E}"/>
              </a:ext>
            </a:extLst>
          </p:cNvPr>
          <p:cNvGraphicFramePr/>
          <p:nvPr>
            <p:extLst>
              <p:ext uri="{D42A27DB-BD31-4B8C-83A1-F6EECF244321}">
                <p14:modId xmlns:p14="http://schemas.microsoft.com/office/powerpoint/2010/main" val="1669649997"/>
              </p:ext>
            </p:extLst>
          </p:nvPr>
        </p:nvGraphicFramePr>
        <p:xfrm>
          <a:off x="654050" y="1075266"/>
          <a:ext cx="10883900" cy="3344334"/>
        </p:xfrm>
        <a:graphic>
          <a:graphicData uri="http://schemas.openxmlformats.org/drawingml/2006/chart">
            <c:chart xmlns:c="http://schemas.openxmlformats.org/drawingml/2006/chart" xmlns:r="http://schemas.openxmlformats.org/officeDocument/2006/relationships" r:id="rId3"/>
          </a:graphicData>
        </a:graphic>
      </p:graphicFrame>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4" name="Rectangle 43">
            <a:extLst>
              <a:ext uri="{FF2B5EF4-FFF2-40B4-BE49-F238E27FC236}">
                <a16:creationId xmlns:a16="http://schemas.microsoft.com/office/drawing/2014/main" id="{71E47AC8-8358-4724-91F8-0D1B21FC5F47}"/>
              </a:ext>
            </a:extLst>
          </p:cNvPr>
          <p:cNvSpPr/>
          <p:nvPr/>
        </p:nvSpPr>
        <p:spPr>
          <a:xfrm>
            <a:off x="838205" y="5000266"/>
            <a:ext cx="2743195" cy="492443"/>
          </a:xfrm>
          <a:prstGeom prst="rect">
            <a:avLst/>
          </a:prstGeom>
        </p:spPr>
        <p:txBody>
          <a:bodyPr wrap="square" lIns="0" tIns="0" rIns="0" bIns="0" anchor="t">
            <a:spAutoFit/>
          </a:bodyPr>
          <a:lstStyle/>
          <a:p>
            <a:r>
              <a:rPr lang="en-US" sz="3200" dirty="0">
                <a:solidFill>
                  <a:schemeClr val="accent3">
                    <a:lumMod val="75000"/>
                  </a:schemeClr>
                </a:solidFill>
                <a:cs typeface="Segoe UI" panose="020B0502040204020203" pitchFamily="34" charset="0"/>
              </a:rPr>
              <a:t>5,980</a:t>
            </a:r>
          </a:p>
        </p:txBody>
      </p:sp>
      <p:sp>
        <p:nvSpPr>
          <p:cNvPr id="45" name="Rectangle 44">
            <a:extLst>
              <a:ext uri="{FF2B5EF4-FFF2-40B4-BE49-F238E27FC236}">
                <a16:creationId xmlns:a16="http://schemas.microsoft.com/office/drawing/2014/main" id="{69F7E025-DDEC-4748-AAE9-9FA2A4BF1E49}"/>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LOREM IPSUM</a:t>
            </a:r>
          </a:p>
        </p:txBody>
      </p:sp>
      <p:sp>
        <p:nvSpPr>
          <p:cNvPr id="46" name="Rectangle 45">
            <a:extLst>
              <a:ext uri="{FF2B5EF4-FFF2-40B4-BE49-F238E27FC236}">
                <a16:creationId xmlns:a16="http://schemas.microsoft.com/office/drawing/2014/main" id="{84176128-6116-4C3C-9CC3-394E6E116762}"/>
              </a:ext>
            </a:extLst>
          </p:cNvPr>
          <p:cNvSpPr/>
          <p:nvPr/>
        </p:nvSpPr>
        <p:spPr>
          <a:xfrm>
            <a:off x="4724403"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r>
              <a:rPr lang="en-US" sz="3200" dirty="0">
                <a:solidFill>
                  <a:schemeClr val="accent4">
                    <a:lumMod val="75000"/>
                  </a:schemeClr>
                </a:solidFill>
                <a:cs typeface="Segoe UI" panose="020B0502040204020203" pitchFamily="34" charset="0"/>
              </a:rPr>
              <a:t>-1.19</a:t>
            </a: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LOREM IPSUM</a:t>
            </a:r>
          </a:p>
        </p:txBody>
      </p:sp>
      <p:sp>
        <p:nvSpPr>
          <p:cNvPr id="49" name="Rectangle 48">
            <a:extLst>
              <a:ext uri="{FF2B5EF4-FFF2-40B4-BE49-F238E27FC236}">
                <a16:creationId xmlns:a16="http://schemas.microsoft.com/office/drawing/2014/main" id="{7FA68D61-8BDC-4C14-9F0D-CF0C946CD30A}"/>
              </a:ext>
            </a:extLst>
          </p:cNvPr>
          <p:cNvSpPr/>
          <p:nvPr/>
        </p:nvSpPr>
        <p:spPr>
          <a:xfrm>
            <a:off x="8610600"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$ 113,200.50</a:t>
            </a:r>
          </a:p>
        </p:txBody>
      </p:sp>
      <p:sp>
        <p:nvSpPr>
          <p:cNvPr id="51" name="Rectangle 50">
            <a:extLst>
              <a:ext uri="{FF2B5EF4-FFF2-40B4-BE49-F238E27FC236}">
                <a16:creationId xmlns:a16="http://schemas.microsoft.com/office/drawing/2014/main" id="{FA4B18CA-09B5-4584-8D25-60B58EF68413}"/>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LOREM IPSUM</a:t>
            </a:r>
          </a:p>
        </p:txBody>
      </p:sp>
    </p:spTree>
    <p:extLst>
      <p:ext uri="{BB962C8B-B14F-4D97-AF65-F5344CB8AC3E}">
        <p14:creationId xmlns:p14="http://schemas.microsoft.com/office/powerpoint/2010/main" val="1212140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1292015" y="1357350"/>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3" name="Rectangle 32">
            <a:extLst>
              <a:ext uri="{FF2B5EF4-FFF2-40B4-BE49-F238E27FC236}">
                <a16:creationId xmlns:a16="http://schemas.microsoft.com/office/drawing/2014/main" id="{913AB221-FD8D-4664-9B4C-AE1B1660ECAA}"/>
              </a:ext>
            </a:extLst>
          </p:cNvPr>
          <p:cNvSpPr/>
          <p:nvPr/>
        </p:nvSpPr>
        <p:spPr>
          <a:xfrm>
            <a:off x="4529115" y="1357350"/>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4" name="Rectangle 33">
            <a:extLst>
              <a:ext uri="{FF2B5EF4-FFF2-40B4-BE49-F238E27FC236}">
                <a16:creationId xmlns:a16="http://schemas.microsoft.com/office/drawing/2014/main" id="{53F5EDC0-C02E-4790-A681-CA7AB9133338}"/>
              </a:ext>
            </a:extLst>
          </p:cNvPr>
          <p:cNvSpPr/>
          <p:nvPr/>
        </p:nvSpPr>
        <p:spPr>
          <a:xfrm>
            <a:off x="7766215" y="1357350"/>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5" name="Rectangle 34">
            <a:extLst>
              <a:ext uri="{FF2B5EF4-FFF2-40B4-BE49-F238E27FC236}">
                <a16:creationId xmlns:a16="http://schemas.microsoft.com/office/drawing/2014/main" id="{857F5370-BF8E-406B-BEAE-B1224615626A}"/>
              </a:ext>
            </a:extLst>
          </p:cNvPr>
          <p:cNvSpPr/>
          <p:nvPr/>
        </p:nvSpPr>
        <p:spPr>
          <a:xfrm>
            <a:off x="1996865" y="5332295"/>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6" name="Rectangle 35">
            <a:extLst>
              <a:ext uri="{FF2B5EF4-FFF2-40B4-BE49-F238E27FC236}">
                <a16:creationId xmlns:a16="http://schemas.microsoft.com/office/drawing/2014/main" id="{98F5A313-1C6C-4AEE-8556-576074B1BF06}"/>
              </a:ext>
            </a:extLst>
          </p:cNvPr>
          <p:cNvSpPr/>
          <p:nvPr/>
        </p:nvSpPr>
        <p:spPr>
          <a:xfrm>
            <a:off x="5233965" y="5332295"/>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7" name="Rectangle 36">
            <a:extLst>
              <a:ext uri="{FF2B5EF4-FFF2-40B4-BE49-F238E27FC236}">
                <a16:creationId xmlns:a16="http://schemas.microsoft.com/office/drawing/2014/main" id="{0C310CC8-6624-4352-A642-89EF6FA7DCE6}"/>
              </a:ext>
            </a:extLst>
          </p:cNvPr>
          <p:cNvSpPr/>
          <p:nvPr/>
        </p:nvSpPr>
        <p:spPr>
          <a:xfrm>
            <a:off x="8471065" y="5332295"/>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grpSp>
        <p:nvGrpSpPr>
          <p:cNvPr id="41" name="Group 40" descr="Icon of human being and speech bubble. ">
            <a:extLst>
              <a:ext uri="{FF2B5EF4-FFF2-40B4-BE49-F238E27FC236}">
                <a16:creationId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87579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7" name="Content Placeholder 6">
            <a:extLst>
              <a:ext uri="{FF2B5EF4-FFF2-40B4-BE49-F238E27FC236}">
                <a16:creationId xmlns:a16="http://schemas.microsoft.com/office/drawing/2014/main" id="{67149B44-59AD-4690-80C9-E1BD6CD00D07}"/>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15</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id="{4293C5FE-8B5A-43A8-B602-44F133628917}"/>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041328910"/>
              </p:ext>
            </p:extLst>
          </p:nvPr>
        </p:nvGraphicFramePr>
        <p:xfrm>
          <a:off x="431800" y="1263895"/>
          <a:ext cx="11328400" cy="4000496"/>
        </p:xfrm>
        <a:graphic>
          <a:graphicData uri="http://schemas.openxmlformats.org/drawingml/2006/table">
            <a:tbl>
              <a:tblPr firstRow="1" bandRow="1">
                <a:tableStyleId>{5C22544A-7EE6-4342-B048-85BDC9FD1C3A}</a:tableStyleId>
              </a:tblPr>
              <a:tblGrid>
                <a:gridCol w="1132840">
                  <a:extLst>
                    <a:ext uri="{9D8B030D-6E8A-4147-A177-3AD203B41FA5}">
                      <a16:colId xmlns:a16="http://schemas.microsoft.com/office/drawing/2014/main" val="1064767228"/>
                    </a:ext>
                  </a:extLst>
                </a:gridCol>
                <a:gridCol w="1132840">
                  <a:extLst>
                    <a:ext uri="{9D8B030D-6E8A-4147-A177-3AD203B41FA5}">
                      <a16:colId xmlns:a16="http://schemas.microsoft.com/office/drawing/2014/main" val="2110247153"/>
                    </a:ext>
                  </a:extLst>
                </a:gridCol>
                <a:gridCol w="1132840">
                  <a:extLst>
                    <a:ext uri="{9D8B030D-6E8A-4147-A177-3AD203B41FA5}">
                      <a16:colId xmlns:a16="http://schemas.microsoft.com/office/drawing/2014/main" val="1671774837"/>
                    </a:ext>
                  </a:extLst>
                </a:gridCol>
                <a:gridCol w="1132840">
                  <a:extLst>
                    <a:ext uri="{9D8B030D-6E8A-4147-A177-3AD203B41FA5}">
                      <a16:colId xmlns:a16="http://schemas.microsoft.com/office/drawing/2014/main" val="1042921663"/>
                    </a:ext>
                  </a:extLst>
                </a:gridCol>
                <a:gridCol w="1132840">
                  <a:extLst>
                    <a:ext uri="{9D8B030D-6E8A-4147-A177-3AD203B41FA5}">
                      <a16:colId xmlns:a16="http://schemas.microsoft.com/office/drawing/2014/main" val="1140046485"/>
                    </a:ext>
                  </a:extLst>
                </a:gridCol>
                <a:gridCol w="1132840">
                  <a:extLst>
                    <a:ext uri="{9D8B030D-6E8A-4147-A177-3AD203B41FA5}">
                      <a16:colId xmlns:a16="http://schemas.microsoft.com/office/drawing/2014/main" val="1773304150"/>
                    </a:ext>
                  </a:extLst>
                </a:gridCol>
                <a:gridCol w="1132840">
                  <a:extLst>
                    <a:ext uri="{9D8B030D-6E8A-4147-A177-3AD203B41FA5}">
                      <a16:colId xmlns:a16="http://schemas.microsoft.com/office/drawing/2014/main" val="1528819555"/>
                    </a:ext>
                  </a:extLst>
                </a:gridCol>
                <a:gridCol w="1132840">
                  <a:extLst>
                    <a:ext uri="{9D8B030D-6E8A-4147-A177-3AD203B41FA5}">
                      <a16:colId xmlns:a16="http://schemas.microsoft.com/office/drawing/2014/main" val="3985123976"/>
                    </a:ext>
                  </a:extLst>
                </a:gridCol>
                <a:gridCol w="1132840">
                  <a:extLst>
                    <a:ext uri="{9D8B030D-6E8A-4147-A177-3AD203B41FA5}">
                      <a16:colId xmlns:a16="http://schemas.microsoft.com/office/drawing/2014/main" val="1999644776"/>
                    </a:ext>
                  </a:extLst>
                </a:gridCol>
                <a:gridCol w="1132840">
                  <a:extLst>
                    <a:ext uri="{9D8B030D-6E8A-4147-A177-3AD203B41FA5}">
                      <a16:colId xmlns:a16="http://schemas.microsoft.com/office/drawing/2014/main" val="1607982248"/>
                    </a:ext>
                  </a:extLst>
                </a:gridCol>
              </a:tblGrid>
              <a:tr h="500062">
                <a:tc>
                  <a:txBody>
                    <a:bodyPr/>
                    <a:lstStyle/>
                    <a:p>
                      <a:endParaRPr lang="en-US" dirty="0"/>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216711411"/>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81867246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230360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3967257650"/>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43268816"/>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459237457"/>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0174924"/>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3154256183"/>
                  </a:ext>
                </a:extLst>
              </a:tr>
            </a:tbl>
          </a:graphicData>
        </a:graphic>
      </p:graphicFrame>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1" name="Freeform 1837" descr="Marker with plus mark. ">
            <a:extLst>
              <a:ext uri="{FF2B5EF4-FFF2-40B4-BE49-F238E27FC236}">
                <a16:creationId xmlns:a16="http://schemas.microsoft.com/office/drawing/2014/main" id="{160F3D2A-DDEB-465E-AAD3-D5DF7B6D5B43}"/>
              </a:ext>
            </a:extLst>
          </p:cNvPr>
          <p:cNvSpPr>
            <a:spLocks noEditPoints="1"/>
          </p:cNvSpPr>
          <p:nvPr/>
        </p:nvSpPr>
        <p:spPr bwMode="auto">
          <a:xfrm>
            <a:off x="845745" y="1876981"/>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838" descr="Marker with minus sign. ">
            <a:extLst>
              <a:ext uri="{FF2B5EF4-FFF2-40B4-BE49-F238E27FC236}">
                <a16:creationId xmlns:a16="http://schemas.microsoft.com/office/drawing/2014/main" id="{B5F2BF4D-A7CC-4EBB-95EE-71610004A3D7}"/>
              </a:ext>
            </a:extLst>
          </p:cNvPr>
          <p:cNvSpPr>
            <a:spLocks noEditPoints="1"/>
          </p:cNvSpPr>
          <p:nvPr/>
        </p:nvSpPr>
        <p:spPr bwMode="auto">
          <a:xfrm>
            <a:off x="1989538"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1839" descr="Marker with multiplication sign. ">
            <a:extLst>
              <a:ext uri="{FF2B5EF4-FFF2-40B4-BE49-F238E27FC236}">
                <a16:creationId xmlns:a16="http://schemas.microsoft.com/office/drawing/2014/main" id="{C1376BF3-C8B4-42C0-BF77-D3FADEB8D226}"/>
              </a:ext>
            </a:extLst>
          </p:cNvPr>
          <p:cNvSpPr>
            <a:spLocks noEditPoints="1"/>
          </p:cNvSpPr>
          <p:nvPr/>
        </p:nvSpPr>
        <p:spPr bwMode="auto">
          <a:xfrm>
            <a:off x="1978823" y="3385358"/>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839" descr="Marker with multiplication sign. ">
            <a:extLst>
              <a:ext uri="{FF2B5EF4-FFF2-40B4-BE49-F238E27FC236}">
                <a16:creationId xmlns:a16="http://schemas.microsoft.com/office/drawing/2014/main" id="{78429B93-7238-4139-A703-26ABDBFB1498}"/>
              </a:ext>
            </a:extLst>
          </p:cNvPr>
          <p:cNvSpPr>
            <a:spLocks noEditPoints="1"/>
          </p:cNvSpPr>
          <p:nvPr/>
        </p:nvSpPr>
        <p:spPr bwMode="auto">
          <a:xfrm>
            <a:off x="1978823"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837" descr="Marker with plus mark. ">
            <a:extLst>
              <a:ext uri="{FF2B5EF4-FFF2-40B4-BE49-F238E27FC236}">
                <a16:creationId xmlns:a16="http://schemas.microsoft.com/office/drawing/2014/main" id="{FFEC666F-8CEB-456C-A2BE-0ED23EE4FADC}"/>
              </a:ext>
            </a:extLst>
          </p:cNvPr>
          <p:cNvSpPr>
            <a:spLocks noEditPoints="1"/>
          </p:cNvSpPr>
          <p:nvPr/>
        </p:nvSpPr>
        <p:spPr bwMode="auto">
          <a:xfrm>
            <a:off x="3139680"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839" descr="Marker with multiplication sign. ">
            <a:extLst>
              <a:ext uri="{FF2B5EF4-FFF2-40B4-BE49-F238E27FC236}">
                <a16:creationId xmlns:a16="http://schemas.microsoft.com/office/drawing/2014/main" id="{406A6BB3-00DC-4CF5-AC64-82CF18B48C9C}"/>
              </a:ext>
            </a:extLst>
          </p:cNvPr>
          <p:cNvSpPr>
            <a:spLocks noEditPoints="1"/>
          </p:cNvSpPr>
          <p:nvPr/>
        </p:nvSpPr>
        <p:spPr bwMode="auto">
          <a:xfrm>
            <a:off x="4302523"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838" descr="Marker with minus sign. ">
            <a:extLst>
              <a:ext uri="{FF2B5EF4-FFF2-40B4-BE49-F238E27FC236}">
                <a16:creationId xmlns:a16="http://schemas.microsoft.com/office/drawing/2014/main" id="{0852AFAF-F59C-431F-8C82-94379765098D}"/>
              </a:ext>
            </a:extLst>
          </p:cNvPr>
          <p:cNvSpPr>
            <a:spLocks noEditPoints="1"/>
          </p:cNvSpPr>
          <p:nvPr/>
        </p:nvSpPr>
        <p:spPr bwMode="auto">
          <a:xfrm>
            <a:off x="5427446"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837" descr="Marker with plus mark. ">
            <a:extLst>
              <a:ext uri="{FF2B5EF4-FFF2-40B4-BE49-F238E27FC236}">
                <a16:creationId xmlns:a16="http://schemas.microsoft.com/office/drawing/2014/main" id="{4C5127E9-68E5-46FA-8C57-25FDF54CF7BC}"/>
              </a:ext>
            </a:extLst>
          </p:cNvPr>
          <p:cNvSpPr>
            <a:spLocks noEditPoints="1"/>
          </p:cNvSpPr>
          <p:nvPr/>
        </p:nvSpPr>
        <p:spPr bwMode="auto">
          <a:xfrm>
            <a:off x="3139680"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1837" descr="Marker with plus mark. ">
            <a:extLst>
              <a:ext uri="{FF2B5EF4-FFF2-40B4-BE49-F238E27FC236}">
                <a16:creationId xmlns:a16="http://schemas.microsoft.com/office/drawing/2014/main" id="{2359F2CA-3777-4AA1-A96A-2B49185A93F8}"/>
              </a:ext>
            </a:extLst>
          </p:cNvPr>
          <p:cNvSpPr>
            <a:spLocks noEditPoints="1"/>
          </p:cNvSpPr>
          <p:nvPr/>
        </p:nvSpPr>
        <p:spPr bwMode="auto">
          <a:xfrm>
            <a:off x="4306097" y="18765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1838" descr="Marker with minus sign. ">
            <a:extLst>
              <a:ext uri="{FF2B5EF4-FFF2-40B4-BE49-F238E27FC236}">
                <a16:creationId xmlns:a16="http://schemas.microsoft.com/office/drawing/2014/main" id="{1FE19FFA-CAD6-453B-8808-4EB523DD1271}"/>
              </a:ext>
            </a:extLst>
          </p:cNvPr>
          <p:cNvSpPr>
            <a:spLocks noEditPoints="1"/>
          </p:cNvSpPr>
          <p:nvPr/>
        </p:nvSpPr>
        <p:spPr bwMode="auto">
          <a:xfrm>
            <a:off x="845745"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1838" descr="Marker with minus sign. ">
            <a:extLst>
              <a:ext uri="{FF2B5EF4-FFF2-40B4-BE49-F238E27FC236}">
                <a16:creationId xmlns:a16="http://schemas.microsoft.com/office/drawing/2014/main" id="{C68F970D-304B-4DB3-A6C2-E214037CD6E5}"/>
              </a:ext>
            </a:extLst>
          </p:cNvPr>
          <p:cNvSpPr>
            <a:spLocks noEditPoints="1"/>
          </p:cNvSpPr>
          <p:nvPr/>
        </p:nvSpPr>
        <p:spPr bwMode="auto">
          <a:xfrm>
            <a:off x="6498033"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1837" descr="Marker with plus mark. ">
            <a:extLst>
              <a:ext uri="{FF2B5EF4-FFF2-40B4-BE49-F238E27FC236}">
                <a16:creationId xmlns:a16="http://schemas.microsoft.com/office/drawing/2014/main" id="{28204691-D113-415C-8A74-FFC7DBEA4A41}"/>
              </a:ext>
            </a:extLst>
          </p:cNvPr>
          <p:cNvSpPr>
            <a:spLocks noEditPoints="1"/>
          </p:cNvSpPr>
          <p:nvPr/>
        </p:nvSpPr>
        <p:spPr bwMode="auto">
          <a:xfrm>
            <a:off x="6494464"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1839" descr="Marker with multiplication sign. ">
            <a:extLst>
              <a:ext uri="{FF2B5EF4-FFF2-40B4-BE49-F238E27FC236}">
                <a16:creationId xmlns:a16="http://schemas.microsoft.com/office/drawing/2014/main" id="{9506A8E7-40C8-4CB3-909D-6D1FBA2D8F3D}"/>
              </a:ext>
            </a:extLst>
          </p:cNvPr>
          <p:cNvSpPr>
            <a:spLocks noEditPoints="1"/>
          </p:cNvSpPr>
          <p:nvPr/>
        </p:nvSpPr>
        <p:spPr bwMode="auto">
          <a:xfrm>
            <a:off x="7703738"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1837" descr="Marker with plus mark. ">
            <a:extLst>
              <a:ext uri="{FF2B5EF4-FFF2-40B4-BE49-F238E27FC236}">
                <a16:creationId xmlns:a16="http://schemas.microsoft.com/office/drawing/2014/main" id="{9F58591E-3473-4F64-8EC7-B3C59E9BCF39}"/>
              </a:ext>
            </a:extLst>
          </p:cNvPr>
          <p:cNvSpPr>
            <a:spLocks noEditPoints="1"/>
          </p:cNvSpPr>
          <p:nvPr/>
        </p:nvSpPr>
        <p:spPr bwMode="auto">
          <a:xfrm>
            <a:off x="7704531" y="4382023"/>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1837" descr="Marker with plus mark. ">
            <a:extLst>
              <a:ext uri="{FF2B5EF4-FFF2-40B4-BE49-F238E27FC236}">
                <a16:creationId xmlns:a16="http://schemas.microsoft.com/office/drawing/2014/main" id="{8ACB7BFA-2B1C-41FA-A91F-C2A74141E269}"/>
              </a:ext>
            </a:extLst>
          </p:cNvPr>
          <p:cNvSpPr>
            <a:spLocks noEditPoints="1"/>
          </p:cNvSpPr>
          <p:nvPr/>
        </p:nvSpPr>
        <p:spPr bwMode="auto">
          <a:xfrm>
            <a:off x="8787207"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837" descr="Marker with plus mark. ">
            <a:extLst>
              <a:ext uri="{FF2B5EF4-FFF2-40B4-BE49-F238E27FC236}">
                <a16:creationId xmlns:a16="http://schemas.microsoft.com/office/drawing/2014/main" id="{DC0F6511-C5AE-49E3-92DC-7B6FA6B2208D}"/>
              </a:ext>
            </a:extLst>
          </p:cNvPr>
          <p:cNvSpPr>
            <a:spLocks noEditPoints="1"/>
          </p:cNvSpPr>
          <p:nvPr/>
        </p:nvSpPr>
        <p:spPr bwMode="auto">
          <a:xfrm>
            <a:off x="9900044"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1839" descr="Marker with multiplication sign. ">
            <a:extLst>
              <a:ext uri="{FF2B5EF4-FFF2-40B4-BE49-F238E27FC236}">
                <a16:creationId xmlns:a16="http://schemas.microsoft.com/office/drawing/2014/main" id="{5CED8A16-6FBE-41A7-9A3B-6220F32B4ED2}"/>
              </a:ext>
            </a:extLst>
          </p:cNvPr>
          <p:cNvSpPr>
            <a:spLocks noEditPoints="1"/>
          </p:cNvSpPr>
          <p:nvPr/>
        </p:nvSpPr>
        <p:spPr bwMode="auto">
          <a:xfrm>
            <a:off x="11058919"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id="{2809A67D-EE6E-45D1-AA73-B11A0B4F2508}"/>
              </a:ext>
            </a:extLst>
          </p:cNvPr>
          <p:cNvSpPr/>
          <p:nvPr/>
        </p:nvSpPr>
        <p:spPr>
          <a:xfrm>
            <a:off x="3276600" y="5537091"/>
            <a:ext cx="8075613" cy="646331"/>
          </a:xfrm>
          <a:prstGeom prst="rect">
            <a:avLst/>
          </a:prstGeom>
        </p:spPr>
        <p:txBody>
          <a:bodyPr wrap="square" lIns="0" tIns="0" rIns="0" bIns="0" anchor="ctr">
            <a:spAutoFit/>
          </a:bodyPr>
          <a:lstStyle/>
          <a:p>
            <a:r>
              <a:rPr lang="en-US" sz="1400" dirty="0"/>
              <a:t>“Lorem ipsum dolor sit amet, consectetur adipiscing elit. Duis suscipit in tellus ac bibendum. Sed congue lacus vitae tellus finibus, eu faucibus nisi ullamcorper. Quisque volutpat leo at arcu placerat, quis pellentesque tellus bibendum. Proin et luctus nisl, ut viverra eros. Suspendisse pharetra mattis purus eu.”</a:t>
            </a:r>
          </a:p>
        </p:txBody>
      </p:sp>
      <p:cxnSp>
        <p:nvCxnSpPr>
          <p:cNvPr id="149" name="Straight Connector 148">
            <a:extLst>
              <a:ext uri="{FF2B5EF4-FFF2-40B4-BE49-F238E27FC236}">
                <a16:creationId xmlns:a16="http://schemas.microsoft.com/office/drawing/2014/main" id="{A3D7D3F3-ED08-4CA9-8310-32E50A7BB0A5}"/>
              </a:ext>
              <a:ext uri="{C183D7F6-B498-43B3-948B-1728B52AA6E4}">
                <adec:decorative xmlns:adec="http://schemas.microsoft.com/office/drawing/2017/decorative" val="1"/>
              </a:ext>
            </a:extLst>
          </p:cNvPr>
          <p:cNvCxnSpPr>
            <a:cxnSpLocks/>
          </p:cNvCxnSpPr>
          <p:nvPr/>
        </p:nvCxnSpPr>
        <p:spPr>
          <a:xfrm>
            <a:off x="2987283" y="5462588"/>
            <a:ext cx="0" cy="79533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82D6D7C7-ED2D-4325-93B0-EE2B9C2B2CF7}"/>
              </a:ext>
            </a:extLst>
          </p:cNvPr>
          <p:cNvSpPr/>
          <p:nvPr/>
        </p:nvSpPr>
        <p:spPr>
          <a:xfrm>
            <a:off x="533406" y="5644812"/>
            <a:ext cx="2331714"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mj-lt"/>
                <a:cs typeface="Segoe UI" panose="020B0502040204020203" pitchFamily="34" charset="0"/>
              </a:rPr>
              <a:t>5,980,650.32</a:t>
            </a:r>
          </a:p>
        </p:txBody>
      </p:sp>
    </p:spTree>
    <p:extLst>
      <p:ext uri="{BB962C8B-B14F-4D97-AF65-F5344CB8AC3E}">
        <p14:creationId xmlns:p14="http://schemas.microsoft.com/office/powerpoint/2010/main" val="875445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5"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a16="http://schemas.microsoft.com/office/drawing/2014/main"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a16="http://schemas.microsoft.com/office/drawing/2014/main" id="{411839F8-FB7F-4D1C-9734-BE03FFF894B2}"/>
              </a:ext>
            </a:extLst>
          </p:cNvPr>
          <p:cNvGrpSpPr/>
          <p:nvPr/>
        </p:nvGrpSpPr>
        <p:grpSpPr>
          <a:xfrm>
            <a:off x="9391405" y="3139847"/>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750204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Tree>
    <p:extLst>
      <p:ext uri="{BB962C8B-B14F-4D97-AF65-F5344CB8AC3E}">
        <p14:creationId xmlns:p14="http://schemas.microsoft.com/office/powerpoint/2010/main" val="727364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Editing Data</a:t>
            </a:r>
          </a:p>
          <a:p>
            <a:pPr algn="ctr"/>
            <a:r>
              <a:rPr lang="en-US" sz="2800" b="1" dirty="0">
                <a:solidFill>
                  <a:schemeClr val="tx1">
                    <a:lumMod val="75000"/>
                    <a:lumOff val="25000"/>
                  </a:schemeClr>
                </a:solidFill>
              </a:rPr>
              <a:t>Slides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2043112" y="2789343"/>
            <a:ext cx="2428875" cy="1935723"/>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If you would like to modify the data in the graphs and chart included in this template, simply right click on the diagram and select </a:t>
            </a:r>
            <a:r>
              <a:rPr lang="en-US" sz="1400" i="1" dirty="0">
                <a:solidFill>
                  <a:schemeClr val="tx1">
                    <a:lumMod val="75000"/>
                    <a:lumOff val="25000"/>
                  </a:schemeClr>
                </a:solidFill>
                <a:cs typeface="Segoe UI" panose="020B0502040204020203" pitchFamily="34" charset="0"/>
              </a:rPr>
              <a:t>Edit Data in Excel.</a:t>
            </a:r>
          </a:p>
          <a:p>
            <a:pPr>
              <a:lnSpc>
                <a:spcPts val="1900"/>
              </a:lnSpc>
            </a:pPr>
            <a:endParaRPr lang="en-US" sz="1400" i="1" dirty="0">
              <a:solidFill>
                <a:schemeClr val="tx1">
                  <a:lumMod val="75000"/>
                  <a:lumOff val="25000"/>
                </a:schemeClr>
              </a:solidFill>
              <a:cs typeface="Segoe UI" panose="020B0502040204020203" pitchFamily="34" charset="0"/>
            </a:endParaRPr>
          </a:p>
          <a:p>
            <a:pPr>
              <a:lnSpc>
                <a:spcPts val="1900"/>
              </a:lnSpc>
            </a:pPr>
            <a:r>
              <a:rPr lang="en-US" sz="1400" dirty="0">
                <a:solidFill>
                  <a:schemeClr val="tx1">
                    <a:lumMod val="75000"/>
                    <a:lumOff val="25000"/>
                  </a:schemeClr>
                </a:solidFill>
                <a:cs typeface="Segoe UI" panose="020B0502040204020203" pitchFamily="34" charset="0"/>
              </a:rPr>
              <a:t>Excel will then open and you can edit the relevant data.</a:t>
            </a:r>
          </a:p>
        </p:txBody>
      </p:sp>
      <p:pic>
        <p:nvPicPr>
          <p:cNvPr id="4" name="Picture 3" descr="This is an image of a bar chart and a screen shot explaining how to edit data in Excel. ">
            <a:extLst>
              <a:ext uri="{FF2B5EF4-FFF2-40B4-BE49-F238E27FC236}">
                <a16:creationId xmlns:a16="http://schemas.microsoft.com/office/drawing/2014/main" id="{05DB1F73-D09B-4348-9D26-3FCCB6C80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5080" y="1901888"/>
            <a:ext cx="5961389" cy="3920842"/>
          </a:xfrm>
          <a:prstGeom prst="rect">
            <a:avLst/>
          </a:prstGeom>
        </p:spPr>
      </p:pic>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Tree>
    <p:extLst>
      <p:ext uri="{BB962C8B-B14F-4D97-AF65-F5344CB8AC3E}">
        <p14:creationId xmlns:p14="http://schemas.microsoft.com/office/powerpoint/2010/main" val="2275478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Introduction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103428" y="2682415"/>
            <a:ext cx="1985144" cy="187053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mj-lt"/>
              </a:rPr>
              <a:t>Quantitative Analysis</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Australian Preferences</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2-4 Million votes yearly</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   Ask the right questions</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Universal interest</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286 Million active users</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Algorithmic analysis</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9724081" y="957877"/>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6" name="Picture 5">
            <a:extLst>
              <a:ext uri="{FF2B5EF4-FFF2-40B4-BE49-F238E27FC236}">
                <a16:creationId xmlns:a16="http://schemas.microsoft.com/office/drawing/2014/main" id="{8ED32470-EB03-4423-9883-7303C6A603DA}"/>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1500"/>
                    </a14:imgEffect>
                    <a14:imgEffect>
                      <a14:saturation sat="269000"/>
                    </a14:imgEffect>
                    <a14:imgEffect>
                      <a14:brightnessContrast bright="100000" contrast="5000"/>
                    </a14:imgEffect>
                  </a14:imgLayer>
                </a14:imgProps>
              </a:ext>
              <a:ext uri="{28A0092B-C50C-407E-A947-70E740481C1C}">
                <a14:useLocalDpi xmlns:a14="http://schemas.microsoft.com/office/drawing/2010/main" val="0"/>
              </a:ext>
            </a:extLst>
          </a:blip>
          <a:stretch>
            <a:fillRect/>
          </a:stretch>
        </p:blipFill>
        <p:spPr>
          <a:xfrm>
            <a:off x="3762790" y="3334726"/>
            <a:ext cx="758213" cy="758213"/>
          </a:xfrm>
          <a:prstGeom prst="rect">
            <a:avLst/>
          </a:prstGeom>
          <a:noFill/>
          <a:ln>
            <a:noFill/>
          </a:ln>
        </p:spPr>
      </p:pic>
      <p:pic>
        <p:nvPicPr>
          <p:cNvPr id="9" name="Graphic 8" descr="Australia">
            <a:extLst>
              <a:ext uri="{FF2B5EF4-FFF2-40B4-BE49-F238E27FC236}">
                <a16:creationId xmlns:a16="http://schemas.microsoft.com/office/drawing/2014/main" id="{1609800C-ECFD-4778-ABCD-54E1C2F003F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1" t="29358" r="30376" b="3312"/>
          <a:stretch/>
        </p:blipFill>
        <p:spPr>
          <a:xfrm>
            <a:off x="6907376" y="1675023"/>
            <a:ext cx="860425" cy="832117"/>
          </a:xfrm>
          <a:prstGeom prst="rect">
            <a:avLst/>
          </a:prstGeom>
        </p:spPr>
      </p:pic>
      <p:pic>
        <p:nvPicPr>
          <p:cNvPr id="56" name="Picture 55">
            <a:extLst>
              <a:ext uri="{FF2B5EF4-FFF2-40B4-BE49-F238E27FC236}">
                <a16:creationId xmlns:a16="http://schemas.microsoft.com/office/drawing/2014/main" id="{5A87F5A8-51A7-4A6E-912D-84B160B747D7}"/>
              </a:ext>
            </a:extLst>
          </p:cNvPr>
          <p:cNvPicPr>
            <a:picLocks noChangeAspect="1"/>
          </p:cNvPicPr>
          <p:nvPr/>
        </p:nvPicPr>
        <p:blipFill rotWithShape="1">
          <a:blip r:embed="rId7">
            <a:biLevel thresh="25000"/>
            <a:extLst>
              <a:ext uri="{28A0092B-C50C-407E-A947-70E740481C1C}">
                <a14:useLocalDpi xmlns:a14="http://schemas.microsoft.com/office/drawing/2010/main" val="0"/>
              </a:ext>
            </a:extLst>
          </a:blip>
          <a:srcRect l="396" r="56942"/>
          <a:stretch/>
        </p:blipFill>
        <p:spPr>
          <a:xfrm>
            <a:off x="7583107" y="3326932"/>
            <a:ext cx="684000" cy="663939"/>
          </a:xfrm>
          <a:prstGeom prst="rect">
            <a:avLst/>
          </a:prstGeom>
        </p:spPr>
      </p:pic>
      <p:pic>
        <p:nvPicPr>
          <p:cNvPr id="58" name="Graphic 57" descr="Question mark">
            <a:extLst>
              <a:ext uri="{FF2B5EF4-FFF2-40B4-BE49-F238E27FC236}">
                <a16:creationId xmlns:a16="http://schemas.microsoft.com/office/drawing/2014/main" id="{974F6AEB-17B3-48DC-893F-9F3C778E6D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91793" y="5237146"/>
            <a:ext cx="591314" cy="591314"/>
          </a:xfrm>
          <a:prstGeom prst="rect">
            <a:avLst/>
          </a:prstGeom>
        </p:spPr>
      </p:pic>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Sources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STRENGHTS</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CHALLENGES</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SPOTIFY</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TRIPLE J</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1169551"/>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Reflects Australian tastes in Music</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Manageable size for a robust sample (2500 lines/25 years)</a:t>
            </a:r>
          </a:p>
          <a:p>
            <a:pPr marL="171450" indent="-171450">
              <a:spcBef>
                <a:spcPts val="1200"/>
              </a:spcBef>
              <a:buClr>
                <a:schemeClr val="tx2"/>
              </a:buClr>
              <a:buFont typeface="Segoe UI Light" panose="020B0502040204020203" pitchFamily="34" charset="0"/>
              <a:buChar char="›"/>
            </a:pPr>
            <a:endParaRPr lang="en-US" sz="1400" dirty="0">
              <a:solidFill>
                <a:schemeClr val="tx1">
                  <a:lumMod val="75000"/>
                  <a:lumOff val="25000"/>
                </a:schemeClr>
              </a:solidFill>
              <a:cs typeface="Segoe UI" panose="020B0502040204020203" pitchFamily="34" charset="0"/>
            </a:endParaRP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169551"/>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Artist and song titles recorded using own notation.</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Heavily biased towards Australian and Alternative artists</a:t>
            </a:r>
          </a:p>
          <a:p>
            <a:pPr marL="171450" indent="-171450">
              <a:spcBef>
                <a:spcPts val="1200"/>
              </a:spcBef>
              <a:buClr>
                <a:schemeClr val="tx2"/>
              </a:buClr>
              <a:buFont typeface="Segoe UI Light" panose="020B0502040204020203" pitchFamily="34" charset="0"/>
              <a:buChar char="›"/>
            </a:pPr>
            <a:endParaRPr lang="en-US" sz="1400" dirty="0">
              <a:solidFill>
                <a:schemeClr val="tx1">
                  <a:lumMod val="75000"/>
                  <a:lumOff val="25000"/>
                </a:schemeClr>
              </a:solidFill>
              <a:cs typeface="Segoe UI" panose="020B0502040204020203" pitchFamily="34" charset="0"/>
            </a:endParaRP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584775"/>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Data for over 170K tracks.</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Technical track analysis – extensive and consistent</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584775"/>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Artist and song titles recorded using own notation</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Some songs might not be present.</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TRUE REFLECTION</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BIASED</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EXTENSIVE DATA</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UNIQUE FORMAT</a:t>
            </a:r>
          </a:p>
        </p:txBody>
      </p:sp>
    </p:spTree>
    <p:extLst>
      <p:ext uri="{BB962C8B-B14F-4D97-AF65-F5344CB8AC3E}">
        <p14:creationId xmlns:p14="http://schemas.microsoft.com/office/powerpoint/2010/main" val="1340313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Framework</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723232"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723232"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stCxn id="3" idx="6"/>
            <a:endCxn id="41" idx="6"/>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6"/>
            <a:endCxn id="73"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a:endCxn id="75"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Mashed Database</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Hypothesis Testing</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Hypothesis B</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Hypothesis A</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Hypothesis C</a:t>
            </a:r>
          </a:p>
        </p:txBody>
      </p:sp>
      <p:sp>
        <p:nvSpPr>
          <p:cNvPr id="90" name="Rectangle 89">
            <a:extLst>
              <a:ext uri="{FF2B5EF4-FFF2-40B4-BE49-F238E27FC236}">
                <a16:creationId xmlns:a16="http://schemas.microsoft.com/office/drawing/2014/main" id="{79B46693-ED1F-429F-9B11-2794939E3B99}"/>
              </a:ext>
            </a:extLst>
          </p:cNvPr>
          <p:cNvSpPr/>
          <p:nvPr/>
        </p:nvSpPr>
        <p:spPr>
          <a:xfrm>
            <a:off x="6614715" y="4387893"/>
            <a:ext cx="1348582" cy="954364"/>
          </a:xfrm>
          <a:prstGeom prst="rect">
            <a:avLst/>
          </a:prstGeom>
        </p:spPr>
        <p:txBody>
          <a:bodyPr wrap="square" lIns="0" tIns="0" rIns="0" bIns="0" anchor="ctr">
            <a:spAutoFit/>
          </a:bodyPr>
          <a:lstStyle/>
          <a:p>
            <a:pPr algn="ctr">
              <a:lnSpc>
                <a:spcPts val="1900"/>
              </a:lnSpc>
            </a:pPr>
            <a:r>
              <a:rPr lang="en-US" sz="1400" dirty="0">
                <a:solidFill>
                  <a:srgbClr val="FF0000"/>
                </a:solidFill>
                <a:cs typeface="Segoe UI" panose="020B0502040204020203" pitchFamily="34" charset="0"/>
              </a:rPr>
              <a:t>How did we apply the data? Challenges? Tools?</a:t>
            </a:r>
          </a:p>
        </p:txBody>
      </p:sp>
      <p:sp>
        <p:nvSpPr>
          <p:cNvPr id="91" name="Rectangle 90">
            <a:extLst>
              <a:ext uri="{FF2B5EF4-FFF2-40B4-BE49-F238E27FC236}">
                <a16:creationId xmlns:a16="http://schemas.microsoft.com/office/drawing/2014/main" id="{0F8D1DEA-0363-4C10-925D-1D68E14CCEF4}"/>
              </a:ext>
            </a:extLst>
          </p:cNvPr>
          <p:cNvSpPr/>
          <p:nvPr/>
        </p:nvSpPr>
        <p:spPr>
          <a:xfrm>
            <a:off x="4244974" y="4466071"/>
            <a:ext cx="1348582" cy="954364"/>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Data pivoting by artist and song.</a:t>
            </a:r>
          </a:p>
          <a:p>
            <a:pPr algn="ctr">
              <a:lnSpc>
                <a:spcPts val="1900"/>
              </a:lnSpc>
            </a:pPr>
            <a:r>
              <a:rPr lang="en-US" sz="1400" dirty="0">
                <a:solidFill>
                  <a:srgbClr val="FF0000"/>
                </a:solidFill>
                <a:cs typeface="Segoe UI" panose="020B0502040204020203" pitchFamily="34" charset="0"/>
              </a:rPr>
              <a:t>Tools? Resources? Difficulties?</a:t>
            </a:r>
          </a:p>
        </p:txBody>
      </p:sp>
      <p:sp>
        <p:nvSpPr>
          <p:cNvPr id="87" name="Rectangle 86">
            <a:extLst>
              <a:ext uri="{FF2B5EF4-FFF2-40B4-BE49-F238E27FC236}">
                <a16:creationId xmlns:a16="http://schemas.microsoft.com/office/drawing/2014/main" id="{D927301F-4FAD-47A6-987B-1D9C411B7CC1}"/>
              </a:ext>
            </a:extLst>
          </p:cNvPr>
          <p:cNvSpPr/>
          <p:nvPr/>
        </p:nvSpPr>
        <p:spPr>
          <a:xfrm>
            <a:off x="10576718" y="1668058"/>
            <a:ext cx="1348582" cy="467051"/>
          </a:xfrm>
          <a:prstGeom prst="rect">
            <a:avLst/>
          </a:prstGeom>
        </p:spPr>
        <p:txBody>
          <a:bodyPr wrap="square" lIns="0" tIns="0" rIns="0" bIns="0" anchor="ctr">
            <a:spAutoFit/>
          </a:bodyPr>
          <a:lstStyle/>
          <a:p>
            <a:pPr>
              <a:lnSpc>
                <a:spcPts val="1900"/>
              </a:lnSpc>
            </a:pPr>
            <a:r>
              <a:rPr lang="en-US" sz="1400" dirty="0">
                <a:solidFill>
                  <a:srgbClr val="FF0000"/>
                </a:solidFill>
                <a:cs typeface="Segoe UI" panose="020B0502040204020203" pitchFamily="34" charset="0"/>
              </a:rPr>
              <a:t>One line description</a:t>
            </a:r>
            <a:r>
              <a:rPr lang="en-US" sz="1400" dirty="0">
                <a:solidFill>
                  <a:schemeClr val="tx1">
                    <a:lumMod val="75000"/>
                    <a:lumOff val="25000"/>
                  </a:schemeClr>
                </a:solidFill>
                <a:cs typeface="Segoe UI" panose="020B0502040204020203" pitchFamily="34" charset="0"/>
              </a:rPr>
              <a:t>.</a:t>
            </a:r>
          </a:p>
        </p:txBody>
      </p:sp>
      <p:sp>
        <p:nvSpPr>
          <p:cNvPr id="88" name="Rectangle 87">
            <a:extLst>
              <a:ext uri="{FF2B5EF4-FFF2-40B4-BE49-F238E27FC236}">
                <a16:creationId xmlns:a16="http://schemas.microsoft.com/office/drawing/2014/main" id="{481D58D3-87D7-4D40-B59F-7F751F117F96}"/>
              </a:ext>
            </a:extLst>
          </p:cNvPr>
          <p:cNvSpPr/>
          <p:nvPr/>
        </p:nvSpPr>
        <p:spPr>
          <a:xfrm>
            <a:off x="10576718" y="3489039"/>
            <a:ext cx="1348582" cy="467051"/>
          </a:xfrm>
          <a:prstGeom prst="rect">
            <a:avLst/>
          </a:prstGeom>
        </p:spPr>
        <p:txBody>
          <a:bodyPr wrap="square" lIns="0" tIns="0" rIns="0" bIns="0" anchor="ctr">
            <a:spAutoFit/>
          </a:bodyPr>
          <a:lstStyle/>
          <a:p>
            <a:pPr>
              <a:lnSpc>
                <a:spcPts val="1900"/>
              </a:lnSpc>
            </a:pPr>
            <a:r>
              <a:rPr lang="en-US" sz="1400" dirty="0">
                <a:solidFill>
                  <a:srgbClr val="FF0000"/>
                </a:solidFill>
                <a:cs typeface="Segoe UI" panose="020B0502040204020203" pitchFamily="34" charset="0"/>
              </a:rPr>
              <a:t>One line description</a:t>
            </a:r>
            <a:r>
              <a:rPr lang="en-US" sz="1400" dirty="0">
                <a:solidFill>
                  <a:schemeClr val="tx1">
                    <a:lumMod val="75000"/>
                    <a:lumOff val="25000"/>
                  </a:schemeClr>
                </a:solidFill>
                <a:cs typeface="Segoe UI" panose="020B0502040204020203" pitchFamily="34" charset="0"/>
              </a:rPr>
              <a:t>.</a:t>
            </a:r>
          </a:p>
        </p:txBody>
      </p:sp>
      <p:sp>
        <p:nvSpPr>
          <p:cNvPr id="89" name="Rectangle 88">
            <a:extLst>
              <a:ext uri="{FF2B5EF4-FFF2-40B4-BE49-F238E27FC236}">
                <a16:creationId xmlns:a16="http://schemas.microsoft.com/office/drawing/2014/main" id="{AAC2972F-490F-4F2F-8A08-930B8C850374}"/>
              </a:ext>
            </a:extLst>
          </p:cNvPr>
          <p:cNvSpPr/>
          <p:nvPr/>
        </p:nvSpPr>
        <p:spPr>
          <a:xfrm>
            <a:off x="10576718" y="5310019"/>
            <a:ext cx="1348582" cy="467051"/>
          </a:xfrm>
          <a:prstGeom prst="rect">
            <a:avLst/>
          </a:prstGeom>
        </p:spPr>
        <p:txBody>
          <a:bodyPr wrap="square" lIns="0" tIns="0" rIns="0" bIns="0" anchor="ctr">
            <a:spAutoFit/>
          </a:bodyPr>
          <a:lstStyle/>
          <a:p>
            <a:pPr>
              <a:lnSpc>
                <a:spcPts val="1900"/>
              </a:lnSpc>
            </a:pPr>
            <a:r>
              <a:rPr lang="en-US" sz="1400" dirty="0">
                <a:solidFill>
                  <a:srgbClr val="FF0000"/>
                </a:solidFill>
                <a:cs typeface="Segoe UI" panose="020B0502040204020203" pitchFamily="34" charset="0"/>
              </a:rPr>
              <a:t>One line description</a:t>
            </a:r>
            <a:r>
              <a:rPr lang="en-US" sz="1400" dirty="0">
                <a:solidFill>
                  <a:schemeClr val="tx1">
                    <a:lumMod val="75000"/>
                    <a:lumOff val="25000"/>
                  </a:schemeClr>
                </a:solidFill>
                <a:cs typeface="Segoe UI" panose="020B0502040204020203" pitchFamily="34" charset="0"/>
              </a:rPr>
              <a:t>.</a:t>
            </a:r>
          </a:p>
        </p:txBody>
      </p:sp>
      <p:sp>
        <p:nvSpPr>
          <p:cNvPr id="92" name="Rectangle 91">
            <a:extLst>
              <a:ext uri="{FF2B5EF4-FFF2-40B4-BE49-F238E27FC236}">
                <a16:creationId xmlns:a16="http://schemas.microsoft.com/office/drawing/2014/main" id="{A69BDC62-882D-49FD-B60A-05F493B04723}"/>
              </a:ext>
            </a:extLst>
          </p:cNvPr>
          <p:cNvSpPr/>
          <p:nvPr/>
        </p:nvSpPr>
        <p:spPr>
          <a:xfrm>
            <a:off x="228600" y="2346528"/>
            <a:ext cx="13866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Triple J Hottest 100 data 1993 - 2017</a:t>
            </a:r>
          </a:p>
        </p:txBody>
      </p:sp>
      <p:sp>
        <p:nvSpPr>
          <p:cNvPr id="93" name="Rectangle 92">
            <a:extLst>
              <a:ext uri="{FF2B5EF4-FFF2-40B4-BE49-F238E27FC236}">
                <a16:creationId xmlns:a16="http://schemas.microsoft.com/office/drawing/2014/main" id="{FC109BEC-95E0-4EA0-B65C-A8353481F394}"/>
              </a:ext>
            </a:extLst>
          </p:cNvPr>
          <p:cNvSpPr/>
          <p:nvPr/>
        </p:nvSpPr>
        <p:spPr>
          <a:xfrm>
            <a:off x="266700" y="4387895"/>
            <a:ext cx="1348582" cy="954364"/>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Spotify database – track level quantitative data 1921 - 2020.</a:t>
            </a:r>
          </a:p>
        </p:txBody>
      </p:sp>
      <p:pic>
        <p:nvPicPr>
          <p:cNvPr id="32" name="Picture 31">
            <a:extLst>
              <a:ext uri="{FF2B5EF4-FFF2-40B4-BE49-F238E27FC236}">
                <a16:creationId xmlns:a16="http://schemas.microsoft.com/office/drawing/2014/main" id="{115ACCE4-BDD2-42AD-BA7A-3FEEED0FC16A}"/>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1500"/>
                    </a14:imgEffect>
                    <a14:imgEffect>
                      <a14:saturation sat="269000"/>
                    </a14:imgEffect>
                    <a14:imgEffect>
                      <a14:brightnessContrast bright="100000" contrast="5000"/>
                    </a14:imgEffect>
                  </a14:imgLayer>
                </a14:imgProps>
              </a:ext>
              <a:ext uri="{28A0092B-C50C-407E-A947-70E740481C1C}">
                <a14:useLocalDpi xmlns:a14="http://schemas.microsoft.com/office/drawing/2010/main" val="0"/>
              </a:ext>
            </a:extLst>
          </a:blip>
          <a:stretch>
            <a:fillRect/>
          </a:stretch>
        </p:blipFill>
        <p:spPr>
          <a:xfrm>
            <a:off x="2094700" y="4516314"/>
            <a:ext cx="758213" cy="758213"/>
          </a:xfrm>
          <a:prstGeom prst="rect">
            <a:avLst/>
          </a:prstGeom>
          <a:noFill/>
          <a:ln>
            <a:noFill/>
          </a:ln>
        </p:spPr>
      </p:pic>
      <p:pic>
        <p:nvPicPr>
          <p:cNvPr id="33" name="Picture 32">
            <a:extLst>
              <a:ext uri="{FF2B5EF4-FFF2-40B4-BE49-F238E27FC236}">
                <a16:creationId xmlns:a16="http://schemas.microsoft.com/office/drawing/2014/main" id="{16A1663D-39BE-4461-AE1A-A5812293FD5F}"/>
              </a:ext>
            </a:extLst>
          </p:cNvPr>
          <p:cNvPicPr>
            <a:picLocks noChangeAspect="1"/>
          </p:cNvPicPr>
          <p:nvPr/>
        </p:nvPicPr>
        <p:blipFill rotWithShape="1">
          <a:blip r:embed="rId5">
            <a:biLevel thresh="25000"/>
            <a:extLst>
              <a:ext uri="{28A0092B-C50C-407E-A947-70E740481C1C}">
                <a14:useLocalDpi xmlns:a14="http://schemas.microsoft.com/office/drawing/2010/main" val="0"/>
              </a:ext>
            </a:extLst>
          </a:blip>
          <a:srcRect l="396" r="56942"/>
          <a:stretch/>
        </p:blipFill>
        <p:spPr>
          <a:xfrm>
            <a:off x="2125818" y="2248083"/>
            <a:ext cx="684000" cy="663939"/>
          </a:xfrm>
          <a:prstGeom prst="rect">
            <a:avLst/>
          </a:prstGeom>
        </p:spPr>
      </p:pic>
    </p:spTree>
    <p:extLst>
      <p:ext uri="{BB962C8B-B14F-4D97-AF65-F5344CB8AC3E}">
        <p14:creationId xmlns:p14="http://schemas.microsoft.com/office/powerpoint/2010/main" val="1622938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Framework</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723232" y="1786304"/>
            <a:ext cx="1443600" cy="14449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723232" y="4071327"/>
            <a:ext cx="1443600" cy="14449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109244" y="2928815"/>
            <a:ext cx="1443600" cy="1444944"/>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495256" y="2928815"/>
            <a:ext cx="1443600" cy="144494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900342" y="2113531"/>
            <a:ext cx="1443600" cy="144494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900342" y="556478"/>
            <a:ext cx="1443600" cy="144494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900342" y="5227637"/>
            <a:ext cx="1443600" cy="144494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stCxn id="3" idx="6"/>
            <a:endCxn id="41" idx="6"/>
          </p:cNvCxnSpPr>
          <p:nvPr/>
        </p:nvCxnSpPr>
        <p:spPr>
          <a:xfrm>
            <a:off x="3166832" y="2508776"/>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endCxn id="42" idx="2"/>
          </p:cNvCxnSpPr>
          <p:nvPr/>
        </p:nvCxnSpPr>
        <p:spPr>
          <a:xfrm>
            <a:off x="3395432" y="3651287"/>
            <a:ext cx="7138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6"/>
            <a:endCxn id="73" idx="2"/>
          </p:cNvCxnSpPr>
          <p:nvPr/>
        </p:nvCxnSpPr>
        <p:spPr>
          <a:xfrm>
            <a:off x="5552844" y="3651287"/>
            <a:ext cx="9424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endCxn id="75" idx="2"/>
          </p:cNvCxnSpPr>
          <p:nvPr/>
        </p:nvCxnSpPr>
        <p:spPr>
          <a:xfrm>
            <a:off x="8638772" y="2836003"/>
            <a:ext cx="261570"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stCxn id="76" idx="2"/>
            <a:endCxn id="77" idx="2"/>
          </p:cNvCxnSpPr>
          <p:nvPr/>
        </p:nvCxnSpPr>
        <p:spPr>
          <a:xfrm rot="10800000" flipV="1">
            <a:off x="8900342" y="1278949"/>
            <a:ext cx="12700" cy="4671159"/>
          </a:xfrm>
          <a:prstGeom prst="bentConnector3">
            <a:avLst>
              <a:gd name="adj1" fmla="val 21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9771041D-83B6-4693-BC25-25AABB3CE3BF}"/>
              </a:ext>
            </a:extLst>
          </p:cNvPr>
          <p:cNvSpPr/>
          <p:nvPr/>
        </p:nvSpPr>
        <p:spPr>
          <a:xfrm>
            <a:off x="4124888" y="3425025"/>
            <a:ext cx="1371600" cy="492443"/>
          </a:xfrm>
          <a:prstGeom prst="rect">
            <a:avLst/>
          </a:prstGeom>
        </p:spPr>
        <p:txBody>
          <a:bodyPr wrap="square" lIns="0" tIns="0" rIns="0" bIns="0" anchor="ctr">
            <a:spAutoFit/>
          </a:bodyPr>
          <a:lstStyle/>
          <a:p>
            <a:pPr algn="ctr"/>
            <a:r>
              <a:rPr lang="en-US" sz="1600" dirty="0">
                <a:solidFill>
                  <a:schemeClr val="bg1"/>
                </a:solidFill>
              </a:rPr>
              <a:t>Mashed Database</a:t>
            </a:r>
          </a:p>
        </p:txBody>
      </p:sp>
      <p:sp>
        <p:nvSpPr>
          <p:cNvPr id="83" name="Rectangle 82">
            <a:extLst>
              <a:ext uri="{FF2B5EF4-FFF2-40B4-BE49-F238E27FC236}">
                <a16:creationId xmlns:a16="http://schemas.microsoft.com/office/drawing/2014/main" id="{9F6EE26A-3174-49AD-900E-08C045755F3C}"/>
              </a:ext>
            </a:extLst>
          </p:cNvPr>
          <p:cNvSpPr/>
          <p:nvPr/>
        </p:nvSpPr>
        <p:spPr>
          <a:xfrm>
            <a:off x="6552319" y="3425025"/>
            <a:ext cx="1371600" cy="492443"/>
          </a:xfrm>
          <a:prstGeom prst="rect">
            <a:avLst/>
          </a:prstGeom>
        </p:spPr>
        <p:txBody>
          <a:bodyPr wrap="square" lIns="0" tIns="0" rIns="0" bIns="0" anchor="ctr">
            <a:spAutoFit/>
          </a:bodyPr>
          <a:lstStyle/>
          <a:p>
            <a:pPr algn="ctr"/>
            <a:r>
              <a:rPr lang="en-US" sz="1600" dirty="0">
                <a:solidFill>
                  <a:schemeClr val="bg1"/>
                </a:solidFill>
              </a:rPr>
              <a:t>Hypothesis Testing</a:t>
            </a:r>
          </a:p>
        </p:txBody>
      </p:sp>
      <p:sp>
        <p:nvSpPr>
          <p:cNvPr id="84" name="Rectangle 83">
            <a:extLst>
              <a:ext uri="{FF2B5EF4-FFF2-40B4-BE49-F238E27FC236}">
                <a16:creationId xmlns:a16="http://schemas.microsoft.com/office/drawing/2014/main" id="{3B69453F-B845-4467-8C29-7A6677641EC0}"/>
              </a:ext>
            </a:extLst>
          </p:cNvPr>
          <p:cNvSpPr/>
          <p:nvPr/>
        </p:nvSpPr>
        <p:spPr>
          <a:xfrm>
            <a:off x="8938377" y="5810768"/>
            <a:ext cx="1371600" cy="246221"/>
          </a:xfrm>
          <a:prstGeom prst="rect">
            <a:avLst/>
          </a:prstGeom>
        </p:spPr>
        <p:txBody>
          <a:bodyPr wrap="square" lIns="0" tIns="0" rIns="0" bIns="0" anchor="ctr">
            <a:spAutoFit/>
          </a:bodyPr>
          <a:lstStyle/>
          <a:p>
            <a:pPr algn="ctr"/>
            <a:r>
              <a:rPr lang="en-US" sz="1600" dirty="0">
                <a:solidFill>
                  <a:schemeClr val="bg1"/>
                </a:solidFill>
              </a:rPr>
              <a:t>Hypothesis D</a:t>
            </a:r>
          </a:p>
        </p:txBody>
      </p:sp>
      <p:sp>
        <p:nvSpPr>
          <p:cNvPr id="85" name="Rectangle 84">
            <a:extLst>
              <a:ext uri="{FF2B5EF4-FFF2-40B4-BE49-F238E27FC236}">
                <a16:creationId xmlns:a16="http://schemas.microsoft.com/office/drawing/2014/main" id="{C7CFAFBF-6B2A-49A8-ADCE-FD94A08C87B3}"/>
              </a:ext>
            </a:extLst>
          </p:cNvPr>
          <p:cNvSpPr/>
          <p:nvPr/>
        </p:nvSpPr>
        <p:spPr>
          <a:xfrm>
            <a:off x="8938377" y="1143670"/>
            <a:ext cx="1371600" cy="246221"/>
          </a:xfrm>
          <a:prstGeom prst="rect">
            <a:avLst/>
          </a:prstGeom>
        </p:spPr>
        <p:txBody>
          <a:bodyPr wrap="square" lIns="0" tIns="0" rIns="0" bIns="0" anchor="ctr">
            <a:spAutoFit/>
          </a:bodyPr>
          <a:lstStyle/>
          <a:p>
            <a:pPr algn="ctr"/>
            <a:r>
              <a:rPr lang="en-US" sz="1600" dirty="0">
                <a:solidFill>
                  <a:schemeClr val="bg1"/>
                </a:solidFill>
              </a:rPr>
              <a:t>Hypothesis A</a:t>
            </a:r>
          </a:p>
        </p:txBody>
      </p:sp>
      <p:sp>
        <p:nvSpPr>
          <p:cNvPr id="90" name="Rectangle 89">
            <a:extLst>
              <a:ext uri="{FF2B5EF4-FFF2-40B4-BE49-F238E27FC236}">
                <a16:creationId xmlns:a16="http://schemas.microsoft.com/office/drawing/2014/main" id="{79B46693-ED1F-429F-9B11-2794939E3B99}"/>
              </a:ext>
            </a:extLst>
          </p:cNvPr>
          <p:cNvSpPr/>
          <p:nvPr/>
        </p:nvSpPr>
        <p:spPr>
          <a:xfrm>
            <a:off x="6614715" y="4387893"/>
            <a:ext cx="1348582" cy="954364"/>
          </a:xfrm>
          <a:prstGeom prst="rect">
            <a:avLst/>
          </a:prstGeom>
        </p:spPr>
        <p:txBody>
          <a:bodyPr wrap="square" lIns="0" tIns="0" rIns="0" bIns="0" anchor="ctr">
            <a:spAutoFit/>
          </a:bodyPr>
          <a:lstStyle/>
          <a:p>
            <a:pPr algn="ctr">
              <a:lnSpc>
                <a:spcPts val="1900"/>
              </a:lnSpc>
            </a:pPr>
            <a:r>
              <a:rPr lang="en-US" sz="1400" dirty="0">
                <a:solidFill>
                  <a:srgbClr val="FF0000"/>
                </a:solidFill>
                <a:cs typeface="Segoe UI" panose="020B0502040204020203" pitchFamily="34" charset="0"/>
              </a:rPr>
              <a:t>How did we apply the data? Challenges? Tools?</a:t>
            </a:r>
          </a:p>
        </p:txBody>
      </p:sp>
      <p:sp>
        <p:nvSpPr>
          <p:cNvPr id="91" name="Rectangle 90">
            <a:extLst>
              <a:ext uri="{FF2B5EF4-FFF2-40B4-BE49-F238E27FC236}">
                <a16:creationId xmlns:a16="http://schemas.microsoft.com/office/drawing/2014/main" id="{0F8D1DEA-0363-4C10-925D-1D68E14CCEF4}"/>
              </a:ext>
            </a:extLst>
          </p:cNvPr>
          <p:cNvSpPr/>
          <p:nvPr/>
        </p:nvSpPr>
        <p:spPr>
          <a:xfrm>
            <a:off x="4244974" y="4466071"/>
            <a:ext cx="1348582" cy="954364"/>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Data pivoting by artist and song.</a:t>
            </a:r>
          </a:p>
          <a:p>
            <a:pPr algn="ctr">
              <a:lnSpc>
                <a:spcPts val="1900"/>
              </a:lnSpc>
            </a:pPr>
            <a:r>
              <a:rPr lang="en-US" sz="1400" dirty="0">
                <a:solidFill>
                  <a:srgbClr val="FF0000"/>
                </a:solidFill>
                <a:cs typeface="Segoe UI" panose="020B0502040204020203" pitchFamily="34" charset="0"/>
              </a:rPr>
              <a:t>Tools? Resources? Difficulties?</a:t>
            </a:r>
          </a:p>
        </p:txBody>
      </p:sp>
      <p:sp>
        <p:nvSpPr>
          <p:cNvPr id="87" name="Rectangle 86">
            <a:extLst>
              <a:ext uri="{FF2B5EF4-FFF2-40B4-BE49-F238E27FC236}">
                <a16:creationId xmlns:a16="http://schemas.microsoft.com/office/drawing/2014/main" id="{D927301F-4FAD-47A6-987B-1D9C411B7CC1}"/>
              </a:ext>
            </a:extLst>
          </p:cNvPr>
          <p:cNvSpPr/>
          <p:nvPr/>
        </p:nvSpPr>
        <p:spPr>
          <a:xfrm>
            <a:off x="10576718" y="1045423"/>
            <a:ext cx="1348582" cy="467051"/>
          </a:xfrm>
          <a:prstGeom prst="rect">
            <a:avLst/>
          </a:prstGeom>
        </p:spPr>
        <p:txBody>
          <a:bodyPr wrap="square" lIns="0" tIns="0" rIns="0" bIns="0" anchor="ctr">
            <a:spAutoFit/>
          </a:bodyPr>
          <a:lstStyle/>
          <a:p>
            <a:pPr>
              <a:lnSpc>
                <a:spcPts val="1900"/>
              </a:lnSpc>
            </a:pPr>
            <a:r>
              <a:rPr lang="en-US" sz="1400" dirty="0">
                <a:solidFill>
                  <a:srgbClr val="FF0000"/>
                </a:solidFill>
                <a:cs typeface="Segoe UI" panose="020B0502040204020203" pitchFamily="34" charset="0"/>
              </a:rPr>
              <a:t>One line description</a:t>
            </a:r>
            <a:r>
              <a:rPr lang="en-US" sz="1400" dirty="0">
                <a:solidFill>
                  <a:schemeClr val="tx1">
                    <a:lumMod val="75000"/>
                    <a:lumOff val="25000"/>
                  </a:schemeClr>
                </a:solidFill>
                <a:cs typeface="Segoe UI" panose="020B0502040204020203" pitchFamily="34" charset="0"/>
              </a:rPr>
              <a:t>.</a:t>
            </a:r>
          </a:p>
        </p:txBody>
      </p:sp>
      <p:sp>
        <p:nvSpPr>
          <p:cNvPr id="88" name="Rectangle 87">
            <a:extLst>
              <a:ext uri="{FF2B5EF4-FFF2-40B4-BE49-F238E27FC236}">
                <a16:creationId xmlns:a16="http://schemas.microsoft.com/office/drawing/2014/main" id="{481D58D3-87D7-4D40-B59F-7F751F117F96}"/>
              </a:ext>
            </a:extLst>
          </p:cNvPr>
          <p:cNvSpPr/>
          <p:nvPr/>
        </p:nvSpPr>
        <p:spPr>
          <a:xfrm>
            <a:off x="10542945" y="4140233"/>
            <a:ext cx="1348582" cy="467051"/>
          </a:xfrm>
          <a:prstGeom prst="rect">
            <a:avLst/>
          </a:prstGeom>
        </p:spPr>
        <p:txBody>
          <a:bodyPr wrap="square" lIns="0" tIns="0" rIns="0" bIns="0" anchor="ctr">
            <a:spAutoFit/>
          </a:bodyPr>
          <a:lstStyle/>
          <a:p>
            <a:pPr>
              <a:lnSpc>
                <a:spcPts val="1900"/>
              </a:lnSpc>
            </a:pPr>
            <a:r>
              <a:rPr lang="en-US" sz="1400" dirty="0">
                <a:solidFill>
                  <a:srgbClr val="FF0000"/>
                </a:solidFill>
                <a:cs typeface="Segoe UI" panose="020B0502040204020203" pitchFamily="34" charset="0"/>
              </a:rPr>
              <a:t>One line description</a:t>
            </a:r>
            <a:r>
              <a:rPr lang="en-US" sz="1400" dirty="0">
                <a:solidFill>
                  <a:schemeClr val="tx1">
                    <a:lumMod val="75000"/>
                    <a:lumOff val="25000"/>
                  </a:schemeClr>
                </a:solidFill>
                <a:cs typeface="Segoe UI" panose="020B0502040204020203" pitchFamily="34" charset="0"/>
              </a:rPr>
              <a:t>.</a:t>
            </a:r>
          </a:p>
        </p:txBody>
      </p:sp>
      <p:sp>
        <p:nvSpPr>
          <p:cNvPr id="89" name="Rectangle 88">
            <a:extLst>
              <a:ext uri="{FF2B5EF4-FFF2-40B4-BE49-F238E27FC236}">
                <a16:creationId xmlns:a16="http://schemas.microsoft.com/office/drawing/2014/main" id="{AAC2972F-490F-4F2F-8A08-930B8C850374}"/>
              </a:ext>
            </a:extLst>
          </p:cNvPr>
          <p:cNvSpPr/>
          <p:nvPr/>
        </p:nvSpPr>
        <p:spPr>
          <a:xfrm>
            <a:off x="10576718" y="5589938"/>
            <a:ext cx="1348582" cy="467051"/>
          </a:xfrm>
          <a:prstGeom prst="rect">
            <a:avLst/>
          </a:prstGeom>
        </p:spPr>
        <p:txBody>
          <a:bodyPr wrap="square" lIns="0" tIns="0" rIns="0" bIns="0" anchor="ctr">
            <a:spAutoFit/>
          </a:bodyPr>
          <a:lstStyle/>
          <a:p>
            <a:pPr>
              <a:lnSpc>
                <a:spcPts val="1900"/>
              </a:lnSpc>
            </a:pPr>
            <a:r>
              <a:rPr lang="en-US" sz="1400" dirty="0">
                <a:solidFill>
                  <a:srgbClr val="FF0000"/>
                </a:solidFill>
                <a:cs typeface="Segoe UI" panose="020B0502040204020203" pitchFamily="34" charset="0"/>
              </a:rPr>
              <a:t>One line description</a:t>
            </a:r>
            <a:r>
              <a:rPr lang="en-US" sz="1400" dirty="0">
                <a:solidFill>
                  <a:schemeClr val="tx1">
                    <a:lumMod val="75000"/>
                    <a:lumOff val="25000"/>
                  </a:schemeClr>
                </a:solidFill>
                <a:cs typeface="Segoe UI" panose="020B0502040204020203" pitchFamily="34" charset="0"/>
              </a:rPr>
              <a:t>.</a:t>
            </a:r>
          </a:p>
        </p:txBody>
      </p:sp>
      <p:sp>
        <p:nvSpPr>
          <p:cNvPr id="92" name="Rectangle 91">
            <a:extLst>
              <a:ext uri="{FF2B5EF4-FFF2-40B4-BE49-F238E27FC236}">
                <a16:creationId xmlns:a16="http://schemas.microsoft.com/office/drawing/2014/main" id="{A69BDC62-882D-49FD-B60A-05F493B04723}"/>
              </a:ext>
            </a:extLst>
          </p:cNvPr>
          <p:cNvSpPr/>
          <p:nvPr/>
        </p:nvSpPr>
        <p:spPr>
          <a:xfrm>
            <a:off x="228600" y="2346528"/>
            <a:ext cx="13866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Triple J Hottest 100 data 1993 - 2017</a:t>
            </a:r>
          </a:p>
        </p:txBody>
      </p:sp>
      <p:sp>
        <p:nvSpPr>
          <p:cNvPr id="93" name="Rectangle 92">
            <a:extLst>
              <a:ext uri="{FF2B5EF4-FFF2-40B4-BE49-F238E27FC236}">
                <a16:creationId xmlns:a16="http://schemas.microsoft.com/office/drawing/2014/main" id="{FC109BEC-95E0-4EA0-B65C-A8353481F394}"/>
              </a:ext>
            </a:extLst>
          </p:cNvPr>
          <p:cNvSpPr/>
          <p:nvPr/>
        </p:nvSpPr>
        <p:spPr>
          <a:xfrm>
            <a:off x="266700" y="4387895"/>
            <a:ext cx="1348582" cy="954364"/>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Spotify database – track level quantitative data 1921 - 2020.</a:t>
            </a:r>
          </a:p>
        </p:txBody>
      </p:sp>
      <p:pic>
        <p:nvPicPr>
          <p:cNvPr id="32" name="Picture 31">
            <a:extLst>
              <a:ext uri="{FF2B5EF4-FFF2-40B4-BE49-F238E27FC236}">
                <a16:creationId xmlns:a16="http://schemas.microsoft.com/office/drawing/2014/main" id="{115ACCE4-BDD2-42AD-BA7A-3FEEED0FC16A}"/>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1500"/>
                    </a14:imgEffect>
                    <a14:imgEffect>
                      <a14:saturation sat="269000"/>
                    </a14:imgEffect>
                    <a14:imgEffect>
                      <a14:brightnessContrast bright="100000" contrast="5000"/>
                    </a14:imgEffect>
                  </a14:imgLayer>
                </a14:imgProps>
              </a:ext>
              <a:ext uri="{28A0092B-C50C-407E-A947-70E740481C1C}">
                <a14:useLocalDpi xmlns:a14="http://schemas.microsoft.com/office/drawing/2010/main" val="0"/>
              </a:ext>
            </a:extLst>
          </a:blip>
          <a:stretch>
            <a:fillRect/>
          </a:stretch>
        </p:blipFill>
        <p:spPr>
          <a:xfrm>
            <a:off x="2049141" y="4345613"/>
            <a:ext cx="758213" cy="758213"/>
          </a:xfrm>
          <a:prstGeom prst="rect">
            <a:avLst/>
          </a:prstGeom>
          <a:noFill/>
          <a:ln>
            <a:noFill/>
          </a:ln>
        </p:spPr>
      </p:pic>
      <p:pic>
        <p:nvPicPr>
          <p:cNvPr id="33" name="Picture 32">
            <a:extLst>
              <a:ext uri="{FF2B5EF4-FFF2-40B4-BE49-F238E27FC236}">
                <a16:creationId xmlns:a16="http://schemas.microsoft.com/office/drawing/2014/main" id="{16A1663D-39BE-4461-AE1A-A5812293FD5F}"/>
              </a:ext>
            </a:extLst>
          </p:cNvPr>
          <p:cNvPicPr>
            <a:picLocks noChangeAspect="1"/>
          </p:cNvPicPr>
          <p:nvPr/>
        </p:nvPicPr>
        <p:blipFill rotWithShape="1">
          <a:blip r:embed="rId5">
            <a:biLevel thresh="25000"/>
            <a:extLst>
              <a:ext uri="{28A0092B-C50C-407E-A947-70E740481C1C}">
                <a14:useLocalDpi xmlns:a14="http://schemas.microsoft.com/office/drawing/2010/main" val="0"/>
              </a:ext>
            </a:extLst>
          </a:blip>
          <a:srcRect l="396" r="56942"/>
          <a:stretch/>
        </p:blipFill>
        <p:spPr>
          <a:xfrm>
            <a:off x="2080455" y="2135562"/>
            <a:ext cx="684000" cy="663939"/>
          </a:xfrm>
          <a:prstGeom prst="rect">
            <a:avLst/>
          </a:prstGeom>
        </p:spPr>
      </p:pic>
      <p:sp>
        <p:nvSpPr>
          <p:cNvPr id="36" name="Oval 35">
            <a:extLst>
              <a:ext uri="{FF2B5EF4-FFF2-40B4-BE49-F238E27FC236}">
                <a16:creationId xmlns:a16="http://schemas.microsoft.com/office/drawing/2014/main" id="{A6E7110D-DF7A-475A-9BBD-9E8F6534D033}"/>
              </a:ext>
              <a:ext uri="{C183D7F6-B498-43B3-948B-1728B52AA6E4}">
                <adec:decorative xmlns:adec="http://schemas.microsoft.com/office/drawing/2017/decorative" val="1"/>
              </a:ext>
            </a:extLst>
          </p:cNvPr>
          <p:cNvSpPr/>
          <p:nvPr/>
        </p:nvSpPr>
        <p:spPr>
          <a:xfrm>
            <a:off x="8900342" y="3670584"/>
            <a:ext cx="1443600" cy="144494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90B7BCDB-959D-462A-B7F0-33D1193F0227}"/>
              </a:ext>
            </a:extLst>
          </p:cNvPr>
          <p:cNvSpPr/>
          <p:nvPr/>
        </p:nvSpPr>
        <p:spPr>
          <a:xfrm>
            <a:off x="10542945" y="2682724"/>
            <a:ext cx="1348582" cy="467051"/>
          </a:xfrm>
          <a:prstGeom prst="rect">
            <a:avLst/>
          </a:prstGeom>
        </p:spPr>
        <p:txBody>
          <a:bodyPr wrap="square" lIns="0" tIns="0" rIns="0" bIns="0" anchor="ctr">
            <a:spAutoFit/>
          </a:bodyPr>
          <a:lstStyle/>
          <a:p>
            <a:pPr>
              <a:lnSpc>
                <a:spcPts val="1900"/>
              </a:lnSpc>
            </a:pPr>
            <a:r>
              <a:rPr lang="en-US" sz="1400" dirty="0">
                <a:solidFill>
                  <a:srgbClr val="FF0000"/>
                </a:solidFill>
                <a:cs typeface="Segoe UI" panose="020B0502040204020203" pitchFamily="34" charset="0"/>
              </a:rPr>
              <a:t>One line description</a:t>
            </a:r>
            <a:r>
              <a:rPr lang="en-US" sz="1400" dirty="0">
                <a:solidFill>
                  <a:schemeClr val="tx1">
                    <a:lumMod val="75000"/>
                    <a:lumOff val="25000"/>
                  </a:schemeClr>
                </a:solidFill>
                <a:cs typeface="Segoe UI" panose="020B0502040204020203" pitchFamily="34" charset="0"/>
              </a:rPr>
              <a:t>.</a:t>
            </a:r>
          </a:p>
        </p:txBody>
      </p:sp>
      <p:cxnSp>
        <p:nvCxnSpPr>
          <p:cNvPr id="45" name="Straight Arrow Connector 44">
            <a:extLst>
              <a:ext uri="{FF2B5EF4-FFF2-40B4-BE49-F238E27FC236}">
                <a16:creationId xmlns:a16="http://schemas.microsoft.com/office/drawing/2014/main" id="{3602C160-24D5-48A8-A2EF-FCF5317C067A}"/>
              </a:ext>
              <a:ext uri="{C183D7F6-B498-43B3-948B-1728B52AA6E4}">
                <adec:decorative xmlns:adec="http://schemas.microsoft.com/office/drawing/2017/decorative" val="1"/>
              </a:ext>
            </a:extLst>
          </p:cNvPr>
          <p:cNvCxnSpPr>
            <a:cxnSpLocks/>
          </p:cNvCxnSpPr>
          <p:nvPr/>
        </p:nvCxnSpPr>
        <p:spPr>
          <a:xfrm>
            <a:off x="8638772" y="4366565"/>
            <a:ext cx="272383"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E68C5B7-5F1D-4DC4-A058-D66CE0901ECB}"/>
              </a:ext>
              <a:ext uri="{C183D7F6-B498-43B3-948B-1728B52AA6E4}">
                <adec:decorative xmlns:adec="http://schemas.microsoft.com/office/drawing/2017/decorative" val="1"/>
              </a:ext>
            </a:extLst>
          </p:cNvPr>
          <p:cNvCxnSpPr>
            <a:cxnSpLocks/>
          </p:cNvCxnSpPr>
          <p:nvPr/>
        </p:nvCxnSpPr>
        <p:spPr>
          <a:xfrm>
            <a:off x="7938856" y="3651287"/>
            <a:ext cx="699916" cy="0"/>
          </a:xfrm>
          <a:prstGeom prst="straightConnector1">
            <a:avLst/>
          </a:prstGeom>
          <a:ln w="22225">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A87A8419-6E9F-4859-B052-04FB52EAA754}"/>
              </a:ext>
            </a:extLst>
          </p:cNvPr>
          <p:cNvSpPr/>
          <p:nvPr/>
        </p:nvSpPr>
        <p:spPr>
          <a:xfrm>
            <a:off x="8938377" y="2738393"/>
            <a:ext cx="1371600" cy="246221"/>
          </a:xfrm>
          <a:prstGeom prst="rect">
            <a:avLst/>
          </a:prstGeom>
        </p:spPr>
        <p:txBody>
          <a:bodyPr wrap="square" lIns="0" tIns="0" rIns="0" bIns="0" anchor="ctr">
            <a:spAutoFit/>
          </a:bodyPr>
          <a:lstStyle/>
          <a:p>
            <a:pPr algn="ctr"/>
            <a:r>
              <a:rPr lang="en-US" sz="1600" dirty="0">
                <a:solidFill>
                  <a:schemeClr val="bg1"/>
                </a:solidFill>
              </a:rPr>
              <a:t>Hypothesis B</a:t>
            </a:r>
          </a:p>
        </p:txBody>
      </p:sp>
      <p:sp>
        <p:nvSpPr>
          <p:cNvPr id="86" name="Rectangle 85">
            <a:extLst>
              <a:ext uri="{FF2B5EF4-FFF2-40B4-BE49-F238E27FC236}">
                <a16:creationId xmlns:a16="http://schemas.microsoft.com/office/drawing/2014/main" id="{6B499F5E-706B-4272-818B-C87149038662}"/>
              </a:ext>
            </a:extLst>
          </p:cNvPr>
          <p:cNvSpPr/>
          <p:nvPr/>
        </p:nvSpPr>
        <p:spPr>
          <a:xfrm>
            <a:off x="8938377" y="4219850"/>
            <a:ext cx="1371600" cy="246221"/>
          </a:xfrm>
          <a:prstGeom prst="rect">
            <a:avLst/>
          </a:prstGeom>
        </p:spPr>
        <p:txBody>
          <a:bodyPr wrap="square" lIns="0" tIns="0" rIns="0" bIns="0" anchor="ctr">
            <a:spAutoFit/>
          </a:bodyPr>
          <a:lstStyle/>
          <a:p>
            <a:pPr algn="ctr"/>
            <a:r>
              <a:rPr lang="en-US" sz="1600" dirty="0">
                <a:solidFill>
                  <a:schemeClr val="bg1"/>
                </a:solidFill>
              </a:rPr>
              <a:t>Hypothesis C</a:t>
            </a:r>
          </a:p>
        </p:txBody>
      </p:sp>
    </p:spTree>
    <p:extLst>
      <p:ext uri="{BB962C8B-B14F-4D97-AF65-F5344CB8AC3E}">
        <p14:creationId xmlns:p14="http://schemas.microsoft.com/office/powerpoint/2010/main" val="813117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791575" y="522898"/>
            <a:ext cx="34004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What makes a Triple J Winner?</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2766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extLst>
              <p:ext uri="{D42A27DB-BD31-4B8C-83A1-F6EECF244321}">
                <p14:modId xmlns:p14="http://schemas.microsoft.com/office/powerpoint/2010/main" val="3969140935"/>
              </p:ext>
            </p:extLst>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Triple J Hottest 100 winners are expected to show high energy, high valence and low danceability compared to other tracks.</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rgbClr val="FF0000"/>
                </a:solidFill>
                <a:cs typeface="Segoe UI" panose="020B0502040204020203" pitchFamily="34" charset="0"/>
              </a:rPr>
              <a:t>Compared each years winner with it’s own year runner ups to confirm (</a:t>
            </a:r>
            <a:r>
              <a:rPr lang="en-US" sz="1400" dirty="0">
                <a:solidFill>
                  <a:srgbClr val="FF0000"/>
                </a:solidFill>
                <a:highlight>
                  <a:srgbClr val="FFFF00"/>
                </a:highlight>
                <a:cs typeface="Segoe UI" panose="020B0502040204020203" pitchFamily="34" charset="0"/>
              </a:rPr>
              <a:t>or with every song from that year?) </a:t>
            </a:r>
            <a:r>
              <a:rPr lang="en-US" sz="1400" dirty="0">
                <a:solidFill>
                  <a:srgbClr val="FF0000"/>
                </a:solidFill>
                <a:cs typeface="Segoe UI" panose="020B0502040204020203" pitchFamily="34" charset="0"/>
              </a:rPr>
              <a:t>and evaluated how those values compared.</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26" name="Rectangle 25">
            <a:extLst>
              <a:ext uri="{FF2B5EF4-FFF2-40B4-BE49-F238E27FC236}">
                <a16:creationId xmlns:a16="http://schemas.microsoft.com/office/drawing/2014/main" id="{2D1EC9D4-76A8-4A26-A2A6-D7B18B7CF659}"/>
              </a:ext>
            </a:extLst>
          </p:cNvPr>
          <p:cNvSpPr/>
          <p:nvPr/>
        </p:nvSpPr>
        <p:spPr>
          <a:xfrm>
            <a:off x="7506353" y="1662038"/>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Hypothesis</a:t>
            </a:r>
          </a:p>
        </p:txBody>
      </p:sp>
      <p:sp>
        <p:nvSpPr>
          <p:cNvPr id="27" name="Rectangle 26">
            <a:extLst>
              <a:ext uri="{FF2B5EF4-FFF2-40B4-BE49-F238E27FC236}">
                <a16:creationId xmlns:a16="http://schemas.microsoft.com/office/drawing/2014/main" id="{8B9D6654-5A8B-4A3E-B65B-E6BEC7BC3E92}"/>
              </a:ext>
            </a:extLst>
          </p:cNvPr>
          <p:cNvSpPr/>
          <p:nvPr/>
        </p:nvSpPr>
        <p:spPr>
          <a:xfrm>
            <a:off x="7506353" y="469970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Conclusion</a:t>
            </a:r>
          </a:p>
        </p:txBody>
      </p:sp>
      <p:sp>
        <p:nvSpPr>
          <p:cNvPr id="28" name="Rectangle 27">
            <a:extLst>
              <a:ext uri="{FF2B5EF4-FFF2-40B4-BE49-F238E27FC236}">
                <a16:creationId xmlns:a16="http://schemas.microsoft.com/office/drawing/2014/main" id="{A4EE4EF6-1BD1-4EE8-8C26-1356267F05F1}"/>
              </a:ext>
            </a:extLst>
          </p:cNvPr>
          <p:cNvSpPr/>
          <p:nvPr/>
        </p:nvSpPr>
        <p:spPr>
          <a:xfrm>
            <a:off x="7506353" y="3300234"/>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Testing</a:t>
            </a:r>
          </a:p>
        </p:txBody>
      </p:sp>
    </p:spTree>
    <p:extLst>
      <p:ext uri="{BB962C8B-B14F-4D97-AF65-F5344CB8AC3E}">
        <p14:creationId xmlns:p14="http://schemas.microsoft.com/office/powerpoint/2010/main" val="1061713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791575" y="522898"/>
            <a:ext cx="34004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When are hits released?</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2766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The sweet spot to release a Hottest 100 winner is between March and June. Earlier and track is not “fresh”, later it’s too new.</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rgbClr val="FF0000"/>
                </a:solidFill>
                <a:cs typeface="Segoe UI" panose="020B0502040204020203" pitchFamily="34" charset="0"/>
              </a:rPr>
              <a:t>Binning release dates by month, and using a chi analysis to determine if winners are released following normal distribution.</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26" name="Rectangle 25">
            <a:extLst>
              <a:ext uri="{FF2B5EF4-FFF2-40B4-BE49-F238E27FC236}">
                <a16:creationId xmlns:a16="http://schemas.microsoft.com/office/drawing/2014/main" id="{2D1EC9D4-76A8-4A26-A2A6-D7B18B7CF659}"/>
              </a:ext>
            </a:extLst>
          </p:cNvPr>
          <p:cNvSpPr/>
          <p:nvPr/>
        </p:nvSpPr>
        <p:spPr>
          <a:xfrm>
            <a:off x="7506353" y="1662038"/>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Hypothesis</a:t>
            </a:r>
          </a:p>
        </p:txBody>
      </p:sp>
      <p:sp>
        <p:nvSpPr>
          <p:cNvPr id="27" name="Rectangle 26">
            <a:extLst>
              <a:ext uri="{FF2B5EF4-FFF2-40B4-BE49-F238E27FC236}">
                <a16:creationId xmlns:a16="http://schemas.microsoft.com/office/drawing/2014/main" id="{8B9D6654-5A8B-4A3E-B65B-E6BEC7BC3E92}"/>
              </a:ext>
            </a:extLst>
          </p:cNvPr>
          <p:cNvSpPr/>
          <p:nvPr/>
        </p:nvSpPr>
        <p:spPr>
          <a:xfrm>
            <a:off x="7506353" y="469970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Conclusion</a:t>
            </a:r>
          </a:p>
        </p:txBody>
      </p:sp>
      <p:sp>
        <p:nvSpPr>
          <p:cNvPr id="28" name="Rectangle 27">
            <a:extLst>
              <a:ext uri="{FF2B5EF4-FFF2-40B4-BE49-F238E27FC236}">
                <a16:creationId xmlns:a16="http://schemas.microsoft.com/office/drawing/2014/main" id="{A4EE4EF6-1BD1-4EE8-8C26-1356267F05F1}"/>
              </a:ext>
            </a:extLst>
          </p:cNvPr>
          <p:cNvSpPr/>
          <p:nvPr/>
        </p:nvSpPr>
        <p:spPr>
          <a:xfrm>
            <a:off x="7506353" y="3300234"/>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Testing</a:t>
            </a:r>
          </a:p>
        </p:txBody>
      </p:sp>
      <p:graphicFrame>
        <p:nvGraphicFramePr>
          <p:cNvPr id="16" name="Chart 15" descr="This image is a bar chart. ">
            <a:extLst>
              <a:ext uri="{FF2B5EF4-FFF2-40B4-BE49-F238E27FC236}">
                <a16:creationId xmlns:a16="http://schemas.microsoft.com/office/drawing/2014/main" id="{0B4316E5-C7D0-43CA-9FB9-DEE3C354F4CD}"/>
              </a:ext>
            </a:extLst>
          </p:cNvPr>
          <p:cNvGraphicFramePr/>
          <p:nvPr>
            <p:extLst>
              <p:ext uri="{D42A27DB-BD31-4B8C-83A1-F6EECF244321}">
                <p14:modId xmlns:p14="http://schemas.microsoft.com/office/powerpoint/2010/main" val="1282867219"/>
              </p:ext>
            </p:extLst>
          </p:nvPr>
        </p:nvGraphicFramePr>
        <p:xfrm>
          <a:off x="398952" y="1552575"/>
          <a:ext cx="6551476" cy="436765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34382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563100" y="522898"/>
            <a:ext cx="262890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What Australian songs do people vote?</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6003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467051"/>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Australians will prefer songs with higher </a:t>
            </a:r>
            <a:r>
              <a:rPr lang="en-US" sz="1400" dirty="0" err="1">
                <a:solidFill>
                  <a:schemeClr val="tx1">
                    <a:lumMod val="75000"/>
                    <a:lumOff val="25000"/>
                  </a:schemeClr>
                </a:solidFill>
                <a:cs typeface="Segoe UI" panose="020B0502040204020203" pitchFamily="34" charset="0"/>
              </a:rPr>
              <a:t>speechiness</a:t>
            </a:r>
            <a:r>
              <a:rPr lang="en-US" sz="1400" dirty="0">
                <a:solidFill>
                  <a:schemeClr val="tx1">
                    <a:lumMod val="75000"/>
                    <a:lumOff val="25000"/>
                  </a:schemeClr>
                </a:solidFill>
                <a:cs typeface="Segoe UI" panose="020B0502040204020203" pitchFamily="34" charset="0"/>
              </a:rPr>
              <a:t>, as they gravitate towards familiar accents.</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467051"/>
          </a:xfrm>
          <a:prstGeom prst="rect">
            <a:avLst/>
          </a:prstGeom>
        </p:spPr>
        <p:txBody>
          <a:bodyPr wrap="square" lIns="0" tIns="0" rIns="0" bIns="0" anchor="t">
            <a:spAutoFit/>
          </a:bodyPr>
          <a:lstStyle/>
          <a:p>
            <a:pPr algn="ctr">
              <a:lnSpc>
                <a:spcPts val="1900"/>
              </a:lnSpc>
            </a:pPr>
            <a:r>
              <a:rPr lang="en-US" sz="1400" dirty="0">
                <a:solidFill>
                  <a:srgbClr val="FF0000"/>
                </a:solidFill>
                <a:cs typeface="Segoe UI" panose="020B0502040204020203" pitchFamily="34" charset="0"/>
              </a:rPr>
              <a:t>Compare, for each yar, </a:t>
            </a:r>
            <a:r>
              <a:rPr lang="en-US" sz="1400" dirty="0" err="1">
                <a:solidFill>
                  <a:srgbClr val="FF0000"/>
                </a:solidFill>
                <a:cs typeface="Segoe UI" panose="020B0502040204020203" pitchFamily="34" charset="0"/>
              </a:rPr>
              <a:t>speechiness</a:t>
            </a:r>
            <a:r>
              <a:rPr lang="en-US" sz="1400" dirty="0">
                <a:solidFill>
                  <a:srgbClr val="FF0000"/>
                </a:solidFill>
                <a:cs typeface="Segoe UI" panose="020B0502040204020203" pitchFamily="34" charset="0"/>
              </a:rPr>
              <a:t> for Australian artists (as defined by Triple J) vs the all other artists.</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26" name="Rectangle 25">
            <a:extLst>
              <a:ext uri="{FF2B5EF4-FFF2-40B4-BE49-F238E27FC236}">
                <a16:creationId xmlns:a16="http://schemas.microsoft.com/office/drawing/2014/main" id="{2D1EC9D4-76A8-4A26-A2A6-D7B18B7CF659}"/>
              </a:ext>
            </a:extLst>
          </p:cNvPr>
          <p:cNvSpPr/>
          <p:nvPr/>
        </p:nvSpPr>
        <p:spPr>
          <a:xfrm>
            <a:off x="7506353" y="1662038"/>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Hypothesis</a:t>
            </a:r>
          </a:p>
        </p:txBody>
      </p:sp>
      <p:sp>
        <p:nvSpPr>
          <p:cNvPr id="27" name="Rectangle 26">
            <a:extLst>
              <a:ext uri="{FF2B5EF4-FFF2-40B4-BE49-F238E27FC236}">
                <a16:creationId xmlns:a16="http://schemas.microsoft.com/office/drawing/2014/main" id="{8B9D6654-5A8B-4A3E-B65B-E6BEC7BC3E92}"/>
              </a:ext>
            </a:extLst>
          </p:cNvPr>
          <p:cNvSpPr/>
          <p:nvPr/>
        </p:nvSpPr>
        <p:spPr>
          <a:xfrm>
            <a:off x="7506353" y="469970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Conclusion</a:t>
            </a:r>
          </a:p>
        </p:txBody>
      </p:sp>
      <p:sp>
        <p:nvSpPr>
          <p:cNvPr id="28" name="Rectangle 27">
            <a:extLst>
              <a:ext uri="{FF2B5EF4-FFF2-40B4-BE49-F238E27FC236}">
                <a16:creationId xmlns:a16="http://schemas.microsoft.com/office/drawing/2014/main" id="{A4EE4EF6-1BD1-4EE8-8C26-1356267F05F1}"/>
              </a:ext>
            </a:extLst>
          </p:cNvPr>
          <p:cNvSpPr/>
          <p:nvPr/>
        </p:nvSpPr>
        <p:spPr>
          <a:xfrm>
            <a:off x="7506353" y="3300234"/>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Testing</a:t>
            </a:r>
          </a:p>
        </p:txBody>
      </p:sp>
    </p:spTree>
    <p:extLst>
      <p:ext uri="{BB962C8B-B14F-4D97-AF65-F5344CB8AC3E}">
        <p14:creationId xmlns:p14="http://schemas.microsoft.com/office/powerpoint/2010/main" val="4163170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791575" y="522898"/>
            <a:ext cx="34004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Do Australian like long songs?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2766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467051"/>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We expect shorter songs, friendlier to heavy airplay, to perform better than relatively longer songs.</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467051"/>
          </a:xfrm>
          <a:prstGeom prst="rect">
            <a:avLst/>
          </a:prstGeom>
        </p:spPr>
        <p:txBody>
          <a:bodyPr wrap="square" lIns="0" tIns="0" rIns="0" bIns="0" anchor="t">
            <a:spAutoFit/>
          </a:bodyPr>
          <a:lstStyle/>
          <a:p>
            <a:pPr algn="ctr">
              <a:lnSpc>
                <a:spcPts val="1900"/>
              </a:lnSpc>
            </a:pPr>
            <a:r>
              <a:rPr lang="en-US" sz="1400" dirty="0">
                <a:solidFill>
                  <a:srgbClr val="FF0000"/>
                </a:solidFill>
                <a:cs typeface="Segoe UI" panose="020B0502040204020203" pitchFamily="34" charset="0"/>
              </a:rPr>
              <a:t>Compared each years top 100 duration mean vs  all songs released duration mean.</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26" name="Rectangle 25">
            <a:extLst>
              <a:ext uri="{FF2B5EF4-FFF2-40B4-BE49-F238E27FC236}">
                <a16:creationId xmlns:a16="http://schemas.microsoft.com/office/drawing/2014/main" id="{2D1EC9D4-76A8-4A26-A2A6-D7B18B7CF659}"/>
              </a:ext>
            </a:extLst>
          </p:cNvPr>
          <p:cNvSpPr/>
          <p:nvPr/>
        </p:nvSpPr>
        <p:spPr>
          <a:xfrm>
            <a:off x="7506353" y="1662038"/>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Hypothesis</a:t>
            </a:r>
          </a:p>
        </p:txBody>
      </p:sp>
      <p:sp>
        <p:nvSpPr>
          <p:cNvPr id="27" name="Rectangle 26">
            <a:extLst>
              <a:ext uri="{FF2B5EF4-FFF2-40B4-BE49-F238E27FC236}">
                <a16:creationId xmlns:a16="http://schemas.microsoft.com/office/drawing/2014/main" id="{8B9D6654-5A8B-4A3E-B65B-E6BEC7BC3E92}"/>
              </a:ext>
            </a:extLst>
          </p:cNvPr>
          <p:cNvSpPr/>
          <p:nvPr/>
        </p:nvSpPr>
        <p:spPr>
          <a:xfrm>
            <a:off x="7506353" y="469970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Conclusion</a:t>
            </a:r>
          </a:p>
        </p:txBody>
      </p:sp>
      <p:sp>
        <p:nvSpPr>
          <p:cNvPr id="28" name="Rectangle 27">
            <a:extLst>
              <a:ext uri="{FF2B5EF4-FFF2-40B4-BE49-F238E27FC236}">
                <a16:creationId xmlns:a16="http://schemas.microsoft.com/office/drawing/2014/main" id="{A4EE4EF6-1BD1-4EE8-8C26-1356267F05F1}"/>
              </a:ext>
            </a:extLst>
          </p:cNvPr>
          <p:cNvSpPr/>
          <p:nvPr/>
        </p:nvSpPr>
        <p:spPr>
          <a:xfrm>
            <a:off x="7506353" y="3300234"/>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Testing</a:t>
            </a:r>
          </a:p>
        </p:txBody>
      </p:sp>
    </p:spTree>
    <p:extLst>
      <p:ext uri="{BB962C8B-B14F-4D97-AF65-F5344CB8AC3E}">
        <p14:creationId xmlns:p14="http://schemas.microsoft.com/office/powerpoint/2010/main" val="2238262228"/>
      </p:ext>
    </p:extLst>
  </p:cSld>
  <p:clrMapOvr>
    <a:masterClrMapping/>
  </p:clrMapOvr>
</p:sld>
</file>

<file path=ppt/theme/theme1.xml><?xml version="1.0" encoding="utf-8"?>
<a:theme xmlns:a="http://schemas.openxmlformats.org/drawingml/2006/main" name="Office Theme">
  <a:themeElements>
    <a:clrScheme name="Custom 1">
      <a:dk1>
        <a:srgbClr val="000000"/>
      </a:dk1>
      <a:lt1>
        <a:sysClr val="window" lastClr="FFFFFF"/>
      </a:lt1>
      <a:dk2>
        <a:srgbClr val="585858"/>
      </a:dk2>
      <a:lt2>
        <a:srgbClr val="E3E3E3"/>
      </a:lt2>
      <a:accent1>
        <a:srgbClr val="E20613"/>
      </a:accent1>
      <a:accent2>
        <a:srgbClr val="FFFFFF"/>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144</TotalTime>
  <Words>1448</Words>
  <Application>Microsoft Office PowerPoint</Application>
  <PresentationFormat>Widescreen</PresentationFormat>
  <Paragraphs>207</Paragraphs>
  <Slides>18</Slides>
  <Notes>18</Notes>
  <HiddenSlides>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Segoe UI Light</vt:lpstr>
      <vt:lpstr>Office Theme</vt:lpstr>
      <vt:lpstr>Dancing Through The Decades Understanding Australian taste in music </vt:lpstr>
      <vt:lpstr>Project analysis slide 2</vt:lpstr>
      <vt:lpstr>Project analysis slide 8</vt:lpstr>
      <vt:lpstr>Project analysis slide 4</vt:lpstr>
      <vt:lpstr>Project analysis slide 4</vt:lpstr>
      <vt:lpstr>Project analysis slide 10</vt:lpstr>
      <vt:lpstr>Project analysis slide 10</vt:lpstr>
      <vt:lpstr>Project analysis slide 10</vt:lpstr>
      <vt:lpstr>Project analysis slide 10</vt:lpstr>
      <vt:lpstr>Project analysis slide 3</vt:lpstr>
      <vt:lpstr>Thank You</vt:lpstr>
      <vt:lpstr>Project analysis slide 2</vt:lpstr>
      <vt:lpstr>Project analysis slide 5</vt:lpstr>
      <vt:lpstr>Project analysis slide 6</vt:lpstr>
      <vt:lpstr>Project analysis slide 7</vt:lpstr>
      <vt:lpstr>Project analysis slide 10</vt:lpstr>
      <vt:lpstr>Project analysis slide 8</vt:lpstr>
      <vt:lpstr>Project analysis slide 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Dancing Through The Decades Understanding Australian taste in music</dc:title>
  <dc:creator>Guillermo Bobzin</dc:creator>
  <cp:lastModifiedBy>Guillermo Bobzin</cp:lastModifiedBy>
  <cp:revision>13</cp:revision>
  <dcterms:created xsi:type="dcterms:W3CDTF">2021-01-15T22:03:05Z</dcterms:created>
  <dcterms:modified xsi:type="dcterms:W3CDTF">2021-01-16T00:27:34Z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