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6" r:id="rId6"/>
    <p:sldId id="280" r:id="rId7"/>
    <p:sldId id="289" r:id="rId8"/>
    <p:sldId id="291" r:id="rId9"/>
    <p:sldId id="297" r:id="rId10"/>
    <p:sldId id="299" r:id="rId11"/>
    <p:sldId id="300" r:id="rId12"/>
    <p:sldId id="301" r:id="rId13"/>
    <p:sldId id="282" r:id="rId14"/>
    <p:sldId id="294" r:id="rId15"/>
    <p:sldId id="293" r:id="rId16"/>
    <p:sldId id="295" r:id="rId17"/>
    <p:sldId id="277" r:id="rId18"/>
    <p:sldId id="296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18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570" autoAdjust="0"/>
  </p:normalViewPr>
  <p:slideViewPr>
    <p:cSldViewPr snapToGrid="0" showGuides="1">
      <p:cViewPr varScale="1">
        <p:scale>
          <a:sx n="82" d="100"/>
          <a:sy n="82" d="100"/>
        </p:scale>
        <p:origin x="225" y="45"/>
      </p:cViewPr>
      <p:guideLst>
        <p:guide orient="horz" pos="2296"/>
        <p:guide pos="3864"/>
        <p:guide pos="7512"/>
        <p:guide pos="144"/>
        <p:guide orient="horz" pos="61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~15 Seconds - </a:t>
            </a:r>
            <a:r>
              <a:rPr lang="en-US" b="1" dirty="0"/>
              <a:t>Will</a:t>
            </a:r>
          </a:p>
          <a:p>
            <a:r>
              <a:rPr lang="en-US" dirty="0"/>
              <a:t>-Group Introduction</a:t>
            </a:r>
          </a:p>
          <a:p>
            <a:r>
              <a:rPr lang="en-US" dirty="0"/>
              <a:t>-Presentation of the topic (VERY brief)</a:t>
            </a:r>
          </a:p>
          <a:p>
            <a:endParaRPr lang="en-US" dirty="0"/>
          </a:p>
          <a:p>
            <a:r>
              <a:rPr lang="en-US" b="1" dirty="0"/>
              <a:t>Title Slide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Include the name of the Project and Group Members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 - </a:t>
            </a:r>
            <a:r>
              <a:rPr lang="en-US" b="1" dirty="0"/>
              <a:t>Darren</a:t>
            </a:r>
            <a:r>
              <a:rPr lang="en-US" dirty="0"/>
              <a:t> </a:t>
            </a:r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 - </a:t>
            </a:r>
            <a:r>
              <a:rPr lang="en-US" b="1" dirty="0"/>
              <a:t>Brett</a:t>
            </a:r>
            <a:endParaRPr lang="en-US" dirty="0"/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09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 - </a:t>
            </a:r>
            <a:r>
              <a:rPr lang="en-US" b="1" dirty="0"/>
              <a:t>Darren</a:t>
            </a:r>
            <a:endParaRPr lang="en-US" dirty="0"/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66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 - </a:t>
            </a:r>
            <a:r>
              <a:rPr lang="en-US" b="1" dirty="0"/>
              <a:t>Brett</a:t>
            </a:r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32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30 seconds - </a:t>
            </a:r>
            <a:r>
              <a:rPr lang="en-US" b="1" dirty="0"/>
              <a:t>Will</a:t>
            </a:r>
            <a:endParaRPr lang="en-US" b="0" dirty="0"/>
          </a:p>
          <a:p>
            <a:r>
              <a:rPr lang="en-US" b="1" dirty="0"/>
              <a:t>Post Mortem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any difficulties that arose, and how you dealt with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38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Open-floor Q&amp;A with the audience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~1 min - </a:t>
            </a:r>
            <a:r>
              <a:rPr lang="en-US" b="1" dirty="0"/>
              <a:t>Will</a:t>
            </a:r>
          </a:p>
          <a:p>
            <a:r>
              <a:rPr lang="en-US" dirty="0"/>
              <a:t>STORYTELLING!</a:t>
            </a:r>
          </a:p>
          <a:p>
            <a:r>
              <a:rPr lang="en-US" dirty="0"/>
              <a:t>-Explain why music was chosen</a:t>
            </a:r>
          </a:p>
          <a:p>
            <a:r>
              <a:rPr lang="en-US" dirty="0"/>
              <a:t>-breeze over figures (not important at this stage)</a:t>
            </a:r>
          </a:p>
          <a:p>
            <a:r>
              <a:rPr lang="en-US" dirty="0"/>
              <a:t>-Essentially sell the project to the audience</a:t>
            </a:r>
          </a:p>
          <a:p>
            <a:endParaRPr lang="en-US" dirty="0"/>
          </a:p>
          <a:p>
            <a:r>
              <a:rPr lang="en-US" b="1" dirty="0"/>
              <a:t>Motivation &amp; Summary Slide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Define the core message or hypothesis of your project.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Describe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questions you and your group found interesting, and what motivated you to answer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Approx</a:t>
            </a:r>
            <a:r>
              <a:rPr lang="en-US" dirty="0"/>
              <a:t> 30 seconds - </a:t>
            </a:r>
            <a:r>
              <a:rPr lang="en-US" b="1" dirty="0"/>
              <a:t>Kailyn</a:t>
            </a:r>
          </a:p>
          <a:p>
            <a:endParaRPr lang="en-US" dirty="0"/>
          </a:p>
          <a:p>
            <a:r>
              <a:rPr lang="en-US" b="1" dirty="0"/>
              <a:t>Questions &amp;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Elaborate on the questions you asked, describing what kinds of data you needed to answer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them, where and how you found the data you used to answer these 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Sources ~30 seconds - </a:t>
            </a:r>
            <a:r>
              <a:rPr lang="en-US" b="1" dirty="0"/>
              <a:t>Kaylin</a:t>
            </a:r>
          </a:p>
          <a:p>
            <a:r>
              <a:rPr lang="en-US" dirty="0"/>
              <a:t>-Why did we choose this data sources?</a:t>
            </a:r>
          </a:p>
          <a:p>
            <a:r>
              <a:rPr lang="en-US" dirty="0"/>
              <a:t>-Focus on opportunities and challenges</a:t>
            </a:r>
          </a:p>
          <a:p>
            <a:r>
              <a:rPr lang="en-US" dirty="0"/>
              <a:t>-don’t’ read from the slide!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3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4B – Data Merging – 4 Hypothesis – 30 seconds to  1 minute - </a:t>
            </a:r>
            <a:r>
              <a:rPr lang="en-US" b="1" dirty="0"/>
              <a:t>Jesse</a:t>
            </a:r>
            <a:endParaRPr lang="en-US" dirty="0"/>
          </a:p>
          <a:p>
            <a:r>
              <a:rPr lang="en-US" dirty="0"/>
              <a:t>-Data has already been presented, so focus on execution (what we did and how)</a:t>
            </a:r>
          </a:p>
          <a:p>
            <a:r>
              <a:rPr lang="en-US" dirty="0"/>
              <a:t>-don’t just focus on what we did and what worked, tell what we tried and didn’t work (Jellyfish, </a:t>
            </a:r>
            <a:r>
              <a:rPr lang="en-US" dirty="0" err="1"/>
              <a:t>FuzzyBuzzy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  <a:r>
              <a:rPr lang="en-US" sz="1200" dirty="0">
                <a:solidFill>
                  <a:srgbClr val="FF0000"/>
                </a:solidFill>
                <a:cs typeface="Segoe UI" panose="020B0502040204020203" pitchFamily="34" charset="0"/>
              </a:rPr>
              <a:t> (issues matching, missing songs)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Data Cleanup &amp;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Describe the data exploration and cleanup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 insights you had while exploring the data that you didn't anticipate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any problems that arose after exploring the data, and how you resolved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exploration, ideally with the help of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10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4B – Data Merging – 4 Hypothesis</a:t>
            </a:r>
          </a:p>
          <a:p>
            <a:r>
              <a:rPr lang="en-US" dirty="0"/>
              <a:t>-Data has been presented, so focus on execution (how did we achieve this?)</a:t>
            </a:r>
          </a:p>
          <a:p>
            <a:endParaRPr lang="en-US" dirty="0"/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45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75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10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6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/reference-beta/#category-track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kaggle.com/mijames/jjj-hottest-100" TargetMode="External"/><Relationship Id="rId4" Type="http://schemas.openxmlformats.org/officeDocument/2006/relationships/hyperlink" Target="https://www.kaggle.com/yamaerenay/spotify-dataset-19212020-160k-tracks?select=data.csv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8.sv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7.png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C5C820-6123-46C6-81DE-652AD81636AC}"/>
              </a:ext>
            </a:extLst>
          </p:cNvPr>
          <p:cNvSpPr txBox="1">
            <a:spLocks/>
          </p:cNvSpPr>
          <p:nvPr/>
        </p:nvSpPr>
        <p:spPr>
          <a:xfrm>
            <a:off x="993391" y="2590633"/>
            <a:ext cx="10697593" cy="318548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Let The Music Speak</a:t>
            </a:r>
            <a:br>
              <a:rPr lang="en-A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accent4"/>
                </a:solidFill>
              </a:rPr>
              <a:t>Unearthing Australian music trends</a:t>
            </a:r>
          </a:p>
          <a:p>
            <a:endParaRPr lang="en-US" sz="4000" dirty="0">
              <a:solidFill>
                <a:schemeClr val="accent4"/>
              </a:solidFill>
            </a:endParaRPr>
          </a:p>
          <a:p>
            <a:r>
              <a:rPr lang="en-US" sz="1800" dirty="0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Brett Scotland</a:t>
            </a:r>
            <a:br>
              <a:rPr lang="en-AU" sz="1800" dirty="0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Darren </a:t>
            </a:r>
            <a:r>
              <a:rPr lang="en-US" sz="1800" dirty="0" err="1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McMurtrie</a:t>
            </a:r>
            <a:br>
              <a:rPr lang="en-AU" sz="1800" dirty="0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Jesse Tan</a:t>
            </a:r>
            <a:br>
              <a:rPr lang="en-AU" sz="1800" dirty="0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Kailyn Yong</a:t>
            </a:r>
            <a:br>
              <a:rPr lang="en-AU" sz="1800" dirty="0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Will </a:t>
            </a:r>
            <a:r>
              <a:rPr lang="en-US" sz="1800" dirty="0" err="1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Bobzin</a:t>
            </a:r>
            <a:endParaRPr lang="en-US" sz="1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63100" y="522898"/>
            <a:ext cx="26289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47650" y="24765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makes a Hottest 100 Winner?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384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4438603" y="1218830"/>
            <a:ext cx="3853543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Compared danceability and valence for each year's winner against the runner ups. A single sample t-test will show whether danceability or valence is correlated with a song being a winner.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8503288" y="1209706"/>
            <a:ext cx="352833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Neither valence or danceability have shown to be related to a song being a winner within the </a:t>
            </a: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analysed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timeframe.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9D6654-5A8B-4A3E-B65B-E6BEC7BC3E92}"/>
              </a:ext>
            </a:extLst>
          </p:cNvPr>
          <p:cNvSpPr/>
          <p:nvPr/>
        </p:nvSpPr>
        <p:spPr>
          <a:xfrm>
            <a:off x="8503289" y="919700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EE4EF6-1BD1-4EE8-8C26-1356267F05F1}"/>
              </a:ext>
            </a:extLst>
          </p:cNvPr>
          <p:cNvSpPr/>
          <p:nvPr/>
        </p:nvSpPr>
        <p:spPr>
          <a:xfrm>
            <a:off x="4429870" y="932668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3ECEA6-83B7-4970-A3E9-E1E349504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634" y="2337950"/>
            <a:ext cx="9136559" cy="16802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D1C603-69DF-4FBA-B00C-9D8CD5E7BE82}"/>
              </a:ext>
            </a:extLst>
          </p:cNvPr>
          <p:cNvSpPr/>
          <p:nvPr/>
        </p:nvSpPr>
        <p:spPr>
          <a:xfrm>
            <a:off x="214668" y="1210344"/>
            <a:ext cx="4014760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Triple J Hottest 100 winners are expected to show high positive energy (expressed as high valence) and low danceability (representing more elaborate songs) compared to other tracks.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D1DD35-E802-4A6B-8EEB-50CAAB73D1CF}"/>
              </a:ext>
            </a:extLst>
          </p:cNvPr>
          <p:cNvSpPr/>
          <p:nvPr/>
        </p:nvSpPr>
        <p:spPr>
          <a:xfrm>
            <a:off x="215701" y="920208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Hypothesis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827C48-F09F-473D-8D1B-43CA9C32D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634" y="4382881"/>
            <a:ext cx="9136558" cy="1683050"/>
          </a:xfrm>
          <a:prstGeom prst="rect">
            <a:avLst/>
          </a:prstGeom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A2014008-1443-4942-9CCB-B08C4934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55" y="6122130"/>
            <a:ext cx="11846193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Ttest_1sampResult(statistic=0.321418279106471,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pvalue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=0.7506759443702175) 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679768E4-1F95-460B-8E45-9C6CFE2F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19" y="3996406"/>
            <a:ext cx="11846193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Ttest_1sampResult(statistic=-0.3738255644108187,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pvalue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=0.7118162360398623)</a:t>
            </a: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542599" y="1595063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believe the ideal time to release a Hottest 100 winner is between Quarter 2 of a given year. Earlier and track is not “fresh”, later it’s still not as well known.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538521" y="3182298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Binning release dates by month and using a chi analysis to determine if winners release dates are evenly spread over the year.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538521" y="4590890"/>
            <a:ext cx="4268298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Chi test shows that a disproportionate number of winners  for the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analysed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period were released in Q3 and Q4. This is particularly noteworthy, as Q1 shows the highest amount of released tracks. It is </a:t>
            </a: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worth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mentioning that the sample </a:t>
            </a:r>
            <a:r>
              <a:rPr lang="en-US" sz="1400" dirty="0">
                <a:cs typeface="Segoe UI" panose="020B0502040204020203" pitchFamily="34" charset="0"/>
              </a:rPr>
              <a:t>is 23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winning songs, so it’s relatively small.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1EC9D4-76A8-4A26-A2A6-D7B18B7CF659}"/>
              </a:ext>
            </a:extLst>
          </p:cNvPr>
          <p:cNvSpPr/>
          <p:nvPr/>
        </p:nvSpPr>
        <p:spPr>
          <a:xfrm>
            <a:off x="7533339" y="129728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Hypothesis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9D6654-5A8B-4A3E-B65B-E6BEC7BC3E92}"/>
              </a:ext>
            </a:extLst>
          </p:cNvPr>
          <p:cNvSpPr/>
          <p:nvPr/>
        </p:nvSpPr>
        <p:spPr>
          <a:xfrm>
            <a:off x="7531655" y="4306010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EE4EF6-1BD1-4EE8-8C26-1356267F05F1}"/>
              </a:ext>
            </a:extLst>
          </p:cNvPr>
          <p:cNvSpPr/>
          <p:nvPr/>
        </p:nvSpPr>
        <p:spPr>
          <a:xfrm>
            <a:off x="7542599" y="288956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DAFE8-BCEC-4414-B5E7-EC009CEC5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582" y="1077676"/>
            <a:ext cx="4162870" cy="29734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C93AF1-CB37-4250-82DB-9A2B081C7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980" y="4350486"/>
            <a:ext cx="2962275" cy="23812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53708A9-D72C-40C3-8466-555B0E3E7297}"/>
              </a:ext>
            </a:extLst>
          </p:cNvPr>
          <p:cNvSpPr/>
          <p:nvPr/>
        </p:nvSpPr>
        <p:spPr>
          <a:xfrm>
            <a:off x="603476" y="874062"/>
            <a:ext cx="5903919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% of Population vs Triple J List vs Triple J Winners by Release Quarter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F2AE7A-9B11-4EFA-A1D2-F2DABC628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72" y="4496246"/>
            <a:ext cx="1945142" cy="146166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3822AE8-E934-4C11-9EBC-17117210315E}"/>
              </a:ext>
            </a:extLst>
          </p:cNvPr>
          <p:cNvSpPr/>
          <p:nvPr/>
        </p:nvSpPr>
        <p:spPr>
          <a:xfrm>
            <a:off x="139801" y="4027313"/>
            <a:ext cx="3646381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Chi test – Winners by Release Quarter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6B558E-2ED4-4510-BA6A-8D62E7097309}"/>
              </a:ext>
            </a:extLst>
          </p:cNvPr>
          <p:cNvSpPr/>
          <p:nvPr/>
        </p:nvSpPr>
        <p:spPr>
          <a:xfrm>
            <a:off x="3731901" y="4024590"/>
            <a:ext cx="3646381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Distribution of Winners by Release Quarter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4EF9004-DD60-4BB2-B75F-0633E01ED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871" y="145614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237C4C-6870-4096-9B81-7EE4EA12594C}"/>
              </a:ext>
            </a:extLst>
          </p:cNvPr>
          <p:cNvSpPr/>
          <p:nvPr/>
        </p:nvSpPr>
        <p:spPr>
          <a:xfrm>
            <a:off x="-96824" y="6021029"/>
            <a:ext cx="4482414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altLang="en-US" sz="1400" dirty="0" err="1">
                <a:cs typeface="Segoe UI" panose="020B0502040204020203" pitchFamily="34" charset="0"/>
              </a:rPr>
              <a:t>Power_divergenceResult</a:t>
            </a:r>
            <a:r>
              <a:rPr lang="en-US" altLang="en-US" sz="1400" dirty="0">
                <a:cs typeface="Segoe UI" panose="020B0502040204020203" pitchFamily="34" charset="0"/>
              </a:rPr>
              <a:t>(statistic=1.2400000000000002, </a:t>
            </a:r>
            <a:r>
              <a:rPr lang="en-US" altLang="en-US" sz="1400" dirty="0" err="1">
                <a:cs typeface="Segoe UI" panose="020B0502040204020203" pitchFamily="34" charset="0"/>
              </a:rPr>
              <a:t>pvalue</a:t>
            </a:r>
            <a:r>
              <a:rPr lang="en-US" altLang="en-US" sz="1400" dirty="0">
                <a:cs typeface="Segoe UI" panose="020B0502040204020203" pitchFamily="34" charset="0"/>
              </a:rPr>
              <a:t>=0.7434275021945493)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86A054-0E07-4BAD-8422-AC7C6F920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54653" y="522898"/>
            <a:ext cx="20373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B5B44146-2A79-4170-9984-6D54D606C4CB}"/>
              </a:ext>
            </a:extLst>
          </p:cNvPr>
          <p:cNvSpPr txBox="1">
            <a:spLocks/>
          </p:cNvSpPr>
          <p:nvPr/>
        </p:nvSpPr>
        <p:spPr>
          <a:xfrm>
            <a:off x="247650" y="24765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a perfect time to release a song?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65DC2D-D42F-4F78-AD0D-C5CB6DFD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0694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38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577015" y="522898"/>
            <a:ext cx="161498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4509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Australian songs do Australians’ vote for?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63773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15701" y="1220221"/>
            <a:ext cx="3863898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Australians prefer songs with higher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speechiness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as they gravitate towards familiar accents.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4299493" y="1212187"/>
            <a:ext cx="3669213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Compare, for each year, </a:t>
            </a:r>
            <a:r>
              <a:rPr lang="en-US" sz="1400" dirty="0" err="1">
                <a:cs typeface="Segoe UI" panose="020B0502040204020203" pitchFamily="34" charset="0"/>
              </a:rPr>
              <a:t>speechiness</a:t>
            </a:r>
            <a:r>
              <a:rPr lang="en-US" sz="1400" dirty="0">
                <a:cs typeface="Segoe UI" panose="020B0502040204020203" pitchFamily="34" charset="0"/>
              </a:rPr>
              <a:t> for Australian artists (as defined by Triple J) vs all other artists.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8346980" y="1213911"/>
            <a:ext cx="3812934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demonstrates that Australian Triple J voters prefer less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speechiness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their Australian songs. The results are significant, but some exceptions were observed.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D1F1C-5818-405E-88B1-174ECE9B1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48683"/>
            <a:ext cx="2430058" cy="3595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3B7375-B8E2-447B-A4BF-E80648120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936" y="2608881"/>
            <a:ext cx="9003105" cy="3461824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2B893715-7FF7-4B86-8E78-DAC1DC4DC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9142" y="6564458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286E7-C681-4F3C-96A5-79E08FA351B8}"/>
              </a:ext>
            </a:extLst>
          </p:cNvPr>
          <p:cNvSpPr/>
          <p:nvPr/>
        </p:nvSpPr>
        <p:spPr>
          <a:xfrm>
            <a:off x="2968081" y="6130903"/>
            <a:ext cx="8462769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Ttest_1sampResult(statistic=5.287851252325091,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pvalue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=1.4810478542864767e-07)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94FDEE-D8A6-4C00-AD60-E100676EF435}"/>
              </a:ext>
            </a:extLst>
          </p:cNvPr>
          <p:cNvSpPr/>
          <p:nvPr/>
        </p:nvSpPr>
        <p:spPr>
          <a:xfrm>
            <a:off x="8342869" y="919700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2BE8FF-23E3-490D-A738-8D7FB94855A2}"/>
              </a:ext>
            </a:extLst>
          </p:cNvPr>
          <p:cNvSpPr/>
          <p:nvPr/>
        </p:nvSpPr>
        <p:spPr>
          <a:xfrm>
            <a:off x="4285492" y="932668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Testing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2056C-4D97-43DB-9C97-71EA1081C9F1}"/>
              </a:ext>
            </a:extLst>
          </p:cNvPr>
          <p:cNvSpPr/>
          <p:nvPr/>
        </p:nvSpPr>
        <p:spPr>
          <a:xfrm>
            <a:off x="215701" y="920208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416317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432758" y="522898"/>
            <a:ext cx="275924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3862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Australians prefer long songs?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0575" y="1233877"/>
            <a:ext cx="3635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expect shorter songs, friendlier to heavy airplay, to perform better than relatively longer songs.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4114335" y="1237963"/>
            <a:ext cx="3058054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Compared each year's top 100 duration mean vs all songs released duration mean.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801138" y="1220827"/>
            <a:ext cx="4268298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analysis shows there is no significant difference in length (in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 between winning songs and the mean of the population. Only 2016 showed a significant result. Given the number of years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analysed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and the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pvalue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of 0.0879 it is reasonable to assume it was by chance.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613B6D-B2E7-4648-B621-D68023E4B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36" y="2824002"/>
            <a:ext cx="8141190" cy="30851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4A8E32-0A1A-4F6D-8104-46ACE03F392E}"/>
              </a:ext>
            </a:extLst>
          </p:cNvPr>
          <p:cNvSpPr/>
          <p:nvPr/>
        </p:nvSpPr>
        <p:spPr>
          <a:xfrm>
            <a:off x="7797441" y="919700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7B986A-1F12-4B48-8BED-267E991D02F1}"/>
              </a:ext>
            </a:extLst>
          </p:cNvPr>
          <p:cNvSpPr/>
          <p:nvPr/>
        </p:nvSpPr>
        <p:spPr>
          <a:xfrm>
            <a:off x="4109030" y="932668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Testing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6BAE42-E82B-4D38-8F96-3BF06F9B423C}"/>
              </a:ext>
            </a:extLst>
          </p:cNvPr>
          <p:cNvSpPr/>
          <p:nvPr/>
        </p:nvSpPr>
        <p:spPr>
          <a:xfrm>
            <a:off x="215701" y="920208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2238262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78653" y="522898"/>
            <a:ext cx="41133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3862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Closing remarks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1480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89202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856001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22799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189597" y="2631262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2171473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SONG RELEASE - GRANULARITY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4338272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MASHING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650507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LIVENESS AS A PARAMETER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8671869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SAMPLE SIZE CHALLENGES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98125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Time permitting, would have liked to investigate song release dates at a month level, instead of quarter.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4148051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Matching data between sources was the greatest technical challenge. Data wrangling and some manual inputs were required.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6314848" y="3653603"/>
            <a:ext cx="1752042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We explored using “Liveness” as a factor to determine if a song would be voted, but it didn’t reflect an artistic quality but rather a technical quality of the track.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8481648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Hottest 100 dataset, at 100 songs per year, still represents a small sample compared to the population. With 25 “winners” trends are not always evident.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4837074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9166446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9" name="Graphic 38" descr="Daily calendar">
            <a:extLst>
              <a:ext uri="{FF2B5EF4-FFF2-40B4-BE49-F238E27FC236}">
                <a16:creationId xmlns:a16="http://schemas.microsoft.com/office/drawing/2014/main" id="{97FB3242-499E-4F4E-B028-94CD2B27F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5521" y="2183831"/>
            <a:ext cx="710553" cy="710553"/>
          </a:xfrm>
          <a:prstGeom prst="rect">
            <a:avLst/>
          </a:prstGeom>
        </p:spPr>
      </p:pic>
      <p:pic>
        <p:nvPicPr>
          <p:cNvPr id="5" name="Graphic 4" descr="Volume">
            <a:extLst>
              <a:ext uri="{FF2B5EF4-FFF2-40B4-BE49-F238E27FC236}">
                <a16:creationId xmlns:a16="http://schemas.microsoft.com/office/drawing/2014/main" id="{C83FDFEA-58BB-47E9-9F63-7C86679C23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1771" y="2099062"/>
            <a:ext cx="719427" cy="71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91475" y="522898"/>
            <a:ext cx="42005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3657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Sources &amp; Tools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100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9A158F8-9CB5-4D25-A607-9F89B88EBBEC}"/>
              </a:ext>
            </a:extLst>
          </p:cNvPr>
          <p:cNvSpPr/>
          <p:nvPr/>
        </p:nvSpPr>
        <p:spPr>
          <a:xfrm>
            <a:off x="2262313" y="1081661"/>
            <a:ext cx="7820151" cy="51596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Data: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Explanation of each category used to describe a track, Spotify API documentation, retrieved 12-JAN-21 -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  <a:hlinkClick r:id="rId3"/>
              </a:rPr>
              <a:t>https://developer.spotify.com/documentation/web-api/reference-beta/#category-tracks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Spotify dataset (1921 – 2020) (CSV) , consolidated by Kaggle user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Yama</a:t>
            </a:r>
            <a:r>
              <a:rPr lang="en-AU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ç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Eren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Ay,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retrieved 12-JAN-21 -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  <a:hlinkClick r:id="rId4"/>
              </a:rPr>
              <a:t>https://www.kaggle.com/yamaerenay/spotify-dataset-19212020-160k-tracks?select=data.csv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TripleJ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Hottest 100 dataset (1993 - 2017) (CSV) consolidated by Kaggle user </a:t>
            </a:r>
            <a:r>
              <a:rPr lang="en-AU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MJ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retrieved 14-JAN-21 - </a:t>
            </a:r>
            <a:r>
              <a:rPr lang="en-AU" sz="1400" u="none" strike="noStrike" dirty="0">
                <a:solidFill>
                  <a:srgbClr val="0000FF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  <a:hlinkClick r:id="rId5"/>
              </a:rPr>
              <a:t>https://www.kaggle.com/mijames/jjj-hottest-100</a:t>
            </a:r>
            <a:br>
              <a:rPr lang="en-AU" sz="1400" u="none" strike="noStrike" dirty="0">
                <a:solidFill>
                  <a:srgbClr val="0000FF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AU" sz="1400" u="none" strike="noStrike" dirty="0">
              <a:solidFill>
                <a:srgbClr val="0000FF"/>
              </a:solidFill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Software: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</a:t>
            </a:r>
            <a:r>
              <a:rPr lang="en-A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Jupyter</a:t>
            </a: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Notebooks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-Pandas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-Python 3.0 – Anaconda</a:t>
            </a:r>
          </a:p>
          <a:p>
            <a:pPr>
              <a:lnSpc>
                <a:spcPts val="1900"/>
              </a:lnSpc>
            </a:pPr>
            <a:b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AU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Libraries &amp; Platforms: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cs typeface="Segoe UI" panose="020B0502040204020203" pitchFamily="34" charset="0"/>
              </a:rPr>
              <a:t>-</a:t>
            </a:r>
            <a:r>
              <a:rPr lang="en-AU" sz="1400" dirty="0" err="1">
                <a:cs typeface="Segoe UI" panose="020B0502040204020203" pitchFamily="34" charset="0"/>
              </a:rPr>
              <a:t>FuzzyWuzzy</a:t>
            </a:r>
            <a:endParaRPr lang="en-AU" sz="1400" dirty="0"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-GitHub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cs typeface="Segoe UI" panose="020B0502040204020203" pitchFamily="34" charset="0"/>
              </a:rPr>
              <a:t>-</a:t>
            </a:r>
            <a:r>
              <a:rPr lang="en-AU" sz="1400" dirty="0" err="1">
                <a:cs typeface="Segoe UI" panose="020B0502040204020203" pitchFamily="34" charset="0"/>
              </a:rPr>
              <a:t>JellyFish</a:t>
            </a:r>
            <a:endParaRPr lang="en-AU" sz="1400" dirty="0"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-Matplotlib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-Microsoft Office (Excel, </a:t>
            </a:r>
            <a:r>
              <a:rPr lang="en-A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Powerpoint</a:t>
            </a: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Word)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-SciPy Stats</a:t>
            </a:r>
            <a:endParaRPr lang="en-AU" sz="1400" dirty="0">
              <a:solidFill>
                <a:srgbClr val="FF0000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702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93025" y="522898"/>
            <a:ext cx="44989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3862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4989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03428" y="2682415"/>
            <a:ext cx="1985144" cy="18705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What music do Australians like?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Australian Preferences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2-4 Million votes yearly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Ask the right questions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Universal interest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286 Million active users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Algorithmic analysis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9724081" y="957877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ED32470-EB03-4423-9883-7303C6A60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269000"/>
                    </a14:imgEffect>
                    <a14:imgEffect>
                      <a14:brightnessContrast bright="10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790" y="3334726"/>
            <a:ext cx="758213" cy="75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phic 8" descr="Australia">
            <a:extLst>
              <a:ext uri="{FF2B5EF4-FFF2-40B4-BE49-F238E27FC236}">
                <a16:creationId xmlns:a16="http://schemas.microsoft.com/office/drawing/2014/main" id="{1609800C-ECFD-4778-ABCD-54E1C2F003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" t="29358" r="30376" b="3312"/>
          <a:stretch/>
        </p:blipFill>
        <p:spPr>
          <a:xfrm>
            <a:off x="6907376" y="1675023"/>
            <a:ext cx="860425" cy="83211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A87F5A8-51A7-4A6E-912D-84B160B747D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r="56942"/>
          <a:stretch/>
        </p:blipFill>
        <p:spPr>
          <a:xfrm>
            <a:off x="7583107" y="3326932"/>
            <a:ext cx="684000" cy="663939"/>
          </a:xfrm>
          <a:prstGeom prst="rect">
            <a:avLst/>
          </a:prstGeom>
        </p:spPr>
      </p:pic>
      <p:pic>
        <p:nvPicPr>
          <p:cNvPr id="58" name="Graphic 57" descr="Question mark">
            <a:extLst>
              <a:ext uri="{FF2B5EF4-FFF2-40B4-BE49-F238E27FC236}">
                <a16:creationId xmlns:a16="http://schemas.microsoft.com/office/drawing/2014/main" id="{974F6AEB-17B3-48DC-893F-9F3C778E6D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1793" y="5237146"/>
            <a:ext cx="591314" cy="591314"/>
          </a:xfrm>
          <a:prstGeom prst="rect">
            <a:avLst/>
          </a:prstGeom>
        </p:spPr>
      </p:pic>
      <p:pic>
        <p:nvPicPr>
          <p:cNvPr id="3" name="Graphic 2" descr="Music notes">
            <a:extLst>
              <a:ext uri="{FF2B5EF4-FFF2-40B4-BE49-F238E27FC236}">
                <a16:creationId xmlns:a16="http://schemas.microsoft.com/office/drawing/2014/main" id="{753CD197-3F90-47AE-B51E-FA49417F49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68098" y="1575451"/>
            <a:ext cx="740998" cy="7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77125" y="522898"/>
            <a:ext cx="47148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3862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7148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7224" y="230068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07019" y="230068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02121" y="350580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11917" y="350580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301259" y="1813375"/>
            <a:ext cx="2955286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What makes a song a Hottest 100 Winner?</a:t>
            </a:r>
          </a:p>
          <a:p>
            <a:pPr algn="r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Looking into Valence and Danceability 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A81A97-E8DF-4F78-B662-7F1158A403DD}"/>
              </a:ext>
            </a:extLst>
          </p:cNvPr>
          <p:cNvSpPr/>
          <p:nvPr/>
        </p:nvSpPr>
        <p:spPr>
          <a:xfrm>
            <a:off x="7974533" y="1806896"/>
            <a:ext cx="2428875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When is the perfect time to release a song?</a:t>
            </a:r>
          </a:p>
          <a:p>
            <a:pPr algn="r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Research the relation between time of release and Hottest 100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9D80A4-0190-4D7C-830C-589C324A4D44}"/>
              </a:ext>
            </a:extLst>
          </p:cNvPr>
          <p:cNvSpPr/>
          <p:nvPr/>
        </p:nvSpPr>
        <p:spPr>
          <a:xfrm>
            <a:off x="1827670" y="5160062"/>
            <a:ext cx="2428875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What Australian songs do Australians’ vote?</a:t>
            </a:r>
          </a:p>
          <a:p>
            <a:pPr algn="r">
              <a:lnSpc>
                <a:spcPts val="1900"/>
              </a:lnSpc>
            </a:pPr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Analysing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the influence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speechiness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on a song’s performance</a:t>
            </a:r>
          </a:p>
          <a:p>
            <a:pPr algn="r"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E2CDD2-9169-4417-9E74-4B6CB77138DB}"/>
              </a:ext>
            </a:extLst>
          </p:cNvPr>
          <p:cNvSpPr/>
          <p:nvPr/>
        </p:nvSpPr>
        <p:spPr>
          <a:xfrm>
            <a:off x="7965097" y="5150278"/>
            <a:ext cx="2428875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 Australians prefer long songs?</a:t>
            </a:r>
          </a:p>
          <a:p>
            <a:pPr algn="r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Determine if song length affects ranking performance</a:t>
            </a:r>
          </a:p>
        </p:txBody>
      </p:sp>
      <p:pic>
        <p:nvPicPr>
          <p:cNvPr id="4" name="Graphic 3" descr="Daily calendar">
            <a:extLst>
              <a:ext uri="{FF2B5EF4-FFF2-40B4-BE49-F238E27FC236}">
                <a16:creationId xmlns:a16="http://schemas.microsoft.com/office/drawing/2014/main" id="{4150499C-0D08-4DC7-BECD-6F84D4C65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9336" y="2621540"/>
            <a:ext cx="809223" cy="809223"/>
          </a:xfrm>
          <a:prstGeom prst="rect">
            <a:avLst/>
          </a:prstGeom>
        </p:spPr>
      </p:pic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680FFE80-6F36-455A-BFC8-EE7246B85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15577" y="3909466"/>
            <a:ext cx="786537" cy="786537"/>
          </a:xfrm>
          <a:prstGeom prst="rect">
            <a:avLst/>
          </a:prstGeom>
        </p:spPr>
      </p:pic>
      <p:pic>
        <p:nvPicPr>
          <p:cNvPr id="79" name="Graphic 78" descr="Australia">
            <a:extLst>
              <a:ext uri="{FF2B5EF4-FFF2-40B4-BE49-F238E27FC236}">
                <a16:creationId xmlns:a16="http://schemas.microsoft.com/office/drawing/2014/main" id="{1640CBD7-009F-4A72-A76D-0C31B454FAC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" t="29358" r="30376" b="3312"/>
          <a:stretch/>
        </p:blipFill>
        <p:spPr>
          <a:xfrm>
            <a:off x="5505923" y="4081046"/>
            <a:ext cx="860425" cy="832117"/>
          </a:xfrm>
          <a:prstGeom prst="rect">
            <a:avLst/>
          </a:prstGeom>
        </p:spPr>
      </p:pic>
      <p:pic>
        <p:nvPicPr>
          <p:cNvPr id="10" name="Graphic 9" descr="Trophy">
            <a:extLst>
              <a:ext uri="{FF2B5EF4-FFF2-40B4-BE49-F238E27FC236}">
                <a16:creationId xmlns:a16="http://schemas.microsoft.com/office/drawing/2014/main" id="{4B772360-9BAF-4D1B-8178-457B640180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89540" y="2693029"/>
            <a:ext cx="809174" cy="8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29550" y="522898"/>
            <a:ext cx="43624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3862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3719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STRENGHTS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CHALLENGES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SPOTIFY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TRIPLE J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597238" y="2639638"/>
            <a:ext cx="4162870" cy="15388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Manageable size for a robust sample (2500 lines/25 years)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Reflects Australian tastes in Music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663284" y="2639638"/>
            <a:ext cx="4162870" cy="11695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Artist and song titles recorded using own notation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Heavily biased towards Australian and Alternative artists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14823" y="4815730"/>
            <a:ext cx="4162870" cy="5847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for over 170K tracks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Technical track analysis – extensive and consistent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663284" y="4798145"/>
            <a:ext cx="4162870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Artist and song titles recorded using own notation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Some songs from Triple J were not present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ACCURATE REFLECTION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663282" y="2198666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BIASED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401" y="4381088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EXTENSIVE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676118" y="437449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UNIQUE FORMAT</a:t>
            </a:r>
          </a:p>
        </p:txBody>
      </p:sp>
    </p:spTree>
    <p:extLst>
      <p:ext uri="{BB962C8B-B14F-4D97-AF65-F5344CB8AC3E}">
        <p14:creationId xmlns:p14="http://schemas.microsoft.com/office/powerpoint/2010/main" val="134031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99444C-F719-4019-9ABE-994948658E74}"/>
              </a:ext>
            </a:extLst>
          </p:cNvPr>
          <p:cNvSpPr/>
          <p:nvPr/>
        </p:nvSpPr>
        <p:spPr>
          <a:xfrm>
            <a:off x="159026" y="1278949"/>
            <a:ext cx="5860774" cy="51085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3862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Framework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4"/>
            <a:ext cx="1443600" cy="14449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7"/>
            <a:ext cx="1443600" cy="14449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5"/>
            <a:ext cx="1443600" cy="14449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5"/>
            <a:ext cx="1443600" cy="144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00342" y="2113531"/>
            <a:ext cx="1443600" cy="14449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00342" y="556478"/>
            <a:ext cx="1443600" cy="14449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00342" y="5227637"/>
            <a:ext cx="1443600" cy="14449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166832" y="2508776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395432" y="3651287"/>
            <a:ext cx="7138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552844" y="3651287"/>
            <a:ext cx="9424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8638772" y="2836003"/>
            <a:ext cx="261570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900342" y="1278949"/>
            <a:ext cx="12700" cy="4671159"/>
          </a:xfrm>
          <a:prstGeom prst="bentConnector3">
            <a:avLst>
              <a:gd name="adj1" fmla="val 21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124888" y="3548136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Merged Data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552319" y="3425025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Hypothesis Testing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62441" y="5600643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Do Australians prefer long songs?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72342" y="905100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What makes a song a Hottest 100 Winner?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594895" y="4882002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How did we apply the data?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136397" y="4638346"/>
            <a:ext cx="1348582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Data pivoting by artist and song,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tools, resources and challenges.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44632" y="695982"/>
            <a:ext cx="1348582" cy="11980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Plenty of information, so focus on hypothesis to avoid branching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50965" y="3944705"/>
            <a:ext cx="1348582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What sets Australian songs apart from the rest.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64686" y="5580406"/>
            <a:ext cx="1348582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Does song length make a difference?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28600" y="2346528"/>
            <a:ext cx="13866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Triple J Hottest 100 data 1993 - 2017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387895"/>
            <a:ext cx="1348582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Spotify data – track level quantitative data 1921 - 2020.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15ACCE4-BDD2-42AD-BA7A-3FEEED0FC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269000"/>
                    </a14:imgEffect>
                    <a14:imgEffect>
                      <a14:brightnessContrast bright="10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80" y="4387893"/>
            <a:ext cx="758213" cy="75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A1663D-39BE-4461-AE1A-A5812293FD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r="56942"/>
          <a:stretch/>
        </p:blipFill>
        <p:spPr>
          <a:xfrm>
            <a:off x="2080455" y="2135562"/>
            <a:ext cx="684000" cy="663939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A6E7110D-DF7A-475A-9BBD-9E8F6534D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00342" y="3670584"/>
            <a:ext cx="1443600" cy="14449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B7BCDB-959D-462A-B7F0-33D1193F0227}"/>
              </a:ext>
            </a:extLst>
          </p:cNvPr>
          <p:cNvSpPr/>
          <p:nvPr/>
        </p:nvSpPr>
        <p:spPr>
          <a:xfrm>
            <a:off x="10558987" y="2237029"/>
            <a:ext cx="1348582" cy="11980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Occasional unreliable data </a:t>
            </a:r>
            <a:r>
              <a:rPr lang="en-US" sz="1400" dirty="0" err="1">
                <a:cs typeface="Segoe UI" panose="020B0502040204020203" pitchFamily="34" charset="0"/>
              </a:rPr>
              <a:t>eg.</a:t>
            </a:r>
            <a:r>
              <a:rPr lang="en-US" sz="1400" dirty="0">
                <a:cs typeface="Segoe UI" panose="020B0502040204020203" pitchFamily="34" charset="0"/>
              </a:rPr>
              <a:t> Tracks released as single before album.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02C160-24D5-48A8-A2EF-FCF5317C0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38772" y="4366565"/>
            <a:ext cx="272383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68C5B7-5F1D-4DC4-A058-D66CE090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38856" y="3651287"/>
            <a:ext cx="699916" cy="0"/>
          </a:xfrm>
          <a:prstGeom prst="straightConnector1">
            <a:avLst/>
          </a:prstGeom>
          <a:ln w="22225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87A8419-6E9F-4859-B052-04FB52EAA754}"/>
              </a:ext>
            </a:extLst>
          </p:cNvPr>
          <p:cNvSpPr/>
          <p:nvPr/>
        </p:nvSpPr>
        <p:spPr>
          <a:xfrm>
            <a:off x="8938377" y="2456076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What is the perfect time to release a song?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38377" y="3977572"/>
            <a:ext cx="1371600" cy="9848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What Australian songs do Australians vote for?</a:t>
            </a:r>
          </a:p>
        </p:txBody>
      </p:sp>
    </p:spTree>
    <p:extLst>
      <p:ext uri="{BB962C8B-B14F-4D97-AF65-F5344CB8AC3E}">
        <p14:creationId xmlns:p14="http://schemas.microsoft.com/office/powerpoint/2010/main" val="81311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3862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Cleaning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38D23E0-90B3-43E4-82DA-493418211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462"/>
          <a:stretch/>
        </p:blipFill>
        <p:spPr>
          <a:xfrm>
            <a:off x="3211586" y="2167424"/>
            <a:ext cx="1584725" cy="27794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D7C618-C0D0-4E1D-B20E-A44FE87C2D5B}"/>
              </a:ext>
            </a:extLst>
          </p:cNvPr>
          <p:cNvSpPr txBox="1"/>
          <p:nvPr/>
        </p:nvSpPr>
        <p:spPr>
          <a:xfrm>
            <a:off x="3211586" y="171035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Triple J dataset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E80708-2F4F-4340-9C3D-5A183C1F8F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158"/>
          <a:stretch/>
        </p:blipFill>
        <p:spPr>
          <a:xfrm>
            <a:off x="6576060" y="2109895"/>
            <a:ext cx="1405519" cy="312331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4E8D467-41BB-4A36-AD97-ACB5FA65067F}"/>
              </a:ext>
            </a:extLst>
          </p:cNvPr>
          <p:cNvSpPr txBox="1"/>
          <p:nvPr/>
        </p:nvSpPr>
        <p:spPr>
          <a:xfrm>
            <a:off x="6478623" y="1705002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Spotify dataset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7C643BC-AA59-4B95-ACF7-8E297A26AF5F}"/>
              </a:ext>
            </a:extLst>
          </p:cNvPr>
          <p:cNvSpPr/>
          <p:nvPr/>
        </p:nvSpPr>
        <p:spPr>
          <a:xfrm>
            <a:off x="2972257" y="3557161"/>
            <a:ext cx="2073965" cy="36933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37C6AAC-C6BD-48D4-B46D-BA998DC26B8E}"/>
              </a:ext>
            </a:extLst>
          </p:cNvPr>
          <p:cNvSpPr/>
          <p:nvPr/>
        </p:nvSpPr>
        <p:spPr>
          <a:xfrm>
            <a:off x="6241835" y="3121021"/>
            <a:ext cx="2073965" cy="36933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95B1B90-6B3E-4959-96D7-70AD8547E67E}"/>
              </a:ext>
            </a:extLst>
          </p:cNvPr>
          <p:cNvSpPr/>
          <p:nvPr/>
        </p:nvSpPr>
        <p:spPr>
          <a:xfrm>
            <a:off x="2978246" y="3167200"/>
            <a:ext cx="2073965" cy="369332"/>
          </a:xfrm>
          <a:prstGeom prst="roundRect">
            <a:avLst>
              <a:gd name="adj" fmla="val 50000"/>
            </a:avLst>
          </a:prstGeom>
          <a:solidFill>
            <a:srgbClr val="92D050">
              <a:alpha val="2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`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7C7130C-3A06-45DA-B8CD-FF452BD08DF1}"/>
              </a:ext>
            </a:extLst>
          </p:cNvPr>
          <p:cNvSpPr/>
          <p:nvPr/>
        </p:nvSpPr>
        <p:spPr>
          <a:xfrm>
            <a:off x="6241835" y="2732133"/>
            <a:ext cx="2073965" cy="369332"/>
          </a:xfrm>
          <a:prstGeom prst="roundRect">
            <a:avLst>
              <a:gd name="adj" fmla="val 50000"/>
            </a:avLst>
          </a:prstGeom>
          <a:solidFill>
            <a:srgbClr val="92D050">
              <a:alpha val="2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5DE7A60D-40D0-4587-86D4-7CCAF1D845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913798"/>
              </p:ext>
            </p:extLst>
          </p:nvPr>
        </p:nvGraphicFramePr>
        <p:xfrm>
          <a:off x="400050" y="3825875"/>
          <a:ext cx="1817688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1676160" imgH="1510920" progId="Photoshop.Image.13">
                  <p:embed/>
                </p:oleObj>
              </mc:Choice>
              <mc:Fallback>
                <p:oleObj name="Image" r:id="rId5" imgW="1676160" imgH="1510920" progId="Photoshop.Image.13">
                  <p:embed/>
                  <p:pic>
                    <p:nvPicPr>
                      <p:cNvPr id="44" name="Object 43">
                        <a:extLst>
                          <a:ext uri="{FF2B5EF4-FFF2-40B4-BE49-F238E27FC236}">
                            <a16:creationId xmlns:a16="http://schemas.microsoft.com/office/drawing/2014/main" id="{5DE7A60D-40D0-4587-86D4-7CCAF1D84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050" y="3825875"/>
                        <a:ext cx="1817688" cy="1638300"/>
                      </a:xfrm>
                      <a:prstGeom prst="rect">
                        <a:avLst/>
                      </a:prstGeom>
                      <a:ln>
                        <a:solidFill>
                          <a:schemeClr val="accent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4EA11B65-32B4-4A48-9F34-F9D32F061E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389540"/>
              </p:ext>
            </p:extLst>
          </p:nvPr>
        </p:nvGraphicFramePr>
        <p:xfrm>
          <a:off x="346075" y="1282700"/>
          <a:ext cx="1925638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7" imgW="2247480" imgH="1777680" progId="Photoshop.Image.13">
                  <p:embed/>
                </p:oleObj>
              </mc:Choice>
              <mc:Fallback>
                <p:oleObj name="Image" r:id="rId7" imgW="2247480" imgH="1777680" progId="Photoshop.Image.13">
                  <p:embed/>
                  <p:pic>
                    <p:nvPicPr>
                      <p:cNvPr id="45" name="Object 44">
                        <a:extLst>
                          <a:ext uri="{FF2B5EF4-FFF2-40B4-BE49-F238E27FC236}">
                            <a16:creationId xmlns:a16="http://schemas.microsoft.com/office/drawing/2014/main" id="{4EA11B65-32B4-4A48-9F34-F9D32F061E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6075" y="1282700"/>
                        <a:ext cx="1925638" cy="1522413"/>
                      </a:xfrm>
                      <a:prstGeom prst="rect">
                        <a:avLst/>
                      </a:prstGeom>
                      <a:ln>
                        <a:solidFill>
                          <a:schemeClr val="accent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011A9C2-17F3-44C0-9F8A-799B5CA707D5}"/>
              </a:ext>
            </a:extLst>
          </p:cNvPr>
          <p:cNvCxnSpPr>
            <a:stCxn id="55" idx="1"/>
          </p:cNvCxnSpPr>
          <p:nvPr/>
        </p:nvCxnSpPr>
        <p:spPr>
          <a:xfrm flipH="1" flipV="1">
            <a:off x="2271196" y="2043559"/>
            <a:ext cx="707050" cy="13083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4C7616-1507-4812-9987-1EDF2F0B1086}"/>
              </a:ext>
            </a:extLst>
          </p:cNvPr>
          <p:cNvCxnSpPr>
            <a:stCxn id="51" idx="1"/>
            <a:endCxn id="44" idx="3"/>
          </p:cNvCxnSpPr>
          <p:nvPr/>
        </p:nvCxnSpPr>
        <p:spPr>
          <a:xfrm flipH="1">
            <a:off x="2217010" y="3741827"/>
            <a:ext cx="755247" cy="9026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37F577-1CC6-464F-B833-593EAC424153}"/>
              </a:ext>
            </a:extLst>
          </p:cNvPr>
          <p:cNvCxnSpPr>
            <a:cxnSpLocks/>
            <a:stCxn id="56" idx="3"/>
            <a:endCxn id="22" idx="1"/>
          </p:cNvCxnSpPr>
          <p:nvPr/>
        </p:nvCxnSpPr>
        <p:spPr>
          <a:xfrm flipV="1">
            <a:off x="8315800" y="1878983"/>
            <a:ext cx="707050" cy="103781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1D5069-1954-4F4B-B097-987B7E6BB3FC}"/>
              </a:ext>
            </a:extLst>
          </p:cNvPr>
          <p:cNvCxnSpPr>
            <a:cxnSpLocks/>
            <a:stCxn id="52" idx="3"/>
            <a:endCxn id="28" idx="1"/>
          </p:cNvCxnSpPr>
          <p:nvPr/>
        </p:nvCxnSpPr>
        <p:spPr>
          <a:xfrm>
            <a:off x="8315800" y="3305687"/>
            <a:ext cx="707050" cy="141905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69CB025E-A746-492E-A75A-39888F2A54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850" y="727610"/>
            <a:ext cx="2941693" cy="230274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F21A3B-3E32-4D7B-8431-F74A13CCA4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2850" y="3671550"/>
            <a:ext cx="2943330" cy="2106391"/>
          </a:xfrm>
          <a:prstGeom prst="rect">
            <a:avLst/>
          </a:prstGeom>
          <a:ln>
            <a:solidFill>
              <a:schemeClr val="accent6"/>
            </a:solidFill>
          </a:ln>
          <a:effectLst>
            <a:softEdge rad="0"/>
          </a:effectLst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AB15FF6-DDAE-433C-B630-DE7C939989F3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5052211" y="2916799"/>
            <a:ext cx="1189624" cy="435067"/>
          </a:xfrm>
          <a:prstGeom prst="bentConnector3">
            <a:avLst>
              <a:gd name="adj1" fmla="val 43873"/>
            </a:avLst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EC1AF9F-0C87-4F7B-984C-C5187DEE2F56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 flipV="1">
            <a:off x="5046222" y="3305687"/>
            <a:ext cx="1195613" cy="436140"/>
          </a:xfrm>
          <a:prstGeom prst="bentConnector3">
            <a:avLst>
              <a:gd name="adj1" fmla="val 58867"/>
            </a:avLst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72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9E3D99-D23E-410C-8F4B-9CBF1D2E9A35}"/>
              </a:ext>
            </a:extLst>
          </p:cNvPr>
          <p:cNvSpPr txBox="1"/>
          <p:nvPr/>
        </p:nvSpPr>
        <p:spPr>
          <a:xfrm>
            <a:off x="1099958" y="3275074"/>
            <a:ext cx="5268758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AU" dirty="0">
                <a:cs typeface="Arial" panose="020B0604020202020204" pitchFamily="34" charset="0"/>
              </a:rPr>
              <a:t>1. How to match columns when special characters and symbols appear</a:t>
            </a:r>
            <a:r>
              <a:rPr lang="en-AU" altLang="zh-CN" dirty="0">
                <a:cs typeface="Arial" panose="020B0604020202020204" pitchFamily="34" charset="0"/>
              </a:rPr>
              <a:t>?</a:t>
            </a:r>
          </a:p>
          <a:p>
            <a:pPr marL="514350" indent="-514350">
              <a:buAutoNum type="arabicPeriod"/>
            </a:pPr>
            <a:endParaRPr lang="en-AU" altLang="zh-CN" dirty="0">
              <a:cs typeface="Arial" panose="020B0604020202020204" pitchFamily="34" charset="0"/>
            </a:endParaRPr>
          </a:p>
          <a:p>
            <a:r>
              <a:rPr lang="en-AU" dirty="0">
                <a:cs typeface="Arial" panose="020B0604020202020204" pitchFamily="34" charset="0"/>
              </a:rPr>
              <a:t>2. How to make sure the matching can be done quickly in such a big data set?</a:t>
            </a:r>
          </a:p>
          <a:p>
            <a:pPr algn="ctr"/>
            <a:r>
              <a:rPr lang="en-AU" dirty="0">
                <a:cs typeface="Arial" panose="020B0604020202020204" pitchFamily="34" charset="0"/>
              </a:rPr>
              <a:t>2,501 x</a:t>
            </a:r>
            <a:r>
              <a:rPr lang="zh-CN" altLang="en-US" dirty="0">
                <a:cs typeface="Arial" panose="020B0604020202020204" pitchFamily="34" charset="0"/>
              </a:rPr>
              <a:t> </a:t>
            </a:r>
            <a:r>
              <a:rPr lang="en-AU" altLang="zh-CN" dirty="0">
                <a:cs typeface="Arial" panose="020B0604020202020204" pitchFamily="34" charset="0"/>
              </a:rPr>
              <a:t>170,665</a:t>
            </a:r>
            <a:r>
              <a:rPr lang="zh-CN" altLang="en-US" dirty="0">
                <a:cs typeface="Arial" panose="020B0604020202020204" pitchFamily="34" charset="0"/>
              </a:rPr>
              <a:t> </a:t>
            </a:r>
            <a:r>
              <a:rPr lang="en-AU" altLang="zh-CN" dirty="0">
                <a:cs typeface="Arial" panose="020B0604020202020204" pitchFamily="34" charset="0"/>
              </a:rPr>
              <a:t>= 426,833,165 !</a:t>
            </a:r>
            <a:endParaRPr lang="en-AU" dirty="0"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FEDD37-7DFD-4214-98E8-5743634C4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710" y="1045678"/>
            <a:ext cx="2122664" cy="528638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F6055D-361F-4C75-AE2B-8B3EA9A75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9809" y="1051227"/>
            <a:ext cx="2347811" cy="5264788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64A4D71-E88F-4A83-B774-190EB2F8122C}"/>
              </a:ext>
            </a:extLst>
          </p:cNvPr>
          <p:cNvSpPr txBox="1">
            <a:spLocks/>
          </p:cNvSpPr>
          <p:nvPr/>
        </p:nvSpPr>
        <p:spPr>
          <a:xfrm>
            <a:off x="228600" y="23862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Cleaning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EC0059-95B1-4893-B276-79A772C3A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AF58-911D-42D9-A496-70A8C71D1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86C080-2131-4051-B556-5C4820AAE9EA}"/>
              </a:ext>
            </a:extLst>
          </p:cNvPr>
          <p:cNvSpPr/>
          <p:nvPr/>
        </p:nvSpPr>
        <p:spPr>
          <a:xfrm>
            <a:off x="1100039" y="200528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CHALLENGES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099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F4EF07-644D-4E42-8689-B2D83C72BD41}"/>
              </a:ext>
            </a:extLst>
          </p:cNvPr>
          <p:cNvSpPr/>
          <p:nvPr/>
        </p:nvSpPr>
        <p:spPr>
          <a:xfrm>
            <a:off x="424070" y="663161"/>
            <a:ext cx="10536652" cy="2002355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3862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Cleaning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38D23E0-90B3-43E4-82DA-493418211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0" y="3171666"/>
            <a:ext cx="1322514" cy="31717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D7C618-C0D0-4E1D-B20E-A44FE87C2D5B}"/>
              </a:ext>
            </a:extLst>
          </p:cNvPr>
          <p:cNvSpPr txBox="1"/>
          <p:nvPr/>
        </p:nvSpPr>
        <p:spPr>
          <a:xfrm>
            <a:off x="676849" y="2731544"/>
            <a:ext cx="1331347" cy="335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Triple J dataset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E80708-2F4F-4340-9C3D-5A183C1F8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201" y="3108732"/>
            <a:ext cx="1172960" cy="350658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4E8D467-41BB-4A36-AD97-ACB5FA65067F}"/>
              </a:ext>
            </a:extLst>
          </p:cNvPr>
          <p:cNvSpPr txBox="1"/>
          <p:nvPr/>
        </p:nvSpPr>
        <p:spPr>
          <a:xfrm>
            <a:off x="3382918" y="2728601"/>
            <a:ext cx="1347988" cy="335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Spotify dataset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EAF6AFD-6029-4006-AAFF-16184E098DCC}"/>
              </a:ext>
            </a:extLst>
          </p:cNvPr>
          <p:cNvSpPr/>
          <p:nvPr/>
        </p:nvSpPr>
        <p:spPr>
          <a:xfrm>
            <a:off x="561688" y="5677710"/>
            <a:ext cx="1730804" cy="335215"/>
          </a:xfrm>
          <a:prstGeom prst="roundRect">
            <a:avLst>
              <a:gd name="adj" fmla="val 50000"/>
            </a:avLst>
          </a:prstGeom>
          <a:solidFill>
            <a:srgbClr val="E20613">
              <a:alpha val="2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7C643BC-AA59-4B95-ACF7-8E297A26AF5F}"/>
              </a:ext>
            </a:extLst>
          </p:cNvPr>
          <p:cNvSpPr/>
          <p:nvPr/>
        </p:nvSpPr>
        <p:spPr>
          <a:xfrm>
            <a:off x="561688" y="4422307"/>
            <a:ext cx="1730804" cy="33521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37C6AAC-C6BD-48D4-B46D-BA998DC26B8E}"/>
              </a:ext>
            </a:extLst>
          </p:cNvPr>
          <p:cNvSpPr/>
          <p:nvPr/>
        </p:nvSpPr>
        <p:spPr>
          <a:xfrm>
            <a:off x="3290277" y="4026455"/>
            <a:ext cx="1730804" cy="33521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95B1B90-6B3E-4959-96D7-70AD8547E67E}"/>
              </a:ext>
            </a:extLst>
          </p:cNvPr>
          <p:cNvSpPr/>
          <p:nvPr/>
        </p:nvSpPr>
        <p:spPr>
          <a:xfrm>
            <a:off x="566686" y="4068369"/>
            <a:ext cx="1730804" cy="335215"/>
          </a:xfrm>
          <a:prstGeom prst="roundRect">
            <a:avLst>
              <a:gd name="adj" fmla="val 50000"/>
            </a:avLst>
          </a:prstGeom>
          <a:solidFill>
            <a:srgbClr val="92D050">
              <a:alpha val="2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`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7C7130C-3A06-45DA-B8CD-FF452BD08DF1}"/>
              </a:ext>
            </a:extLst>
          </p:cNvPr>
          <p:cNvSpPr/>
          <p:nvPr/>
        </p:nvSpPr>
        <p:spPr>
          <a:xfrm>
            <a:off x="3290277" y="3673491"/>
            <a:ext cx="1730804" cy="335215"/>
          </a:xfrm>
          <a:prstGeom prst="roundRect">
            <a:avLst>
              <a:gd name="adj" fmla="val 50000"/>
            </a:avLst>
          </a:prstGeom>
          <a:solidFill>
            <a:srgbClr val="92D050">
              <a:alpha val="2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85981671-C451-4319-8F09-17350DD46985}"/>
              </a:ext>
            </a:extLst>
          </p:cNvPr>
          <p:cNvSpPr/>
          <p:nvPr/>
        </p:nvSpPr>
        <p:spPr>
          <a:xfrm>
            <a:off x="3290276" y="5929725"/>
            <a:ext cx="1730804" cy="335215"/>
          </a:xfrm>
          <a:prstGeom prst="roundRect">
            <a:avLst>
              <a:gd name="adj" fmla="val 50000"/>
            </a:avLst>
          </a:prstGeom>
          <a:solidFill>
            <a:srgbClr val="E20613">
              <a:alpha val="2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5C2677-11D7-43D7-B760-4B1BFB01D6AB}"/>
              </a:ext>
            </a:extLst>
          </p:cNvPr>
          <p:cNvSpPr/>
          <p:nvPr/>
        </p:nvSpPr>
        <p:spPr>
          <a:xfrm>
            <a:off x="554609" y="6032799"/>
            <a:ext cx="1730804" cy="335215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798F5853-0BAE-406E-8ED2-42655172BC15}"/>
              </a:ext>
            </a:extLst>
          </p:cNvPr>
          <p:cNvSpPr/>
          <p:nvPr/>
        </p:nvSpPr>
        <p:spPr>
          <a:xfrm>
            <a:off x="3290276" y="6297856"/>
            <a:ext cx="1730804" cy="335215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2727B108-B937-493A-8170-F614A272B7AE}"/>
              </a:ext>
            </a:extLst>
          </p:cNvPr>
          <p:cNvCxnSpPr>
            <a:stCxn id="55" idx="1"/>
            <a:endCxn id="134" idx="1"/>
          </p:cNvCxnSpPr>
          <p:nvPr/>
        </p:nvCxnSpPr>
        <p:spPr>
          <a:xfrm rot="10800000" flipV="1">
            <a:off x="554609" y="4235976"/>
            <a:ext cx="12077" cy="1964430"/>
          </a:xfrm>
          <a:prstGeom prst="bentConnector3">
            <a:avLst>
              <a:gd name="adj1" fmla="val 200010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8F7F965B-8D38-46DA-8253-F25E4D42C410}"/>
              </a:ext>
            </a:extLst>
          </p:cNvPr>
          <p:cNvCxnSpPr>
            <a:stCxn id="51" idx="1"/>
            <a:endCxn id="19" idx="1"/>
          </p:cNvCxnSpPr>
          <p:nvPr/>
        </p:nvCxnSpPr>
        <p:spPr>
          <a:xfrm rot="10800000" flipV="1">
            <a:off x="561688" y="4589914"/>
            <a:ext cx="10599" cy="1255403"/>
          </a:xfrm>
          <a:prstGeom prst="bentConnector3">
            <a:avLst>
              <a:gd name="adj1" fmla="val 1173913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E63EFD-E3FB-44AD-B215-87217E57DB05}"/>
              </a:ext>
            </a:extLst>
          </p:cNvPr>
          <p:cNvCxnSpPr>
            <a:cxnSpLocks/>
          </p:cNvCxnSpPr>
          <p:nvPr/>
        </p:nvCxnSpPr>
        <p:spPr>
          <a:xfrm flipH="1">
            <a:off x="5021080" y="6465464"/>
            <a:ext cx="30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9EA025A-5633-4307-9BC1-C7005997F6A9}"/>
              </a:ext>
            </a:extLst>
          </p:cNvPr>
          <p:cNvCxnSpPr>
            <a:stCxn id="56" idx="3"/>
          </p:cNvCxnSpPr>
          <p:nvPr/>
        </p:nvCxnSpPr>
        <p:spPr>
          <a:xfrm>
            <a:off x="5021081" y="3841098"/>
            <a:ext cx="300433" cy="2624365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BE78CE-C32E-4FEE-B33D-3C18EEA3CE1C}"/>
              </a:ext>
            </a:extLst>
          </p:cNvPr>
          <p:cNvCxnSpPr>
            <a:cxnSpLocks/>
          </p:cNvCxnSpPr>
          <p:nvPr/>
        </p:nvCxnSpPr>
        <p:spPr>
          <a:xfrm flipH="1">
            <a:off x="5021081" y="6097333"/>
            <a:ext cx="150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14BDECE-3F4B-4238-B693-F3520082A72B}"/>
              </a:ext>
            </a:extLst>
          </p:cNvPr>
          <p:cNvCxnSpPr>
            <a:stCxn id="52" idx="3"/>
          </p:cNvCxnSpPr>
          <p:nvPr/>
        </p:nvCxnSpPr>
        <p:spPr>
          <a:xfrm>
            <a:off x="5021081" y="4194063"/>
            <a:ext cx="150216" cy="1903270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0E41A3EA-53EF-42FB-AB84-82D81C010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133" y="3108736"/>
            <a:ext cx="6315876" cy="350658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ECDC05D-816E-4730-B182-DD74228EEC8C}"/>
              </a:ext>
            </a:extLst>
          </p:cNvPr>
          <p:cNvSpPr txBox="1"/>
          <p:nvPr/>
        </p:nvSpPr>
        <p:spPr>
          <a:xfrm>
            <a:off x="623298" y="824485"/>
            <a:ext cx="10171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Arial" panose="020B0604020202020204" pitchFamily="34" charset="0"/>
              </a:rPr>
              <a:t>Some other libraries we tried: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1. </a:t>
            </a:r>
            <a:r>
              <a:rPr lang="en-US" altLang="zh-CN" dirty="0" err="1">
                <a:cs typeface="Arial" panose="020B0604020202020204" pitchFamily="34" charset="0"/>
              </a:rPr>
              <a:t>FuzzyWuzzy</a:t>
            </a: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zh-CN" dirty="0">
                <a:cs typeface="Arial" panose="020B0604020202020204" pitchFamily="34" charset="0"/>
              </a:rPr>
              <a:t>2. Jellyfish</a:t>
            </a:r>
          </a:p>
          <a:p>
            <a:pPr marL="342900" indent="-342900">
              <a:buAutoNum type="arabicPeriod"/>
            </a:pP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zh-CN" b="1" dirty="0">
                <a:cs typeface="Arial" panose="020B0604020202020204" pitchFamily="34" charset="0"/>
              </a:rPr>
              <a:t>Problem: </a:t>
            </a:r>
            <a:r>
              <a:rPr lang="en-US" altLang="zh-CN" dirty="0">
                <a:cs typeface="Arial" panose="020B0604020202020204" pitchFamily="34" charset="0"/>
              </a:rPr>
              <a:t>2500 rows in Triple J dataset and 170k rows in Spotify dataset</a:t>
            </a:r>
            <a:r>
              <a:rPr lang="en-AU" altLang="zh-CN" dirty="0">
                <a:cs typeface="Arial" panose="020B0604020202020204" pitchFamily="34" charset="0"/>
              </a:rPr>
              <a:t>, using these libraries to run a full table scan would be very slow.</a:t>
            </a:r>
            <a:endParaRPr lang="en-US" altLang="zh-CN" dirty="0">
              <a:cs typeface="Arial" panose="020B0604020202020204" pitchFamily="34" charset="0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CD46AA7E-7E64-438C-A402-729082DABC9F}"/>
              </a:ext>
            </a:extLst>
          </p:cNvPr>
          <p:cNvCxnSpPr>
            <a:stCxn id="19" idx="3"/>
            <a:endCxn id="133" idx="1"/>
          </p:cNvCxnSpPr>
          <p:nvPr/>
        </p:nvCxnSpPr>
        <p:spPr>
          <a:xfrm>
            <a:off x="2292492" y="5845318"/>
            <a:ext cx="997784" cy="252015"/>
          </a:xfrm>
          <a:prstGeom prst="bentConnector3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F44D5A5-1FF9-4661-8CD0-BABED1A44F41}"/>
              </a:ext>
            </a:extLst>
          </p:cNvPr>
          <p:cNvCxnSpPr>
            <a:stCxn id="134" idx="3"/>
            <a:endCxn id="135" idx="1"/>
          </p:cNvCxnSpPr>
          <p:nvPr/>
        </p:nvCxnSpPr>
        <p:spPr>
          <a:xfrm>
            <a:off x="2285413" y="6200407"/>
            <a:ext cx="1004863" cy="265057"/>
          </a:xfrm>
          <a:prstGeom prst="bentConnector3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7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D88466-D485-411F-A7C7-7E8FF9748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472" y="786915"/>
            <a:ext cx="2827093" cy="5832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2A4443-B5D2-4D89-9EBB-848EA7D7B9F2}"/>
              </a:ext>
            </a:extLst>
          </p:cNvPr>
          <p:cNvSpPr txBox="1"/>
          <p:nvPr/>
        </p:nvSpPr>
        <p:spPr>
          <a:xfrm>
            <a:off x="1351800" y="4477535"/>
            <a:ext cx="66391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 1148 rows out of the 2501 rows, nearly half of the original dataset.</a:t>
            </a:r>
          </a:p>
          <a:p>
            <a:endParaRPr lang="en-AU" dirty="0"/>
          </a:p>
          <a:p>
            <a:r>
              <a:rPr lang="en-AU" dirty="0"/>
              <a:t>2. Included every year’s 1st place song.</a:t>
            </a:r>
          </a:p>
          <a:p>
            <a:endParaRPr lang="en-AU" dirty="0"/>
          </a:p>
          <a:p>
            <a:r>
              <a:rPr lang="en-AU" dirty="0"/>
              <a:t>3. Obtained all the columns we needed for our hypothesis.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B494BD-64AC-4586-8389-459C5FC6F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50" y="1014079"/>
            <a:ext cx="8229600" cy="21050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548429-1707-44C0-8814-08C54B45B259}"/>
              </a:ext>
            </a:extLst>
          </p:cNvPr>
          <p:cNvSpPr txBox="1">
            <a:spLocks/>
          </p:cNvSpPr>
          <p:nvPr/>
        </p:nvSpPr>
        <p:spPr>
          <a:xfrm>
            <a:off x="228600" y="23862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Framework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7EB928-A959-4E04-A6BB-39E1D78C1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F0DE95-F521-4F83-9392-76E317A0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4E9D3D-890E-4781-9531-CE8D2EF3D040}"/>
              </a:ext>
            </a:extLst>
          </p:cNvPr>
          <p:cNvSpPr/>
          <p:nvPr/>
        </p:nvSpPr>
        <p:spPr>
          <a:xfrm>
            <a:off x="2727156" y="3561372"/>
            <a:ext cx="3678989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MERGED DATASET</a:t>
            </a:r>
          </a:p>
        </p:txBody>
      </p:sp>
    </p:spTree>
    <p:extLst>
      <p:ext uri="{BB962C8B-B14F-4D97-AF65-F5344CB8AC3E}">
        <p14:creationId xmlns:p14="http://schemas.microsoft.com/office/powerpoint/2010/main" val="297607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FFFFFF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6462</TotalTime>
  <Words>1821</Words>
  <Application>Microsoft Office PowerPoint</Application>
  <PresentationFormat>Widescreen</PresentationFormat>
  <Paragraphs>230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Segoe UI Light</vt:lpstr>
      <vt:lpstr>Office Theme</vt:lpstr>
      <vt:lpstr>Image</vt:lpstr>
      <vt:lpstr>PowerPoint Presentation</vt:lpstr>
      <vt:lpstr>Project analysis slide 2</vt:lpstr>
      <vt:lpstr>Project analysis slide 6</vt:lpstr>
      <vt:lpstr>Project analysis slide 8</vt:lpstr>
      <vt:lpstr>Project analysis slide 4</vt:lpstr>
      <vt:lpstr>Project analysis slide 4</vt:lpstr>
      <vt:lpstr>PowerPoint Presentation</vt:lpstr>
      <vt:lpstr>Project analysis slide 4</vt:lpstr>
      <vt:lpstr>PowerPoint Presentation</vt:lpstr>
      <vt:lpstr>Project analysis slide 10</vt:lpstr>
      <vt:lpstr>Project analysis slide 10</vt:lpstr>
      <vt:lpstr>Project analysis slide 10</vt:lpstr>
      <vt:lpstr>Project analysis slide 10</vt:lpstr>
      <vt:lpstr>Project analysis slide 3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Dancing Through The Decades Understanding Australian taste in music</dc:title>
  <dc:creator>Guillermo Bobzin</dc:creator>
  <cp:lastModifiedBy>Xinjie Tan</cp:lastModifiedBy>
  <cp:revision>117</cp:revision>
  <dcterms:created xsi:type="dcterms:W3CDTF">2021-01-15T22:03:05Z</dcterms:created>
  <dcterms:modified xsi:type="dcterms:W3CDTF">2021-01-25T07:09:10Z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