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80" r:id="rId7"/>
    <p:sldId id="289" r:id="rId8"/>
    <p:sldId id="291" r:id="rId9"/>
    <p:sldId id="297" r:id="rId10"/>
    <p:sldId id="299" r:id="rId11"/>
    <p:sldId id="300" r:id="rId12"/>
    <p:sldId id="298" r:id="rId13"/>
    <p:sldId id="301" r:id="rId14"/>
    <p:sldId id="282" r:id="rId15"/>
    <p:sldId id="294" r:id="rId16"/>
    <p:sldId id="293" r:id="rId17"/>
    <p:sldId id="295" r:id="rId18"/>
    <p:sldId id="277" r:id="rId19"/>
    <p:sldId id="29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23" autoAdjust="0"/>
  </p:normalViewPr>
  <p:slideViewPr>
    <p:cSldViewPr snapToGrid="0" showGuides="1">
      <p:cViewPr varScale="1">
        <p:scale>
          <a:sx n="72" d="100"/>
          <a:sy n="72" d="100"/>
        </p:scale>
        <p:origin x="630" y="4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 Seconds - </a:t>
            </a:r>
            <a:r>
              <a:rPr lang="en-US" b="1" dirty="0"/>
              <a:t>Will</a:t>
            </a:r>
          </a:p>
          <a:p>
            <a:r>
              <a:rPr lang="en-US" dirty="0"/>
              <a:t>-Group Introduction</a:t>
            </a:r>
          </a:p>
          <a:p>
            <a:r>
              <a:rPr lang="en-US" dirty="0"/>
              <a:t>-Presentation of the topic (VERY brief)</a:t>
            </a:r>
          </a:p>
          <a:p>
            <a:endParaRPr lang="en-US" dirty="0"/>
          </a:p>
          <a:p>
            <a:r>
              <a:rPr lang="en-US" dirty="0"/>
              <a:t>Ideas for new title?!</a:t>
            </a:r>
          </a:p>
          <a:p>
            <a:endParaRPr lang="en-US" dirty="0"/>
          </a:p>
          <a:p>
            <a:r>
              <a:rPr lang="en-US" b="1" dirty="0"/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 the name of the Project and Group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we thought that’s good enough for us to finish our hypothesis test. Now I will pass it to Darren and Brett to introduce our hypothesis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61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r>
              <a:rPr lang="en-US" dirty="0"/>
              <a:t> 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Darren</a:t>
            </a:r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66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 - </a:t>
            </a:r>
            <a:r>
              <a:rPr lang="en-US" b="1" dirty="0"/>
              <a:t>Brett</a:t>
            </a:r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2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30 seconds - </a:t>
            </a:r>
            <a:r>
              <a:rPr lang="en-US" b="1" dirty="0"/>
              <a:t>Will</a:t>
            </a:r>
            <a:endParaRPr lang="en-US" b="0" dirty="0"/>
          </a:p>
          <a:p>
            <a:r>
              <a:rPr lang="en-US" b="1" dirty="0"/>
              <a:t>Post Mortem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difficulties that arose, and how you dealt with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Open-floor Q&amp;A with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~1 min - </a:t>
            </a:r>
            <a:r>
              <a:rPr lang="en-US" b="1" dirty="0"/>
              <a:t>Will</a:t>
            </a:r>
          </a:p>
          <a:p>
            <a:r>
              <a:rPr lang="en-US" dirty="0"/>
              <a:t>STORYTELLING!</a:t>
            </a:r>
          </a:p>
          <a:p>
            <a:r>
              <a:rPr lang="en-US" dirty="0"/>
              <a:t>-Explain why music was chosen</a:t>
            </a:r>
          </a:p>
          <a:p>
            <a:r>
              <a:rPr lang="en-US" dirty="0"/>
              <a:t>-breeze over figures (not important at this stage)</a:t>
            </a:r>
          </a:p>
          <a:p>
            <a:r>
              <a:rPr lang="en-US" dirty="0"/>
              <a:t>-Essentially sell the project to the audience</a:t>
            </a:r>
          </a:p>
          <a:p>
            <a:endParaRPr lang="en-US" dirty="0"/>
          </a:p>
          <a:p>
            <a:r>
              <a:rPr lang="en-US" b="1" dirty="0"/>
              <a:t>Motivation &amp; Summary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Define the core message or hypothesis of your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you and your group found interesting, and what motivated you to answer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Approx</a:t>
            </a:r>
            <a:r>
              <a:rPr lang="en-US" dirty="0"/>
              <a:t> 30 seconds - </a:t>
            </a:r>
            <a:r>
              <a:rPr lang="en-US" b="1" dirty="0"/>
              <a:t>Kailyn</a:t>
            </a:r>
          </a:p>
          <a:p>
            <a:endParaRPr lang="en-US" dirty="0"/>
          </a:p>
          <a:p>
            <a:r>
              <a:rPr lang="en-US" b="1" dirty="0"/>
              <a:t>Questions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Elaborate on the questions you asked, describing what kinds of data you needed to answer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them, where and how you found the data you used to answer these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 ~30 seconds - </a:t>
            </a:r>
            <a:r>
              <a:rPr lang="en-US" b="1" dirty="0"/>
              <a:t>Kaylin</a:t>
            </a:r>
          </a:p>
          <a:p>
            <a:r>
              <a:rPr lang="en-US" dirty="0"/>
              <a:t>-Why did we choose this data sources?</a:t>
            </a:r>
          </a:p>
          <a:p>
            <a:r>
              <a:rPr lang="en-US" dirty="0"/>
              <a:t>-Focus on opportunities and challenges</a:t>
            </a:r>
          </a:p>
          <a:p>
            <a:r>
              <a:rPr lang="en-US" dirty="0"/>
              <a:t>-don’t’ read from the slide!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3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will introduce what and how we merged our data.</a:t>
            </a:r>
          </a:p>
          <a:p>
            <a:endParaRPr lang="en-US" dirty="0"/>
          </a:p>
          <a:p>
            <a:r>
              <a:rPr lang="en-US" dirty="0"/>
              <a:t>Slide 4B – Data Merging – 4 Hypothesis – 30 seconds to  1 minute - </a:t>
            </a:r>
            <a:r>
              <a:rPr lang="en-US" b="1" dirty="0"/>
              <a:t>Jesse</a:t>
            </a:r>
            <a:endParaRPr lang="en-US" dirty="0"/>
          </a:p>
          <a:p>
            <a:r>
              <a:rPr lang="en-US" dirty="0"/>
              <a:t>-Data has already been presented, so focus on execution (what we did and how)</a:t>
            </a:r>
          </a:p>
          <a:p>
            <a:r>
              <a:rPr lang="en-US" dirty="0"/>
              <a:t>-don’t just focus on what we did and what worked, tell what we tried and didn’t work (Jellyfish, </a:t>
            </a:r>
            <a:r>
              <a:rPr lang="en-US" dirty="0" err="1"/>
              <a:t>FuzzyBuzzy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n-US" sz="1200" dirty="0">
                <a:solidFill>
                  <a:srgbClr val="FF0000"/>
                </a:solidFill>
                <a:cs typeface="Segoe UI" panose="020B0502040204020203" pitchFamily="34" charset="0"/>
              </a:rPr>
              <a:t> (issues matching, missing songs)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Data Cleanup &amp;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Describe the data exploration and cleanup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insights you had while exploring the data that you didn't anticipate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any problems that arose after exploring the data, and how you resolved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exploration, ideally with the help of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merge the dataset, we need to match the song’s name and artist. But in these data sets, the name and artist are in a different format. And there are some special characters in those datasets.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That gives us a challenge: How can we match those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search for some solutions such as </a:t>
            </a:r>
            <a:r>
              <a:rPr lang="en-US" dirty="0" err="1"/>
              <a:t>FuzzyWuzzy</a:t>
            </a:r>
            <a:r>
              <a:rPr lang="en-US" dirty="0"/>
              <a:t> and Jellyfish, but they have the same problem is speed. We ran the codes using </a:t>
            </a:r>
            <a:r>
              <a:rPr lang="en-US" dirty="0" err="1"/>
              <a:t>FuzzyWuzzy</a:t>
            </a:r>
            <a:r>
              <a:rPr lang="en-US" dirty="0"/>
              <a:t> for more than half an hour and there was still no result. So we later tried another way to it.</a:t>
            </a:r>
          </a:p>
          <a:p>
            <a:r>
              <a:rPr lang="en-US" dirty="0"/>
              <a:t>We first use regular expression to delete all special characters and symbols, just leave letters only. Next we turn the string to uppercase. And then we shorten the strings to 5 characters and do the merge,  join by the result string.</a:t>
            </a:r>
          </a:p>
          <a:p>
            <a:endParaRPr lang="en-US" dirty="0"/>
          </a:p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got the merge dataset, we have about half of the triple J songs left and the 1</a:t>
            </a:r>
            <a:r>
              <a:rPr lang="en-US" baseline="30000" dirty="0"/>
              <a:t>st</a:t>
            </a:r>
            <a:r>
              <a:rPr lang="en-US" dirty="0"/>
              <a:t> place song of each year is in the merge dataset.</a:t>
            </a:r>
          </a:p>
          <a:p>
            <a:endParaRPr lang="en-US" dirty="0"/>
          </a:p>
          <a:p>
            <a:r>
              <a:rPr lang="en-US" dirty="0"/>
              <a:t>Slide 4B – Data Merging – 4 Hypothesis</a:t>
            </a:r>
          </a:p>
          <a:p>
            <a:r>
              <a:rPr lang="en-US" dirty="0"/>
              <a:t>-Data has been presented, so focus on execution (how did we achieve this?)</a:t>
            </a:r>
          </a:p>
          <a:p>
            <a:endParaRPr lang="en-US" dirty="0"/>
          </a:p>
          <a:p>
            <a:r>
              <a:rPr lang="en-US" b="1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 and discuss interesting figures developed during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(accompanied by your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Notebook)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-beta/#category-track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ajames/hottest100/" TargetMode="External"/><Relationship Id="rId4" Type="http://schemas.openxmlformats.org/officeDocument/2006/relationships/hyperlink" Target="https://www.kaggle.com/yamaerenay/spotify-dataset-19212020-160k-tracks?select=data.cs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04" y="2461246"/>
            <a:ext cx="10697593" cy="4995085"/>
          </a:xfrm>
        </p:spPr>
        <p:txBody>
          <a:bodyPr wrap="square" lIns="0" tIns="0" rIns="0" bIns="0" anchor="t">
            <a:spAutoFit/>
          </a:bodyPr>
          <a:lstStyle/>
          <a:p>
            <a:pPr indent="540385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</a:rPr>
              <a:t>Let The Music Speak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4"/>
                </a:solidFill>
              </a:rPr>
              <a:t>Unearthing Australian music trends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Brett Scotland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Darren </a:t>
            </a:r>
            <a:r>
              <a:rPr lang="en-US" sz="18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McMurtrie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Jesse Tan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Kailyn Yong</a:t>
            </a:r>
            <a:br>
              <a:rPr lang="en-AU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Bobzin</a:t>
            </a: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88466-D485-411F-A7C7-7E8FF974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012" y="306576"/>
            <a:ext cx="2979247" cy="6146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A4443-B5D2-4D89-9EBB-848EA7D7B9F2}"/>
              </a:ext>
            </a:extLst>
          </p:cNvPr>
          <p:cNvSpPr txBox="1"/>
          <p:nvPr/>
        </p:nvSpPr>
        <p:spPr>
          <a:xfrm>
            <a:off x="569741" y="3559126"/>
            <a:ext cx="73806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The merged data</a:t>
            </a:r>
            <a:r>
              <a:rPr lang="en-US" altLang="zh-CN" sz="2000" b="1" dirty="0"/>
              <a:t>set</a:t>
            </a:r>
            <a:r>
              <a:rPr lang="en-AU" sz="2000" b="1" dirty="0"/>
              <a:t>:</a:t>
            </a:r>
          </a:p>
          <a:p>
            <a:endParaRPr lang="en-AU" sz="2000" b="1" dirty="0"/>
          </a:p>
          <a:p>
            <a:r>
              <a:rPr lang="en-AU" sz="2000" b="1" dirty="0"/>
              <a:t>1. 1148 rows out of the 2501 rows, nearly half of the original dataset.</a:t>
            </a:r>
          </a:p>
          <a:p>
            <a:r>
              <a:rPr lang="en-AU" sz="2000" b="1" dirty="0"/>
              <a:t>2. Includes every years first place song.</a:t>
            </a:r>
          </a:p>
          <a:p>
            <a:r>
              <a:rPr lang="en-AU" sz="2000" b="1" dirty="0"/>
              <a:t>3. Got all the columns we need for our hypothesis</a:t>
            </a:r>
          </a:p>
          <a:p>
            <a:endParaRPr lang="en-AU" sz="2000" b="1" dirty="0"/>
          </a:p>
          <a:p>
            <a:r>
              <a:rPr lang="en-AU" sz="2000" b="1" dirty="0"/>
              <a:t>Good enough for us to do the analyse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494BD-64AC-4586-8389-459C5FC6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50" y="853659"/>
            <a:ext cx="82296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575" y="522898"/>
            <a:ext cx="3400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a Triple J Winner?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452257" y="1222065"/>
            <a:ext cx="3853543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Compared danceability and valence for each years winner against the runner ups. A single sample t-test will show whether danceability or valence is correlated with a song being a winner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8203039" y="1197674"/>
            <a:ext cx="352833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Neither valence or danceability have shown to be related to a song being a winner within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timeframe.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311713" y="93992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628705" y="93771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ECEA6-83B7-4970-A3E9-E1E34950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34" y="2337950"/>
            <a:ext cx="9136559" cy="16802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D1C603-69DF-4FBA-B00C-9D8CD5E7BE82}"/>
              </a:ext>
            </a:extLst>
          </p:cNvPr>
          <p:cNvSpPr/>
          <p:nvPr/>
        </p:nvSpPr>
        <p:spPr>
          <a:xfrm>
            <a:off x="328640" y="1305880"/>
            <a:ext cx="4014760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winners are expected to show high positive energy (expressed as high valence) and low danceability (representing more elaborate songs) compared to other tracks.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1DD35-E802-4A6B-8EEB-50CAAB73D1CF}"/>
              </a:ext>
            </a:extLst>
          </p:cNvPr>
          <p:cNvSpPr/>
          <p:nvPr/>
        </p:nvSpPr>
        <p:spPr>
          <a:xfrm>
            <a:off x="434068" y="94147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27C48-F09F-473D-8D1B-43CA9C32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34" y="4382881"/>
            <a:ext cx="9136558" cy="1683050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A2014008-1443-4942-9CCB-B08C4934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3" y="6163074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Ttest_1sampResult(statistic=0.321418279106471,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=0.7506759443702175)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9768E4-1F95-460B-8E45-9C6CFE2F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1" y="3996406"/>
            <a:ext cx="11846193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Ttest_1sampResult(statistic=-0.3738255644108187,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=0.7118162360398623)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91575" y="522898"/>
            <a:ext cx="34004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are hits released?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76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believe ideal time to release a Hottest 100 winner is between Quarter 2 of a given year. Earlier and track is not “fresh”, later it’s still not as well known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Binning release dates by month, and using a chi analysis to determine if winners are released following normal distribution.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shows that a disproportionate number of winners  for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period were released in Q3 and Q4. This is particularly noteworthy, as Q1 shows the highest amount of released tracks. It is worth mentioning that the sample is </a:t>
            </a:r>
            <a:r>
              <a:rPr lang="en-US" sz="1400" b="1" dirty="0">
                <a:solidFill>
                  <a:srgbClr val="FF0000"/>
                </a:solidFill>
                <a:cs typeface="Segoe UI" panose="020B0502040204020203" pitchFamily="34" charset="0"/>
              </a:rPr>
              <a:t>23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winning songs, so it’s relatively small.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7506353" y="1662038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506353" y="469970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7469171" y="330023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AFE8-BCEC-4414-B5E7-EC009CEC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82" y="1077676"/>
            <a:ext cx="4162870" cy="2973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93AF1-CB37-4250-82DB-9A2B081C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80" y="4350486"/>
            <a:ext cx="2962275" cy="2381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3708A9-D72C-40C3-8466-555B0E3E7297}"/>
              </a:ext>
            </a:extLst>
          </p:cNvPr>
          <p:cNvSpPr/>
          <p:nvPr/>
        </p:nvSpPr>
        <p:spPr>
          <a:xfrm>
            <a:off x="603476" y="874062"/>
            <a:ext cx="5903919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% of Population vs Triple J List vs Triple J Winners by Release Quarter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F2AE7A-9B11-4EFA-A1D2-F2DABC62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2" y="4496246"/>
            <a:ext cx="1945142" cy="146166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3822AE8-E934-4C11-9EBC-17117210315E}"/>
              </a:ext>
            </a:extLst>
          </p:cNvPr>
          <p:cNvSpPr/>
          <p:nvPr/>
        </p:nvSpPr>
        <p:spPr>
          <a:xfrm>
            <a:off x="139801" y="4027313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Chi test – Winners by Release Quarter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6B558E-2ED4-4510-BA6A-8D62E7097309}"/>
              </a:ext>
            </a:extLst>
          </p:cNvPr>
          <p:cNvSpPr/>
          <p:nvPr/>
        </p:nvSpPr>
        <p:spPr>
          <a:xfrm>
            <a:off x="3555436" y="4008548"/>
            <a:ext cx="3646381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Distribution of Winners by Release Quarter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4EF9004-DD60-4BB2-B75F-0633E01E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71" y="145614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37C4C-6870-4096-9B81-7EE4EA12594C}"/>
              </a:ext>
            </a:extLst>
          </p:cNvPr>
          <p:cNvSpPr/>
          <p:nvPr/>
        </p:nvSpPr>
        <p:spPr>
          <a:xfrm>
            <a:off x="-128908" y="6021029"/>
            <a:ext cx="448241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Power_divergenceResult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(statistic=1.2400000000000002,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=0.7434275021945493)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3438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63100" y="522898"/>
            <a:ext cx="26289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Australian songs do Aussies vote?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6003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28990"/>
            <a:ext cx="38638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Australians prefer songs with higher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as they gravitate towards familiar accents.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292758" y="1324481"/>
            <a:ext cx="3669213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Compare, for each year, </a:t>
            </a:r>
            <a:r>
              <a:rPr lang="en-US" sz="1400" dirty="0" err="1">
                <a:solidFill>
                  <a:srgbClr val="FF0000"/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rgbClr val="FF0000"/>
                </a:solidFill>
                <a:cs typeface="Segoe UI" panose="020B0502040204020203" pitchFamily="34" charset="0"/>
              </a:rPr>
              <a:t> for Australian artists (as defined by Triple J) vs the all other artists.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961971" y="1374331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demonstrates that Australian Triple J voters prefer less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their Australian songs. The results are significant, but some exceptions were observed.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334028" y="106458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8067399" y="1124343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398186" y="107825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D1F1C-5818-405E-88B1-174ECE9B1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48683"/>
            <a:ext cx="2430058" cy="3595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B7375-B8E2-447B-A4BF-E80648120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936" y="2608881"/>
            <a:ext cx="9003105" cy="346182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893715-7FF7-4B86-8E78-DAC1DC4D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9142" y="656445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286E7-C681-4F3C-96A5-79E08FA351B8}"/>
              </a:ext>
            </a:extLst>
          </p:cNvPr>
          <p:cNvSpPr/>
          <p:nvPr/>
        </p:nvSpPr>
        <p:spPr>
          <a:xfrm>
            <a:off x="2968081" y="6130903"/>
            <a:ext cx="8462769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Ttest_1sampResult(statistic=5.287851252325091,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=1.4810478542864767e-07) </a:t>
            </a:r>
          </a:p>
        </p:txBody>
      </p:sp>
    </p:spTree>
    <p:extLst>
      <p:ext uri="{BB962C8B-B14F-4D97-AF65-F5344CB8AC3E}">
        <p14:creationId xmlns:p14="http://schemas.microsoft.com/office/powerpoint/2010/main" val="416317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76732" y="522898"/>
            <a:ext cx="321526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Australians prefer long songs?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5579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0" y="1318097"/>
            <a:ext cx="3635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expect shorter songs, friendlier to heavy airplay, to perform better than relatively longer songs.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034122" y="1286089"/>
            <a:ext cx="3058054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Compared each years top 100 duration mean vs  all songs released duration mean.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85572" y="1364070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analysis shows there is no significant difference in length (in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between winning songs and the mean of the population. Only 2016 showed a significant result. Given the number of years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pvalue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0.0879 it is reasonable to assume it was by chance.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1EC9D4-76A8-4A26-A2A6-D7B18B7CF659}"/>
              </a:ext>
            </a:extLst>
          </p:cNvPr>
          <p:cNvSpPr/>
          <p:nvPr/>
        </p:nvSpPr>
        <p:spPr>
          <a:xfrm>
            <a:off x="105428" y="95369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9D6654-5A8B-4A3E-B65B-E6BEC7BC3E92}"/>
              </a:ext>
            </a:extLst>
          </p:cNvPr>
          <p:cNvSpPr/>
          <p:nvPr/>
        </p:nvSpPr>
        <p:spPr>
          <a:xfrm>
            <a:off x="7491000" y="997302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EE4EF6-1BD1-4EE8-8C26-1356267F05F1}"/>
              </a:ext>
            </a:extLst>
          </p:cNvPr>
          <p:cNvSpPr/>
          <p:nvPr/>
        </p:nvSpPr>
        <p:spPr>
          <a:xfrm>
            <a:off x="4034122" y="986573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13B6D-B2E7-4648-B621-D68023E4B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62" y="2824002"/>
            <a:ext cx="8141190" cy="30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6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 remarks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325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99329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76612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32925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9148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SONG RELEASE - GRANULARITY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0816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MASHING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48398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LOUDNESS AS A PARAMETER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415197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SIZE CHALLENGES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24580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 permitting, would have liked to dig into song release dates at a month level, instead of quarter.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8913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Matching data between sources was the greatest technical challenge. Data wangling and some manual input were required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058176" y="3653603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We explored using “Liveness” as a factor to determine if a song would be voted, but it didn’t reflect an artistic quality but rather a technical quality of the track.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224976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Hottest 100 dataset, at 100 songs per year, still represents a small sample compared to the population. With 25 “winners” trends are not always evident.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580402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909774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" name="Graphic 38" descr="Daily calendar">
            <a:extLst>
              <a:ext uri="{FF2B5EF4-FFF2-40B4-BE49-F238E27FC236}">
                <a16:creationId xmlns:a16="http://schemas.microsoft.com/office/drawing/2014/main" id="{97FB3242-499E-4F4E-B028-94CD2B27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849" y="2183831"/>
            <a:ext cx="710553" cy="710553"/>
          </a:xfrm>
          <a:prstGeom prst="rect">
            <a:avLst/>
          </a:prstGeom>
        </p:spPr>
      </p:pic>
      <p:pic>
        <p:nvPicPr>
          <p:cNvPr id="5" name="Graphic 4" descr="Volume">
            <a:extLst>
              <a:ext uri="{FF2B5EF4-FFF2-40B4-BE49-F238E27FC236}">
                <a16:creationId xmlns:a16="http://schemas.microsoft.com/office/drawing/2014/main" id="{C83FDFEA-58BB-47E9-9F63-7C86679C2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5099" y="2099062"/>
            <a:ext cx="719427" cy="7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Sources &amp; Tools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A158F8-9CB5-4D25-A607-9F89B88EBBEC}"/>
              </a:ext>
            </a:extLst>
          </p:cNvPr>
          <p:cNvSpPr/>
          <p:nvPr/>
        </p:nvSpPr>
        <p:spPr>
          <a:xfrm>
            <a:off x="517724" y="966097"/>
            <a:ext cx="9431818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Data: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Explanation of each category used to describe a track, Spotify API documentation, retrieved 12-JAN-21 -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3"/>
              </a:rPr>
              <a:t>https://developer.spotify.com/documentation/web-api/reference-beta/#category-tracks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API track database (released 1921 – 2020) (CSV) , consolidated by Kaggle user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Yamaerenay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retrieved 12-JAN-21: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4"/>
              </a:rPr>
              <a:t>https://www.kaggle.com/yamaerenay/spotify-dataset-19212020-160k-tracks?select=data.csv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Top 100 final ranking Database (1993 - 2017 ) (CSV) created by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user 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majames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retrieved 14-JAN-21-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5"/>
              </a:rPr>
              <a:t>https://github.com/majames/hottest100/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80C13B-0EB6-4ACD-A4C6-6523A578F99C}"/>
              </a:ext>
            </a:extLst>
          </p:cNvPr>
          <p:cNvSpPr/>
          <p:nvPr/>
        </p:nvSpPr>
        <p:spPr>
          <a:xfrm>
            <a:off x="593925" y="2700517"/>
            <a:ext cx="9431818" cy="3634585"/>
          </a:xfrm>
          <a:prstGeom prst="rect">
            <a:avLst/>
          </a:prstGeom>
        </p:spPr>
        <p:txBody>
          <a:bodyPr wrap="square" lIns="0" tIns="0" rIns="0" bIns="0" numCol="2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Software: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Jupyter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Notebooks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-Python 3.0 – Anaconda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-Pandas</a:t>
            </a: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Libraries &amp; Platforms: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-Matplotlib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SciPyStats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-NumPy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FuzzyWuzzy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JellyFish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-Microsoft Office (Excel, Word, </a:t>
            </a:r>
            <a:r>
              <a:rPr lang="en-A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Powerpoint</a:t>
            </a: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A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-GitHub</a:t>
            </a: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0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3428" y="2682415"/>
            <a:ext cx="1985144" cy="18705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What music do Australians like?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Australian Preferences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2-4 Million votes yearly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Ask the right questions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Universal interest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286 Million active users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Algorithmic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9724081" y="95787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D32470-EB03-4423-9883-7303C6A6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90" y="3334726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 descr="Australia">
            <a:extLst>
              <a:ext uri="{FF2B5EF4-FFF2-40B4-BE49-F238E27FC236}">
                <a16:creationId xmlns:a16="http://schemas.microsoft.com/office/drawing/2014/main" id="{1609800C-ECFD-4778-ABCD-54E1C2F003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29358" r="30376" b="3312"/>
          <a:stretch/>
        </p:blipFill>
        <p:spPr>
          <a:xfrm>
            <a:off x="6907376" y="1675023"/>
            <a:ext cx="860425" cy="8321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A87F5A8-51A7-4A6E-912D-84B160B747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7583107" y="3326932"/>
            <a:ext cx="684000" cy="663939"/>
          </a:xfrm>
          <a:prstGeom prst="rect">
            <a:avLst/>
          </a:prstGeom>
        </p:spPr>
      </p:pic>
      <p:pic>
        <p:nvPicPr>
          <p:cNvPr id="58" name="Graphic 57" descr="Question mark">
            <a:extLst>
              <a:ext uri="{FF2B5EF4-FFF2-40B4-BE49-F238E27FC236}">
                <a16:creationId xmlns:a16="http://schemas.microsoft.com/office/drawing/2014/main" id="{974F6AEB-17B3-48DC-893F-9F3C778E6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793" y="5237146"/>
            <a:ext cx="591314" cy="591314"/>
          </a:xfrm>
          <a:prstGeom prst="rect">
            <a:avLst/>
          </a:prstGeom>
        </p:spPr>
      </p:pic>
      <p:pic>
        <p:nvPicPr>
          <p:cNvPr id="3" name="Graphic 2" descr="Music notes">
            <a:extLst>
              <a:ext uri="{FF2B5EF4-FFF2-40B4-BE49-F238E27FC236}">
                <a16:creationId xmlns:a16="http://schemas.microsoft.com/office/drawing/2014/main" id="{753CD197-3F90-47AE-B51E-FA49417F4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68098" y="1575451"/>
            <a:ext cx="740998" cy="7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224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7019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2121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1917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968349" y="181337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makes a song a Triple J Top 100 Winner?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Looking into Valence and Danceability.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A81A97-E8DF-4F78-B662-7F1158A403DD}"/>
              </a:ext>
            </a:extLst>
          </p:cNvPr>
          <p:cNvSpPr/>
          <p:nvPr/>
        </p:nvSpPr>
        <p:spPr>
          <a:xfrm>
            <a:off x="7794776" y="1870467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 are hits released?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the relation between time of release and Hottest 100 performance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9D80A4-0190-4D7C-830C-589C324A4D44}"/>
              </a:ext>
            </a:extLst>
          </p:cNvPr>
          <p:cNvSpPr/>
          <p:nvPr/>
        </p:nvSpPr>
        <p:spPr>
          <a:xfrm>
            <a:off x="2043112" y="5229137"/>
            <a:ext cx="242887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Australian songs do Australians vote?</a:t>
            </a:r>
          </a:p>
          <a:p>
            <a:pPr algn="r">
              <a:lnSpc>
                <a:spcPts val="19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influence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speechiness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 a song’s performance</a:t>
            </a:r>
          </a:p>
          <a:p>
            <a:pPr algn="r"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E2CDD2-9169-4417-9E74-4B6CB77138DB}"/>
              </a:ext>
            </a:extLst>
          </p:cNvPr>
          <p:cNvSpPr/>
          <p:nvPr/>
        </p:nvSpPr>
        <p:spPr>
          <a:xfrm>
            <a:off x="7721990" y="5229136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 Australians like long songs?</a:t>
            </a:r>
          </a:p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Determine if song length affects ranking performance.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4150499C-0D08-4DC7-BECD-6F84D4C65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336" y="2621540"/>
            <a:ext cx="809223" cy="809223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80FFE80-6F36-455A-BFC8-EE7246B8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5577" y="3909466"/>
            <a:ext cx="786537" cy="786537"/>
          </a:xfrm>
          <a:prstGeom prst="rect">
            <a:avLst/>
          </a:prstGeom>
        </p:spPr>
      </p:pic>
      <p:pic>
        <p:nvPicPr>
          <p:cNvPr id="79" name="Graphic 78" descr="Australia">
            <a:extLst>
              <a:ext uri="{FF2B5EF4-FFF2-40B4-BE49-F238E27FC236}">
                <a16:creationId xmlns:a16="http://schemas.microsoft.com/office/drawing/2014/main" id="{1640CBD7-009F-4A72-A76D-0C31B454FA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" t="29358" r="30376" b="3312"/>
          <a:stretch/>
        </p:blipFill>
        <p:spPr>
          <a:xfrm>
            <a:off x="5505923" y="4081046"/>
            <a:ext cx="860425" cy="832117"/>
          </a:xfrm>
          <a:prstGeom prst="rect">
            <a:avLst/>
          </a:prstGeom>
        </p:spPr>
      </p:pic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4B772360-9BAF-4D1B-8178-457B64018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9540" y="2693029"/>
            <a:ext cx="809174" cy="8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STRENGHTS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CHALLENGES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SPOTIFY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TRIPLE J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Reflects Australian tastes in Music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Manageable size for a robust sample (2500 lines/25 years)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1695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Heavily biased towards Australian and Alternative artists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for over 170K tracks.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Technical track analysis – extensive and consistent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Artist and song titles recorded using own notation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 songs are not present.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ACCURATE REFLECTION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BIASED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EXTENSIVE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UNIQUE FORMAT</a:t>
            </a:r>
          </a:p>
        </p:txBody>
      </p:sp>
    </p:spTree>
    <p:extLst>
      <p:ext uri="{BB962C8B-B14F-4D97-AF65-F5344CB8AC3E}">
        <p14:creationId xmlns:p14="http://schemas.microsoft.com/office/powerpoint/2010/main" val="134031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99444C-F719-4019-9ABE-994948658E74}"/>
              </a:ext>
            </a:extLst>
          </p:cNvPr>
          <p:cNvSpPr/>
          <p:nvPr/>
        </p:nvSpPr>
        <p:spPr>
          <a:xfrm>
            <a:off x="159026" y="1278949"/>
            <a:ext cx="5860774" cy="5108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4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7"/>
            <a:ext cx="1443600" cy="14449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5"/>
            <a:ext cx="1443600" cy="14449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5"/>
            <a:ext cx="1443600" cy="144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2113531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56478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5227637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166832" y="2508776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395432" y="3651287"/>
            <a:ext cx="7138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552844" y="3651287"/>
            <a:ext cx="9424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8638772" y="2836003"/>
            <a:ext cx="26157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900342" y="1278949"/>
            <a:ext cx="12700" cy="4671159"/>
          </a:xfrm>
          <a:prstGeom prst="bentConnector3">
            <a:avLst>
              <a:gd name="adj1" fmla="val 21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124888" y="354813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Merged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552319" y="342502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38377" y="568765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 Australians like long songs?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72342" y="806052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What makes a song a Triple J Top 100 Winner?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594895" y="4882002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How did we apply the data?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136397" y="4638346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pivoting by artist and song.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Tools, Resources and challenges.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679940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Plenty of information, so focus on hypothesis to avoid branching.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42945" y="3896577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What sets Australian songs apart from the rest.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468110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Does song length make a difference?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28600" y="2346528"/>
            <a:ext cx="13866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Triple J Hottest 100 data 1993 - 2017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387895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Spotify database – track level quantitative data 1921 - 2020.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15ACCE4-BDD2-42AD-BA7A-3FEEED0FC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69000"/>
                    </a14:imgEffect>
                    <a14:imgEffect>
                      <a14:brightnessContrast bright="10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80" y="4387893"/>
            <a:ext cx="758213" cy="7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A1663D-39BE-4461-AE1A-A5812293FD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56942"/>
          <a:stretch/>
        </p:blipFill>
        <p:spPr>
          <a:xfrm>
            <a:off x="2080455" y="2135562"/>
            <a:ext cx="684000" cy="6639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6E7110D-DF7A-475A-9BBD-9E8F6534D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0342" y="3670584"/>
            <a:ext cx="1443600" cy="14449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B7BCDB-959D-462A-B7F0-33D1193F0227}"/>
              </a:ext>
            </a:extLst>
          </p:cNvPr>
          <p:cNvSpPr/>
          <p:nvPr/>
        </p:nvSpPr>
        <p:spPr>
          <a:xfrm>
            <a:off x="10542945" y="2317240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cs typeface="Segoe UI" panose="020B0502040204020203" pitchFamily="34" charset="0"/>
              </a:rPr>
              <a:t>Occasional unreliable data </a:t>
            </a:r>
            <a:r>
              <a:rPr lang="en-US" sz="1400" dirty="0" err="1">
                <a:cs typeface="Segoe UI" panose="020B0502040204020203" pitchFamily="34" charset="0"/>
              </a:rPr>
              <a:t>eg.</a:t>
            </a:r>
            <a:r>
              <a:rPr lang="en-US" sz="1400" dirty="0">
                <a:cs typeface="Segoe UI" panose="020B0502040204020203" pitchFamily="34" charset="0"/>
              </a:rPr>
              <a:t> Tracks released as single before album.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02C160-24D5-48A8-A2EF-FCF5317C0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38772" y="4366565"/>
            <a:ext cx="2723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68C5B7-5F1D-4DC4-A058-D66CE0901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38856" y="3651287"/>
            <a:ext cx="699916" cy="0"/>
          </a:xfrm>
          <a:prstGeom prst="straightConnector1">
            <a:avLst/>
          </a:prstGeom>
          <a:ln w="2222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A8419-6E9F-4859-B052-04FB52EAA754}"/>
              </a:ext>
            </a:extLst>
          </p:cNvPr>
          <p:cNvSpPr/>
          <p:nvPr/>
        </p:nvSpPr>
        <p:spPr>
          <a:xfrm>
            <a:off x="8938377" y="261528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When are hits released?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38377" y="400442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 Australian songs do Aussies vote?</a:t>
            </a:r>
          </a:p>
        </p:txBody>
      </p:sp>
    </p:spTree>
    <p:extLst>
      <p:ext uri="{BB962C8B-B14F-4D97-AF65-F5344CB8AC3E}">
        <p14:creationId xmlns:p14="http://schemas.microsoft.com/office/powerpoint/2010/main" val="8131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62"/>
          <a:stretch/>
        </p:blipFill>
        <p:spPr>
          <a:xfrm>
            <a:off x="3211586" y="2167424"/>
            <a:ext cx="1584725" cy="2779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3211586" y="169431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58"/>
          <a:stretch/>
        </p:blipFill>
        <p:spPr>
          <a:xfrm>
            <a:off x="6576060" y="2109895"/>
            <a:ext cx="1405519" cy="3123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6366329" y="1624792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2972257" y="355716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6241835" y="3121021"/>
            <a:ext cx="2073965" cy="3693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2978246" y="3167200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6241835" y="2732133"/>
            <a:ext cx="2073965" cy="369332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DE7A60D-40D0-4587-86D4-7CCAF1D84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921" y="3825382"/>
          <a:ext cx="1817089" cy="163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676160" imgH="1510920" progId="Photoshop.Image.13">
                  <p:embed/>
                </p:oleObj>
              </mc:Choice>
              <mc:Fallback>
                <p:oleObj name="Image" r:id="rId5" imgW="1676160" imgH="1510920" progId="Photoshop.Image.1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5DE7A60D-40D0-4587-86D4-7CCAF1D84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921" y="3825382"/>
                        <a:ext cx="1817089" cy="163813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4EA11B65-32B4-4A48-9F34-F9D32F061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37" y="1282259"/>
          <a:ext cx="1925459" cy="15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2247480" imgH="1777680" progId="Photoshop.Image.13">
                  <p:embed/>
                </p:oleObj>
              </mc:Choice>
              <mc:Fallback>
                <p:oleObj name="Image" r:id="rId7" imgW="2247480" imgH="1777680" progId="Photoshop.Image.1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4EA11B65-32B4-4A48-9F34-F9D32F061E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737" y="1282259"/>
                        <a:ext cx="1925459" cy="152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11A9C2-17F3-44C0-9F8A-799B5CA707D5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2271196" y="2043559"/>
            <a:ext cx="707050" cy="130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4C7616-1507-4812-9987-1EDF2F0B1086}"/>
              </a:ext>
            </a:extLst>
          </p:cNvPr>
          <p:cNvCxnSpPr>
            <a:stCxn id="51" idx="1"/>
            <a:endCxn id="44" idx="3"/>
          </p:cNvCxnSpPr>
          <p:nvPr/>
        </p:nvCxnSpPr>
        <p:spPr>
          <a:xfrm flipH="1">
            <a:off x="2217010" y="3741827"/>
            <a:ext cx="755247" cy="90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7F577-1CC6-464F-B833-593EAC424153}"/>
              </a:ext>
            </a:extLst>
          </p:cNvPr>
          <p:cNvCxnSpPr>
            <a:cxnSpLocks/>
            <a:stCxn id="56" idx="3"/>
            <a:endCxn id="22" idx="1"/>
          </p:cNvCxnSpPr>
          <p:nvPr/>
        </p:nvCxnSpPr>
        <p:spPr>
          <a:xfrm flipV="1">
            <a:off x="8315800" y="1878983"/>
            <a:ext cx="707050" cy="103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D5069-1954-4F4B-B097-987B7E6BB3FC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8315800" y="3305687"/>
            <a:ext cx="707050" cy="141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9CB025E-A746-492E-A75A-39888F2A54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850" y="727610"/>
            <a:ext cx="2941693" cy="2302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F21A3B-3E32-4D7B-8431-F74A13CCA4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850" y="3671550"/>
            <a:ext cx="2943330" cy="2106391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AB15FF6-DDAE-433C-B630-DE7C939989F3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052211" y="2916799"/>
            <a:ext cx="1189624" cy="435067"/>
          </a:xfrm>
          <a:prstGeom prst="bentConnector3">
            <a:avLst>
              <a:gd name="adj1" fmla="val 438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C1AF9F-0C87-4F7B-984C-C5187DEE2F56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 flipV="1">
            <a:off x="5046222" y="3305687"/>
            <a:ext cx="1195613" cy="436140"/>
          </a:xfrm>
          <a:prstGeom prst="bentConnector3">
            <a:avLst>
              <a:gd name="adj1" fmla="val 588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E3D99-D23E-410C-8F4B-9CBF1D2E9A35}"/>
              </a:ext>
            </a:extLst>
          </p:cNvPr>
          <p:cNvSpPr txBox="1"/>
          <p:nvPr/>
        </p:nvSpPr>
        <p:spPr>
          <a:xfrm>
            <a:off x="474319" y="2408806"/>
            <a:ext cx="6679539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How to match columns when special characters and symbols appear</a:t>
            </a:r>
            <a:r>
              <a:rPr lang="en-AU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How to make sure the matching can be done quickly in such a big data set?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	2,501 x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170,665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= 426,833,165 !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DD37-7DFD-4214-98E8-5743634C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10" y="1045678"/>
            <a:ext cx="2122664" cy="5286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6055D-361F-4C75-AE2B-8B3EA9A7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809" y="1067269"/>
            <a:ext cx="2347811" cy="5264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4A4D71-E88F-4A83-B774-190EB2F8122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C0059-95B1-4893-B276-79A772C3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AF58-911D-42D9-A496-70A8C71D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40ABC3-52BF-416B-86BF-65E75BDBF57D}"/>
              </a:ext>
            </a:extLst>
          </p:cNvPr>
          <p:cNvSpPr/>
          <p:nvPr/>
        </p:nvSpPr>
        <p:spPr>
          <a:xfrm>
            <a:off x="1351722" y="742654"/>
            <a:ext cx="4320208" cy="14463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5400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24099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F4EF07-644D-4E42-8689-B2D83C72BD41}"/>
              </a:ext>
            </a:extLst>
          </p:cNvPr>
          <p:cNvSpPr/>
          <p:nvPr/>
        </p:nvSpPr>
        <p:spPr>
          <a:xfrm>
            <a:off x="424070" y="663161"/>
            <a:ext cx="10536652" cy="20023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8D23E0-90B3-43E4-82DA-49341821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0" y="3171666"/>
            <a:ext cx="1322514" cy="3171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D7C618-C0D0-4E1D-B20E-A44FE87C2D5B}"/>
              </a:ext>
            </a:extLst>
          </p:cNvPr>
          <p:cNvSpPr txBox="1"/>
          <p:nvPr/>
        </p:nvSpPr>
        <p:spPr>
          <a:xfrm>
            <a:off x="761418" y="2731544"/>
            <a:ext cx="1331347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Triple J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E80708-2F4F-4340-9C3D-5A183C1F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01" y="3108732"/>
            <a:ext cx="1172960" cy="35065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E8D467-41BB-4A36-AD97-ACB5FA65067F}"/>
              </a:ext>
            </a:extLst>
          </p:cNvPr>
          <p:cNvSpPr txBox="1"/>
          <p:nvPr/>
        </p:nvSpPr>
        <p:spPr>
          <a:xfrm>
            <a:off x="3394172" y="2668441"/>
            <a:ext cx="1347988" cy="33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Spotify dataset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AF6AFD-6029-4006-AAFF-16184E098DCC}"/>
              </a:ext>
            </a:extLst>
          </p:cNvPr>
          <p:cNvSpPr/>
          <p:nvPr/>
        </p:nvSpPr>
        <p:spPr>
          <a:xfrm>
            <a:off x="561688" y="5677710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C643BC-AA59-4B95-ACF7-8E297A26AF5F}"/>
              </a:ext>
            </a:extLst>
          </p:cNvPr>
          <p:cNvSpPr/>
          <p:nvPr/>
        </p:nvSpPr>
        <p:spPr>
          <a:xfrm>
            <a:off x="561688" y="4422307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7C6AAC-C6BD-48D4-B46D-BA998DC26B8E}"/>
              </a:ext>
            </a:extLst>
          </p:cNvPr>
          <p:cNvSpPr/>
          <p:nvPr/>
        </p:nvSpPr>
        <p:spPr>
          <a:xfrm>
            <a:off x="3290277" y="4026455"/>
            <a:ext cx="1730804" cy="33521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95B1B90-6B3E-4959-96D7-70AD8547E67E}"/>
              </a:ext>
            </a:extLst>
          </p:cNvPr>
          <p:cNvSpPr/>
          <p:nvPr/>
        </p:nvSpPr>
        <p:spPr>
          <a:xfrm>
            <a:off x="566686" y="406836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`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7130C-3A06-45DA-B8CD-FF452BD08DF1}"/>
              </a:ext>
            </a:extLst>
          </p:cNvPr>
          <p:cNvSpPr/>
          <p:nvPr/>
        </p:nvSpPr>
        <p:spPr>
          <a:xfrm>
            <a:off x="3290277" y="3673491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5981671-C451-4319-8F09-17350DD46985}"/>
              </a:ext>
            </a:extLst>
          </p:cNvPr>
          <p:cNvSpPr/>
          <p:nvPr/>
        </p:nvSpPr>
        <p:spPr>
          <a:xfrm>
            <a:off x="3290276" y="5929725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E2061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5C2677-11D7-43D7-B760-4B1BFB01D6AB}"/>
              </a:ext>
            </a:extLst>
          </p:cNvPr>
          <p:cNvSpPr/>
          <p:nvPr/>
        </p:nvSpPr>
        <p:spPr>
          <a:xfrm>
            <a:off x="554609" y="6032799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98F5853-0BAE-406E-8ED2-42655172BC15}"/>
              </a:ext>
            </a:extLst>
          </p:cNvPr>
          <p:cNvSpPr/>
          <p:nvPr/>
        </p:nvSpPr>
        <p:spPr>
          <a:xfrm>
            <a:off x="3290276" y="6297856"/>
            <a:ext cx="1730804" cy="335215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727B108-B937-493A-8170-F614A272B7AE}"/>
              </a:ext>
            </a:extLst>
          </p:cNvPr>
          <p:cNvCxnSpPr>
            <a:stCxn id="55" idx="1"/>
            <a:endCxn id="134" idx="1"/>
          </p:cNvCxnSpPr>
          <p:nvPr/>
        </p:nvCxnSpPr>
        <p:spPr>
          <a:xfrm rot="10800000" flipV="1">
            <a:off x="554609" y="4235976"/>
            <a:ext cx="12077" cy="1964430"/>
          </a:xfrm>
          <a:prstGeom prst="bentConnector3">
            <a:avLst>
              <a:gd name="adj1" fmla="val 2000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F7F965B-8D38-46DA-8253-F25E4D42C410}"/>
              </a:ext>
            </a:extLst>
          </p:cNvPr>
          <p:cNvCxnSpPr>
            <a:stCxn id="51" idx="1"/>
            <a:endCxn id="19" idx="1"/>
          </p:cNvCxnSpPr>
          <p:nvPr/>
        </p:nvCxnSpPr>
        <p:spPr>
          <a:xfrm rot="10800000" flipV="1">
            <a:off x="561688" y="4589914"/>
            <a:ext cx="10599" cy="1255403"/>
          </a:xfrm>
          <a:prstGeom prst="bentConnector3">
            <a:avLst>
              <a:gd name="adj1" fmla="val 117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E63EFD-E3FB-44AD-B215-87217E57DB05}"/>
              </a:ext>
            </a:extLst>
          </p:cNvPr>
          <p:cNvCxnSpPr>
            <a:cxnSpLocks/>
          </p:cNvCxnSpPr>
          <p:nvPr/>
        </p:nvCxnSpPr>
        <p:spPr>
          <a:xfrm flipH="1">
            <a:off x="5021080" y="6465464"/>
            <a:ext cx="30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EA025A-5633-4307-9BC1-C7005997F6A9}"/>
              </a:ext>
            </a:extLst>
          </p:cNvPr>
          <p:cNvCxnSpPr>
            <a:stCxn id="56" idx="3"/>
          </p:cNvCxnSpPr>
          <p:nvPr/>
        </p:nvCxnSpPr>
        <p:spPr>
          <a:xfrm>
            <a:off x="5021081" y="3841098"/>
            <a:ext cx="300433" cy="26243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E78CE-C32E-4FEE-B33D-3C18EEA3CE1C}"/>
              </a:ext>
            </a:extLst>
          </p:cNvPr>
          <p:cNvCxnSpPr>
            <a:cxnSpLocks/>
          </p:cNvCxnSpPr>
          <p:nvPr/>
        </p:nvCxnSpPr>
        <p:spPr>
          <a:xfrm flipH="1">
            <a:off x="5021081" y="6097333"/>
            <a:ext cx="15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4BDECE-3F4B-4238-B693-F3520082A72B}"/>
              </a:ext>
            </a:extLst>
          </p:cNvPr>
          <p:cNvCxnSpPr>
            <a:stCxn id="52" idx="3"/>
          </p:cNvCxnSpPr>
          <p:nvPr/>
        </p:nvCxnSpPr>
        <p:spPr>
          <a:xfrm>
            <a:off x="5021081" y="4194063"/>
            <a:ext cx="150216" cy="19032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E41A3EA-53EF-42FB-AB84-82D81C01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133" y="3108736"/>
            <a:ext cx="6315876" cy="35065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ECDC05D-816E-4730-B182-DD74228EEC8C}"/>
              </a:ext>
            </a:extLst>
          </p:cNvPr>
          <p:cNvSpPr txBox="1"/>
          <p:nvPr/>
        </p:nvSpPr>
        <p:spPr>
          <a:xfrm>
            <a:off x="623298" y="824485"/>
            <a:ext cx="10171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Some other libraries we tried:</a:t>
            </a:r>
          </a:p>
          <a:p>
            <a:pPr marL="342900" indent="-342900">
              <a:buAutoNum type="arabicPeriod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FuzzyWuzzy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Jellyfish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Problem: 2500 rows in Triple J dataset and 170k rows in Spotify dataset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, using these libraries will do the full table scan which will be very slow.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D46AA7E-7E64-438C-A402-729082DABC9F}"/>
              </a:ext>
            </a:extLst>
          </p:cNvPr>
          <p:cNvCxnSpPr>
            <a:stCxn id="19" idx="3"/>
            <a:endCxn id="133" idx="1"/>
          </p:cNvCxnSpPr>
          <p:nvPr/>
        </p:nvCxnSpPr>
        <p:spPr>
          <a:xfrm>
            <a:off x="2292492" y="5845318"/>
            <a:ext cx="997784" cy="2520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F44D5A5-1FF9-4661-8CD0-BABED1A44F41}"/>
              </a:ext>
            </a:extLst>
          </p:cNvPr>
          <p:cNvCxnSpPr>
            <a:stCxn id="134" idx="3"/>
            <a:endCxn id="135" idx="1"/>
          </p:cNvCxnSpPr>
          <p:nvPr/>
        </p:nvCxnSpPr>
        <p:spPr>
          <a:xfrm>
            <a:off x="2285413" y="6200407"/>
            <a:ext cx="1004863" cy="2650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A77DB38-1353-47B8-8A48-5C30F12E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8" y="1704759"/>
            <a:ext cx="10191750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1CE10-6F28-4B96-AB35-B39B1C6BB467}"/>
              </a:ext>
            </a:extLst>
          </p:cNvPr>
          <p:cNvSpPr txBox="1"/>
          <p:nvPr/>
        </p:nvSpPr>
        <p:spPr>
          <a:xfrm>
            <a:off x="549958" y="929163"/>
            <a:ext cx="984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found after merge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: about half songs can not find a match in </a:t>
            </a:r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6EDF75-409D-444F-B4FE-42FFE3BA1C64}"/>
              </a:ext>
            </a:extLst>
          </p:cNvPr>
          <p:cNvSpPr txBox="1"/>
          <p:nvPr/>
        </p:nvSpPr>
        <p:spPr>
          <a:xfrm>
            <a:off x="549958" y="4780731"/>
            <a:ext cx="969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Good point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: all the 1</a:t>
            </a:r>
            <a:r>
              <a:rPr lang="en-AU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place songs can find a match in </a:t>
            </a:r>
            <a:r>
              <a:rPr lang="en-AU" sz="2400" dirty="0" err="1"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DFA27-ADF7-48E4-8DFD-E14B552B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77" y="5334977"/>
            <a:ext cx="9010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FFFFFF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387</TotalTime>
  <Words>2215</Words>
  <Application>Microsoft Office PowerPoint</Application>
  <PresentationFormat>Widescreen</PresentationFormat>
  <Paragraphs>269</Paragraphs>
  <Slides>17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Office Theme</vt:lpstr>
      <vt:lpstr>Image</vt:lpstr>
      <vt:lpstr>Let The Music Speak Unearthing Australian music trends  Brett Scotland Darren McMurtrie Jesse Tan Kailyn Yong Will Bobzin  </vt:lpstr>
      <vt:lpstr>Project analysis slide 2</vt:lpstr>
      <vt:lpstr>Project analysis slide 6</vt:lpstr>
      <vt:lpstr>Project analysis slide 8</vt:lpstr>
      <vt:lpstr>Project analysis slide 4</vt:lpstr>
      <vt:lpstr>Project analysis slide 4</vt:lpstr>
      <vt:lpstr>PowerPoint Presentation</vt:lpstr>
      <vt:lpstr>Project analysis slide 4</vt:lpstr>
      <vt:lpstr>Project analysis slide 4</vt:lpstr>
      <vt:lpstr>PowerPoint Presentation</vt:lpstr>
      <vt:lpstr>Project analysis slide 10</vt:lpstr>
      <vt:lpstr>Project analysis slide 10</vt:lpstr>
      <vt:lpstr>Project analysis slide 10</vt:lpstr>
      <vt:lpstr>Project analysis slide 10</vt:lpstr>
      <vt:lpstr>Project analysis slide 3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Through The Decades Understanding Australian taste in music</dc:title>
  <dc:creator>Guillermo Bobzin</dc:creator>
  <cp:lastModifiedBy>Xinjie Tan</cp:lastModifiedBy>
  <cp:revision>44</cp:revision>
  <dcterms:created xsi:type="dcterms:W3CDTF">2021-01-15T22:03:05Z</dcterms:created>
  <dcterms:modified xsi:type="dcterms:W3CDTF">2021-01-20T08:55:33Z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