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63" r:id="rId5"/>
    <p:sldId id="264" r:id="rId6"/>
    <p:sldId id="265" r:id="rId7"/>
    <p:sldId id="266" r:id="rId8"/>
    <p:sldId id="267" r:id="rId9"/>
    <p:sldId id="260" r:id="rId10"/>
    <p:sldId id="261" r:id="rId11"/>
    <p:sldId id="269" r:id="rId12"/>
    <p:sldId id="27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332" autoAdjust="0"/>
    <p:restoredTop sz="94660"/>
  </p:normalViewPr>
  <p:slideViewPr>
    <p:cSldViewPr snapToGrid="0">
      <p:cViewPr varScale="1">
        <p:scale>
          <a:sx n="92" d="100"/>
          <a:sy n="92" d="100"/>
        </p:scale>
        <p:origin x="228" y="9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E016143-E03C-4CFD-AFDC-14E5BDEA754C}" type="datetimeFigureOut">
              <a:rPr lang="en-US" dirty="0"/>
              <a:t>9/22/2016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>
        <p:pull/>
      </p:transition>
    </mc:Choice>
    <mc:Fallback xmlns="">
      <p:transition>
        <p:pull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 dirty="0"/>
              <a:t>9/22/2016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pull/>
      </p:transition>
    </mc:Choice>
    <mc:Fallback xmlns="">
      <p:transition>
        <p:pull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806-BBF7-471C-9527-881CE2266695}" type="datetimeFigureOut">
              <a:rPr lang="en-US" dirty="0"/>
              <a:t>9/22/2016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pull/>
      </p:transition>
    </mc:Choice>
    <mc:Fallback xmlns="">
      <p:transition>
        <p:pull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dirty="0"/>
              <a:t>9/22/2016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pull/>
      </p:transition>
    </mc:Choice>
    <mc:Fallback xmlns="">
      <p:transition>
        <p:pull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 dirty="0"/>
              <a:t>9/22/2016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pull/>
      </p:transition>
    </mc:Choice>
    <mc:Fallback xmlns="">
      <p:transition>
        <p:pull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 dirty="0"/>
              <a:t>9/22/2016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pull/>
      </p:transition>
    </mc:Choice>
    <mc:Fallback xmlns="">
      <p:transition>
        <p:pull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A723-92A7-435B-B681-F25B092FEFEB}" type="datetimeFigureOut">
              <a:rPr lang="en-US" dirty="0"/>
              <a:t>9/22/2016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pull/>
      </p:transition>
    </mc:Choice>
    <mc:Fallback xmlns="">
      <p:transition>
        <p:pull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9/22/2016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pull/>
      </p:transition>
    </mc:Choice>
    <mc:Fallback xmlns="">
      <p:transition>
        <p:pull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dirty="0"/>
              <a:t>9/22/2016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pull/>
      </p:transition>
    </mc:Choice>
    <mc:Fallback xmlns="">
      <p:transition>
        <p:pull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789A-C914-4DB1-8815-80B5EC7335C5}" type="datetimeFigureOut">
              <a:rPr lang="en-US" dirty="0"/>
              <a:t>9/22/2016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pull/>
      </p:transition>
    </mc:Choice>
    <mc:Fallback xmlns="">
      <p:transition>
        <p:pull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40AA-91A0-436F-8FDB-C0F939DCAE21}" type="datetimeFigureOut">
              <a:rPr lang="en-US" dirty="0"/>
              <a:t>9/22/2016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pull/>
      </p:transition>
    </mc:Choice>
    <mc:Fallback xmlns="">
      <p:transition>
        <p:pull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E59FD0C-5451-4CA0-86AF-E70AE3279989}" type="datetimeFigureOut">
              <a:rPr lang="en-US" dirty="0"/>
              <a:t>9/22/2016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mc:AlternateContent xmlns:mc="http://schemas.openxmlformats.org/markup-compatibility/2006" xmlns:p14="http://schemas.microsoft.com/office/powerpoint/2010/main">
    <mc:Choice Requires="p14">
      <p:transition p14:dur="10">
        <p:pull/>
      </p:transition>
    </mc:Choice>
    <mc:Fallback xmlns="">
      <p:transition>
        <p:pull/>
      </p:transition>
    </mc:Fallback>
  </mc:AlternateConten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61871" y="758952"/>
            <a:ext cx="10468809" cy="4041648"/>
          </a:xfrm>
        </p:spPr>
        <p:txBody>
          <a:bodyPr/>
          <a:lstStyle/>
          <a:p>
            <a:r>
              <a:rPr lang="en-US" altLang="ko-KR" b="1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</a:rPr>
              <a:t>2DGP – 1</a:t>
            </a:r>
            <a:r>
              <a:rPr lang="ko-KR" altLang="en-US" b="1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</a:rPr>
              <a:t>차 발표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</a:rPr>
              <a:t>2013182010 </a:t>
            </a:r>
            <a:r>
              <a:rPr lang="ko-KR" altLang="en-US" dirty="0">
                <a:latin typeface="+mn-ea"/>
              </a:rPr>
              <a:t>김병진</a:t>
            </a:r>
          </a:p>
        </p:txBody>
      </p:sp>
    </p:spTree>
    <p:extLst>
      <p:ext uri="{BB962C8B-B14F-4D97-AF65-F5344CB8AC3E}">
        <p14:creationId xmlns:p14="http://schemas.microsoft.com/office/powerpoint/2010/main" val="479157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pull/>
      </p:transition>
    </mc:Choice>
    <mc:Fallback xmlns="">
      <p:transition>
        <p:pull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5030166"/>
              </p:ext>
            </p:extLst>
          </p:nvPr>
        </p:nvGraphicFramePr>
        <p:xfrm>
          <a:off x="83473" y="-6047"/>
          <a:ext cx="10909119" cy="69441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1876">
                  <a:extLst>
                    <a:ext uri="{9D8B030D-6E8A-4147-A177-3AD203B41FA5}">
                      <a16:colId xmlns:a16="http://schemas.microsoft.com/office/drawing/2014/main" val="373811735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3166064941"/>
                    </a:ext>
                  </a:extLst>
                </a:gridCol>
                <a:gridCol w="7184043">
                  <a:extLst>
                    <a:ext uri="{9D8B030D-6E8A-4147-A177-3AD203B41FA5}">
                      <a16:colId xmlns:a16="http://schemas.microsoft.com/office/drawing/2014/main" val="4069292993"/>
                    </a:ext>
                  </a:extLst>
                </a:gridCol>
              </a:tblGrid>
              <a:tr h="4676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+mn-ea"/>
                          <a:ea typeface="+mn-ea"/>
                        </a:rPr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+mn-ea"/>
                          <a:ea typeface="+mn-ea"/>
                        </a:rPr>
                        <a:t>개발 중점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+mn-ea"/>
                          <a:ea typeface="+mn-ea"/>
                        </a:rPr>
                        <a:t>개발 내용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5255967"/>
                  </a:ext>
                </a:extLst>
              </a:tr>
              <a:tr h="5468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600" dirty="0">
                          <a:latin typeface="+mn-ea"/>
                          <a:ea typeface="+mn-ea"/>
                        </a:rPr>
                        <a:t>주차</a:t>
                      </a:r>
                      <a:endParaRPr lang="en-US" altLang="ko-KR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aseline="0" dirty="0">
                          <a:latin typeface="+mn-ea"/>
                          <a:ea typeface="+mn-ea"/>
                        </a:rPr>
                        <a:t>리소스 수집 </a:t>
                      </a:r>
                      <a:r>
                        <a:rPr lang="en-US" altLang="ko-KR" sz="1800" baseline="0" dirty="0">
                          <a:latin typeface="+mn-ea"/>
                          <a:ea typeface="+mn-ea"/>
                        </a:rPr>
                        <a:t>&amp;</a:t>
                      </a:r>
                      <a:r>
                        <a:rPr lang="ko-KR" altLang="en-US" sz="1800" baseline="0" dirty="0">
                          <a:latin typeface="+mn-ea"/>
                          <a:ea typeface="+mn-ea"/>
                        </a:rPr>
                        <a:t> 제작</a:t>
                      </a:r>
                      <a:endParaRPr lang="en-US" altLang="ko-KR" sz="1800" baseline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 algn="l" latinLnBrk="1">
                        <a:buAutoNum type="arabicPeriod"/>
                      </a:pP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모든 발사체 및 배경화면</a:t>
                      </a:r>
                      <a:r>
                        <a:rPr lang="ko-KR" altLang="en-US" sz="1400" baseline="0" dirty="0">
                          <a:latin typeface="+mn-ea"/>
                          <a:ea typeface="+mn-ea"/>
                        </a:rPr>
                        <a:t> 등 그래픽 리소스 수집</a:t>
                      </a:r>
                      <a:r>
                        <a:rPr lang="en-US" altLang="ko-KR" sz="1400" baseline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400" baseline="0" dirty="0">
                          <a:latin typeface="+mn-ea"/>
                          <a:ea typeface="+mn-ea"/>
                        </a:rPr>
                        <a:t>효과음 수직</a:t>
                      </a:r>
                      <a:endParaRPr lang="en-US" altLang="ko-KR" sz="1400" baseline="0" dirty="0">
                        <a:latin typeface="+mn-ea"/>
                        <a:ea typeface="+mn-ea"/>
                      </a:endParaRPr>
                    </a:p>
                    <a:p>
                      <a:pPr marL="342900" indent="-342900" algn="l" latinLnBrk="1">
                        <a:buAutoNum type="arabicPeriod"/>
                      </a:pPr>
                      <a:r>
                        <a:rPr lang="ko-KR" altLang="en-US" sz="1400" baseline="0" dirty="0">
                          <a:latin typeface="+mn-ea"/>
                          <a:ea typeface="+mn-ea"/>
                        </a:rPr>
                        <a:t>수집한 리소스 재가공 및 그래픽 리소스 자체제작</a:t>
                      </a:r>
                      <a:endParaRPr lang="en-US" altLang="ko-KR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96658269"/>
                  </a:ext>
                </a:extLst>
              </a:tr>
              <a:tr h="5468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1600" dirty="0">
                          <a:latin typeface="+mn-ea"/>
                          <a:ea typeface="+mn-ea"/>
                        </a:rPr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aseline="0" dirty="0">
                          <a:latin typeface="+mn-ea"/>
                          <a:ea typeface="+mn-ea"/>
                        </a:rPr>
                        <a:t>프레임워크</a:t>
                      </a:r>
                      <a:endParaRPr lang="en-US" altLang="ko-KR" sz="1800" baseline="0" dirty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en-US" altLang="ko-KR" sz="1800" baseline="0" dirty="0">
                          <a:latin typeface="+mn-ea"/>
                          <a:ea typeface="+mn-ea"/>
                        </a:rPr>
                        <a:t>&amp;</a:t>
                      </a:r>
                    </a:p>
                    <a:p>
                      <a:pPr algn="ctr" latinLnBrk="1"/>
                      <a:r>
                        <a:rPr lang="ko-KR" altLang="en-US" sz="1800" baseline="0" dirty="0">
                          <a:latin typeface="+mn-ea"/>
                          <a:ea typeface="+mn-ea"/>
                        </a:rPr>
                        <a:t>플레이어 캐릭터</a:t>
                      </a:r>
                      <a:endParaRPr lang="en-US" altLang="ko-KR" sz="1800" baseline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 algn="l" latinLnBrk="1">
                        <a:buAutoNum type="arabicPeriod"/>
                      </a:pP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플레이어의 이동과 공격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,</a:t>
                      </a:r>
                      <a:r>
                        <a:rPr lang="en-US" altLang="ko-KR" sz="1400" baseline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baseline="0" dirty="0">
                          <a:latin typeface="+mn-ea"/>
                          <a:ea typeface="+mn-ea"/>
                        </a:rPr>
                        <a:t>폭탄사용 구현</a:t>
                      </a:r>
                      <a:endParaRPr lang="en-US" altLang="ko-KR" sz="1400" baseline="0" dirty="0">
                        <a:latin typeface="+mn-ea"/>
                        <a:ea typeface="+mn-ea"/>
                      </a:endParaRPr>
                    </a:p>
                    <a:p>
                      <a:pPr marL="342900" indent="-342900" algn="l" latinLnBrk="1">
                        <a:buAutoNum type="arabicPeriod"/>
                      </a:pPr>
                      <a:r>
                        <a:rPr lang="ko-KR" altLang="en-US" sz="1400" baseline="0" dirty="0">
                          <a:latin typeface="+mn-ea"/>
                          <a:ea typeface="+mn-ea"/>
                        </a:rPr>
                        <a:t>플레이어의 정보를 나타내기 위한 </a:t>
                      </a:r>
                      <a:r>
                        <a:rPr lang="en-US" altLang="ko-KR" sz="1400" baseline="0" dirty="0">
                          <a:latin typeface="+mn-ea"/>
                          <a:ea typeface="+mn-ea"/>
                        </a:rPr>
                        <a:t>UI </a:t>
                      </a:r>
                      <a:r>
                        <a:rPr lang="ko-KR" altLang="en-US" sz="1400" baseline="0" dirty="0">
                          <a:latin typeface="+mn-ea"/>
                          <a:ea typeface="+mn-ea"/>
                        </a:rPr>
                        <a:t>구현 </a:t>
                      </a:r>
                      <a:r>
                        <a:rPr lang="en-US" altLang="ko-KR" sz="1400" baseline="0" dirty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400" baseline="0" dirty="0">
                          <a:latin typeface="+mn-ea"/>
                          <a:ea typeface="+mn-ea"/>
                        </a:rPr>
                        <a:t>라이프</a:t>
                      </a:r>
                      <a:r>
                        <a:rPr lang="en-US" altLang="ko-KR" sz="1400" baseline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400" baseline="0" dirty="0">
                          <a:latin typeface="+mn-ea"/>
                          <a:ea typeface="+mn-ea"/>
                        </a:rPr>
                        <a:t>파워 게이지</a:t>
                      </a:r>
                      <a:r>
                        <a:rPr lang="en-US" altLang="ko-KR" sz="1400" baseline="0" dirty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400" baseline="0" dirty="0">
                          <a:latin typeface="+mn-ea"/>
                          <a:ea typeface="+mn-ea"/>
                        </a:rPr>
                        <a:t> 폭탄 잔량</a:t>
                      </a:r>
                      <a:r>
                        <a:rPr lang="en-US" altLang="ko-KR" sz="1400" baseline="0" dirty="0">
                          <a:latin typeface="+mn-ea"/>
                          <a:ea typeface="+mn-ea"/>
                        </a:rPr>
                        <a:t>…)</a:t>
                      </a:r>
                    </a:p>
                    <a:p>
                      <a:pPr marL="342900" indent="-342900" algn="l" latinLnBrk="1">
                        <a:buAutoNum type="arabicPeriod"/>
                      </a:pPr>
                      <a:r>
                        <a:rPr lang="ko-KR" altLang="en-US" sz="1400" baseline="0" dirty="0">
                          <a:latin typeface="+mn-ea"/>
                          <a:ea typeface="+mn-ea"/>
                        </a:rPr>
                        <a:t>사운드 출력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7691663"/>
                  </a:ext>
                </a:extLst>
              </a:tr>
              <a:tr h="5468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sz="1600" b="1" dirty="0">
                          <a:latin typeface="+mn-ea"/>
                          <a:ea typeface="+mn-ea"/>
                        </a:rPr>
                        <a:t>주차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baseline="0" dirty="0">
                          <a:latin typeface="+mn-ea"/>
                          <a:ea typeface="+mn-ea"/>
                        </a:rPr>
                        <a:t>적 </a:t>
                      </a:r>
                      <a:r>
                        <a:rPr lang="en-US" altLang="ko-KR" sz="1800" b="1" baseline="0" dirty="0">
                          <a:latin typeface="+mn-ea"/>
                          <a:ea typeface="+mn-ea"/>
                        </a:rPr>
                        <a:t>&amp;</a:t>
                      </a:r>
                      <a:r>
                        <a:rPr lang="ko-KR" altLang="en-US" sz="1800" b="1" baseline="0" dirty="0">
                          <a:latin typeface="+mn-ea"/>
                          <a:ea typeface="+mn-ea"/>
                        </a:rPr>
                        <a:t> 발사체의 구현</a:t>
                      </a:r>
                      <a:endParaRPr lang="en-US" altLang="ko-KR" sz="1800" b="1" baseline="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342900" indent="-342900" algn="l" latinLnBrk="1">
                        <a:buAutoNum type="arabicPeriod"/>
                      </a:pPr>
                      <a:r>
                        <a:rPr lang="ko-KR" altLang="en-US" sz="1400" b="1" baseline="0" dirty="0">
                          <a:latin typeface="+mn-ea"/>
                          <a:ea typeface="+mn-ea"/>
                        </a:rPr>
                        <a:t>적의 </a:t>
                      </a:r>
                      <a:r>
                        <a:rPr lang="en-US" altLang="ko-KR" sz="1400" b="1" baseline="0" dirty="0">
                          <a:latin typeface="+mn-ea"/>
                          <a:ea typeface="+mn-ea"/>
                        </a:rPr>
                        <a:t>AI </a:t>
                      </a:r>
                      <a:r>
                        <a:rPr lang="ko-KR" altLang="en-US" sz="1400" b="1" baseline="0" dirty="0">
                          <a:latin typeface="+mn-ea"/>
                          <a:ea typeface="+mn-ea"/>
                        </a:rPr>
                        <a:t>와 적의 발사체를 다수</a:t>
                      </a:r>
                      <a:r>
                        <a:rPr lang="ko-KR" altLang="en-US" sz="1400" b="1" baseline="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b="1" baseline="0" dirty="0">
                          <a:latin typeface="+mn-ea"/>
                          <a:ea typeface="+mn-ea"/>
                        </a:rPr>
                        <a:t>구현</a:t>
                      </a:r>
                      <a:endParaRPr lang="en-US" altLang="ko-KR" sz="1400" b="1" baseline="0" dirty="0">
                        <a:latin typeface="+mn-ea"/>
                        <a:ea typeface="+mn-ea"/>
                      </a:endParaRPr>
                    </a:p>
                    <a:p>
                      <a:pPr marL="342900" indent="-342900" algn="l" latinLnBrk="1">
                        <a:buAutoNum type="arabicPeriod"/>
                      </a:pPr>
                      <a:r>
                        <a:rPr lang="ko-KR" altLang="en-US" sz="1400" b="1" baseline="0" dirty="0">
                          <a:latin typeface="+mn-ea"/>
                          <a:ea typeface="+mn-ea"/>
                        </a:rPr>
                        <a:t>플레이어와의 충돌판정 구현</a:t>
                      </a:r>
                      <a:endParaRPr lang="en-US" altLang="ko-KR" sz="1400" b="1" baseline="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3188695"/>
                  </a:ext>
                </a:extLst>
              </a:tr>
              <a:tr h="5468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latin typeface="+mn-ea"/>
                          <a:ea typeface="+mn-ea"/>
                        </a:rPr>
                        <a:t>4</a:t>
                      </a:r>
                      <a:r>
                        <a:rPr lang="ko-KR" altLang="en-US" sz="1600" b="1" dirty="0">
                          <a:latin typeface="+mn-ea"/>
                          <a:ea typeface="+mn-ea"/>
                        </a:rPr>
                        <a:t>주차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06671895"/>
                  </a:ext>
                </a:extLst>
              </a:tr>
              <a:tr h="5468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5</a:t>
                      </a:r>
                      <a:r>
                        <a:rPr lang="ko-KR" altLang="en-US" sz="1600" dirty="0">
                          <a:latin typeface="+mn-ea"/>
                          <a:ea typeface="+mn-ea"/>
                        </a:rPr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+mn-ea"/>
                          <a:ea typeface="+mn-ea"/>
                        </a:rPr>
                        <a:t>스테이지 </a:t>
                      </a:r>
                      <a:r>
                        <a:rPr lang="en-US" altLang="ko-KR" sz="1800" dirty="0">
                          <a:latin typeface="+mn-ea"/>
                          <a:ea typeface="+mn-ea"/>
                        </a:rPr>
                        <a:t>&amp;</a:t>
                      </a:r>
                      <a:r>
                        <a:rPr lang="ko-KR" altLang="en-US" sz="1800" dirty="0">
                          <a:latin typeface="+mn-ea"/>
                          <a:ea typeface="+mn-ea"/>
                        </a:rPr>
                        <a:t> 아이템 구현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 algn="l" latinLnBrk="1">
                        <a:buAutoNum type="arabicPeriod"/>
                      </a:pP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배경화면</a:t>
                      </a:r>
                      <a:r>
                        <a:rPr lang="ko-KR" altLang="en-US" sz="1400" baseline="0" dirty="0">
                          <a:latin typeface="+mn-ea"/>
                          <a:ea typeface="+mn-ea"/>
                        </a:rPr>
                        <a:t> 스크롤링 및 전 주차 작업물들을 스테이지에 적용</a:t>
                      </a:r>
                      <a:endParaRPr lang="en-US" altLang="ko-KR" sz="1400" baseline="0" dirty="0">
                        <a:latin typeface="+mn-ea"/>
                        <a:ea typeface="+mn-ea"/>
                      </a:endParaRPr>
                    </a:p>
                    <a:p>
                      <a:pPr marL="342900" indent="-342900" algn="l" latinLnBrk="1">
                        <a:buAutoNum type="arabicPeriod"/>
                      </a:pPr>
                      <a:r>
                        <a:rPr lang="ko-KR" altLang="en-US" sz="1400" baseline="0" dirty="0">
                          <a:latin typeface="+mn-ea"/>
                          <a:ea typeface="+mn-ea"/>
                        </a:rPr>
                        <a:t>아이템 구현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8266254"/>
                  </a:ext>
                </a:extLst>
              </a:tr>
              <a:tr h="5468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6</a:t>
                      </a:r>
                      <a:r>
                        <a:rPr lang="ko-KR" altLang="en-US" sz="1600" dirty="0">
                          <a:latin typeface="+mn-ea"/>
                          <a:ea typeface="+mn-ea"/>
                        </a:rPr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dirty="0">
                          <a:latin typeface="+mn-ea"/>
                          <a:ea typeface="+mn-ea"/>
                        </a:rPr>
                        <a:t>추가구현 </a:t>
                      </a:r>
                      <a:r>
                        <a:rPr lang="en-US" altLang="ko-KR" sz="1800" dirty="0">
                          <a:latin typeface="+mn-ea"/>
                          <a:ea typeface="+mn-ea"/>
                        </a:rPr>
                        <a:t>&amp; </a:t>
                      </a:r>
                      <a:r>
                        <a:rPr lang="ko-KR" altLang="en-US" sz="1800" dirty="0">
                          <a:latin typeface="+mn-ea"/>
                          <a:ea typeface="+mn-ea"/>
                        </a:rPr>
                        <a:t>중간점검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ko-KR" altLang="en-US" sz="1400" baseline="0" dirty="0">
                          <a:latin typeface="+mn-ea"/>
                          <a:ea typeface="+mn-ea"/>
                        </a:rPr>
                        <a:t>전 주차간 미흡점을 보완</a:t>
                      </a:r>
                      <a:endParaRPr lang="en-US" altLang="ko-KR" sz="1400" baseline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73957080"/>
                  </a:ext>
                </a:extLst>
              </a:tr>
              <a:tr h="5468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latin typeface="+mn-ea"/>
                          <a:ea typeface="+mn-ea"/>
                        </a:rPr>
                        <a:t>7</a:t>
                      </a:r>
                      <a:r>
                        <a:rPr lang="ko-KR" altLang="en-US" sz="1600" b="1" dirty="0">
                          <a:latin typeface="+mn-ea"/>
                          <a:ea typeface="+mn-ea"/>
                        </a:rPr>
                        <a:t>주차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latin typeface="+mn-ea"/>
                          <a:ea typeface="+mn-ea"/>
                        </a:rPr>
                        <a:t>보스 구현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 latinLnBrk="1">
                        <a:buAutoNum type="arabicPeriod"/>
                      </a:pPr>
                      <a:r>
                        <a:rPr lang="ko-KR" altLang="en-US" sz="1400" b="1" baseline="0" dirty="0">
                          <a:latin typeface="+mn-ea"/>
                          <a:ea typeface="+mn-ea"/>
                        </a:rPr>
                        <a:t>보스의 </a:t>
                      </a:r>
                      <a:r>
                        <a:rPr lang="ko-KR" altLang="en-US" sz="1400" b="1" baseline="0" dirty="0" err="1">
                          <a:latin typeface="+mn-ea"/>
                          <a:ea typeface="+mn-ea"/>
                        </a:rPr>
                        <a:t>페이즈에</a:t>
                      </a:r>
                      <a:r>
                        <a:rPr lang="ko-KR" altLang="en-US" sz="1400" b="1" baseline="0" dirty="0">
                          <a:latin typeface="+mn-ea"/>
                          <a:ea typeface="+mn-ea"/>
                        </a:rPr>
                        <a:t> 따른 탄막생성 구현</a:t>
                      </a:r>
                      <a:r>
                        <a:rPr lang="en-US" altLang="ko-KR" sz="1400" b="1" baseline="0" dirty="0">
                          <a:latin typeface="+mn-ea"/>
                          <a:ea typeface="+mn-ea"/>
                        </a:rPr>
                        <a:t> (3:4</a:t>
                      </a:r>
                      <a:r>
                        <a:rPr lang="ko-KR" altLang="en-US" sz="1400" b="1" baseline="0" dirty="0">
                          <a:latin typeface="+mn-ea"/>
                          <a:ea typeface="+mn-ea"/>
                        </a:rPr>
                        <a:t>주차 구현 발사체 활용</a:t>
                      </a:r>
                      <a:r>
                        <a:rPr lang="en-US" altLang="ko-KR" sz="1400" b="1" baseline="0" dirty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255441"/>
                  </a:ext>
                </a:extLst>
              </a:tr>
              <a:tr h="5468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8</a:t>
                      </a:r>
                      <a:r>
                        <a:rPr lang="ko-KR" altLang="en-US" sz="1600" dirty="0">
                          <a:latin typeface="+mn-ea"/>
                          <a:ea typeface="+mn-ea"/>
                        </a:rPr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>
                          <a:latin typeface="+mn-ea"/>
                          <a:ea typeface="+mn-ea"/>
                        </a:rPr>
                        <a:t>발사체 추가 구현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 algn="l" latinLnBrk="1">
                        <a:buAutoNum type="arabicPeriod"/>
                      </a:pP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이전 주차 구현내용을 바탕으로 추가적인 발사체 구현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6925060"/>
                  </a:ext>
                </a:extLst>
              </a:tr>
              <a:tr h="5468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9</a:t>
                      </a:r>
                      <a:r>
                        <a:rPr lang="ko-KR" altLang="en-US" sz="1600" dirty="0">
                          <a:latin typeface="+mn-ea"/>
                          <a:ea typeface="+mn-ea"/>
                        </a:rPr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>
                          <a:latin typeface="+mn-ea"/>
                          <a:ea typeface="+mn-ea"/>
                        </a:rPr>
                        <a:t>추가 스테이지 구현</a:t>
                      </a:r>
                      <a:endParaRPr lang="en-US" altLang="ko-KR" sz="1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r>
                        <a:rPr lang="en-US" altLang="ko-KR" sz="1400" baseline="0" dirty="0">
                          <a:latin typeface="+mn-ea"/>
                          <a:ea typeface="+mn-ea"/>
                        </a:rPr>
                        <a:t>1.   </a:t>
                      </a:r>
                      <a:r>
                        <a:rPr lang="ko-KR" altLang="en-US" sz="1400" baseline="0" dirty="0">
                          <a:latin typeface="+mn-ea"/>
                          <a:ea typeface="+mn-ea"/>
                        </a:rPr>
                        <a:t>이전 주차 구현내용을 바탕으로 다른 패턴 구현</a:t>
                      </a:r>
                      <a:endParaRPr lang="en-US" altLang="ko-KR" sz="1400" baseline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8239994"/>
                  </a:ext>
                </a:extLst>
              </a:tr>
              <a:tr h="5468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10</a:t>
                      </a:r>
                      <a:r>
                        <a:rPr lang="ko-KR" altLang="en-US" sz="1600" dirty="0">
                          <a:latin typeface="+mn-ea"/>
                          <a:ea typeface="+mn-ea"/>
                        </a:rPr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>
                          <a:latin typeface="+mn-ea"/>
                          <a:ea typeface="+mn-ea"/>
                        </a:rPr>
                        <a:t>게임 루프 구현</a:t>
                      </a:r>
                      <a:endParaRPr lang="en-US" altLang="ko-KR" sz="1800" dirty="0"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800" dirty="0">
                          <a:latin typeface="+mn-ea"/>
                          <a:ea typeface="+mn-ea"/>
                        </a:rPr>
                        <a:t>&amp;</a:t>
                      </a:r>
                      <a:r>
                        <a:rPr lang="en-US" altLang="ko-KR" sz="1800" baseline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800" dirty="0"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1800" dirty="0">
                          <a:latin typeface="+mn-ea"/>
                          <a:ea typeface="+mn-ea"/>
                        </a:rPr>
                        <a:t>차 점검</a:t>
                      </a:r>
                      <a:endParaRPr lang="en-US" altLang="ko-KR" sz="1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400" baseline="0" dirty="0">
                          <a:latin typeface="+mn-ea"/>
                          <a:ea typeface="+mn-ea"/>
                        </a:rPr>
                        <a:t>실질적 게임 루프 처리 </a:t>
                      </a:r>
                      <a:r>
                        <a:rPr lang="en-US" altLang="ko-KR" sz="1400" baseline="0" dirty="0">
                          <a:latin typeface="+mn-ea"/>
                          <a:ea typeface="+mn-ea"/>
                        </a:rPr>
                        <a:t>:: </a:t>
                      </a:r>
                      <a:r>
                        <a:rPr lang="ko-KR" altLang="en-US" sz="1400" baseline="0" dirty="0">
                          <a:latin typeface="+mn-ea"/>
                          <a:ea typeface="+mn-ea"/>
                        </a:rPr>
                        <a:t>메인 메뉴 </a:t>
                      </a:r>
                      <a:r>
                        <a:rPr lang="en-US" altLang="ko-KR" sz="1400" baseline="0" dirty="0"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400" baseline="0" dirty="0"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본 게임 </a:t>
                      </a:r>
                      <a:r>
                        <a:rPr lang="en-US" altLang="ko-KR" sz="1400" baseline="0" dirty="0"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400" baseline="0" dirty="0"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게임 오버 </a:t>
                      </a:r>
                      <a:r>
                        <a:rPr lang="en-US" altLang="ko-KR" sz="1400" baseline="0" dirty="0"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400" baseline="0" dirty="0"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메인 메뉴</a:t>
                      </a:r>
                      <a:endParaRPr lang="en-US" altLang="ko-KR" sz="1400" baseline="0" dirty="0">
                        <a:latin typeface="+mn-ea"/>
                        <a:ea typeface="+mn-ea"/>
                        <a:sym typeface="Wingdings" panose="05000000000000000000" pitchFamily="2" charset="2"/>
                      </a:endParaRPr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2.</a:t>
                      </a:r>
                      <a:r>
                        <a:rPr lang="en-US" altLang="ko-KR" sz="1400" baseline="0" dirty="0">
                          <a:latin typeface="+mn-ea"/>
                          <a:ea typeface="+mn-ea"/>
                        </a:rPr>
                        <a:t>   </a:t>
                      </a:r>
                      <a:r>
                        <a:rPr lang="ko-KR" altLang="en-US" sz="1400" baseline="0" dirty="0">
                          <a:latin typeface="+mn-ea"/>
                          <a:ea typeface="+mn-ea"/>
                        </a:rPr>
                        <a:t>이전 주차 작업중 부족한 점 보완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3413825"/>
                  </a:ext>
                </a:extLst>
              </a:tr>
              <a:tr h="5468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11</a:t>
                      </a:r>
                      <a:r>
                        <a:rPr lang="ko-KR" altLang="en-US" sz="1600">
                          <a:latin typeface="+mn-ea"/>
                          <a:ea typeface="+mn-ea"/>
                        </a:rPr>
                        <a:t>주차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+mn-ea"/>
                          <a:ea typeface="+mn-ea"/>
                        </a:rPr>
                        <a:t>마무리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1.    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시연 점검 및 발표 준비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54607648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1409407" y="186292"/>
            <a:ext cx="800219" cy="439900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ko-KR" altLang="en-US" sz="40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개발 계획</a:t>
            </a:r>
          </a:p>
        </p:txBody>
      </p:sp>
    </p:spTree>
    <p:extLst>
      <p:ext uri="{BB962C8B-B14F-4D97-AF65-F5344CB8AC3E}">
        <p14:creationId xmlns:p14="http://schemas.microsoft.com/office/powerpoint/2010/main" val="2460450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pull/>
      </p:transition>
    </mc:Choice>
    <mc:Fallback xmlns="">
      <p:transition>
        <p:pull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16729" y="2441302"/>
            <a:ext cx="9692640" cy="1325562"/>
          </a:xfrm>
        </p:spPr>
        <p:txBody>
          <a:bodyPr/>
          <a:lstStyle/>
          <a:p>
            <a:pPr algn="ctr"/>
            <a:r>
              <a:rPr lang="ko-KR" altLang="en-US" dirty="0"/>
              <a:t>감사합니다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83861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pull/>
      </p:transition>
    </mc:Choice>
    <mc:Fallback xmlns="">
      <p:transition>
        <p:pull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6380212"/>
              </p:ext>
            </p:extLst>
          </p:nvPr>
        </p:nvGraphicFramePr>
        <p:xfrm>
          <a:off x="163434" y="137044"/>
          <a:ext cx="10910966" cy="63798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02146">
                  <a:extLst>
                    <a:ext uri="{9D8B030D-6E8A-4147-A177-3AD203B41FA5}">
                      <a16:colId xmlns:a16="http://schemas.microsoft.com/office/drawing/2014/main" val="3166064941"/>
                    </a:ext>
                  </a:extLst>
                </a:gridCol>
                <a:gridCol w="5408820">
                  <a:extLst>
                    <a:ext uri="{9D8B030D-6E8A-4147-A177-3AD203B41FA5}">
                      <a16:colId xmlns:a16="http://schemas.microsoft.com/office/drawing/2014/main" val="4069292993"/>
                    </a:ext>
                  </a:extLst>
                </a:gridCol>
              </a:tblGrid>
              <a:tr h="9114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+mn-ea"/>
                          <a:ea typeface="+mn-ea"/>
                        </a:rPr>
                        <a:t>평가항목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+mn-ea"/>
                          <a:ea typeface="+mn-ea"/>
                        </a:rPr>
                        <a:t>평가</a:t>
                      </a:r>
                      <a:endParaRPr lang="en-US" altLang="ko-KR" sz="1600" dirty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(A:</a:t>
                      </a:r>
                      <a:r>
                        <a:rPr lang="ko-KR" altLang="en-US" sz="1600" dirty="0">
                          <a:latin typeface="+mn-ea"/>
                          <a:ea typeface="+mn-ea"/>
                        </a:rPr>
                        <a:t>매우 잘함</a:t>
                      </a:r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,B:</a:t>
                      </a:r>
                      <a:r>
                        <a:rPr lang="ko-KR" altLang="en-US" sz="1600" dirty="0">
                          <a:latin typeface="+mn-ea"/>
                          <a:ea typeface="+mn-ea"/>
                        </a:rPr>
                        <a:t>잘함</a:t>
                      </a:r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,C:</a:t>
                      </a:r>
                      <a:r>
                        <a:rPr lang="ko-KR" altLang="en-US" sz="1600" dirty="0">
                          <a:latin typeface="+mn-ea"/>
                          <a:ea typeface="+mn-ea"/>
                        </a:rPr>
                        <a:t>보통</a:t>
                      </a:r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,D:</a:t>
                      </a:r>
                      <a:r>
                        <a:rPr lang="ko-KR" altLang="en-US" sz="1600" dirty="0">
                          <a:latin typeface="+mn-ea"/>
                          <a:ea typeface="+mn-ea"/>
                        </a:rPr>
                        <a:t>못함</a:t>
                      </a:r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,E:</a:t>
                      </a:r>
                      <a:r>
                        <a:rPr lang="ko-KR" altLang="en-US" sz="1600" dirty="0">
                          <a:latin typeface="+mn-ea"/>
                          <a:ea typeface="+mn-ea"/>
                        </a:rPr>
                        <a:t>매우 못함</a:t>
                      </a:r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5255967"/>
                  </a:ext>
                </a:extLst>
              </a:tr>
              <a:tr h="9114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+mn-ea"/>
                          <a:ea typeface="+mn-ea"/>
                        </a:rPr>
                        <a:t>발표자료에 포함할 내용을 다 포함했는가</a:t>
                      </a:r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?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A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96658269"/>
                  </a:ext>
                </a:extLst>
              </a:tr>
              <a:tr h="9114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+mn-ea"/>
                          <a:ea typeface="+mn-ea"/>
                        </a:rPr>
                        <a:t>게임 컨셉이 잘 표현되었는가</a:t>
                      </a:r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?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A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7691663"/>
                  </a:ext>
                </a:extLst>
              </a:tr>
              <a:tr h="9114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+mn-ea"/>
                          <a:ea typeface="+mn-ea"/>
                        </a:rPr>
                        <a:t>게임 핵심 </a:t>
                      </a:r>
                      <a:r>
                        <a:rPr lang="ko-KR" altLang="en-US" sz="1600" dirty="0" err="1">
                          <a:latin typeface="+mn-ea"/>
                          <a:ea typeface="+mn-ea"/>
                        </a:rPr>
                        <a:t>메카닉의</a:t>
                      </a:r>
                      <a:r>
                        <a:rPr lang="ko-KR" altLang="en-US" sz="1600" dirty="0">
                          <a:latin typeface="+mn-ea"/>
                          <a:ea typeface="+mn-ea"/>
                        </a:rPr>
                        <a:t> 제시가 잘 되었는가</a:t>
                      </a:r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?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A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03188695"/>
                  </a:ext>
                </a:extLst>
              </a:tr>
              <a:tr h="9114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+mn-ea"/>
                          <a:ea typeface="+mn-ea"/>
                        </a:rPr>
                        <a:t>게임 실행 흐름이 잘 표현되었는가</a:t>
                      </a:r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?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latin typeface="+mn-ea"/>
                          <a:ea typeface="+mn-ea"/>
                        </a:rPr>
                        <a:t>A</a:t>
                      </a:r>
                      <a:endParaRPr lang="ko-KR" altLang="en-US" sz="16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06671895"/>
                  </a:ext>
                </a:extLst>
              </a:tr>
              <a:tr h="9114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+mn-ea"/>
                          <a:ea typeface="+mn-ea"/>
                        </a:rPr>
                        <a:t>개발 범위가 구체적이며</a:t>
                      </a:r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600" dirty="0">
                          <a:latin typeface="+mn-ea"/>
                          <a:ea typeface="+mn-ea"/>
                        </a:rPr>
                        <a:t> 측정 가능한가</a:t>
                      </a:r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?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B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8266254"/>
                  </a:ext>
                </a:extLst>
              </a:tr>
              <a:tr h="9114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+mn-ea"/>
                          <a:ea typeface="+mn-ea"/>
                        </a:rPr>
                        <a:t>개발 계획이 구체적이며 실행 가능한가</a:t>
                      </a:r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?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B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73957080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1409407" y="186292"/>
            <a:ext cx="800219" cy="439900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ko-KR" altLang="en-US" sz="40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자체 평가</a:t>
            </a:r>
          </a:p>
        </p:txBody>
      </p:sp>
    </p:spTree>
    <p:extLst>
      <p:ext uri="{BB962C8B-B14F-4D97-AF65-F5344CB8AC3E}">
        <p14:creationId xmlns:p14="http://schemas.microsoft.com/office/powerpoint/2010/main" val="2382788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pull/>
      </p:transition>
    </mc:Choice>
    <mc:Fallback xmlns="">
      <p:transition>
        <p:pull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4804" y="241945"/>
            <a:ext cx="9692640" cy="1325562"/>
          </a:xfrm>
        </p:spPr>
        <p:txBody>
          <a:bodyPr>
            <a:normAutofit fontScale="90000"/>
          </a:bodyPr>
          <a:lstStyle/>
          <a:p>
            <a:r>
              <a:rPr lang="en-US" altLang="ko-KR" b="1" spc="0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j-ea"/>
              </a:rPr>
              <a:t>HIGH CONCEPT ::</a:t>
            </a:r>
            <a:br>
              <a:rPr lang="en-US" altLang="ko-KR" b="1" spc="0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j-ea"/>
              </a:rPr>
            </a:br>
            <a:r>
              <a:rPr lang="ko-KR" altLang="en-US" sz="6700" b="1" spc="0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j-ea"/>
              </a:rPr>
              <a:t>피하거나</a:t>
            </a:r>
            <a:r>
              <a:rPr lang="en-US" altLang="ko-KR" sz="6700" b="1" spc="0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j-ea"/>
              </a:rPr>
              <a:t>, </a:t>
            </a:r>
            <a:r>
              <a:rPr lang="ko-KR" altLang="en-US" sz="6700" b="1" spc="0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j-ea"/>
              </a:rPr>
              <a:t>죽거나</a:t>
            </a:r>
            <a:endParaRPr lang="ko-KR" altLang="en-US" b="1" i="1" u="sng" spc="0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+mj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160" y="2635725"/>
            <a:ext cx="5005501" cy="3466165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TextBox 5"/>
          <p:cNvSpPr txBox="1"/>
          <p:nvPr/>
        </p:nvSpPr>
        <p:spPr>
          <a:xfrm>
            <a:off x="5387514" y="1757594"/>
            <a:ext cx="6021893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8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	</a:t>
            </a:r>
            <a:r>
              <a:rPr lang="ko-KR" altLang="en-US" sz="3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핵심 메카닉 </a:t>
            </a:r>
            <a:r>
              <a:rPr lang="en-US" altLang="ko-KR" sz="3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::</a:t>
            </a:r>
            <a:endParaRPr lang="en-US" altLang="ko-KR" sz="2800" spc="-15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</a:endParaRPr>
          </a:p>
          <a:p>
            <a:pPr algn="just">
              <a:lnSpc>
                <a:spcPct val="200000"/>
              </a:lnSpc>
            </a:pPr>
            <a:r>
              <a:rPr lang="en-US" altLang="ko-KR" sz="28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	## </a:t>
            </a:r>
            <a:r>
              <a:rPr lang="ko-KR" altLang="en-US" sz="2800" spc="-15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횡스크롤</a:t>
            </a:r>
            <a:r>
              <a:rPr lang="ko-KR" altLang="en-US" sz="28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 탄막 슈팅</a:t>
            </a:r>
            <a:endParaRPr lang="en-US" altLang="ko-KR" sz="2800" spc="-15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</a:endParaRPr>
          </a:p>
          <a:p>
            <a:pPr lvl="1" algn="just"/>
            <a:r>
              <a:rPr lang="ko-KR" altLang="en-US" sz="2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j-ea"/>
              </a:rPr>
              <a:t>쏘면서</a:t>
            </a:r>
            <a:r>
              <a:rPr lang="en-US" altLang="ko-KR" sz="2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j-ea"/>
              </a:rPr>
              <a:t>,</a:t>
            </a:r>
            <a:r>
              <a:rPr lang="ko-KR" altLang="en-US" sz="2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j-ea"/>
              </a:rPr>
              <a:t> 보고</a:t>
            </a:r>
            <a:r>
              <a:rPr lang="en-US" altLang="ko-KR" sz="2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j-ea"/>
              </a:rPr>
              <a:t>,</a:t>
            </a:r>
            <a:r>
              <a:rPr lang="ko-KR" altLang="en-US" sz="2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j-ea"/>
              </a:rPr>
              <a:t> 피한다</a:t>
            </a:r>
            <a:r>
              <a:rPr lang="en-US" altLang="ko-KR" sz="2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j-ea"/>
              </a:rPr>
              <a:t>.</a:t>
            </a:r>
            <a:endParaRPr lang="en-US" altLang="ko-KR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</a:endParaRPr>
          </a:p>
          <a:p>
            <a:pPr lvl="1" algn="just"/>
            <a:r>
              <a:rPr lang="ko-KR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적들이 발사한 수많은 발사체를 모조리 피하며</a:t>
            </a:r>
            <a:endParaRPr lang="en-US" altLang="ko-KR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</a:endParaRPr>
          </a:p>
          <a:p>
            <a:pPr lvl="1" algn="just"/>
            <a:r>
              <a:rPr lang="ko-KR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무기를 사용해 적들을 제거한다</a:t>
            </a:r>
            <a:r>
              <a:rPr lang="en-US" altLang="ko-K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altLang="ko-KR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</a:endParaRPr>
          </a:p>
          <a:p>
            <a:pPr lvl="1" algn="just"/>
            <a:r>
              <a:rPr lang="en-US" altLang="ko-KR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##	</a:t>
            </a:r>
            <a:r>
              <a:rPr lang="ko-KR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플레이어의 도적욕구 자극</a:t>
            </a:r>
            <a:r>
              <a:rPr lang="en-US" altLang="ko-KR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,</a:t>
            </a:r>
          </a:p>
          <a:p>
            <a:pPr lvl="1" algn="just"/>
            <a:r>
              <a:rPr lang="ko-KR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동시에 화려한 게임화면</a:t>
            </a:r>
            <a:r>
              <a:rPr lang="en-US" altLang="ko-KR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!</a:t>
            </a:r>
          </a:p>
          <a:p>
            <a:pPr lvl="1" algn="just"/>
            <a:r>
              <a:rPr lang="ko-KR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게임 화면은 화려하게</a:t>
            </a:r>
            <a:r>
              <a:rPr lang="en-US" altLang="ko-K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,</a:t>
            </a:r>
          </a:p>
          <a:p>
            <a:pPr algn="just"/>
            <a:r>
              <a:rPr lang="en-US" altLang="ko-K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	</a:t>
            </a:r>
            <a:r>
              <a:rPr lang="ko-KR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화면 내의 탄환 수는 최대한 많이</a:t>
            </a:r>
            <a:r>
              <a:rPr lang="en-US" altLang="ko-K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, </a:t>
            </a:r>
          </a:p>
          <a:p>
            <a:pPr algn="just"/>
            <a:r>
              <a:rPr lang="en-US" altLang="ko-K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	</a:t>
            </a:r>
            <a:r>
              <a:rPr lang="ko-KR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대신 탄환은 확실하게 식별 가능하도록</a:t>
            </a:r>
            <a:r>
              <a:rPr lang="en-US" altLang="ko-K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409407" y="186292"/>
            <a:ext cx="800219" cy="439900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ko-KR" altLang="en-US" sz="40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게임 컨셉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050251">
            <a:off x="184928" y="1026518"/>
            <a:ext cx="4477496" cy="2681486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8492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pull/>
      </p:transition>
    </mc:Choice>
    <mc:Fallback xmlns="">
      <p:transition>
        <p:pull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5921" y="420624"/>
            <a:ext cx="8095488" cy="607161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33840" y="3456431"/>
            <a:ext cx="110799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dirty="0"/>
              <a:t>플레이어</a:t>
            </a:r>
          </a:p>
        </p:txBody>
      </p:sp>
      <p:cxnSp>
        <p:nvCxnSpPr>
          <p:cNvPr id="10" name="직선 화살표 연결선 9"/>
          <p:cNvCxnSpPr>
            <a:endCxn id="8" idx="3"/>
          </p:cNvCxnSpPr>
          <p:nvPr/>
        </p:nvCxnSpPr>
        <p:spPr>
          <a:xfrm flipH="1">
            <a:off x="1241836" y="3054485"/>
            <a:ext cx="1452726" cy="586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04225" y="4055789"/>
            <a:ext cx="357020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dirty="0"/>
              <a:t>파워 게이지</a:t>
            </a:r>
            <a:r>
              <a:rPr lang="en-US" altLang="ko-KR" dirty="0"/>
              <a:t>:: </a:t>
            </a:r>
            <a:r>
              <a:rPr lang="ko-KR" altLang="en-US" dirty="0"/>
              <a:t>많을수록 강해진다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cxnSp>
        <p:nvCxnSpPr>
          <p:cNvPr id="13" name="직선 화살표 연결선 12"/>
          <p:cNvCxnSpPr>
            <a:endCxn id="11" idx="3"/>
          </p:cNvCxnSpPr>
          <p:nvPr/>
        </p:nvCxnSpPr>
        <p:spPr>
          <a:xfrm flipH="1">
            <a:off x="3674433" y="1388882"/>
            <a:ext cx="222860" cy="2851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9962616" y="2656383"/>
            <a:ext cx="64633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dirty="0"/>
              <a:t>적기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33840" y="1237262"/>
            <a:ext cx="87716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/>
              <a:t>라이프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37529" y="1819598"/>
            <a:ext cx="117211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/>
              <a:t>폭탄 잔량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9943884" y="1819598"/>
            <a:ext cx="64633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/>
              <a:t>점수</a:t>
            </a:r>
            <a:endParaRPr lang="ko-KR" altLang="en-US" dirty="0"/>
          </a:p>
        </p:txBody>
      </p:sp>
      <p:cxnSp>
        <p:nvCxnSpPr>
          <p:cNvPr id="19" name="직선 화살표 연결선 18"/>
          <p:cNvCxnSpPr>
            <a:endCxn id="17" idx="0"/>
          </p:cNvCxnSpPr>
          <p:nvPr/>
        </p:nvCxnSpPr>
        <p:spPr>
          <a:xfrm>
            <a:off x="9741409" y="749030"/>
            <a:ext cx="525641" cy="1070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endCxn id="14" idx="1"/>
          </p:cNvCxnSpPr>
          <p:nvPr/>
        </p:nvCxnSpPr>
        <p:spPr>
          <a:xfrm>
            <a:off x="6838545" y="2841049"/>
            <a:ext cx="31240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endCxn id="15" idx="3"/>
          </p:cNvCxnSpPr>
          <p:nvPr/>
        </p:nvCxnSpPr>
        <p:spPr>
          <a:xfrm flipH="1">
            <a:off x="1011003" y="749030"/>
            <a:ext cx="885891" cy="6728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endCxn id="16" idx="3"/>
          </p:cNvCxnSpPr>
          <p:nvPr/>
        </p:nvCxnSpPr>
        <p:spPr>
          <a:xfrm flipH="1">
            <a:off x="1309645" y="1388882"/>
            <a:ext cx="635887" cy="615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1409407" y="186291"/>
            <a:ext cx="800219" cy="494018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ko-KR" altLang="en-US" sz="40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메인 게임화면 구성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33840" y="4862318"/>
            <a:ext cx="418600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/>
              <a:t>키보드를 이용해 플레이어를 조작한다</a:t>
            </a:r>
            <a:endParaRPr lang="en-US" altLang="ko-KR" dirty="0"/>
          </a:p>
        </p:txBody>
      </p:sp>
      <p:cxnSp>
        <p:nvCxnSpPr>
          <p:cNvPr id="20" name="직선 화살표 연결선 19"/>
          <p:cNvCxnSpPr>
            <a:endCxn id="18" idx="0"/>
          </p:cNvCxnSpPr>
          <p:nvPr/>
        </p:nvCxnSpPr>
        <p:spPr>
          <a:xfrm flipH="1">
            <a:off x="2226843" y="2939229"/>
            <a:ext cx="777441" cy="19230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2676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pull/>
      </p:transition>
    </mc:Choice>
    <mc:Fallback xmlns="">
      <p:transition>
        <p:pull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409407" y="186291"/>
            <a:ext cx="800219" cy="494018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ko-KR" altLang="en-US" sz="40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게임 흐름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7169" y="390144"/>
            <a:ext cx="6754367" cy="506577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7376485" y="5048655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376485" y="5671225"/>
            <a:ext cx="360868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/>
              <a:t>타임라인에 따라 적들이 생성된다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850700" y="1572638"/>
            <a:ext cx="413446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/>
              <a:t>적들은 정해진 패턴대로 탄을 발사한다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86383" y="5671225"/>
            <a:ext cx="419858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dirty="0"/>
              <a:t>플레이어가 탄에 피격될 시 라이프 감소</a:t>
            </a:r>
          </a:p>
        </p:txBody>
      </p:sp>
      <p:cxnSp>
        <p:nvCxnSpPr>
          <p:cNvPr id="10" name="직선 화살표 연결선 9"/>
          <p:cNvCxnSpPr>
            <a:endCxn id="3" idx="0"/>
          </p:cNvCxnSpPr>
          <p:nvPr/>
        </p:nvCxnSpPr>
        <p:spPr>
          <a:xfrm>
            <a:off x="7422204" y="3900791"/>
            <a:ext cx="1758621" cy="17704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endCxn id="9" idx="2"/>
          </p:cNvCxnSpPr>
          <p:nvPr/>
        </p:nvCxnSpPr>
        <p:spPr>
          <a:xfrm flipV="1">
            <a:off x="7452559" y="1941970"/>
            <a:ext cx="1465374" cy="59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endCxn id="5" idx="0"/>
          </p:cNvCxnSpPr>
          <p:nvPr/>
        </p:nvCxnSpPr>
        <p:spPr>
          <a:xfrm flipH="1">
            <a:off x="2585676" y="4114800"/>
            <a:ext cx="2793720" cy="15564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endCxn id="13" idx="0"/>
          </p:cNvCxnSpPr>
          <p:nvPr/>
        </p:nvCxnSpPr>
        <p:spPr>
          <a:xfrm flipH="1">
            <a:off x="1795662" y="2500009"/>
            <a:ext cx="3895019" cy="11287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86383" y="3628736"/>
            <a:ext cx="261855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/>
              <a:t>공격키를 이용해 발사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10825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pull/>
      </p:transition>
    </mc:Choice>
    <mc:Fallback xmlns="">
      <p:transition>
        <p:pull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7169" y="390144"/>
            <a:ext cx="6754367" cy="5065774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7376485" y="5048655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801088" y="5953327"/>
            <a:ext cx="7122463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dist"/>
            <a:r>
              <a:rPr lang="ko-KR" altLang="en-US" dirty="0"/>
              <a:t>플레이어의 피격판정 </a:t>
            </a:r>
            <a:r>
              <a:rPr lang="en-US" altLang="ko-KR" dirty="0"/>
              <a:t>:: </a:t>
            </a:r>
            <a:r>
              <a:rPr lang="ko-KR" altLang="en-US" dirty="0"/>
              <a:t>여기에 적의 탄이 닿을 시 라이프가 감소하며</a:t>
            </a:r>
            <a:endParaRPr lang="en-US" altLang="ko-KR" dirty="0"/>
          </a:p>
          <a:p>
            <a:pPr algn="dist"/>
            <a:r>
              <a:rPr lang="en-US" altLang="ko-KR" dirty="0"/>
              <a:t>                                     </a:t>
            </a:r>
            <a:r>
              <a:rPr lang="ko-KR" altLang="en-US" dirty="0"/>
              <a:t>라이프가 </a:t>
            </a:r>
            <a:r>
              <a:rPr lang="en-US" altLang="ko-KR" dirty="0"/>
              <a:t>0</a:t>
            </a:r>
            <a:r>
              <a:rPr lang="ko-KR" altLang="en-US" dirty="0"/>
              <a:t>이 될 시 게임오버가 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100020" y="2739957"/>
            <a:ext cx="380104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dist"/>
            <a:r>
              <a:rPr lang="ko-KR" altLang="en-US" dirty="0"/>
              <a:t>적이 파괴될 시 아이템을 드랍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66961" y="5483609"/>
            <a:ext cx="239039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dist"/>
            <a:r>
              <a:rPr lang="ko-KR" altLang="en-US" dirty="0"/>
              <a:t>적을 공격해 파괴한다</a:t>
            </a:r>
          </a:p>
        </p:txBody>
      </p:sp>
      <p:cxnSp>
        <p:nvCxnSpPr>
          <p:cNvPr id="10" name="직선 화살표 연결선 9"/>
          <p:cNvCxnSpPr>
            <a:endCxn id="3" idx="0"/>
          </p:cNvCxnSpPr>
          <p:nvPr/>
        </p:nvCxnSpPr>
        <p:spPr>
          <a:xfrm>
            <a:off x="4105072" y="3900791"/>
            <a:ext cx="1257248" cy="2052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endCxn id="9" idx="2"/>
          </p:cNvCxnSpPr>
          <p:nvPr/>
        </p:nvCxnSpPr>
        <p:spPr>
          <a:xfrm flipV="1">
            <a:off x="6733940" y="3109289"/>
            <a:ext cx="1266601" cy="596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endCxn id="5" idx="0"/>
          </p:cNvCxnSpPr>
          <p:nvPr/>
        </p:nvCxnSpPr>
        <p:spPr>
          <a:xfrm flipH="1">
            <a:off x="1462160" y="3822970"/>
            <a:ext cx="4170696" cy="1660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endCxn id="3" idx="0"/>
          </p:cNvCxnSpPr>
          <p:nvPr/>
        </p:nvCxnSpPr>
        <p:spPr>
          <a:xfrm>
            <a:off x="4105072" y="3900791"/>
            <a:ext cx="1257248" cy="2052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701880" y="2185959"/>
            <a:ext cx="449353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dist"/>
            <a:r>
              <a:rPr lang="ko-KR" altLang="en-US" dirty="0"/>
              <a:t>적을 파괴하거나 아이템 획득 시 점수 획득</a:t>
            </a:r>
          </a:p>
        </p:txBody>
      </p:sp>
      <p:cxnSp>
        <p:nvCxnSpPr>
          <p:cNvPr id="24" name="직선 화살표 연결선 23"/>
          <p:cNvCxnSpPr>
            <a:endCxn id="22" idx="0"/>
          </p:cNvCxnSpPr>
          <p:nvPr/>
        </p:nvCxnSpPr>
        <p:spPr>
          <a:xfrm>
            <a:off x="8948649" y="762000"/>
            <a:ext cx="0" cy="1423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1409407" y="186291"/>
            <a:ext cx="800219" cy="494018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ko-KR" altLang="en-US" sz="40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게임 흐름</a:t>
            </a:r>
          </a:p>
        </p:txBody>
      </p:sp>
    </p:spTree>
    <p:extLst>
      <p:ext uri="{BB962C8B-B14F-4D97-AF65-F5344CB8AC3E}">
        <p14:creationId xmlns:p14="http://schemas.microsoft.com/office/powerpoint/2010/main" val="216328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pull/>
      </p:transition>
    </mc:Choice>
    <mc:Fallback xmlns="">
      <p:transition>
        <p:pull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7170" y="390144"/>
            <a:ext cx="6754365" cy="5065774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7376485" y="5048655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781857" y="5953327"/>
            <a:ext cx="716093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dist"/>
            <a:r>
              <a:rPr lang="ko-KR" altLang="en-US" dirty="0"/>
              <a:t>보스는 일정비율의 체력을 잃을 때마다 다른 패턴의 탄막을 형성한다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4782" y="5533424"/>
            <a:ext cx="392928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dist"/>
            <a:r>
              <a:rPr lang="ko-KR" altLang="en-US" dirty="0"/>
              <a:t>보스 등장 </a:t>
            </a:r>
            <a:r>
              <a:rPr lang="en-US" altLang="ko-KR" dirty="0"/>
              <a:t>:: </a:t>
            </a:r>
            <a:r>
              <a:rPr lang="ko-KR" altLang="en-US" dirty="0"/>
              <a:t> 다양한 탄막을 형성한다</a:t>
            </a:r>
          </a:p>
        </p:txBody>
      </p:sp>
      <p:cxnSp>
        <p:nvCxnSpPr>
          <p:cNvPr id="10" name="직선 화살표 연결선 9"/>
          <p:cNvCxnSpPr>
            <a:endCxn id="3" idx="0"/>
          </p:cNvCxnSpPr>
          <p:nvPr/>
        </p:nvCxnSpPr>
        <p:spPr>
          <a:xfrm flipH="1">
            <a:off x="5362325" y="3367684"/>
            <a:ext cx="2176429" cy="2585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 flipV="1">
            <a:off x="6733940" y="3109289"/>
            <a:ext cx="1266600" cy="596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endCxn id="5" idx="0"/>
          </p:cNvCxnSpPr>
          <p:nvPr/>
        </p:nvCxnSpPr>
        <p:spPr>
          <a:xfrm flipH="1">
            <a:off x="2649423" y="3367684"/>
            <a:ext cx="4727066" cy="21657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1409407" y="186291"/>
            <a:ext cx="800219" cy="494018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ko-KR" altLang="en-US" sz="40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게임 흐름</a:t>
            </a:r>
          </a:p>
        </p:txBody>
      </p:sp>
    </p:spTree>
    <p:extLst>
      <p:ext uri="{BB962C8B-B14F-4D97-AF65-F5344CB8AC3E}">
        <p14:creationId xmlns:p14="http://schemas.microsoft.com/office/powerpoint/2010/main" val="4003198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pull/>
      </p:transition>
    </mc:Choice>
    <mc:Fallback xmlns="">
      <p:transition>
        <p:pull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7170" y="390144"/>
            <a:ext cx="6754365" cy="5065773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7376485" y="5048655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343217" y="5533424"/>
            <a:ext cx="827662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dist"/>
            <a:r>
              <a:rPr lang="ko-KR" altLang="en-US" dirty="0"/>
              <a:t>폭탄을 사용해 화면에 존재하는 모든 </a:t>
            </a:r>
            <a:r>
              <a:rPr lang="ko-KR" altLang="en-US"/>
              <a:t>적에게 데미지를 주며 탄을 제거할 수 있다</a:t>
            </a:r>
            <a:endParaRPr lang="ko-KR" altLang="en-US" dirty="0"/>
          </a:p>
        </p:txBody>
      </p:sp>
      <p:cxnSp>
        <p:nvCxnSpPr>
          <p:cNvPr id="14" name="직선 화살표 연결선 13"/>
          <p:cNvCxnSpPr>
            <a:endCxn id="5" idx="0"/>
          </p:cNvCxnSpPr>
          <p:nvPr/>
        </p:nvCxnSpPr>
        <p:spPr>
          <a:xfrm>
            <a:off x="4089400" y="3756810"/>
            <a:ext cx="1392130" cy="17766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1409407" y="186291"/>
            <a:ext cx="800219" cy="494018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ko-KR" altLang="en-US" sz="40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게임 흐름</a:t>
            </a:r>
          </a:p>
        </p:txBody>
      </p:sp>
    </p:spTree>
    <p:extLst>
      <p:ext uri="{BB962C8B-B14F-4D97-AF65-F5344CB8AC3E}">
        <p14:creationId xmlns:p14="http://schemas.microsoft.com/office/powerpoint/2010/main" val="3108334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pull/>
      </p:transition>
    </mc:Choice>
    <mc:Fallback xmlns="">
      <p:transition>
        <p:pull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7170" y="390144"/>
            <a:ext cx="6754365" cy="5065773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7376485" y="5048655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33133" y="5914424"/>
            <a:ext cx="804579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dist"/>
            <a:r>
              <a:rPr lang="ko-KR" altLang="en-US" dirty="0"/>
              <a:t>보스의 체력을 </a:t>
            </a:r>
            <a:r>
              <a:rPr lang="en-US" altLang="ko-KR" dirty="0"/>
              <a:t>0</a:t>
            </a:r>
            <a:r>
              <a:rPr lang="ko-KR" altLang="en-US" dirty="0"/>
              <a:t>으로 만들면 보스가 파괴되며 다음 스테이지로 넘어가게 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cxnSp>
        <p:nvCxnSpPr>
          <p:cNvPr id="14" name="직선 화살표 연결선 13"/>
          <p:cNvCxnSpPr>
            <a:endCxn id="5" idx="0"/>
          </p:cNvCxnSpPr>
          <p:nvPr/>
        </p:nvCxnSpPr>
        <p:spPr>
          <a:xfrm flipH="1">
            <a:off x="4656029" y="3429000"/>
            <a:ext cx="3285757" cy="2485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3543300" y="937260"/>
            <a:ext cx="358140" cy="4724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11409407" y="186291"/>
            <a:ext cx="800219" cy="494018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ko-KR" altLang="en-US" sz="40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게임 흐름</a:t>
            </a:r>
          </a:p>
        </p:txBody>
      </p:sp>
    </p:spTree>
    <p:extLst>
      <p:ext uri="{BB962C8B-B14F-4D97-AF65-F5344CB8AC3E}">
        <p14:creationId xmlns:p14="http://schemas.microsoft.com/office/powerpoint/2010/main" val="2929460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pull/>
      </p:transition>
    </mc:Choice>
    <mc:Fallback xmlns="">
      <p:transition>
        <p:pull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8694702"/>
              </p:ext>
            </p:extLst>
          </p:nvPr>
        </p:nvGraphicFramePr>
        <p:xfrm>
          <a:off x="138720" y="16472"/>
          <a:ext cx="10995841" cy="68040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6383">
                  <a:extLst>
                    <a:ext uri="{9D8B030D-6E8A-4147-A177-3AD203B41FA5}">
                      <a16:colId xmlns:a16="http://schemas.microsoft.com/office/drawing/2014/main" val="3738117351"/>
                    </a:ext>
                  </a:extLst>
                </a:gridCol>
                <a:gridCol w="5478161">
                  <a:extLst>
                    <a:ext uri="{9D8B030D-6E8A-4147-A177-3AD203B41FA5}">
                      <a16:colId xmlns:a16="http://schemas.microsoft.com/office/drawing/2014/main" val="3166064941"/>
                    </a:ext>
                  </a:extLst>
                </a:gridCol>
                <a:gridCol w="4371297">
                  <a:extLst>
                    <a:ext uri="{9D8B030D-6E8A-4147-A177-3AD203B41FA5}">
                      <a16:colId xmlns:a16="http://schemas.microsoft.com/office/drawing/2014/main" val="4053622907"/>
                    </a:ext>
                  </a:extLst>
                </a:gridCol>
              </a:tblGrid>
              <a:tr h="3277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내용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최소 범위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추가 범위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5255967"/>
                  </a:ext>
                </a:extLst>
              </a:tr>
              <a:tr h="7690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캐릭터 및 컨트롤</a:t>
                      </a:r>
                      <a:endParaRPr lang="en-US" altLang="ko-KR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/>
                        <a:t>키보드 화살표 키 </a:t>
                      </a:r>
                      <a:r>
                        <a:rPr lang="en-US" altLang="ko-KR" sz="1600" dirty="0"/>
                        <a:t>:: 8</a:t>
                      </a:r>
                      <a:r>
                        <a:rPr lang="ko-KR" altLang="en-US" sz="1600" dirty="0"/>
                        <a:t>방향 이동</a:t>
                      </a:r>
                      <a:endParaRPr lang="en-US" altLang="ko-KR" sz="16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Z ::</a:t>
                      </a:r>
                      <a:r>
                        <a:rPr lang="en-US" altLang="ko-KR" sz="1600" baseline="0" dirty="0"/>
                        <a:t> </a:t>
                      </a:r>
                      <a:r>
                        <a:rPr lang="ko-KR" altLang="en-US" sz="1600" baseline="0" dirty="0"/>
                        <a:t>공격</a:t>
                      </a:r>
                      <a:r>
                        <a:rPr lang="en-US" altLang="ko-KR" sz="1600" baseline="0" dirty="0"/>
                        <a:t>, </a:t>
                      </a:r>
                      <a:r>
                        <a:rPr lang="en-US" altLang="ko-KR" sz="1600" dirty="0"/>
                        <a:t>Shift</a:t>
                      </a:r>
                      <a:r>
                        <a:rPr lang="en-US" altLang="ko-KR" sz="1600" baseline="0" dirty="0"/>
                        <a:t> </a:t>
                      </a:r>
                      <a:r>
                        <a:rPr lang="ko-KR" altLang="en-US" sz="1600" baseline="0" dirty="0"/>
                        <a:t>키를 이용한 감속이동</a:t>
                      </a:r>
                      <a:endParaRPr lang="en-US" altLang="ko-KR" sz="1600" baseline="0" dirty="0"/>
                    </a:p>
                    <a:p>
                      <a:pPr algn="l" latinLnBrk="1"/>
                      <a:r>
                        <a:rPr lang="en-US" altLang="ko-KR" sz="1600" dirty="0"/>
                        <a:t>X</a:t>
                      </a:r>
                      <a:r>
                        <a:rPr lang="en-US" altLang="ko-KR" sz="1600" baseline="0" dirty="0"/>
                        <a:t> :: </a:t>
                      </a:r>
                      <a:r>
                        <a:rPr lang="ko-KR" altLang="en-US" sz="1600" baseline="0" dirty="0"/>
                        <a:t>폭탄 사용</a:t>
                      </a:r>
                      <a:endParaRPr lang="en-US" altLang="ko-KR" sz="1600" baseline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/>
                        <a:t>다른 캐릭터를 구현 및 선택기능 추가</a:t>
                      </a:r>
                      <a:endParaRPr lang="en-US" altLang="ko-KR" sz="1400" dirty="0"/>
                    </a:p>
                    <a:p>
                      <a:pPr algn="l" latinLnBrk="1"/>
                      <a:r>
                        <a:rPr lang="ko-KR" altLang="en-US" sz="1400" dirty="0"/>
                        <a:t>캐릭터에 따른 패시브 능력 부여</a:t>
                      </a:r>
                      <a:endParaRPr lang="en-US" altLang="ko-KR" sz="1400" dirty="0"/>
                    </a:p>
                    <a:p>
                      <a:pPr algn="l" latinLnBrk="1"/>
                      <a:r>
                        <a:rPr lang="en-US" altLang="ko-KR" sz="1400" dirty="0"/>
                        <a:t>Ctrl</a:t>
                      </a:r>
                      <a:r>
                        <a:rPr lang="en-US" altLang="ko-KR" sz="1400" baseline="0" dirty="0"/>
                        <a:t> :: </a:t>
                      </a:r>
                      <a:r>
                        <a:rPr lang="ko-KR" altLang="en-US" sz="1400" baseline="0" dirty="0"/>
                        <a:t>캐릭터 특수능력 발동</a:t>
                      </a:r>
                      <a:r>
                        <a:rPr lang="en-US" altLang="ko-KR" sz="1400" baseline="0" dirty="0"/>
                        <a:t>(</a:t>
                      </a:r>
                      <a:r>
                        <a:rPr lang="ko-KR" altLang="en-US" sz="1400" baseline="0" dirty="0" err="1"/>
                        <a:t>쿨타임</a:t>
                      </a:r>
                      <a:r>
                        <a:rPr lang="ko-KR" altLang="en-US" sz="1400" baseline="0" dirty="0"/>
                        <a:t> 존재</a:t>
                      </a:r>
                      <a:r>
                        <a:rPr lang="en-US" altLang="ko-KR" sz="1400" baseline="0" dirty="0"/>
                        <a:t>)</a:t>
                      </a:r>
                      <a:endParaRPr lang="en-US" altLang="ko-KR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96658269"/>
                  </a:ext>
                </a:extLst>
              </a:tr>
              <a:tr h="4651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아이템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aseline="0" dirty="0" err="1"/>
                        <a:t>붉은오브</a:t>
                      </a:r>
                      <a:r>
                        <a:rPr lang="ko-KR" altLang="en-US" sz="1600" baseline="0" dirty="0"/>
                        <a:t> </a:t>
                      </a:r>
                      <a:r>
                        <a:rPr lang="en-US" altLang="ko-KR" sz="1600" baseline="0" dirty="0"/>
                        <a:t>:: </a:t>
                      </a:r>
                      <a:r>
                        <a:rPr lang="ko-KR" altLang="en-US" sz="1600" baseline="0" dirty="0"/>
                        <a:t>플레이어의 파워 게이지</a:t>
                      </a:r>
                      <a:r>
                        <a:rPr lang="en-US" altLang="ko-KR" sz="1600" baseline="0" dirty="0"/>
                        <a:t> </a:t>
                      </a:r>
                      <a:r>
                        <a:rPr lang="ko-KR" altLang="en-US" sz="1600" baseline="0" dirty="0"/>
                        <a:t>증가</a:t>
                      </a:r>
                      <a:endParaRPr lang="en-US" altLang="ko-KR" sz="1600" baseline="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aseline="0" dirty="0" err="1"/>
                        <a:t>푸른오브</a:t>
                      </a:r>
                      <a:r>
                        <a:rPr lang="ko-KR" altLang="en-US" sz="1600" baseline="0" dirty="0"/>
                        <a:t> </a:t>
                      </a:r>
                      <a:r>
                        <a:rPr lang="en-US" altLang="ko-KR" sz="1600" baseline="0" dirty="0"/>
                        <a:t>:: </a:t>
                      </a:r>
                      <a:r>
                        <a:rPr lang="ko-KR" altLang="en-US" sz="1600" baseline="0" dirty="0"/>
                        <a:t>플레이어 폭탄 획득</a:t>
                      </a:r>
                      <a:endParaRPr lang="en-US" altLang="ko-KR" sz="1600" baseline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/>
                        <a:t>초록색 오브 </a:t>
                      </a:r>
                      <a:r>
                        <a:rPr lang="en-US" altLang="ko-KR" sz="1400" dirty="0"/>
                        <a:t>:: </a:t>
                      </a:r>
                      <a:r>
                        <a:rPr lang="ko-KR" altLang="en-US" sz="1400" dirty="0"/>
                        <a:t>플레이어의 특수능력 시간 단축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7691663"/>
                  </a:ext>
                </a:extLst>
              </a:tr>
              <a:tr h="2060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스테이지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err="1"/>
                        <a:t>횡스크롤</a:t>
                      </a:r>
                      <a:r>
                        <a:rPr lang="ko-KR" altLang="en-US" sz="1600" dirty="0"/>
                        <a:t> 배경</a:t>
                      </a:r>
                      <a:r>
                        <a:rPr lang="ko-KR" altLang="en-US" sz="1600" baseline="0" dirty="0"/>
                        <a:t>화면 </a:t>
                      </a:r>
                      <a:r>
                        <a:rPr lang="en-US" altLang="ko-KR" sz="1600" baseline="0" dirty="0"/>
                        <a:t>:: </a:t>
                      </a:r>
                      <a:r>
                        <a:rPr lang="ko-KR" altLang="en-US" sz="1600" baseline="0" dirty="0"/>
                        <a:t>레이어를 통한 입체적인 연출</a:t>
                      </a:r>
                      <a:endParaRPr lang="en-US" altLang="ko-KR" sz="1600" baseline="0" dirty="0"/>
                    </a:p>
                    <a:p>
                      <a:pPr algn="l" latinLnBrk="1"/>
                      <a:r>
                        <a:rPr lang="ko-KR" altLang="en-US" sz="1600" baseline="0" dirty="0"/>
                        <a:t>최소 </a:t>
                      </a:r>
                      <a:r>
                        <a:rPr lang="en-US" altLang="ko-KR" sz="1600" baseline="0" dirty="0"/>
                        <a:t>2</a:t>
                      </a:r>
                      <a:r>
                        <a:rPr lang="ko-KR" altLang="en-US" sz="1600" baseline="0" dirty="0"/>
                        <a:t>개의 스테이지 구현</a:t>
                      </a:r>
                      <a:endParaRPr lang="en-US" altLang="ko-KR" sz="1600" baseline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/>
                        <a:t>분기점 시스템</a:t>
                      </a:r>
                      <a:r>
                        <a:rPr lang="ko-KR" altLang="en-US" sz="1400" baseline="0" dirty="0"/>
                        <a:t> 추가 </a:t>
                      </a:r>
                      <a:r>
                        <a:rPr lang="en-US" altLang="ko-KR" sz="1400" baseline="0" dirty="0"/>
                        <a:t>:: </a:t>
                      </a:r>
                      <a:r>
                        <a:rPr lang="ko-KR" altLang="en-US" sz="1400" baseline="0" dirty="0"/>
                        <a:t>더 다양한 스테이지 추가</a:t>
                      </a:r>
                      <a:endParaRPr lang="en-US" altLang="ko-KR" sz="1400" baseline="0" dirty="0"/>
                    </a:p>
                    <a:p>
                      <a:pPr algn="l" latinLnBrk="1"/>
                      <a:r>
                        <a:rPr lang="ko-KR" altLang="en-US" sz="1400" baseline="0" dirty="0"/>
                        <a:t>생동감 있는 배경 연출 </a:t>
                      </a:r>
                      <a:r>
                        <a:rPr lang="en-US" altLang="ko-KR" sz="1400" baseline="0" dirty="0"/>
                        <a:t>::</a:t>
                      </a:r>
                      <a:r>
                        <a:rPr lang="ko-KR" altLang="en-US" sz="1400" baseline="0" dirty="0"/>
                        <a:t>배경그림의 분위기 전환 등 </a:t>
                      </a:r>
                      <a:endParaRPr lang="en-US" altLang="ko-KR" sz="1400" baseline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03188695"/>
                  </a:ext>
                </a:extLst>
              </a:tr>
              <a:tr h="4499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적과 </a:t>
                      </a:r>
                      <a:endParaRPr lang="en-US" altLang="ko-KR" sz="1600" dirty="0"/>
                    </a:p>
                    <a:p>
                      <a:pPr algn="ctr" latinLnBrk="1"/>
                      <a:r>
                        <a:rPr lang="ko-KR" altLang="en-US" sz="1600" dirty="0"/>
                        <a:t>발사체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/>
                        <a:t>유형 </a:t>
                      </a:r>
                      <a:r>
                        <a:rPr lang="en-US" altLang="ko-KR" sz="1600" dirty="0"/>
                        <a:t>1:</a:t>
                      </a:r>
                      <a:r>
                        <a:rPr lang="en-US" altLang="ko-KR" sz="1600" baseline="0" dirty="0"/>
                        <a:t>: </a:t>
                      </a:r>
                      <a:r>
                        <a:rPr lang="ko-KR" altLang="en-US" sz="1600" dirty="0"/>
                        <a:t>화면에 등장해 일정시간 탄을 생성하다 퇴장 </a:t>
                      </a:r>
                      <a:endParaRPr lang="en-US" altLang="ko-KR" sz="1600" dirty="0"/>
                    </a:p>
                    <a:p>
                      <a:pPr algn="l" latinLnBrk="1"/>
                      <a:r>
                        <a:rPr lang="ko-KR" altLang="en-US" sz="1600" dirty="0"/>
                        <a:t>유형 </a:t>
                      </a:r>
                      <a:r>
                        <a:rPr lang="en-US" altLang="ko-KR" sz="1600" dirty="0"/>
                        <a:t>2:: </a:t>
                      </a:r>
                      <a:r>
                        <a:rPr lang="ko-KR" altLang="en-US" sz="1600" dirty="0"/>
                        <a:t>등장 </a:t>
                      </a:r>
                      <a:r>
                        <a:rPr lang="ko-KR" altLang="en-US" sz="1600" dirty="0" err="1"/>
                        <a:t>수계속</a:t>
                      </a:r>
                      <a:r>
                        <a:rPr lang="ko-KR" altLang="en-US" sz="1600" dirty="0"/>
                        <a:t> 화면에 잔류해 탄을 생성</a:t>
                      </a:r>
                      <a:endParaRPr lang="en-US" altLang="ko-KR" sz="1600" dirty="0"/>
                    </a:p>
                    <a:p>
                      <a:pPr algn="l" latinLnBrk="1"/>
                      <a:r>
                        <a:rPr lang="ko-KR" altLang="en-US" sz="1600" dirty="0"/>
                        <a:t>보스 </a:t>
                      </a:r>
                      <a:r>
                        <a:rPr lang="en-US" altLang="ko-KR" sz="1600" dirty="0"/>
                        <a:t>:: </a:t>
                      </a:r>
                      <a:r>
                        <a:rPr lang="ko-KR" altLang="en-US" sz="1600" dirty="0"/>
                        <a:t>주기별로 다양한 탄막을 형성</a:t>
                      </a:r>
                      <a:endParaRPr lang="en-US" altLang="ko-KR" sz="1600" dirty="0"/>
                    </a:p>
                    <a:p>
                      <a:pPr algn="l" latinLnBrk="1"/>
                      <a:r>
                        <a:rPr lang="ko-KR" altLang="en-US" sz="1600" dirty="0"/>
                        <a:t>발사체 </a:t>
                      </a:r>
                      <a:r>
                        <a:rPr lang="en-US" altLang="ko-KR" sz="1600" dirty="0"/>
                        <a:t>::</a:t>
                      </a:r>
                      <a:r>
                        <a:rPr lang="en-US" altLang="ko-KR" sz="1600" baseline="0" dirty="0"/>
                        <a:t> 15~20</a:t>
                      </a:r>
                      <a:r>
                        <a:rPr lang="ko-KR" altLang="en-US" sz="1600" dirty="0"/>
                        <a:t>가지의 다양한 속성의 탄 구현</a:t>
                      </a:r>
                      <a:endParaRPr lang="en-US" altLang="ko-KR" sz="1600" dirty="0"/>
                    </a:p>
                    <a:p>
                      <a:pPr algn="l" latinLnBrk="1"/>
                      <a:r>
                        <a:rPr lang="en-US" altLang="ko-KR" sz="1600" dirty="0"/>
                        <a:t>            </a:t>
                      </a:r>
                      <a:r>
                        <a:rPr lang="ko-KR" altLang="en-US" sz="1600" dirty="0"/>
                        <a:t>이들을 조합해 다양한 탄막 구현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/>
                        <a:t>미니 보스의 구현 </a:t>
                      </a:r>
                      <a:r>
                        <a:rPr lang="en-US" altLang="ko-KR" sz="1400" dirty="0"/>
                        <a:t>::</a:t>
                      </a:r>
                      <a:r>
                        <a:rPr lang="en-US" altLang="ko-KR" sz="1400" baseline="0" dirty="0"/>
                        <a:t> </a:t>
                      </a:r>
                      <a:r>
                        <a:rPr lang="ko-KR" altLang="en-US" sz="1400" baseline="0" dirty="0"/>
                        <a:t>보스보단 덜하지만 </a:t>
                      </a:r>
                      <a:endParaRPr lang="en-US" altLang="ko-KR" sz="1400" baseline="0" dirty="0"/>
                    </a:p>
                    <a:p>
                      <a:pPr algn="l" latinLnBrk="1"/>
                      <a:r>
                        <a:rPr lang="en-US" altLang="ko-KR" sz="1400" baseline="0" dirty="0"/>
                        <a:t>                         </a:t>
                      </a:r>
                      <a:r>
                        <a:rPr lang="ko-KR" altLang="en-US" sz="1400" baseline="0" dirty="0"/>
                        <a:t>까다로운 탄막 형성</a:t>
                      </a:r>
                      <a:endParaRPr lang="en-US" altLang="ko-KR" sz="1400" baseline="0" dirty="0"/>
                    </a:p>
                    <a:p>
                      <a:pPr algn="l" latinLnBrk="1"/>
                      <a:r>
                        <a:rPr lang="ko-KR" altLang="en-US" sz="1400" baseline="0" dirty="0"/>
                        <a:t>보스의 탄막 패턴 다양화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06671895"/>
                  </a:ext>
                </a:extLst>
              </a:tr>
              <a:tr h="7690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게임 </a:t>
                      </a:r>
                      <a:endParaRPr lang="en-US" altLang="ko-KR" sz="1600" dirty="0"/>
                    </a:p>
                    <a:p>
                      <a:pPr algn="ctr" latinLnBrk="1"/>
                      <a:r>
                        <a:rPr lang="ko-KR" altLang="en-US" sz="1600" dirty="0"/>
                        <a:t>시스템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/>
                        <a:t>플레이어 파워 게이지 </a:t>
                      </a:r>
                      <a:r>
                        <a:rPr lang="en-US" altLang="ko-KR" sz="1600" dirty="0"/>
                        <a:t>:: </a:t>
                      </a:r>
                      <a:r>
                        <a:rPr lang="ko-KR" altLang="en-US" sz="1600" dirty="0"/>
                        <a:t>정수단위로 플레이어의 공격 강화</a:t>
                      </a:r>
                      <a:endParaRPr lang="en-US" altLang="ko-KR" sz="1600" dirty="0"/>
                    </a:p>
                    <a:p>
                      <a:pPr algn="l" latinLnBrk="1"/>
                      <a:r>
                        <a:rPr lang="ko-KR" altLang="en-US" sz="1600" dirty="0"/>
                        <a:t>라이프 </a:t>
                      </a:r>
                      <a:r>
                        <a:rPr lang="en-US" altLang="ko-KR" sz="1600" dirty="0"/>
                        <a:t>:: 0</a:t>
                      </a:r>
                      <a:r>
                        <a:rPr lang="ko-KR" altLang="en-US" sz="1600" baseline="0" dirty="0"/>
                        <a:t>이 될 시 게임 오버</a:t>
                      </a:r>
                      <a:endParaRPr lang="en-US" altLang="ko-KR" sz="1600" dirty="0"/>
                    </a:p>
                    <a:p>
                      <a:pPr algn="l" latinLnBrk="1"/>
                      <a:r>
                        <a:rPr lang="ko-KR" altLang="en-US" sz="1600" dirty="0"/>
                        <a:t>폭탄 </a:t>
                      </a:r>
                      <a:r>
                        <a:rPr lang="en-US" altLang="ko-KR" sz="1600" dirty="0"/>
                        <a:t>:: </a:t>
                      </a:r>
                      <a:r>
                        <a:rPr lang="ko-KR" altLang="en-US" sz="1600" dirty="0"/>
                        <a:t>화면 전체 적에게 데미지 및 적의 탄환 모두 제거</a:t>
                      </a:r>
                      <a:endParaRPr lang="en-US" altLang="ko-KR" sz="1600" dirty="0"/>
                    </a:p>
                    <a:p>
                      <a:pPr algn="l" latinLnBrk="1"/>
                      <a:r>
                        <a:rPr lang="ko-KR" altLang="en-US" sz="1600" dirty="0"/>
                        <a:t>점수 </a:t>
                      </a:r>
                      <a:r>
                        <a:rPr lang="en-US" altLang="ko-KR" sz="1600" dirty="0"/>
                        <a:t>:: </a:t>
                      </a:r>
                      <a:r>
                        <a:rPr lang="ko-KR" altLang="en-US" sz="1600" dirty="0"/>
                        <a:t>적을 처치하거나 어떤 아이템이든 </a:t>
                      </a:r>
                      <a:r>
                        <a:rPr lang="ko-KR" altLang="en-US" sz="1600" dirty="0" err="1"/>
                        <a:t>획득시</a:t>
                      </a:r>
                      <a:r>
                        <a:rPr lang="ko-KR" altLang="en-US" sz="1600" dirty="0"/>
                        <a:t> 획득</a:t>
                      </a:r>
                      <a:endParaRPr lang="en-US" altLang="ko-KR" sz="1600" dirty="0"/>
                    </a:p>
                    <a:p>
                      <a:pPr algn="l" latinLnBrk="1"/>
                      <a:r>
                        <a:rPr lang="ko-KR" altLang="en-US" sz="1600" dirty="0"/>
                        <a:t>적이나 적의 탄에 피격될 시 라이프 감소 및 파워 초기화</a:t>
                      </a:r>
                      <a:endParaRPr lang="en-US" altLang="ko-KR" sz="1600" dirty="0"/>
                    </a:p>
                    <a:p>
                      <a:pPr algn="l" latinLnBrk="1"/>
                      <a:r>
                        <a:rPr lang="ko-KR" altLang="en-US" sz="1600" dirty="0"/>
                        <a:t>보스를 </a:t>
                      </a:r>
                      <a:r>
                        <a:rPr lang="ko-KR" altLang="en-US" sz="1600" dirty="0" err="1"/>
                        <a:t>처치시</a:t>
                      </a:r>
                      <a:r>
                        <a:rPr lang="ko-KR" altLang="en-US" sz="1600" dirty="0"/>
                        <a:t> 다음스테이지로 이동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/>
                        <a:t>난이도 구현 </a:t>
                      </a:r>
                      <a:r>
                        <a:rPr lang="en-US" altLang="ko-KR" sz="1400" dirty="0"/>
                        <a:t>::</a:t>
                      </a:r>
                      <a:r>
                        <a:rPr lang="en-US" altLang="ko-KR" sz="1400" baseline="0" dirty="0"/>
                        <a:t> </a:t>
                      </a:r>
                      <a:r>
                        <a:rPr lang="ko-KR" altLang="en-US" sz="1400" baseline="0" dirty="0"/>
                        <a:t>더 다양한 패턴</a:t>
                      </a:r>
                      <a:r>
                        <a:rPr lang="en-US" altLang="ko-KR" sz="1400" baseline="0" dirty="0"/>
                        <a:t>, </a:t>
                      </a:r>
                      <a:r>
                        <a:rPr lang="ko-KR" altLang="en-US" sz="1400" baseline="0" dirty="0"/>
                        <a:t>탄 밀도 증가</a:t>
                      </a:r>
                      <a:endParaRPr lang="en-US" altLang="ko-KR" sz="1400" baseline="0" dirty="0"/>
                    </a:p>
                    <a:p>
                      <a:pPr algn="l" latinLnBrk="1"/>
                      <a:r>
                        <a:rPr lang="en-US" altLang="ko-KR" sz="1400" baseline="0" dirty="0"/>
                        <a:t>GRAZE </a:t>
                      </a:r>
                      <a:r>
                        <a:rPr lang="ko-KR" altLang="en-US" sz="1400" baseline="0" dirty="0"/>
                        <a:t>시스템 </a:t>
                      </a:r>
                      <a:r>
                        <a:rPr lang="en-US" altLang="ko-KR" sz="1400" baseline="0" dirty="0"/>
                        <a:t>:: </a:t>
                      </a:r>
                      <a:r>
                        <a:rPr lang="ko-KR" altLang="en-US" sz="1400" baseline="0" dirty="0"/>
                        <a:t>플레이어가 적의 탄을 </a:t>
                      </a:r>
                      <a:endParaRPr lang="en-US" altLang="ko-KR" sz="1400" baseline="0" dirty="0"/>
                    </a:p>
                    <a:p>
                      <a:pPr algn="l" latinLnBrk="1"/>
                      <a:r>
                        <a:rPr lang="en-US" altLang="ko-KR" sz="1400" baseline="0" dirty="0"/>
                        <a:t>                 </a:t>
                      </a:r>
                      <a:r>
                        <a:rPr lang="ko-KR" altLang="en-US" sz="1400" baseline="0" dirty="0"/>
                        <a:t>아슬아슬하게 피할 때마다 가산점 획득</a:t>
                      </a:r>
                      <a:endParaRPr lang="en-US" altLang="ko-KR" sz="1400" baseline="0" dirty="0"/>
                    </a:p>
                    <a:p>
                      <a:pPr algn="l" latinLnBrk="1"/>
                      <a:r>
                        <a:rPr lang="ko-KR" altLang="en-US" sz="1400" baseline="0" dirty="0"/>
                        <a:t>스테이지 종료 시 추가 패시브 능력 선택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8266254"/>
                  </a:ext>
                </a:extLst>
              </a:tr>
              <a:tr h="7690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사운드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/>
                        <a:t>플레이어 </a:t>
                      </a:r>
                      <a:r>
                        <a:rPr lang="en-US" altLang="ko-KR" sz="1600" dirty="0"/>
                        <a:t>:: </a:t>
                      </a:r>
                      <a:r>
                        <a:rPr lang="ko-KR" altLang="en-US" sz="1600" dirty="0"/>
                        <a:t>공격 시 탄 발사음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폭탄 사용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 err="1"/>
                        <a:t>피격시</a:t>
                      </a:r>
                      <a:r>
                        <a:rPr lang="ko-KR" altLang="en-US" sz="1600" dirty="0"/>
                        <a:t> 효과음</a:t>
                      </a:r>
                      <a:endParaRPr lang="en-US" altLang="ko-KR" sz="1600" baseline="0" dirty="0"/>
                    </a:p>
                    <a:p>
                      <a:pPr algn="l" latinLnBrk="1"/>
                      <a:r>
                        <a:rPr lang="ko-KR" altLang="en-US" sz="1600" baseline="0" dirty="0"/>
                        <a:t>게임 시스템</a:t>
                      </a:r>
                      <a:r>
                        <a:rPr lang="en-US" altLang="ko-KR" sz="1600" baseline="0" dirty="0"/>
                        <a:t> :: </a:t>
                      </a:r>
                      <a:r>
                        <a:rPr lang="ko-KR" altLang="en-US" sz="1600" baseline="0" dirty="0"/>
                        <a:t>메뉴 </a:t>
                      </a:r>
                      <a:r>
                        <a:rPr lang="ko-KR" altLang="en-US" sz="1600" baseline="0" dirty="0" err="1"/>
                        <a:t>선택음</a:t>
                      </a:r>
                      <a:r>
                        <a:rPr lang="en-US" altLang="ko-KR" sz="1600" baseline="0" dirty="0"/>
                        <a:t>, </a:t>
                      </a:r>
                      <a:r>
                        <a:rPr lang="ko-KR" altLang="en-US" sz="1600" baseline="0" dirty="0"/>
                        <a:t>배경음악</a:t>
                      </a:r>
                      <a:endParaRPr lang="en-US" altLang="ko-KR" sz="1600" dirty="0"/>
                    </a:p>
                    <a:p>
                      <a:pPr algn="l" latinLnBrk="1"/>
                      <a:r>
                        <a:rPr lang="ko-KR" altLang="en-US" sz="1600" dirty="0"/>
                        <a:t>적</a:t>
                      </a:r>
                      <a:r>
                        <a:rPr lang="ko-KR" altLang="en-US" sz="1600" baseline="0" dirty="0"/>
                        <a:t> </a:t>
                      </a:r>
                      <a:r>
                        <a:rPr lang="en-US" altLang="ko-KR" sz="1600" baseline="0" dirty="0"/>
                        <a:t>:: </a:t>
                      </a:r>
                      <a:r>
                        <a:rPr lang="ko-KR" altLang="en-US" sz="1600" dirty="0"/>
                        <a:t>탄 발사 효과음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적</a:t>
                      </a:r>
                      <a:r>
                        <a:rPr lang="ko-KR" altLang="en-US" sz="1600" baseline="0" dirty="0"/>
                        <a:t> 파괴 될 시 효과음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3957080"/>
                  </a:ext>
                </a:extLst>
              </a:tr>
              <a:tr h="7690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애니</a:t>
                      </a:r>
                      <a:endParaRPr lang="en-US" altLang="ko-KR" sz="1600" dirty="0"/>
                    </a:p>
                    <a:p>
                      <a:pPr algn="ctr" latinLnBrk="1"/>
                      <a:r>
                        <a:rPr lang="ko-KR" altLang="en-US" sz="1600" dirty="0" err="1"/>
                        <a:t>메이션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/>
                        <a:t>플레이어의 통상동작</a:t>
                      </a:r>
                      <a:r>
                        <a:rPr lang="en-US" altLang="ko-KR" sz="1600" baseline="0" dirty="0"/>
                        <a:t>, </a:t>
                      </a:r>
                      <a:r>
                        <a:rPr lang="ko-KR" altLang="en-US" sz="1600" baseline="0" dirty="0"/>
                        <a:t>사망 애니메이션</a:t>
                      </a:r>
                      <a:endParaRPr lang="en-US" altLang="ko-KR" sz="1600" baseline="0" dirty="0"/>
                    </a:p>
                    <a:p>
                      <a:pPr algn="l" latinLnBrk="1"/>
                      <a:r>
                        <a:rPr lang="ko-KR" altLang="en-US" sz="1600" baseline="0" dirty="0"/>
                        <a:t>적의 통상동작</a:t>
                      </a:r>
                      <a:r>
                        <a:rPr lang="en-US" altLang="ko-KR" sz="1600" baseline="0" dirty="0"/>
                        <a:t>, </a:t>
                      </a:r>
                      <a:r>
                        <a:rPr lang="ko-KR" altLang="en-US" sz="1600" baseline="0" dirty="0"/>
                        <a:t>탄의 애니메이션 효과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/>
                        <a:t>보스의 애니메이션 다양화</a:t>
                      </a:r>
                      <a:r>
                        <a:rPr lang="en-US" altLang="ko-KR" sz="1400" baseline="0" dirty="0"/>
                        <a:t>,</a:t>
                      </a:r>
                    </a:p>
                    <a:p>
                      <a:pPr algn="l" latinLnBrk="1"/>
                      <a:r>
                        <a:rPr lang="en-US" altLang="ko-KR" sz="1400" baseline="0" dirty="0"/>
                        <a:t> </a:t>
                      </a:r>
                      <a:r>
                        <a:rPr lang="ko-KR" altLang="en-US" sz="1400" baseline="0" dirty="0"/>
                        <a:t>각종 </a:t>
                      </a:r>
                      <a:r>
                        <a:rPr lang="en-US" altLang="ko-KR" sz="1400" baseline="0" dirty="0"/>
                        <a:t>UI </a:t>
                      </a:r>
                      <a:r>
                        <a:rPr lang="ko-KR" altLang="en-US" sz="1400" baseline="0" dirty="0"/>
                        <a:t>그래픽에 애니메이션 적용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253952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1409407" y="186292"/>
            <a:ext cx="800219" cy="439900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ko-KR" altLang="en-US" sz="40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개발 범위</a:t>
            </a:r>
          </a:p>
        </p:txBody>
      </p:sp>
    </p:spTree>
    <p:extLst>
      <p:ext uri="{BB962C8B-B14F-4D97-AF65-F5344CB8AC3E}">
        <p14:creationId xmlns:p14="http://schemas.microsoft.com/office/powerpoint/2010/main" val="2759038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pull/>
      </p:transition>
    </mc:Choice>
    <mc:Fallback xmlns="">
      <p:transition>
        <p:pull/>
      </p:transition>
    </mc:Fallback>
  </mc:AlternateContent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TM03457515[[fn=보기]]</Template>
  <TotalTime>761</TotalTime>
  <Words>681</Words>
  <Application>Microsoft Office PowerPoint</Application>
  <PresentationFormat>와이드스크린</PresentationFormat>
  <Paragraphs>154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8" baseType="lpstr">
      <vt:lpstr>맑은 고딕</vt:lpstr>
      <vt:lpstr>Arial</vt:lpstr>
      <vt:lpstr>Century Schoolbook</vt:lpstr>
      <vt:lpstr>Wingdings</vt:lpstr>
      <vt:lpstr>Wingdings 2</vt:lpstr>
      <vt:lpstr>View</vt:lpstr>
      <vt:lpstr>2DGP – 1차 발표</vt:lpstr>
      <vt:lpstr>HIGH CONCEPT :: 피하거나, 죽거나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감사합니다.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2DGP – 1차 발표</dc:title>
  <dc:creator>김병진</dc:creator>
  <cp:lastModifiedBy>김병진</cp:lastModifiedBy>
  <cp:revision>122</cp:revision>
  <dcterms:created xsi:type="dcterms:W3CDTF">2016-09-20T06:22:54Z</dcterms:created>
  <dcterms:modified xsi:type="dcterms:W3CDTF">2016-09-22T11:36:19Z</dcterms:modified>
</cp:coreProperties>
</file>