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0" r:id="rId10"/>
    <p:sldId id="261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3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61871" y="758952"/>
            <a:ext cx="10468809" cy="4041648"/>
          </a:xfrm>
        </p:spPr>
        <p:txBody>
          <a:bodyPr/>
          <a:lstStyle/>
          <a:p>
            <a:r>
              <a:rPr lang="en-US" altLang="ko-KR" b="1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2DGP – 1</a:t>
            </a:r>
            <a:r>
              <a:rPr lang="ko-KR" altLang="en-US" b="1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차 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2013182010 </a:t>
            </a:r>
            <a:r>
              <a:rPr lang="ko-KR" altLang="en-US" dirty="0">
                <a:latin typeface="+mn-ea"/>
              </a:rPr>
              <a:t>김병진</a:t>
            </a:r>
          </a:p>
        </p:txBody>
      </p:sp>
    </p:spTree>
    <p:extLst>
      <p:ext uri="{BB962C8B-B14F-4D97-AF65-F5344CB8AC3E}">
        <p14:creationId xmlns:p14="http://schemas.microsoft.com/office/powerpoint/2010/main" val="47915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334459"/>
              </p:ext>
            </p:extLst>
          </p:nvPr>
        </p:nvGraphicFramePr>
        <p:xfrm>
          <a:off x="83473" y="-6047"/>
          <a:ext cx="10909119" cy="7128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876">
                  <a:extLst>
                    <a:ext uri="{9D8B030D-6E8A-4147-A177-3AD203B41FA5}">
                      <a16:colId xmlns:a16="http://schemas.microsoft.com/office/drawing/2014/main" val="373811735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166064941"/>
                    </a:ext>
                  </a:extLst>
                </a:gridCol>
                <a:gridCol w="7184043">
                  <a:extLst>
                    <a:ext uri="{9D8B030D-6E8A-4147-A177-3AD203B41FA5}">
                      <a16:colId xmlns:a16="http://schemas.microsoft.com/office/drawing/2014/main" val="4069292993"/>
                    </a:ext>
                  </a:extLst>
                </a:gridCol>
              </a:tblGrid>
              <a:tr h="467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개발 중점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개발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255967"/>
                  </a:ext>
                </a:extLst>
              </a:tr>
              <a:tr h="54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>
                          <a:latin typeface="+mn-ea"/>
                          <a:ea typeface="+mn-ea"/>
                        </a:rPr>
                        <a:t>리소스 수집 </a:t>
                      </a:r>
                      <a:r>
                        <a:rPr lang="en-US" altLang="ko-KR" sz="1800" baseline="0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800" baseline="0" dirty="0">
                          <a:latin typeface="+mn-ea"/>
                          <a:ea typeface="+mn-ea"/>
                        </a:rPr>
                        <a:t> 제작</a:t>
                      </a:r>
                      <a:endParaRPr lang="en-US" altLang="ko-KR" sz="1800" baseline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모든 발사체 및 배경화면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 등 그래픽 리소스 수집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효과음 수직</a:t>
                      </a:r>
                      <a:endParaRPr lang="en-US" altLang="ko-KR" sz="1400" baseline="0" dirty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수집한 리소스 재가공 및 그래픽 리소스 자체제작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6658269"/>
                  </a:ext>
                </a:extLst>
              </a:tr>
              <a:tr h="54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>
                          <a:latin typeface="+mn-ea"/>
                          <a:ea typeface="+mn-ea"/>
                        </a:rPr>
                        <a:t>프레임워크</a:t>
                      </a:r>
                      <a:endParaRPr lang="en-US" altLang="ko-KR" sz="1800" baseline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800" baseline="0" dirty="0">
                          <a:latin typeface="+mn-ea"/>
                          <a:ea typeface="+mn-ea"/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ko-KR" altLang="en-US" sz="1800" baseline="0" dirty="0">
                          <a:latin typeface="+mn-ea"/>
                          <a:ea typeface="+mn-ea"/>
                        </a:rPr>
                        <a:t>플레이어 캐릭터</a:t>
                      </a:r>
                      <a:endParaRPr lang="en-US" altLang="ko-KR" sz="1800" baseline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게임 개발을 위한 프레임워크 구축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플레이어의 이동과 공격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폭탄사용 구현</a:t>
                      </a:r>
                      <a:endParaRPr lang="en-US" altLang="ko-KR" sz="1400" baseline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7691663"/>
                  </a:ext>
                </a:extLst>
              </a:tr>
              <a:tr h="54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baseline="0" dirty="0">
                          <a:latin typeface="+mn-ea"/>
                          <a:ea typeface="+mn-ea"/>
                        </a:rPr>
                        <a:t>적 </a:t>
                      </a:r>
                      <a:r>
                        <a:rPr lang="en-US" altLang="ko-KR" sz="1800" b="1" baseline="0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800" b="1" baseline="0" dirty="0">
                          <a:latin typeface="+mn-ea"/>
                          <a:ea typeface="+mn-ea"/>
                        </a:rPr>
                        <a:t> 발사체의 구현</a:t>
                      </a:r>
                      <a:endParaRPr lang="en-US" altLang="ko-KR" sz="1800" b="1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적의 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AI 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와 적의 발사체를 다수</a:t>
                      </a:r>
                      <a:r>
                        <a:rPr lang="ko-KR" altLang="en-US" sz="1400" b="1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구현</a:t>
                      </a:r>
                      <a:endParaRPr lang="en-US" altLang="ko-KR" sz="1400" b="1" baseline="0" dirty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플레이어와의 충돌판정 구현</a:t>
                      </a:r>
                      <a:endParaRPr lang="en-US" altLang="ko-KR" sz="1400" b="1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188695"/>
                  </a:ext>
                </a:extLst>
              </a:tr>
              <a:tr h="54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6671895"/>
                  </a:ext>
                </a:extLst>
              </a:tr>
              <a:tr h="54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스테이지 </a:t>
                      </a: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&amp; UI &amp;</a:t>
                      </a:r>
                    </a:p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 아이템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배경화면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 스크롤링 및 전 주차 작업물들을 스테이지에 적용</a:t>
                      </a:r>
                      <a:endParaRPr lang="en-US" altLang="ko-KR" sz="1400" baseline="0" dirty="0">
                        <a:latin typeface="+mn-ea"/>
                        <a:ea typeface="+mn-ea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플레이어의 정보를 나타내기 위한 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구현 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라이프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파워 게이지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 폭탄 잔량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…)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아이템 구현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266254"/>
                  </a:ext>
                </a:extLst>
              </a:tr>
              <a:tr h="54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추가구현 </a:t>
                      </a: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중간점검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전 주차간 미흡점을 보완</a:t>
                      </a:r>
                      <a:endParaRPr lang="en-US" altLang="ko-KR" sz="1400" baseline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3957080"/>
                  </a:ext>
                </a:extLst>
              </a:tr>
              <a:tr h="54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+mn-ea"/>
                          <a:ea typeface="+mn-ea"/>
                        </a:rPr>
                        <a:t>보스 구현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보스의 </a:t>
                      </a:r>
                      <a:r>
                        <a:rPr lang="ko-KR" altLang="en-US" sz="1400" b="1" baseline="0" dirty="0" err="1">
                          <a:latin typeface="+mn-ea"/>
                          <a:ea typeface="+mn-ea"/>
                        </a:rPr>
                        <a:t>페이즈에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 따른 탄막생성 구현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 (3:4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주차 구현 발사체 활용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55441"/>
                  </a:ext>
                </a:extLst>
              </a:tr>
              <a:tr h="54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발사체 추가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이전 주차 구현내용을 바탕으로 추가적인 발사체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925060"/>
                  </a:ext>
                </a:extLst>
              </a:tr>
              <a:tr h="54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추가 스테이지 구현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1.   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이전 주차 구현내용을 바탕으로 다른 패턴 구현</a:t>
                      </a:r>
                      <a:endParaRPr lang="en-US" altLang="ko-KR" sz="1400" baseline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239994"/>
                  </a:ext>
                </a:extLst>
              </a:tr>
              <a:tr h="54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게임 루프 구현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en-US" altLang="ko-KR" sz="18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차 점검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실질적 게임 루프 처리 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:: 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메인 메뉴 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본 게임 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게임 오버 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메인 메뉴</a:t>
                      </a:r>
                      <a:endParaRPr lang="en-US" altLang="ko-KR" sz="1400" baseline="0" dirty="0"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2.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이전 주차 작업중 부족한 점 보완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413825"/>
                  </a:ext>
                </a:extLst>
              </a:tr>
              <a:tr h="54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1.   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시연 점검 및 발표 준비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60764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409407" y="186292"/>
            <a:ext cx="800219" cy="43990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개발 계획</a:t>
            </a:r>
          </a:p>
        </p:txBody>
      </p:sp>
    </p:spTree>
    <p:extLst>
      <p:ext uri="{BB962C8B-B14F-4D97-AF65-F5344CB8AC3E}">
        <p14:creationId xmlns:p14="http://schemas.microsoft.com/office/powerpoint/2010/main" val="246045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6729" y="2441302"/>
            <a:ext cx="9692640" cy="1325562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386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380212"/>
              </p:ext>
            </p:extLst>
          </p:nvPr>
        </p:nvGraphicFramePr>
        <p:xfrm>
          <a:off x="163434" y="137044"/>
          <a:ext cx="10910966" cy="6379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2146">
                  <a:extLst>
                    <a:ext uri="{9D8B030D-6E8A-4147-A177-3AD203B41FA5}">
                      <a16:colId xmlns:a16="http://schemas.microsoft.com/office/drawing/2014/main" val="3166064941"/>
                    </a:ext>
                  </a:extLst>
                </a:gridCol>
                <a:gridCol w="5408820">
                  <a:extLst>
                    <a:ext uri="{9D8B030D-6E8A-4147-A177-3AD203B41FA5}">
                      <a16:colId xmlns:a16="http://schemas.microsoft.com/office/drawing/2014/main" val="4069292993"/>
                    </a:ext>
                  </a:extLst>
                </a:gridCol>
              </a:tblGrid>
              <a:tr h="911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평가항목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평가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(A: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매우 잘함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,B: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잘함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,C: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보통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,D: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못함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,E: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매우 못함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255967"/>
                  </a:ext>
                </a:extLst>
              </a:tr>
              <a:tr h="911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발표자료에 포함할 내용을 다 포함했는가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6658269"/>
                  </a:ext>
                </a:extLst>
              </a:tr>
              <a:tr h="911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게임 컨셉이 잘 표현되었는가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7691663"/>
                  </a:ext>
                </a:extLst>
              </a:tr>
              <a:tr h="911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게임 핵심 </a:t>
                      </a:r>
                      <a:r>
                        <a:rPr lang="ko-KR" altLang="en-US" sz="1600" dirty="0" err="1">
                          <a:latin typeface="+mn-ea"/>
                          <a:ea typeface="+mn-ea"/>
                        </a:rPr>
                        <a:t>메카닉의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 제시가 잘 되었는가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188695"/>
                  </a:ext>
                </a:extLst>
              </a:tr>
              <a:tr h="911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게임 실행 흐름이 잘 표현되었는가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6671895"/>
                  </a:ext>
                </a:extLst>
              </a:tr>
              <a:tr h="911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개발 범위가 구체적이며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 측정 가능한가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B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266254"/>
                  </a:ext>
                </a:extLst>
              </a:tr>
              <a:tr h="911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개발 계획이 구체적이며 실행 가능한가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B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395708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09407" y="186292"/>
            <a:ext cx="800219" cy="43990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자체 평가</a:t>
            </a:r>
          </a:p>
        </p:txBody>
      </p:sp>
    </p:spTree>
    <p:extLst>
      <p:ext uri="{BB962C8B-B14F-4D97-AF65-F5344CB8AC3E}">
        <p14:creationId xmlns:p14="http://schemas.microsoft.com/office/powerpoint/2010/main" val="238278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4804" y="241945"/>
            <a:ext cx="9692640" cy="1325562"/>
          </a:xfrm>
        </p:spPr>
        <p:txBody>
          <a:bodyPr>
            <a:normAutofit fontScale="90000"/>
          </a:bodyPr>
          <a:lstStyle/>
          <a:p>
            <a:r>
              <a:rPr lang="en-US" altLang="ko-KR" b="1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</a:rPr>
              <a:t>HIGH CONCEPT ::</a:t>
            </a:r>
            <a:br>
              <a:rPr lang="en-US" altLang="ko-KR" b="1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</a:rPr>
            </a:br>
            <a:r>
              <a:rPr lang="ko-KR" altLang="en-US" sz="6700" b="1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</a:rPr>
              <a:t>피하거나</a:t>
            </a:r>
            <a:r>
              <a:rPr lang="en-US" altLang="ko-KR" sz="6700" b="1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</a:rPr>
              <a:t>, </a:t>
            </a:r>
            <a:r>
              <a:rPr lang="ko-KR" altLang="en-US" sz="6700" b="1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</a:rPr>
              <a:t>죽거나</a:t>
            </a:r>
            <a:endParaRPr lang="ko-KR" altLang="en-US" b="1" i="1" u="sng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60" y="2635725"/>
            <a:ext cx="5005501" cy="346616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5387514" y="1757594"/>
            <a:ext cx="602189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	</a:t>
            </a:r>
            <a:r>
              <a:rPr lang="ko-KR" altLang="en-US" sz="3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핵심 메카닉 </a:t>
            </a:r>
            <a:r>
              <a:rPr lang="en-US" altLang="ko-KR" sz="3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::</a:t>
            </a:r>
            <a:endParaRPr lang="en-US" altLang="ko-KR" sz="28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28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	## </a:t>
            </a:r>
            <a:r>
              <a:rPr lang="ko-KR" altLang="en-US" sz="28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횡스크롤</a:t>
            </a:r>
            <a:r>
              <a:rPr lang="ko-KR" altLang="en-US" sz="28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탄막 슈팅</a:t>
            </a:r>
            <a:endParaRPr lang="en-US" altLang="ko-KR" sz="28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pPr lvl="1" algn="just"/>
            <a:r>
              <a:rPr lang="ko-KR" alt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</a:rPr>
              <a:t>쏘면서</a:t>
            </a:r>
            <a:r>
              <a:rPr lang="en-US" altLang="ko-KR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</a:rPr>
              <a:t>,</a:t>
            </a:r>
            <a:r>
              <a:rPr lang="ko-KR" alt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</a:rPr>
              <a:t> 보고</a:t>
            </a:r>
            <a:r>
              <a:rPr lang="en-US" altLang="ko-KR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</a:rPr>
              <a:t>,</a:t>
            </a:r>
            <a:r>
              <a:rPr lang="ko-KR" alt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</a:rPr>
              <a:t> 피한다</a:t>
            </a:r>
            <a:r>
              <a:rPr lang="en-US" altLang="ko-KR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</a:rPr>
              <a:t>.</a:t>
            </a:r>
            <a:endParaRPr lang="en-US" altLang="ko-KR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pPr lvl="1" algn="just"/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적들이 발사한 수많은 발사체를 모조리 피하며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pPr lvl="1" algn="just"/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무기를 사용해 적들을 제거한다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ko-K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pPr lvl="1" algn="just"/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##	</a:t>
            </a:r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플레이어의 도적욕구 자극</a:t>
            </a: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,</a:t>
            </a:r>
          </a:p>
          <a:p>
            <a:pPr lvl="1" algn="just"/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동시에 화려한 게임화면</a:t>
            </a: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!</a:t>
            </a:r>
          </a:p>
          <a:p>
            <a:pPr lvl="1" algn="just"/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게임 화면은 화려하게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,</a:t>
            </a:r>
          </a:p>
          <a:p>
            <a:pPr algn="just"/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	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화면 내의 탄환 수는 최대한 많이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, </a:t>
            </a:r>
          </a:p>
          <a:p>
            <a:pPr algn="just"/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	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대신 탄환은 확실하게 식별 가능하도록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09407" y="186292"/>
            <a:ext cx="800219" cy="43990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게임 컨셉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251">
            <a:off x="184928" y="1026518"/>
            <a:ext cx="4477496" cy="268148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49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1" y="420624"/>
            <a:ext cx="8095488" cy="60716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3840" y="3456431"/>
            <a:ext cx="11079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플레이어</a:t>
            </a:r>
          </a:p>
        </p:txBody>
      </p:sp>
      <p:cxnSp>
        <p:nvCxnSpPr>
          <p:cNvPr id="10" name="직선 화살표 연결선 9"/>
          <p:cNvCxnSpPr>
            <a:endCxn id="8" idx="3"/>
          </p:cNvCxnSpPr>
          <p:nvPr/>
        </p:nvCxnSpPr>
        <p:spPr>
          <a:xfrm flipH="1">
            <a:off x="1241836" y="3054485"/>
            <a:ext cx="1452726" cy="58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225" y="4055789"/>
            <a:ext cx="35702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파워 게이지</a:t>
            </a:r>
            <a:r>
              <a:rPr lang="en-US" altLang="ko-KR" dirty="0"/>
              <a:t>:: </a:t>
            </a:r>
            <a:r>
              <a:rPr lang="ko-KR" altLang="en-US" dirty="0"/>
              <a:t>많을수록 강해진다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endCxn id="11" idx="3"/>
          </p:cNvCxnSpPr>
          <p:nvPr/>
        </p:nvCxnSpPr>
        <p:spPr>
          <a:xfrm flipH="1">
            <a:off x="3674433" y="1388882"/>
            <a:ext cx="222860" cy="285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62616" y="2656383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적기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3840" y="1237262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라이프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7529" y="1819598"/>
            <a:ext cx="11721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폭탄 잔량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943884" y="1819598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점수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endCxn id="17" idx="0"/>
          </p:cNvCxnSpPr>
          <p:nvPr/>
        </p:nvCxnSpPr>
        <p:spPr>
          <a:xfrm>
            <a:off x="9741409" y="749030"/>
            <a:ext cx="525641" cy="1070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4" idx="1"/>
          </p:cNvCxnSpPr>
          <p:nvPr/>
        </p:nvCxnSpPr>
        <p:spPr>
          <a:xfrm>
            <a:off x="6838545" y="2841049"/>
            <a:ext cx="3124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5" idx="3"/>
          </p:cNvCxnSpPr>
          <p:nvPr/>
        </p:nvCxnSpPr>
        <p:spPr>
          <a:xfrm flipH="1">
            <a:off x="1011003" y="749030"/>
            <a:ext cx="885891" cy="672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16" idx="3"/>
          </p:cNvCxnSpPr>
          <p:nvPr/>
        </p:nvCxnSpPr>
        <p:spPr>
          <a:xfrm flipH="1">
            <a:off x="1309645" y="1388882"/>
            <a:ext cx="635887" cy="61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409407" y="186291"/>
            <a:ext cx="800219" cy="49401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메인 게임화면 구성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3840" y="4862318"/>
            <a:ext cx="41860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키보드를 이용해 플레이어를 조작한다</a:t>
            </a:r>
            <a:endParaRPr lang="en-US" altLang="ko-KR" dirty="0"/>
          </a:p>
        </p:txBody>
      </p:sp>
      <p:cxnSp>
        <p:nvCxnSpPr>
          <p:cNvPr id="20" name="직선 화살표 연결선 19"/>
          <p:cNvCxnSpPr>
            <a:endCxn id="18" idx="0"/>
          </p:cNvCxnSpPr>
          <p:nvPr/>
        </p:nvCxnSpPr>
        <p:spPr>
          <a:xfrm flipH="1">
            <a:off x="2226843" y="2939229"/>
            <a:ext cx="777441" cy="1923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67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09407" y="186291"/>
            <a:ext cx="800219" cy="49401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게임 흐름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169" y="390144"/>
            <a:ext cx="6754367" cy="50657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76485" y="504865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76485" y="5671225"/>
            <a:ext cx="36086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타임라인에 따라 적들이 생성된다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0700" y="1572638"/>
            <a:ext cx="41344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적들은 정해진 패턴대로 탄을 발사한다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6383" y="5671225"/>
            <a:ext cx="41985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플레이어가 탄에 피격될 시 라이프 감소</a:t>
            </a:r>
          </a:p>
        </p:txBody>
      </p:sp>
      <p:cxnSp>
        <p:nvCxnSpPr>
          <p:cNvPr id="10" name="직선 화살표 연결선 9"/>
          <p:cNvCxnSpPr>
            <a:endCxn id="3" idx="0"/>
          </p:cNvCxnSpPr>
          <p:nvPr/>
        </p:nvCxnSpPr>
        <p:spPr>
          <a:xfrm>
            <a:off x="7422204" y="3900791"/>
            <a:ext cx="1758621" cy="1770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9" idx="2"/>
          </p:cNvCxnSpPr>
          <p:nvPr/>
        </p:nvCxnSpPr>
        <p:spPr>
          <a:xfrm flipV="1">
            <a:off x="7452559" y="1941970"/>
            <a:ext cx="1465374" cy="59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5" idx="0"/>
          </p:cNvCxnSpPr>
          <p:nvPr/>
        </p:nvCxnSpPr>
        <p:spPr>
          <a:xfrm flipH="1">
            <a:off x="2585676" y="4114800"/>
            <a:ext cx="2793720" cy="155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13" idx="0"/>
          </p:cNvCxnSpPr>
          <p:nvPr/>
        </p:nvCxnSpPr>
        <p:spPr>
          <a:xfrm flipH="1">
            <a:off x="1795662" y="2500009"/>
            <a:ext cx="3895019" cy="112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6383" y="3628736"/>
            <a:ext cx="26185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공격키를 이용해 발사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082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169" y="390144"/>
            <a:ext cx="6754367" cy="506577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76485" y="504865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01088" y="5953327"/>
            <a:ext cx="712246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dist"/>
            <a:r>
              <a:rPr lang="ko-KR" altLang="en-US" dirty="0"/>
              <a:t>플레이어의 피격판정 </a:t>
            </a:r>
            <a:r>
              <a:rPr lang="en-US" altLang="ko-KR" dirty="0"/>
              <a:t>:: </a:t>
            </a:r>
            <a:r>
              <a:rPr lang="ko-KR" altLang="en-US" dirty="0"/>
              <a:t>여기에 적의 탄이 닿을 시 라이프가 감소하며</a:t>
            </a:r>
            <a:endParaRPr lang="en-US" altLang="ko-KR" dirty="0"/>
          </a:p>
          <a:p>
            <a:pPr algn="dist"/>
            <a:r>
              <a:rPr lang="en-US" altLang="ko-KR" dirty="0"/>
              <a:t>                                     </a:t>
            </a:r>
            <a:r>
              <a:rPr lang="ko-KR" altLang="en-US" dirty="0"/>
              <a:t>라이프가 </a:t>
            </a:r>
            <a:r>
              <a:rPr lang="en-US" altLang="ko-KR" dirty="0"/>
              <a:t>0</a:t>
            </a:r>
            <a:r>
              <a:rPr lang="ko-KR" altLang="en-US" dirty="0"/>
              <a:t>이 될 시 게임오버가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00020" y="2739957"/>
            <a:ext cx="38010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dist"/>
            <a:r>
              <a:rPr lang="ko-KR" altLang="en-US" dirty="0"/>
              <a:t>적이 파괴될 시 아이템을 드랍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961" y="5483609"/>
            <a:ext cx="23903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dist"/>
            <a:r>
              <a:rPr lang="ko-KR" altLang="en-US" dirty="0"/>
              <a:t>적을 공격해 파괴한다</a:t>
            </a:r>
          </a:p>
        </p:txBody>
      </p:sp>
      <p:cxnSp>
        <p:nvCxnSpPr>
          <p:cNvPr id="10" name="직선 화살표 연결선 9"/>
          <p:cNvCxnSpPr>
            <a:endCxn id="3" idx="0"/>
          </p:cNvCxnSpPr>
          <p:nvPr/>
        </p:nvCxnSpPr>
        <p:spPr>
          <a:xfrm>
            <a:off x="4105072" y="3900791"/>
            <a:ext cx="1257248" cy="2052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9" idx="2"/>
          </p:cNvCxnSpPr>
          <p:nvPr/>
        </p:nvCxnSpPr>
        <p:spPr>
          <a:xfrm flipV="1">
            <a:off x="6733940" y="3109289"/>
            <a:ext cx="1266601" cy="59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5" idx="0"/>
          </p:cNvCxnSpPr>
          <p:nvPr/>
        </p:nvCxnSpPr>
        <p:spPr>
          <a:xfrm flipH="1">
            <a:off x="1462160" y="3822970"/>
            <a:ext cx="4170696" cy="166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3" idx="0"/>
          </p:cNvCxnSpPr>
          <p:nvPr/>
        </p:nvCxnSpPr>
        <p:spPr>
          <a:xfrm>
            <a:off x="4105072" y="3900791"/>
            <a:ext cx="1257248" cy="2052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01880" y="2185959"/>
            <a:ext cx="44935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dist"/>
            <a:r>
              <a:rPr lang="ko-KR" altLang="en-US" dirty="0"/>
              <a:t>적을 파괴하거나 아이템 획득 시 점수 획득</a:t>
            </a:r>
          </a:p>
        </p:txBody>
      </p:sp>
      <p:cxnSp>
        <p:nvCxnSpPr>
          <p:cNvPr id="24" name="직선 화살표 연결선 23"/>
          <p:cNvCxnSpPr>
            <a:endCxn id="22" idx="0"/>
          </p:cNvCxnSpPr>
          <p:nvPr/>
        </p:nvCxnSpPr>
        <p:spPr>
          <a:xfrm>
            <a:off x="8948649" y="762000"/>
            <a:ext cx="0" cy="1423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409407" y="186291"/>
            <a:ext cx="800219" cy="49401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게임 흐름</a:t>
            </a:r>
          </a:p>
        </p:txBody>
      </p:sp>
    </p:spTree>
    <p:extLst>
      <p:ext uri="{BB962C8B-B14F-4D97-AF65-F5344CB8AC3E}">
        <p14:creationId xmlns:p14="http://schemas.microsoft.com/office/powerpoint/2010/main" val="21632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170" y="390144"/>
            <a:ext cx="6754365" cy="506577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76485" y="504865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81857" y="5953327"/>
            <a:ext cx="71609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dist"/>
            <a:r>
              <a:rPr lang="ko-KR" altLang="en-US" dirty="0"/>
              <a:t>보스는 일정비율의 체력을 잃을 때마다 다른 패턴의 탄막을 형성한다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782" y="5533424"/>
            <a:ext cx="39292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dist"/>
            <a:r>
              <a:rPr lang="ko-KR" altLang="en-US" dirty="0"/>
              <a:t>보스 등장 </a:t>
            </a:r>
            <a:r>
              <a:rPr lang="en-US" altLang="ko-KR" dirty="0"/>
              <a:t>:: </a:t>
            </a:r>
            <a:r>
              <a:rPr lang="ko-KR" altLang="en-US" dirty="0"/>
              <a:t> 다양한 탄막을 형성한다</a:t>
            </a:r>
          </a:p>
        </p:txBody>
      </p:sp>
      <p:cxnSp>
        <p:nvCxnSpPr>
          <p:cNvPr id="10" name="직선 화살표 연결선 9"/>
          <p:cNvCxnSpPr>
            <a:endCxn id="3" idx="0"/>
          </p:cNvCxnSpPr>
          <p:nvPr/>
        </p:nvCxnSpPr>
        <p:spPr>
          <a:xfrm flipH="1">
            <a:off x="5362325" y="3367684"/>
            <a:ext cx="2176429" cy="258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6733940" y="3109289"/>
            <a:ext cx="1266600" cy="59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5" idx="0"/>
          </p:cNvCxnSpPr>
          <p:nvPr/>
        </p:nvCxnSpPr>
        <p:spPr>
          <a:xfrm flipH="1">
            <a:off x="2649423" y="3367684"/>
            <a:ext cx="4727066" cy="2165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409407" y="186291"/>
            <a:ext cx="800219" cy="49401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게임 흐름</a:t>
            </a:r>
          </a:p>
        </p:txBody>
      </p:sp>
    </p:spTree>
    <p:extLst>
      <p:ext uri="{BB962C8B-B14F-4D97-AF65-F5344CB8AC3E}">
        <p14:creationId xmlns:p14="http://schemas.microsoft.com/office/powerpoint/2010/main" val="400319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170" y="390144"/>
            <a:ext cx="6754365" cy="506577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76485" y="504865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3217" y="5533424"/>
            <a:ext cx="82766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dist"/>
            <a:r>
              <a:rPr lang="ko-KR" altLang="en-US" dirty="0"/>
              <a:t>폭탄을 사용해 화면에 존재하는 모든 </a:t>
            </a:r>
            <a:r>
              <a:rPr lang="ko-KR" altLang="en-US"/>
              <a:t>적에게 데미지를 주며 탄을 제거할 수 있다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endCxn id="5" idx="0"/>
          </p:cNvCxnSpPr>
          <p:nvPr/>
        </p:nvCxnSpPr>
        <p:spPr>
          <a:xfrm>
            <a:off x="4089400" y="3756810"/>
            <a:ext cx="1392130" cy="1776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409407" y="186291"/>
            <a:ext cx="800219" cy="49401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게임 흐름</a:t>
            </a:r>
          </a:p>
        </p:txBody>
      </p:sp>
    </p:spTree>
    <p:extLst>
      <p:ext uri="{BB962C8B-B14F-4D97-AF65-F5344CB8AC3E}">
        <p14:creationId xmlns:p14="http://schemas.microsoft.com/office/powerpoint/2010/main" val="310833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170" y="390144"/>
            <a:ext cx="6754365" cy="506577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76485" y="504865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133" y="5914424"/>
            <a:ext cx="80457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dist"/>
            <a:r>
              <a:rPr lang="ko-KR" altLang="en-US" dirty="0"/>
              <a:t>보스의 체력을 </a:t>
            </a:r>
            <a:r>
              <a:rPr lang="en-US" altLang="ko-KR" dirty="0"/>
              <a:t>0</a:t>
            </a:r>
            <a:r>
              <a:rPr lang="ko-KR" altLang="en-US" dirty="0"/>
              <a:t>으로 만들면 보스가 파괴되며 다음 스테이지로 넘어가게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endCxn id="5" idx="0"/>
          </p:cNvCxnSpPr>
          <p:nvPr/>
        </p:nvCxnSpPr>
        <p:spPr>
          <a:xfrm flipH="1">
            <a:off x="4656029" y="3429000"/>
            <a:ext cx="3285757" cy="248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543300" y="937260"/>
            <a:ext cx="358140" cy="472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409407" y="186291"/>
            <a:ext cx="800219" cy="49401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게임 흐름</a:t>
            </a:r>
          </a:p>
        </p:txBody>
      </p:sp>
    </p:spTree>
    <p:extLst>
      <p:ext uri="{BB962C8B-B14F-4D97-AF65-F5344CB8AC3E}">
        <p14:creationId xmlns:p14="http://schemas.microsoft.com/office/powerpoint/2010/main" val="292946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694702"/>
              </p:ext>
            </p:extLst>
          </p:nvPr>
        </p:nvGraphicFramePr>
        <p:xfrm>
          <a:off x="138720" y="16472"/>
          <a:ext cx="10995841" cy="6804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383">
                  <a:extLst>
                    <a:ext uri="{9D8B030D-6E8A-4147-A177-3AD203B41FA5}">
                      <a16:colId xmlns:a16="http://schemas.microsoft.com/office/drawing/2014/main" val="3738117351"/>
                    </a:ext>
                  </a:extLst>
                </a:gridCol>
                <a:gridCol w="5478161">
                  <a:extLst>
                    <a:ext uri="{9D8B030D-6E8A-4147-A177-3AD203B41FA5}">
                      <a16:colId xmlns:a16="http://schemas.microsoft.com/office/drawing/2014/main" val="3166064941"/>
                    </a:ext>
                  </a:extLst>
                </a:gridCol>
                <a:gridCol w="4371297">
                  <a:extLst>
                    <a:ext uri="{9D8B030D-6E8A-4147-A177-3AD203B41FA5}">
                      <a16:colId xmlns:a16="http://schemas.microsoft.com/office/drawing/2014/main" val="4053622907"/>
                    </a:ext>
                  </a:extLst>
                </a:gridCol>
              </a:tblGrid>
              <a:tr h="3277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범위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범위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255967"/>
                  </a:ext>
                </a:extLst>
              </a:tr>
              <a:tr h="769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캐릭터 및 컨트롤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키보드 화살표 키 </a:t>
                      </a:r>
                      <a:r>
                        <a:rPr lang="en-US" altLang="ko-KR" sz="1600" dirty="0"/>
                        <a:t>:: 8</a:t>
                      </a:r>
                      <a:r>
                        <a:rPr lang="ko-KR" altLang="en-US" sz="1600" dirty="0"/>
                        <a:t>방향 이동</a:t>
                      </a:r>
                      <a:endParaRPr lang="en-US" altLang="ko-KR" sz="16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Z ::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공격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en-US" altLang="ko-KR" sz="1600" dirty="0"/>
                        <a:t>Shift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키를 이용한 감속이동</a:t>
                      </a:r>
                      <a:endParaRPr lang="en-US" altLang="ko-KR" sz="1600" baseline="0" dirty="0"/>
                    </a:p>
                    <a:p>
                      <a:pPr algn="l" latinLnBrk="1"/>
                      <a:r>
                        <a:rPr lang="en-US" altLang="ko-KR" sz="1600" dirty="0"/>
                        <a:t>X</a:t>
                      </a:r>
                      <a:r>
                        <a:rPr lang="en-US" altLang="ko-KR" sz="1600" baseline="0" dirty="0"/>
                        <a:t> :: </a:t>
                      </a:r>
                      <a:r>
                        <a:rPr lang="ko-KR" altLang="en-US" sz="1600" baseline="0" dirty="0"/>
                        <a:t>폭탄 사용</a:t>
                      </a:r>
                      <a:endParaRPr lang="en-US" altLang="ko-KR" sz="1600" baseline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다른 캐릭터를 구현 및 선택기능 추가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캐릭터에 따른 패시브 능력 부여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en-US" altLang="ko-KR" sz="1400" dirty="0"/>
                        <a:t>Ctrl</a:t>
                      </a:r>
                      <a:r>
                        <a:rPr lang="en-US" altLang="ko-KR" sz="1400" baseline="0" dirty="0"/>
                        <a:t> :: </a:t>
                      </a:r>
                      <a:r>
                        <a:rPr lang="ko-KR" altLang="en-US" sz="1400" baseline="0" dirty="0"/>
                        <a:t>캐릭터 특수능력 발동</a:t>
                      </a:r>
                      <a:r>
                        <a:rPr lang="en-US" altLang="ko-KR" sz="1400" baseline="0" dirty="0"/>
                        <a:t>(</a:t>
                      </a:r>
                      <a:r>
                        <a:rPr lang="ko-KR" altLang="en-US" sz="1400" baseline="0" dirty="0" err="1"/>
                        <a:t>쿨타임</a:t>
                      </a:r>
                      <a:r>
                        <a:rPr lang="ko-KR" altLang="en-US" sz="1400" baseline="0" dirty="0"/>
                        <a:t> 존재</a:t>
                      </a:r>
                      <a:r>
                        <a:rPr lang="en-US" altLang="ko-KR" sz="1400" baseline="0" dirty="0"/>
                        <a:t>)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6658269"/>
                  </a:ext>
                </a:extLst>
              </a:tr>
              <a:tr h="465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아이템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err="1"/>
                        <a:t>붉은오브</a:t>
                      </a:r>
                      <a:r>
                        <a:rPr lang="ko-KR" altLang="en-US" sz="1600" baseline="0" dirty="0"/>
                        <a:t> </a:t>
                      </a:r>
                      <a:r>
                        <a:rPr lang="en-US" altLang="ko-KR" sz="1600" baseline="0" dirty="0"/>
                        <a:t>:: </a:t>
                      </a:r>
                      <a:r>
                        <a:rPr lang="ko-KR" altLang="en-US" sz="1600" baseline="0" dirty="0"/>
                        <a:t>플레이어의 파워 게이지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증가</a:t>
                      </a:r>
                      <a:endParaRPr lang="en-US" altLang="ko-KR" sz="160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err="1"/>
                        <a:t>푸른오브</a:t>
                      </a:r>
                      <a:r>
                        <a:rPr lang="ko-KR" altLang="en-US" sz="1600" baseline="0" dirty="0"/>
                        <a:t> </a:t>
                      </a:r>
                      <a:r>
                        <a:rPr lang="en-US" altLang="ko-KR" sz="1600" baseline="0" dirty="0"/>
                        <a:t>:: </a:t>
                      </a:r>
                      <a:r>
                        <a:rPr lang="ko-KR" altLang="en-US" sz="1600" baseline="0" dirty="0"/>
                        <a:t>플레이어 폭탄 획득</a:t>
                      </a:r>
                      <a:endParaRPr lang="en-US" altLang="ko-KR" sz="1600" baseline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초록색 오브 </a:t>
                      </a:r>
                      <a:r>
                        <a:rPr lang="en-US" altLang="ko-KR" sz="1400" dirty="0"/>
                        <a:t>:: </a:t>
                      </a:r>
                      <a:r>
                        <a:rPr lang="ko-KR" altLang="en-US" sz="1400" dirty="0"/>
                        <a:t>플레이어의 특수능력 시간 단축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7691663"/>
                  </a:ext>
                </a:extLst>
              </a:tr>
              <a:tr h="206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스테이지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/>
                        <a:t>횡스크롤</a:t>
                      </a:r>
                      <a:r>
                        <a:rPr lang="ko-KR" altLang="en-US" sz="1600" dirty="0"/>
                        <a:t> 배경</a:t>
                      </a:r>
                      <a:r>
                        <a:rPr lang="ko-KR" altLang="en-US" sz="1600" baseline="0" dirty="0"/>
                        <a:t>화면 </a:t>
                      </a:r>
                      <a:r>
                        <a:rPr lang="en-US" altLang="ko-KR" sz="1600" baseline="0" dirty="0"/>
                        <a:t>:: </a:t>
                      </a:r>
                      <a:r>
                        <a:rPr lang="ko-KR" altLang="en-US" sz="1600" baseline="0" dirty="0"/>
                        <a:t>레이어를 통한 입체적인 연출</a:t>
                      </a:r>
                      <a:endParaRPr lang="en-US" altLang="ko-KR" sz="1600" baseline="0" dirty="0"/>
                    </a:p>
                    <a:p>
                      <a:pPr algn="l" latinLnBrk="1"/>
                      <a:r>
                        <a:rPr lang="ko-KR" altLang="en-US" sz="1600" baseline="0" dirty="0"/>
                        <a:t>최소 </a:t>
                      </a:r>
                      <a:r>
                        <a:rPr lang="en-US" altLang="ko-KR" sz="1600" baseline="0" dirty="0"/>
                        <a:t>2</a:t>
                      </a:r>
                      <a:r>
                        <a:rPr lang="ko-KR" altLang="en-US" sz="1600" baseline="0" dirty="0"/>
                        <a:t>개의 스테이지 구현</a:t>
                      </a:r>
                      <a:endParaRPr lang="en-US" altLang="ko-KR" sz="1600" baseline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분기점 시스템</a:t>
                      </a:r>
                      <a:r>
                        <a:rPr lang="ko-KR" altLang="en-US" sz="1400" baseline="0" dirty="0"/>
                        <a:t> 추가 </a:t>
                      </a:r>
                      <a:r>
                        <a:rPr lang="en-US" altLang="ko-KR" sz="1400" baseline="0" dirty="0"/>
                        <a:t>:: </a:t>
                      </a:r>
                      <a:r>
                        <a:rPr lang="ko-KR" altLang="en-US" sz="1400" baseline="0" dirty="0"/>
                        <a:t>더 다양한 스테이지 추가</a:t>
                      </a:r>
                      <a:endParaRPr lang="en-US" altLang="ko-KR" sz="1400" baseline="0" dirty="0"/>
                    </a:p>
                    <a:p>
                      <a:pPr algn="l" latinLnBrk="1"/>
                      <a:r>
                        <a:rPr lang="ko-KR" altLang="en-US" sz="1400" baseline="0" dirty="0"/>
                        <a:t>생동감 있는 배경 연출 </a:t>
                      </a:r>
                      <a:r>
                        <a:rPr lang="en-US" altLang="ko-KR" sz="1400" baseline="0" dirty="0"/>
                        <a:t>::</a:t>
                      </a:r>
                      <a:r>
                        <a:rPr lang="ko-KR" altLang="en-US" sz="1400" baseline="0" dirty="0"/>
                        <a:t>배경그림의 분위기 전환 등 </a:t>
                      </a:r>
                      <a:endParaRPr lang="en-US" altLang="ko-KR" sz="1400" baseline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188695"/>
                  </a:ext>
                </a:extLst>
              </a:tr>
              <a:tr h="449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적과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발사체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유형 </a:t>
                      </a:r>
                      <a:r>
                        <a:rPr lang="en-US" altLang="ko-KR" sz="1600" dirty="0"/>
                        <a:t>1:</a:t>
                      </a:r>
                      <a:r>
                        <a:rPr lang="en-US" altLang="ko-KR" sz="1600" baseline="0" dirty="0"/>
                        <a:t>: </a:t>
                      </a:r>
                      <a:r>
                        <a:rPr lang="ko-KR" altLang="en-US" sz="1600" dirty="0"/>
                        <a:t>화면에 등장해 일정시간 탄을 생성하다 퇴장 </a:t>
                      </a:r>
                      <a:endParaRPr lang="en-US" altLang="ko-KR" sz="1600" dirty="0"/>
                    </a:p>
                    <a:p>
                      <a:pPr algn="l" latinLnBrk="1"/>
                      <a:r>
                        <a:rPr lang="ko-KR" altLang="en-US" sz="1600" dirty="0"/>
                        <a:t>유형 </a:t>
                      </a:r>
                      <a:r>
                        <a:rPr lang="en-US" altLang="ko-KR" sz="1600" dirty="0"/>
                        <a:t>2:: </a:t>
                      </a:r>
                      <a:r>
                        <a:rPr lang="ko-KR" altLang="en-US" sz="1600" dirty="0"/>
                        <a:t>등장 </a:t>
                      </a:r>
                      <a:r>
                        <a:rPr lang="ko-KR" altLang="en-US" sz="1600" dirty="0" err="1"/>
                        <a:t>수계속</a:t>
                      </a:r>
                      <a:r>
                        <a:rPr lang="ko-KR" altLang="en-US" sz="1600" dirty="0"/>
                        <a:t> 화면에 잔류해 탄을 생성</a:t>
                      </a:r>
                      <a:endParaRPr lang="en-US" altLang="ko-KR" sz="1600" dirty="0"/>
                    </a:p>
                    <a:p>
                      <a:pPr algn="l" latinLnBrk="1"/>
                      <a:r>
                        <a:rPr lang="ko-KR" altLang="en-US" sz="1600" dirty="0"/>
                        <a:t>보스 </a:t>
                      </a:r>
                      <a:r>
                        <a:rPr lang="en-US" altLang="ko-KR" sz="1600" dirty="0"/>
                        <a:t>:: </a:t>
                      </a:r>
                      <a:r>
                        <a:rPr lang="ko-KR" altLang="en-US" sz="1600" dirty="0"/>
                        <a:t>주기별로 다양한 탄막을 형성</a:t>
                      </a:r>
                      <a:endParaRPr lang="en-US" altLang="ko-KR" sz="1600" dirty="0"/>
                    </a:p>
                    <a:p>
                      <a:pPr algn="l" latinLnBrk="1"/>
                      <a:r>
                        <a:rPr lang="ko-KR" altLang="en-US" sz="1600" dirty="0"/>
                        <a:t>발사체 </a:t>
                      </a:r>
                      <a:r>
                        <a:rPr lang="en-US" altLang="ko-KR" sz="1600" dirty="0"/>
                        <a:t>::</a:t>
                      </a:r>
                      <a:r>
                        <a:rPr lang="en-US" altLang="ko-KR" sz="1600" baseline="0" dirty="0"/>
                        <a:t> 15~20</a:t>
                      </a:r>
                      <a:r>
                        <a:rPr lang="ko-KR" altLang="en-US" sz="1600" dirty="0"/>
                        <a:t>가지의 다양한 속성의 탄 구현</a:t>
                      </a:r>
                      <a:endParaRPr lang="en-US" altLang="ko-KR" sz="1600" dirty="0"/>
                    </a:p>
                    <a:p>
                      <a:pPr algn="l" latinLnBrk="1"/>
                      <a:r>
                        <a:rPr lang="en-US" altLang="ko-KR" sz="1600" dirty="0"/>
                        <a:t>            </a:t>
                      </a:r>
                      <a:r>
                        <a:rPr lang="ko-KR" altLang="en-US" sz="1600" dirty="0"/>
                        <a:t>이들을 조합해 다양한 탄막 구현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미니 보스의 구현 </a:t>
                      </a:r>
                      <a:r>
                        <a:rPr lang="en-US" altLang="ko-KR" sz="1400" dirty="0"/>
                        <a:t>::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보스보단 덜하지만 </a:t>
                      </a:r>
                      <a:endParaRPr lang="en-US" altLang="ko-KR" sz="1400" baseline="0" dirty="0"/>
                    </a:p>
                    <a:p>
                      <a:pPr algn="l" latinLnBrk="1"/>
                      <a:r>
                        <a:rPr lang="en-US" altLang="ko-KR" sz="1400" baseline="0" dirty="0"/>
                        <a:t>                         </a:t>
                      </a:r>
                      <a:r>
                        <a:rPr lang="ko-KR" altLang="en-US" sz="1400" baseline="0" dirty="0"/>
                        <a:t>까다로운 탄막 형성</a:t>
                      </a:r>
                      <a:endParaRPr lang="en-US" altLang="ko-KR" sz="1400" baseline="0" dirty="0"/>
                    </a:p>
                    <a:p>
                      <a:pPr algn="l" latinLnBrk="1"/>
                      <a:r>
                        <a:rPr lang="ko-KR" altLang="en-US" sz="1400" baseline="0" dirty="0"/>
                        <a:t>보스의 탄막 패턴 다양화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6671895"/>
                  </a:ext>
                </a:extLst>
              </a:tr>
              <a:tr h="769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게임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시스템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플레이어 파워 게이지 </a:t>
                      </a:r>
                      <a:r>
                        <a:rPr lang="en-US" altLang="ko-KR" sz="1600" dirty="0"/>
                        <a:t>:: </a:t>
                      </a:r>
                      <a:r>
                        <a:rPr lang="ko-KR" altLang="en-US" sz="1600" dirty="0"/>
                        <a:t>정수단위로 플레이어의 공격 강화</a:t>
                      </a:r>
                      <a:endParaRPr lang="en-US" altLang="ko-KR" sz="1600" dirty="0"/>
                    </a:p>
                    <a:p>
                      <a:pPr algn="l" latinLnBrk="1"/>
                      <a:r>
                        <a:rPr lang="ko-KR" altLang="en-US" sz="1600" dirty="0"/>
                        <a:t>라이프 </a:t>
                      </a:r>
                      <a:r>
                        <a:rPr lang="en-US" altLang="ko-KR" sz="1600" dirty="0"/>
                        <a:t>:: 0</a:t>
                      </a:r>
                      <a:r>
                        <a:rPr lang="ko-KR" altLang="en-US" sz="1600" baseline="0" dirty="0"/>
                        <a:t>이 될 시 게임 오버</a:t>
                      </a:r>
                      <a:endParaRPr lang="en-US" altLang="ko-KR" sz="1600" dirty="0"/>
                    </a:p>
                    <a:p>
                      <a:pPr algn="l" latinLnBrk="1"/>
                      <a:r>
                        <a:rPr lang="ko-KR" altLang="en-US" sz="1600" dirty="0"/>
                        <a:t>폭탄 </a:t>
                      </a:r>
                      <a:r>
                        <a:rPr lang="en-US" altLang="ko-KR" sz="1600" dirty="0"/>
                        <a:t>:: </a:t>
                      </a:r>
                      <a:r>
                        <a:rPr lang="ko-KR" altLang="en-US" sz="1600" dirty="0"/>
                        <a:t>화면 전체 적에게 데미지 및 적의 탄환 모두 제거</a:t>
                      </a:r>
                      <a:endParaRPr lang="en-US" altLang="ko-KR" sz="1600" dirty="0"/>
                    </a:p>
                    <a:p>
                      <a:pPr algn="l" latinLnBrk="1"/>
                      <a:r>
                        <a:rPr lang="ko-KR" altLang="en-US" sz="1600" dirty="0"/>
                        <a:t>점수 </a:t>
                      </a:r>
                      <a:r>
                        <a:rPr lang="en-US" altLang="ko-KR" sz="1600" dirty="0"/>
                        <a:t>:: </a:t>
                      </a:r>
                      <a:r>
                        <a:rPr lang="ko-KR" altLang="en-US" sz="1600" dirty="0"/>
                        <a:t>적을 처치하거나 어떤 아이템이든 </a:t>
                      </a:r>
                      <a:r>
                        <a:rPr lang="ko-KR" altLang="en-US" sz="1600" dirty="0" err="1"/>
                        <a:t>획득시</a:t>
                      </a:r>
                      <a:r>
                        <a:rPr lang="ko-KR" altLang="en-US" sz="1600" dirty="0"/>
                        <a:t> 획득</a:t>
                      </a:r>
                      <a:endParaRPr lang="en-US" altLang="ko-KR" sz="1600" dirty="0"/>
                    </a:p>
                    <a:p>
                      <a:pPr algn="l" latinLnBrk="1"/>
                      <a:r>
                        <a:rPr lang="ko-KR" altLang="en-US" sz="1600" dirty="0"/>
                        <a:t>적이나 적의 탄에 피격될 시 라이프 감소 및 파워 초기화</a:t>
                      </a:r>
                      <a:endParaRPr lang="en-US" altLang="ko-KR" sz="1600" dirty="0"/>
                    </a:p>
                    <a:p>
                      <a:pPr algn="l" latinLnBrk="1"/>
                      <a:r>
                        <a:rPr lang="ko-KR" altLang="en-US" sz="1600" dirty="0"/>
                        <a:t>보스를 </a:t>
                      </a:r>
                      <a:r>
                        <a:rPr lang="ko-KR" altLang="en-US" sz="1600" dirty="0" err="1"/>
                        <a:t>처치시</a:t>
                      </a:r>
                      <a:r>
                        <a:rPr lang="ko-KR" altLang="en-US" sz="1600" dirty="0"/>
                        <a:t> 다음스테이지로 이동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난이도 구현 </a:t>
                      </a:r>
                      <a:r>
                        <a:rPr lang="en-US" altLang="ko-KR" sz="1400" dirty="0"/>
                        <a:t>::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더 다양한 패턴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탄 밀도 증가</a:t>
                      </a:r>
                      <a:endParaRPr lang="en-US" altLang="ko-KR" sz="1400" baseline="0" dirty="0"/>
                    </a:p>
                    <a:p>
                      <a:pPr algn="l" latinLnBrk="1"/>
                      <a:r>
                        <a:rPr lang="en-US" altLang="ko-KR" sz="1400" baseline="0" dirty="0"/>
                        <a:t>GRAZE </a:t>
                      </a:r>
                      <a:r>
                        <a:rPr lang="ko-KR" altLang="en-US" sz="1400" baseline="0" dirty="0"/>
                        <a:t>시스템 </a:t>
                      </a:r>
                      <a:r>
                        <a:rPr lang="en-US" altLang="ko-KR" sz="1400" baseline="0" dirty="0"/>
                        <a:t>:: </a:t>
                      </a:r>
                      <a:r>
                        <a:rPr lang="ko-KR" altLang="en-US" sz="1400" baseline="0" dirty="0"/>
                        <a:t>플레이어가 적의 탄을 </a:t>
                      </a:r>
                      <a:endParaRPr lang="en-US" altLang="ko-KR" sz="1400" baseline="0" dirty="0"/>
                    </a:p>
                    <a:p>
                      <a:pPr algn="l" latinLnBrk="1"/>
                      <a:r>
                        <a:rPr lang="en-US" altLang="ko-KR" sz="1400" baseline="0" dirty="0"/>
                        <a:t>                 </a:t>
                      </a:r>
                      <a:r>
                        <a:rPr lang="ko-KR" altLang="en-US" sz="1400" baseline="0" dirty="0"/>
                        <a:t>아슬아슬하게 피할 때마다 가산점 획득</a:t>
                      </a:r>
                      <a:endParaRPr lang="en-US" altLang="ko-KR" sz="1400" baseline="0" dirty="0"/>
                    </a:p>
                    <a:p>
                      <a:pPr algn="l" latinLnBrk="1"/>
                      <a:r>
                        <a:rPr lang="ko-KR" altLang="en-US" sz="1400" baseline="0" dirty="0"/>
                        <a:t>스테이지 종료 시 추가 패시브 능력 선택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266254"/>
                  </a:ext>
                </a:extLst>
              </a:tr>
              <a:tr h="769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사운드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플레이어 </a:t>
                      </a:r>
                      <a:r>
                        <a:rPr lang="en-US" altLang="ko-KR" sz="1600" dirty="0"/>
                        <a:t>:: </a:t>
                      </a:r>
                      <a:r>
                        <a:rPr lang="ko-KR" altLang="en-US" sz="1600" dirty="0"/>
                        <a:t>공격 시 탄 발사음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폭탄 사용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피격시</a:t>
                      </a:r>
                      <a:r>
                        <a:rPr lang="ko-KR" altLang="en-US" sz="1600" dirty="0"/>
                        <a:t> 효과음</a:t>
                      </a:r>
                      <a:endParaRPr lang="en-US" altLang="ko-KR" sz="1600" baseline="0" dirty="0"/>
                    </a:p>
                    <a:p>
                      <a:pPr algn="l" latinLnBrk="1"/>
                      <a:r>
                        <a:rPr lang="ko-KR" altLang="en-US" sz="1600" baseline="0" dirty="0"/>
                        <a:t>게임 시스템</a:t>
                      </a:r>
                      <a:r>
                        <a:rPr lang="en-US" altLang="ko-KR" sz="1600" baseline="0" dirty="0"/>
                        <a:t> :: </a:t>
                      </a:r>
                      <a:r>
                        <a:rPr lang="ko-KR" altLang="en-US" sz="1600" baseline="0" dirty="0"/>
                        <a:t>메뉴 </a:t>
                      </a:r>
                      <a:r>
                        <a:rPr lang="ko-KR" altLang="en-US" sz="1600" baseline="0" dirty="0" err="1"/>
                        <a:t>선택음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배경음악</a:t>
                      </a:r>
                      <a:endParaRPr lang="en-US" altLang="ko-KR" sz="1600" dirty="0"/>
                    </a:p>
                    <a:p>
                      <a:pPr algn="l" latinLnBrk="1"/>
                      <a:r>
                        <a:rPr lang="ko-KR" altLang="en-US" sz="1600" dirty="0"/>
                        <a:t>적</a:t>
                      </a:r>
                      <a:r>
                        <a:rPr lang="ko-KR" altLang="en-US" sz="1600" baseline="0" dirty="0"/>
                        <a:t> </a:t>
                      </a:r>
                      <a:r>
                        <a:rPr lang="en-US" altLang="ko-KR" sz="1600" baseline="0" dirty="0"/>
                        <a:t>:: </a:t>
                      </a:r>
                      <a:r>
                        <a:rPr lang="ko-KR" altLang="en-US" sz="1600" dirty="0"/>
                        <a:t>탄 발사 효과음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적</a:t>
                      </a:r>
                      <a:r>
                        <a:rPr lang="ko-KR" altLang="en-US" sz="1600" baseline="0" dirty="0"/>
                        <a:t> 파괴 될 시 효과음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957080"/>
                  </a:ext>
                </a:extLst>
              </a:tr>
              <a:tr h="769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애니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 err="1"/>
                        <a:t>메이션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플레이어의 통상동작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사망 애니메이션</a:t>
                      </a:r>
                      <a:endParaRPr lang="en-US" altLang="ko-KR" sz="1600" baseline="0" dirty="0"/>
                    </a:p>
                    <a:p>
                      <a:pPr algn="l" latinLnBrk="1"/>
                      <a:r>
                        <a:rPr lang="ko-KR" altLang="en-US" sz="1600" baseline="0" dirty="0"/>
                        <a:t>적의 통상동작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탄의 애니메이션 효과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보스의 애니메이션 다양화</a:t>
                      </a:r>
                      <a:r>
                        <a:rPr lang="en-US" altLang="ko-KR" sz="1400" baseline="0" dirty="0"/>
                        <a:t>,</a:t>
                      </a:r>
                    </a:p>
                    <a:p>
                      <a:pPr algn="l" latinLnBrk="1"/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각종 </a:t>
                      </a:r>
                      <a:r>
                        <a:rPr lang="en-US" altLang="ko-KR" sz="1400" baseline="0" dirty="0"/>
                        <a:t>UI </a:t>
                      </a:r>
                      <a:r>
                        <a:rPr lang="ko-KR" altLang="en-US" sz="1400" baseline="0" dirty="0"/>
                        <a:t>그래픽에 애니메이션 적용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53952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09407" y="186292"/>
            <a:ext cx="800219" cy="43990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개발 범위</a:t>
            </a:r>
          </a:p>
        </p:txBody>
      </p:sp>
    </p:spTree>
    <p:extLst>
      <p:ext uri="{BB962C8B-B14F-4D97-AF65-F5344CB8AC3E}">
        <p14:creationId xmlns:p14="http://schemas.microsoft.com/office/powerpoint/2010/main" val="275903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817</TotalTime>
  <Words>687</Words>
  <Application>Microsoft Office PowerPoint</Application>
  <PresentationFormat>와이드스크린</PresentationFormat>
  <Paragraphs>155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Century Schoolbook</vt:lpstr>
      <vt:lpstr>Wingdings</vt:lpstr>
      <vt:lpstr>Wingdings 2</vt:lpstr>
      <vt:lpstr>View</vt:lpstr>
      <vt:lpstr>2DGP – 1차 발표</vt:lpstr>
      <vt:lpstr>HIGH CONCEPT :: 피하거나, 죽거나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– 1차 발표</dc:title>
  <dc:creator>김병진</dc:creator>
  <cp:lastModifiedBy>김병진</cp:lastModifiedBy>
  <cp:revision>124</cp:revision>
  <dcterms:created xsi:type="dcterms:W3CDTF">2016-09-20T06:22:54Z</dcterms:created>
  <dcterms:modified xsi:type="dcterms:W3CDTF">2016-09-22T12:33:02Z</dcterms:modified>
</cp:coreProperties>
</file>