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3EF5330D-B212-425B-8B92-94CBB40D4AB2}" type="datetimeFigureOut">
              <a:rPr lang="en-NZ" smtClean="0"/>
              <a:t>26/11/2014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389774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EF5330D-B212-425B-8B92-94CBB40D4AB2}" type="datetimeFigureOut">
              <a:rPr lang="en-NZ" smtClean="0"/>
              <a:t>26/11/2014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2614845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EF5330D-B212-425B-8B92-94CBB40D4AB2}" type="datetimeFigureOut">
              <a:rPr lang="en-NZ" smtClean="0"/>
              <a:t>26/11/2014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364222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3EF5330D-B212-425B-8B92-94CBB40D4AB2}" type="datetimeFigureOut">
              <a:rPr lang="en-NZ" smtClean="0"/>
              <a:t>26/11/2014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176130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5330D-B212-425B-8B92-94CBB40D4AB2}" type="datetimeFigureOut">
              <a:rPr lang="en-NZ" smtClean="0"/>
              <a:t>26/11/2014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332689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3EF5330D-B212-425B-8B92-94CBB40D4AB2}" type="datetimeFigureOut">
              <a:rPr lang="en-NZ" smtClean="0"/>
              <a:t>26/11/2014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87726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3EF5330D-B212-425B-8B92-94CBB40D4AB2}" type="datetimeFigureOut">
              <a:rPr lang="en-NZ" smtClean="0"/>
              <a:t>26/11/2014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217592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3EF5330D-B212-425B-8B92-94CBB40D4AB2}" type="datetimeFigureOut">
              <a:rPr lang="en-NZ" smtClean="0"/>
              <a:t>26/11/2014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391406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5330D-B212-425B-8B92-94CBB40D4AB2}" type="datetimeFigureOut">
              <a:rPr lang="en-NZ" smtClean="0"/>
              <a:t>26/11/2014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157026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5330D-B212-425B-8B92-94CBB40D4AB2}" type="datetimeFigureOut">
              <a:rPr lang="en-NZ" smtClean="0"/>
              <a:t>26/11/2014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148382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5330D-B212-425B-8B92-94CBB40D4AB2}" type="datetimeFigureOut">
              <a:rPr lang="en-NZ" smtClean="0"/>
              <a:t>26/11/2014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95671B20-E263-4D07-9C54-1B5374772558}" type="slidenum">
              <a:rPr lang="en-NZ" smtClean="0"/>
              <a:t>‹#›</a:t>
            </a:fld>
            <a:endParaRPr lang="en-NZ"/>
          </a:p>
        </p:txBody>
      </p:sp>
    </p:spTree>
    <p:extLst>
      <p:ext uri="{BB962C8B-B14F-4D97-AF65-F5344CB8AC3E}">
        <p14:creationId xmlns:p14="http://schemas.microsoft.com/office/powerpoint/2010/main" val="120590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5330D-B212-425B-8B92-94CBB40D4AB2}" type="datetimeFigureOut">
              <a:rPr lang="en-NZ" smtClean="0"/>
              <a:t>26/11/2014</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71B20-E263-4D07-9C54-1B5374772558}" type="slidenum">
              <a:rPr lang="en-NZ" smtClean="0"/>
              <a:t>‹#›</a:t>
            </a:fld>
            <a:endParaRPr lang="en-NZ"/>
          </a:p>
        </p:txBody>
      </p:sp>
    </p:spTree>
    <p:extLst>
      <p:ext uri="{BB962C8B-B14F-4D97-AF65-F5344CB8AC3E}">
        <p14:creationId xmlns:p14="http://schemas.microsoft.com/office/powerpoint/2010/main" val="360149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r">
              <a:lnSpc>
                <a:spcPct val="150000"/>
              </a:lnSpc>
              <a:spcAft>
                <a:spcPts val="0"/>
              </a:spcAft>
            </a:pPr>
            <a:r>
              <a:rPr lang="en-NZ" b="1" dirty="0" smtClean="0">
                <a:solidFill>
                  <a:srgbClr val="17365D"/>
                </a:solidFill>
                <a:effectLst/>
                <a:latin typeface="Calibri-Bold"/>
                <a:ea typeface="Calibri"/>
                <a:cs typeface="Calibri-Bold"/>
              </a:rPr>
              <a:t>Disposing of Digital Debris</a:t>
            </a:r>
            <a:r>
              <a:rPr lang="en-NZ" sz="1800" dirty="0">
                <a:ea typeface="Calibri"/>
                <a:cs typeface="Times New Roman"/>
              </a:rPr>
              <a:t/>
            </a:r>
            <a:br>
              <a:rPr lang="en-NZ" sz="1800" dirty="0">
                <a:ea typeface="Calibri"/>
                <a:cs typeface="Times New Roman"/>
              </a:rPr>
            </a:br>
            <a:r>
              <a:rPr lang="en-NZ" sz="2200" b="1" i="1" dirty="0" smtClean="0">
                <a:solidFill>
                  <a:srgbClr val="17365D"/>
                </a:solidFill>
                <a:effectLst/>
                <a:latin typeface="Calibri-BoldItalic"/>
                <a:ea typeface="Calibri"/>
                <a:cs typeface="Calibri-BoldItalic"/>
              </a:rPr>
              <a:t>Information Governance Strategy and Practice in Action</a:t>
            </a:r>
            <a:r>
              <a:rPr lang="en-NZ" sz="3200" dirty="0">
                <a:ea typeface="Calibri"/>
                <a:cs typeface="Times New Roman"/>
              </a:rPr>
              <a:t/>
            </a:r>
            <a:br>
              <a:rPr lang="en-NZ" sz="3200" dirty="0">
                <a:ea typeface="Calibri"/>
                <a:cs typeface="Times New Roman"/>
              </a:rPr>
            </a:br>
            <a:endParaRPr lang="en-NZ" dirty="0"/>
          </a:p>
        </p:txBody>
      </p:sp>
      <p:sp>
        <p:nvSpPr>
          <p:cNvPr id="3" name="Subtitle 2"/>
          <p:cNvSpPr>
            <a:spLocks noGrp="1"/>
          </p:cNvSpPr>
          <p:nvPr>
            <p:ph type="subTitle" idx="1"/>
          </p:nvPr>
        </p:nvSpPr>
        <p:spPr/>
        <p:txBody>
          <a:bodyPr>
            <a:normAutofit fontScale="55000" lnSpcReduction="20000"/>
          </a:bodyPr>
          <a:lstStyle/>
          <a:p>
            <a:pPr algn="r">
              <a:lnSpc>
                <a:spcPct val="150000"/>
              </a:lnSpc>
              <a:spcAft>
                <a:spcPts val="0"/>
              </a:spcAft>
            </a:pPr>
            <a:r>
              <a:rPr lang="en-NZ" b="1" dirty="0" smtClean="0">
                <a:solidFill>
                  <a:srgbClr val="17365D"/>
                </a:solidFill>
                <a:effectLst/>
                <a:latin typeface="Calibri-Bold"/>
                <a:ea typeface="Calibri"/>
                <a:cs typeface="Calibri-Bold"/>
              </a:rPr>
              <a:t>EDRM Information Governance Reference Model (IGRM)</a:t>
            </a:r>
            <a:endParaRPr lang="en-NZ" dirty="0">
              <a:ea typeface="Calibri"/>
              <a:cs typeface="Times New Roman"/>
            </a:endParaRPr>
          </a:p>
          <a:p>
            <a:pPr algn="r">
              <a:lnSpc>
                <a:spcPct val="150000"/>
              </a:lnSpc>
              <a:spcAft>
                <a:spcPts val="0"/>
              </a:spcAft>
            </a:pPr>
            <a:r>
              <a:rPr lang="en-NZ" b="1" dirty="0" smtClean="0">
                <a:solidFill>
                  <a:srgbClr val="17365D"/>
                </a:solidFill>
                <a:effectLst/>
                <a:latin typeface="Calibri-Bold"/>
                <a:ea typeface="Calibri"/>
                <a:cs typeface="Calibri-Bold"/>
              </a:rPr>
              <a:t>CGOC (Compliance, Governance and Oversight Council) </a:t>
            </a:r>
            <a:endParaRPr lang="en-NZ" dirty="0">
              <a:ea typeface="Calibri"/>
              <a:cs typeface="Times New Roman"/>
            </a:endParaRPr>
          </a:p>
          <a:p>
            <a:pPr algn="r">
              <a:lnSpc>
                <a:spcPct val="150000"/>
              </a:lnSpc>
              <a:spcAft>
                <a:spcPts val="0"/>
              </a:spcAft>
            </a:pPr>
            <a:r>
              <a:rPr lang="en-NZ" b="1" dirty="0" smtClean="0">
                <a:solidFill>
                  <a:srgbClr val="17365D"/>
                </a:solidFill>
                <a:effectLst/>
                <a:latin typeface="Calibri-Bold"/>
                <a:ea typeface="Calibri"/>
                <a:cs typeface="Calibri-Bold"/>
              </a:rPr>
              <a:t>2014</a:t>
            </a:r>
            <a:endParaRPr lang="en-NZ" dirty="0">
              <a:ea typeface="Calibri"/>
              <a:cs typeface="Times New Roman"/>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052736"/>
            <a:ext cx="1838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845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rgbClr val="1F497D"/>
                </a:solidFill>
                <a:effectLst/>
                <a:latin typeface="Calibri-Bold"/>
                <a:ea typeface="Calibri"/>
                <a:cs typeface="Calibri-Bold"/>
              </a:rPr>
              <a:t>Introduction</a:t>
            </a:r>
            <a:endParaRPr lang="en-NZ"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marL="0" indent="0">
              <a:buNone/>
            </a:pPr>
            <a:r>
              <a:rPr lang="en-US" dirty="0" smtClean="0">
                <a:solidFill>
                  <a:schemeClr val="accent6">
                    <a:lumMod val="50000"/>
                  </a:schemeClr>
                </a:solidFill>
              </a:rPr>
              <a:t>No one intentionally creates digital debris. We document decisions as we collaborate; we create files, backups, databases, and applications; and we store photos, music, digital training programs, logs and reports. We create that content at that moment and imbue it with value and purpose. However, as circumstances evolve, information can lose value as it loses currency.</a:t>
            </a:r>
            <a:endParaRPr lang="en-NZ" dirty="0">
              <a:solidFill>
                <a:schemeClr val="accent6">
                  <a:lumMod val="50000"/>
                </a:schemeClr>
              </a:solidFill>
            </a:endParaRPr>
          </a:p>
        </p:txBody>
      </p:sp>
    </p:spTree>
    <p:extLst>
      <p:ext uri="{BB962C8B-B14F-4D97-AF65-F5344CB8AC3E}">
        <p14:creationId xmlns:p14="http://schemas.microsoft.com/office/powerpoint/2010/main" val="41574077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rgbClr val="1F497D"/>
                </a:solidFill>
                <a:effectLst/>
                <a:latin typeface="Calibri-Bold"/>
                <a:ea typeface="Calibri"/>
                <a:cs typeface="Calibri-Bold"/>
              </a:rPr>
              <a:t>Introduction (Cont.)</a:t>
            </a:r>
            <a:endParaRPr lang="en-NZ"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chemeClr val="accent6">
                    <a:lumMod val="50000"/>
                  </a:schemeClr>
                </a:solidFill>
              </a:rPr>
              <a:t>In 2012, the Compliance, Governance and Oversight Council (CGOC) released survey results indicating that approximately:</a:t>
            </a:r>
          </a:p>
          <a:p>
            <a:pPr marL="0" indent="0">
              <a:buNone/>
            </a:pPr>
            <a:endParaRPr lang="en-US" dirty="0" smtClean="0">
              <a:solidFill>
                <a:schemeClr val="accent6">
                  <a:lumMod val="50000"/>
                </a:schemeClr>
              </a:solidFill>
            </a:endParaRPr>
          </a:p>
          <a:p>
            <a:r>
              <a:rPr lang="en-US" dirty="0" smtClean="0">
                <a:solidFill>
                  <a:schemeClr val="accent6">
                    <a:lumMod val="50000"/>
                  </a:schemeClr>
                </a:solidFill>
              </a:rPr>
              <a:t>1% of organizational information is subject to legal hold</a:t>
            </a:r>
          </a:p>
          <a:p>
            <a:r>
              <a:rPr lang="en-US" dirty="0" smtClean="0">
                <a:solidFill>
                  <a:schemeClr val="accent6">
                    <a:lumMod val="50000"/>
                  </a:schemeClr>
                </a:solidFill>
              </a:rPr>
              <a:t>Only 5% is held pursuant to a document classification schema</a:t>
            </a:r>
          </a:p>
          <a:p>
            <a:r>
              <a:rPr lang="en-US" dirty="0" smtClean="0">
                <a:solidFill>
                  <a:schemeClr val="accent6">
                    <a:lumMod val="50000"/>
                  </a:schemeClr>
                </a:solidFill>
              </a:rPr>
              <a:t>25% relates to a business need</a:t>
            </a:r>
          </a:p>
          <a:p>
            <a:r>
              <a:rPr lang="en-US" dirty="0" smtClean="0">
                <a:solidFill>
                  <a:schemeClr val="accent6">
                    <a:lumMod val="50000"/>
                  </a:schemeClr>
                </a:solidFill>
              </a:rPr>
              <a:t>The remaining 69% has no legal or business value </a:t>
            </a:r>
            <a:endParaRPr lang="en-US" dirty="0">
              <a:solidFill>
                <a:schemeClr val="accent6">
                  <a:lumMod val="50000"/>
                </a:schemeClr>
              </a:solidFill>
            </a:endParaRPr>
          </a:p>
        </p:txBody>
      </p:sp>
    </p:spTree>
    <p:extLst>
      <p:ext uri="{BB962C8B-B14F-4D97-AF65-F5344CB8AC3E}">
        <p14:creationId xmlns:p14="http://schemas.microsoft.com/office/powerpoint/2010/main" val="195562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b="1" dirty="0" smtClean="0">
                <a:solidFill>
                  <a:srgbClr val="1F497D"/>
                </a:solidFill>
                <a:effectLst/>
                <a:latin typeface="Calibri-Bold"/>
                <a:ea typeface="Calibri"/>
                <a:cs typeface="Calibri-Bold"/>
              </a:rPr>
              <a:t>Introduction (Cont.)</a:t>
            </a:r>
            <a:endParaRPr lang="en-NZ"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chemeClr val="accent6">
                    <a:lumMod val="50000"/>
                  </a:schemeClr>
                </a:solidFill>
              </a:rPr>
              <a:t>A survey conducted at the 2013 CGOC Summit showed that organizations are reluctant to eliminate digital debris because they:</a:t>
            </a:r>
          </a:p>
          <a:p>
            <a:pPr marL="0" indent="0">
              <a:buNone/>
            </a:pPr>
            <a:endParaRPr lang="en-US" dirty="0" smtClean="0">
              <a:solidFill>
                <a:schemeClr val="accent6">
                  <a:lumMod val="50000"/>
                </a:schemeClr>
              </a:solidFill>
            </a:endParaRPr>
          </a:p>
          <a:p>
            <a:r>
              <a:rPr lang="en-US" dirty="0" smtClean="0">
                <a:solidFill>
                  <a:schemeClr val="accent6">
                    <a:lumMod val="50000"/>
                  </a:schemeClr>
                </a:solidFill>
              </a:rPr>
              <a:t>Do not know where to start</a:t>
            </a:r>
          </a:p>
          <a:p>
            <a:r>
              <a:rPr lang="en-US" dirty="0" smtClean="0">
                <a:solidFill>
                  <a:schemeClr val="accent6">
                    <a:lumMod val="50000"/>
                  </a:schemeClr>
                </a:solidFill>
              </a:rPr>
              <a:t>Cannot bring all information stakeholders to the table</a:t>
            </a:r>
          </a:p>
          <a:p>
            <a:r>
              <a:rPr lang="en-US" dirty="0" smtClean="0">
                <a:solidFill>
                  <a:schemeClr val="accent6">
                    <a:lumMod val="50000"/>
                  </a:schemeClr>
                </a:solidFill>
              </a:rPr>
              <a:t>Are unable to demonstrate the urgency</a:t>
            </a:r>
          </a:p>
          <a:p>
            <a:r>
              <a:rPr lang="en-US" dirty="0" smtClean="0">
                <a:solidFill>
                  <a:schemeClr val="accent6">
                    <a:lumMod val="50000"/>
                  </a:schemeClr>
                </a:solidFill>
              </a:rPr>
              <a:t>Cannot clearly demonstrate negative cost and risk impacts</a:t>
            </a:r>
          </a:p>
          <a:p>
            <a:r>
              <a:rPr lang="en-US" smtClean="0">
                <a:solidFill>
                  <a:schemeClr val="accent6">
                    <a:lumMod val="50000"/>
                  </a:schemeClr>
                </a:solidFill>
              </a:rPr>
              <a:t>Cannot </a:t>
            </a:r>
            <a:r>
              <a:rPr lang="en-US" dirty="0" smtClean="0">
                <a:solidFill>
                  <a:schemeClr val="accent6">
                    <a:lumMod val="50000"/>
                  </a:schemeClr>
                </a:solidFill>
              </a:rPr>
              <a:t>build a compelling business case</a:t>
            </a:r>
          </a:p>
          <a:p>
            <a:pPr marL="0" indent="0">
              <a:buNone/>
            </a:pPr>
            <a:endParaRPr lang="en-US" dirty="0">
              <a:solidFill>
                <a:schemeClr val="accent6">
                  <a:lumMod val="50000"/>
                </a:schemeClr>
              </a:solidFill>
            </a:endParaRPr>
          </a:p>
        </p:txBody>
      </p:sp>
    </p:spTree>
    <p:extLst>
      <p:ext uri="{BB962C8B-B14F-4D97-AF65-F5344CB8AC3E}">
        <p14:creationId xmlns:p14="http://schemas.microsoft.com/office/powerpoint/2010/main" val="866433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213</Words>
  <Application>Microsoft Office PowerPoint</Application>
  <PresentationFormat>On-screen Show (4:3)</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Disposing of Digital Debris Information Governance Strategy and Practice in Action </vt:lpstr>
      <vt:lpstr>Introduction</vt:lpstr>
      <vt:lpstr>Introduction (Cont.)</vt:lpstr>
      <vt:lpstr>Introduction (Cont.)</vt:lpstr>
    </vt:vector>
  </TitlesOfParts>
  <Company>AUT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Disposing of Digital Debris</dc:title>
  <dc:creator>tzhuang</dc:creator>
  <cp:lastModifiedBy>tzhuang</cp:lastModifiedBy>
  <cp:revision>5</cp:revision>
  <dcterms:created xsi:type="dcterms:W3CDTF">2014-11-25T22:09:47Z</dcterms:created>
  <dcterms:modified xsi:type="dcterms:W3CDTF">2014-11-25T22:42:06Z</dcterms:modified>
</cp:coreProperties>
</file>