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301" r:id="rId2"/>
    <p:sldId id="262" r:id="rId3"/>
    <p:sldId id="305" r:id="rId4"/>
    <p:sldId id="307" r:id="rId5"/>
    <p:sldId id="322" r:id="rId6"/>
    <p:sldId id="323" r:id="rId7"/>
    <p:sldId id="310" r:id="rId8"/>
    <p:sldId id="327" r:id="rId9"/>
    <p:sldId id="339" r:id="rId10"/>
    <p:sldId id="329" r:id="rId11"/>
    <p:sldId id="320" r:id="rId12"/>
    <p:sldId id="324" r:id="rId13"/>
    <p:sldId id="311" r:id="rId14"/>
    <p:sldId id="321" r:id="rId15"/>
    <p:sldId id="328" r:id="rId16"/>
    <p:sldId id="343" r:id="rId17"/>
    <p:sldId id="345" r:id="rId18"/>
    <p:sldId id="344" r:id="rId19"/>
    <p:sldId id="340" r:id="rId20"/>
    <p:sldId id="319" r:id="rId21"/>
    <p:sldId id="315" r:id="rId22"/>
    <p:sldId id="325" r:id="rId23"/>
    <p:sldId id="330" r:id="rId24"/>
    <p:sldId id="331" r:id="rId25"/>
    <p:sldId id="342" r:id="rId26"/>
    <p:sldId id="333" r:id="rId27"/>
    <p:sldId id="332" r:id="rId28"/>
    <p:sldId id="334" r:id="rId29"/>
    <p:sldId id="335" r:id="rId30"/>
    <p:sldId id="336" r:id="rId31"/>
    <p:sldId id="341" r:id="rId32"/>
    <p:sldId id="337" r:id="rId33"/>
    <p:sldId id="338" r:id="rId34"/>
    <p:sldId id="326" r:id="rId35"/>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7151" userDrawn="1">
          <p15:clr>
            <a:srgbClr val="A4A3A4"/>
          </p15:clr>
        </p15:guide>
        <p15:guide id="8" orient="horz" pos="120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343F"/>
    <a:srgbClr val="D7343F"/>
    <a:srgbClr val="485766"/>
    <a:srgbClr val="F3DE5A"/>
    <a:srgbClr val="F1D73B"/>
    <a:srgbClr val="7B3349"/>
    <a:srgbClr val="BFC0C0"/>
    <a:srgbClr val="5D5145"/>
    <a:srgbClr val="080A09"/>
    <a:srgbClr val="0606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151" autoAdjust="0"/>
  </p:normalViewPr>
  <p:slideViewPr>
    <p:cSldViewPr snapToGrid="0" showGuides="1">
      <p:cViewPr varScale="1">
        <p:scale>
          <a:sx n="72" d="100"/>
          <a:sy n="72" d="100"/>
        </p:scale>
        <p:origin x="660" y="72"/>
      </p:cViewPr>
      <p:guideLst>
        <p:guide pos="7151"/>
        <p:guide orient="horz" pos="1207"/>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K"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7729B-9D3E-4E69-A4E1-356C750C1967}" type="datetimeFigureOut">
              <a:rPr lang="zh-HK" altLang="en-US" smtClean="0"/>
              <a:pPr/>
              <a:t>17/3/2020</a:t>
            </a:fld>
            <a:endParaRPr lang="zh-HK"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HK"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K"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E97619-DBBE-4EF5-8E3C-32126B56E9D5}" type="slidenum">
              <a:rPr lang="zh-HK" altLang="en-US" smtClean="0"/>
              <a:pPr/>
              <a:t>‹#›</a:t>
            </a:fld>
            <a:endParaRPr lang="zh-HK" altLang="en-US"/>
          </a:p>
        </p:txBody>
      </p:sp>
    </p:spTree>
    <p:extLst>
      <p:ext uri="{BB962C8B-B14F-4D97-AF65-F5344CB8AC3E}">
        <p14:creationId xmlns:p14="http://schemas.microsoft.com/office/powerpoint/2010/main" val="1424715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pPr/>
              <a:t>17/3/2020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pPr/>
              <a:t>‹#›</a:t>
            </a:fld>
            <a:endParaRPr lang="zh-HK" altLang="en-US"/>
          </a:p>
        </p:txBody>
      </p:sp>
    </p:spTree>
    <p:extLst>
      <p:ext uri="{BB962C8B-B14F-4D97-AF65-F5344CB8AC3E}">
        <p14:creationId xmlns:p14="http://schemas.microsoft.com/office/powerpoint/2010/main" val="1746169166"/>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pPr/>
              <a:t>17/3/2020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pPr/>
              <a:t>‹#›</a:t>
            </a:fld>
            <a:endParaRPr lang="zh-HK" altLang="en-US"/>
          </a:p>
        </p:txBody>
      </p:sp>
    </p:spTree>
    <p:extLst>
      <p:ext uri="{BB962C8B-B14F-4D97-AF65-F5344CB8AC3E}">
        <p14:creationId xmlns:p14="http://schemas.microsoft.com/office/powerpoint/2010/main" val="4132933131"/>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pPr/>
              <a:t>17/3/2020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pPr/>
              <a:t>‹#›</a:t>
            </a:fld>
            <a:endParaRPr lang="zh-HK" altLang="en-US"/>
          </a:p>
        </p:txBody>
      </p:sp>
    </p:spTree>
    <p:extLst>
      <p:ext uri="{BB962C8B-B14F-4D97-AF65-F5344CB8AC3E}">
        <p14:creationId xmlns:p14="http://schemas.microsoft.com/office/powerpoint/2010/main" val="2354886498"/>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pPr/>
              <a:t>17/3/2020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pPr/>
              <a:t>‹#›</a:t>
            </a:fld>
            <a:endParaRPr lang="zh-HK" altLang="en-US"/>
          </a:p>
        </p:txBody>
      </p:sp>
    </p:spTree>
    <p:extLst>
      <p:ext uri="{BB962C8B-B14F-4D97-AF65-F5344CB8AC3E}">
        <p14:creationId xmlns:p14="http://schemas.microsoft.com/office/powerpoint/2010/main" val="1816102403"/>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pPr/>
              <a:t>17/3/2020</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pPr/>
              <a:t>‹#›</a:t>
            </a:fld>
            <a:endParaRPr lang="zh-HK" altLang="en-US"/>
          </a:p>
        </p:txBody>
      </p:sp>
    </p:spTree>
    <p:extLst>
      <p:ext uri="{BB962C8B-B14F-4D97-AF65-F5344CB8AC3E}">
        <p14:creationId xmlns:p14="http://schemas.microsoft.com/office/powerpoint/2010/main" val="2085468789"/>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pPr/>
              <a:t>17/3/2020</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pPr/>
              <a:t>‹#›</a:t>
            </a:fld>
            <a:endParaRPr lang="zh-HK" altLang="en-US"/>
          </a:p>
        </p:txBody>
      </p:sp>
    </p:spTree>
    <p:extLst>
      <p:ext uri="{BB962C8B-B14F-4D97-AF65-F5344CB8AC3E}">
        <p14:creationId xmlns:p14="http://schemas.microsoft.com/office/powerpoint/2010/main" val="2515366658"/>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pPr/>
              <a:t>17/3/2020</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pPr/>
              <a:t>‹#›</a:t>
            </a:fld>
            <a:endParaRPr lang="zh-HK" altLang="en-US"/>
          </a:p>
        </p:txBody>
      </p:sp>
    </p:spTree>
    <p:extLst>
      <p:ext uri="{BB962C8B-B14F-4D97-AF65-F5344CB8AC3E}">
        <p14:creationId xmlns:p14="http://schemas.microsoft.com/office/powerpoint/2010/main" val="87080596"/>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pPr/>
              <a:t>17/3/2020</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pPr/>
              <a:t>‹#›</a:t>
            </a:fld>
            <a:endParaRPr lang="zh-HK" altLang="en-US"/>
          </a:p>
        </p:txBody>
      </p:sp>
    </p:spTree>
    <p:extLst>
      <p:ext uri="{BB962C8B-B14F-4D97-AF65-F5344CB8AC3E}">
        <p14:creationId xmlns:p14="http://schemas.microsoft.com/office/powerpoint/2010/main" val="2529703735"/>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pPr/>
              <a:t>17/3/2020</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pPr/>
              <a:t>‹#›</a:t>
            </a:fld>
            <a:endParaRPr lang="zh-HK" altLang="en-US"/>
          </a:p>
        </p:txBody>
      </p:sp>
    </p:spTree>
    <p:extLst>
      <p:ext uri="{BB962C8B-B14F-4D97-AF65-F5344CB8AC3E}">
        <p14:creationId xmlns:p14="http://schemas.microsoft.com/office/powerpoint/2010/main" val="1026538035"/>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pPr/>
              <a:t>17/3/2020</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pPr/>
              <a:t>‹#›</a:t>
            </a:fld>
            <a:endParaRPr lang="zh-HK" altLang="en-US"/>
          </a:p>
        </p:txBody>
      </p:sp>
    </p:spTree>
    <p:extLst>
      <p:ext uri="{BB962C8B-B14F-4D97-AF65-F5344CB8AC3E}">
        <p14:creationId xmlns:p14="http://schemas.microsoft.com/office/powerpoint/2010/main" val="3306931892"/>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pPr/>
              <a:t>17/3/2020</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pPr/>
              <a:t>‹#›</a:t>
            </a:fld>
            <a:endParaRPr lang="zh-HK" altLang="en-US"/>
          </a:p>
        </p:txBody>
      </p:sp>
    </p:spTree>
    <p:extLst>
      <p:ext uri="{BB962C8B-B14F-4D97-AF65-F5344CB8AC3E}">
        <p14:creationId xmlns:p14="http://schemas.microsoft.com/office/powerpoint/2010/main" val="989500366"/>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pPr/>
              <a:t>17/3/2020</a:t>
            </a:fld>
            <a:endParaRPr lang="zh-HK"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pPr/>
              <a:t>‹#›</a:t>
            </a:fld>
            <a:endParaRPr lang="zh-HK" altLang="en-US"/>
          </a:p>
        </p:txBody>
      </p:sp>
    </p:spTree>
    <p:extLst>
      <p:ext uri="{BB962C8B-B14F-4D97-AF65-F5344CB8AC3E}">
        <p14:creationId xmlns:p14="http://schemas.microsoft.com/office/powerpoint/2010/main" val="42208651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7.xml"/><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6" name="组合 5"/>
          <p:cNvGrpSpPr/>
          <p:nvPr/>
        </p:nvGrpSpPr>
        <p:grpSpPr>
          <a:xfrm>
            <a:off x="2293257" y="2073376"/>
            <a:ext cx="7611836" cy="2090057"/>
            <a:chOff x="2293257" y="2073376"/>
            <a:chExt cx="7611836" cy="2090057"/>
          </a:xfrm>
          <a:effectLst>
            <a:outerShdw blurRad="63500" sx="102000" sy="102000" algn="ctr" rotWithShape="0">
              <a:prstClr val="black">
                <a:alpha val="40000"/>
              </a:prstClr>
            </a:outerShdw>
          </a:effectLst>
        </p:grpSpPr>
        <p:grpSp>
          <p:nvGrpSpPr>
            <p:cNvPr id="5" name="组合 4"/>
            <p:cNvGrpSpPr/>
            <p:nvPr/>
          </p:nvGrpSpPr>
          <p:grpSpPr>
            <a:xfrm>
              <a:off x="2293257" y="2073376"/>
              <a:ext cx="7605486" cy="2090057"/>
              <a:chOff x="2293257" y="2073376"/>
              <a:chExt cx="7605486" cy="2090057"/>
            </a:xfrm>
          </p:grpSpPr>
          <p:sp>
            <p:nvSpPr>
              <p:cNvPr id="7" name="矩形 6"/>
              <p:cNvSpPr/>
              <p:nvPr/>
            </p:nvSpPr>
            <p:spPr>
              <a:xfrm>
                <a:off x="2293257" y="2073376"/>
                <a:ext cx="7605486" cy="2090057"/>
              </a:xfrm>
              <a:prstGeom prst="rect">
                <a:avLst/>
              </a:prstGeom>
              <a:solidFill>
                <a:schemeClr val="tx1">
                  <a:alpha val="58000"/>
                </a:schemeClr>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0" b="1" spc="300" dirty="0" smtClean="0">
                    <a:latin typeface="微软雅黑" panose="020B0503020204020204" pitchFamily="34" charset="-122"/>
                    <a:ea typeface="微软雅黑" panose="020B0503020204020204" pitchFamily="34" charset="-122"/>
                  </a:rPr>
                  <a:t>众包跑腿平台</a:t>
                </a:r>
                <a:endParaRPr lang="zh-HK" altLang="en-US" sz="8000" b="1" spc="300" dirty="0">
                  <a:latin typeface="微软雅黑" panose="020B0503020204020204" pitchFamily="34" charset="-122"/>
                  <a:ea typeface="微软雅黑" panose="020B0503020204020204" pitchFamily="34" charset="-122"/>
                </a:endParaRPr>
              </a:p>
            </p:txBody>
          </p:sp>
          <p:sp>
            <p:nvSpPr>
              <p:cNvPr id="8" name="矩形 7"/>
              <p:cNvSpPr/>
              <p:nvPr/>
            </p:nvSpPr>
            <p:spPr>
              <a:xfrm>
                <a:off x="2293257" y="2073376"/>
                <a:ext cx="297769" cy="2090057"/>
              </a:xfrm>
              <a:prstGeom prst="rect">
                <a:avLst/>
              </a:prstGeom>
              <a:solidFill>
                <a:srgbClr val="D7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9" name="矩形 8"/>
            <p:cNvSpPr/>
            <p:nvPr/>
          </p:nvSpPr>
          <p:spPr>
            <a:xfrm>
              <a:off x="9607324" y="2073376"/>
              <a:ext cx="297769" cy="2090057"/>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Tree>
    <p:extLst>
      <p:ext uri="{BB962C8B-B14F-4D97-AF65-F5344CB8AC3E}">
        <p14:creationId xmlns:p14="http://schemas.microsoft.com/office/powerpoint/2010/main" val="2723758828"/>
      </p:ext>
    </p:extLst>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986484"/>
            <a:chOff x="0" y="174039"/>
            <a:chExt cx="3444158" cy="986484"/>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可行性研究</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拓扑图</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pic>
        <p:nvPicPr>
          <p:cNvPr id="7" name="图片 6"/>
          <p:cNvPicPr/>
          <p:nvPr/>
        </p:nvPicPr>
        <p:blipFill>
          <a:blip r:embed="rId2">
            <a:extLst>
              <a:ext uri="{28A0092B-C50C-407E-A947-70E740481C1C}">
                <a14:useLocalDpi xmlns:a14="http://schemas.microsoft.com/office/drawing/2010/main" val="0"/>
              </a:ext>
            </a:extLst>
          </a:blip>
          <a:stretch>
            <a:fillRect/>
          </a:stretch>
        </p:blipFill>
        <p:spPr bwMode="auto">
          <a:xfrm>
            <a:off x="5151120" y="1005116"/>
            <a:ext cx="6436048" cy="5562492"/>
          </a:xfrm>
          <a:prstGeom prst="rect">
            <a:avLst/>
          </a:prstGeom>
          <a:noFill/>
          <a:ln>
            <a:noFill/>
          </a:ln>
        </p:spPr>
      </p:pic>
      <p:sp>
        <p:nvSpPr>
          <p:cNvPr id="8" name="文本框 7"/>
          <p:cNvSpPr txBox="1"/>
          <p:nvPr/>
        </p:nvSpPr>
        <p:spPr>
          <a:xfrm>
            <a:off x="744583" y="2076994"/>
            <a:ext cx="3435531" cy="2537874"/>
          </a:xfrm>
          <a:prstGeom prst="rect">
            <a:avLst/>
          </a:prstGeom>
          <a:noFill/>
        </p:spPr>
        <p:txBody>
          <a:bodyPr wrap="square" rtlCol="0">
            <a:spAutoFit/>
          </a:bodyPr>
          <a:lstStyle/>
          <a:p>
            <a:pPr>
              <a:lnSpc>
                <a:spcPct val="150000"/>
              </a:lnSpc>
            </a:pPr>
            <a:r>
              <a:rPr lang="zh-CN" altLang="zh-CN" dirty="0" smtClean="0"/>
              <a:t>后台</a:t>
            </a:r>
            <a:r>
              <a:rPr lang="zh-CN" altLang="zh-CN" dirty="0"/>
              <a:t>管理系统以及客户端均由</a:t>
            </a:r>
            <a:r>
              <a:rPr lang="en-US" altLang="zh-CN" dirty="0"/>
              <a:t>restful </a:t>
            </a:r>
            <a:r>
              <a:rPr lang="en-US" altLang="zh-CN" dirty="0" err="1"/>
              <a:t>api</a:t>
            </a:r>
            <a:r>
              <a:rPr lang="zh-CN" altLang="zh-CN" dirty="0"/>
              <a:t>与后台交互，实现了前后端的分离，有利于把服务器的压力减小到最小，同时本系统还配备了</a:t>
            </a:r>
            <a:r>
              <a:rPr lang="en-US" altLang="zh-CN" dirty="0" err="1"/>
              <a:t>redis</a:t>
            </a:r>
            <a:r>
              <a:rPr lang="zh-CN" altLang="zh-CN" dirty="0"/>
              <a:t>缓存服务器，使系统更好的支持高并发访问。</a:t>
            </a:r>
            <a:endParaRPr lang="zh-CN" altLang="en-US" dirty="0"/>
          </a:p>
        </p:txBody>
      </p:sp>
    </p:spTree>
    <p:extLst>
      <p:ext uri="{BB962C8B-B14F-4D97-AF65-F5344CB8AC3E}">
        <p14:creationId xmlns:p14="http://schemas.microsoft.com/office/powerpoint/2010/main" val="2254460004"/>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391086" y="1194892"/>
            <a:ext cx="11409829" cy="5048780"/>
            <a:chOff x="427531" y="1194892"/>
            <a:chExt cx="11409829" cy="5048780"/>
          </a:xfrm>
        </p:grpSpPr>
        <p:sp>
          <p:nvSpPr>
            <p:cNvPr id="14" name="任意多边形 13"/>
            <p:cNvSpPr/>
            <p:nvPr/>
          </p:nvSpPr>
          <p:spPr>
            <a:xfrm rot="2700000">
              <a:off x="3566946" y="2018319"/>
              <a:ext cx="2885108" cy="1238253"/>
            </a:xfrm>
            <a:custGeom>
              <a:avLst/>
              <a:gdLst>
                <a:gd name="connsiteX0" fmla="*/ 2213105 w 2885108"/>
                <a:gd name="connsiteY0" fmla="*/ 0 h 1238253"/>
                <a:gd name="connsiteX1" fmla="*/ 2885108 w 2885108"/>
                <a:gd name="connsiteY1" fmla="*/ 619127 h 1238253"/>
                <a:gd name="connsiteX2" fmla="*/ 2213105 w 2885108"/>
                <a:gd name="connsiteY2" fmla="*/ 1238252 h 1238253"/>
                <a:gd name="connsiteX3" fmla="*/ 2213105 w 2885108"/>
                <a:gd name="connsiteY3" fmla="*/ 1238253 h 1238253"/>
                <a:gd name="connsiteX4" fmla="*/ 0 w 2885108"/>
                <a:gd name="connsiteY4" fmla="*/ 1238253 h 1238253"/>
                <a:gd name="connsiteX5" fmla="*/ 0 w 2885108"/>
                <a:gd name="connsiteY5" fmla="*/ 3 h 1238253"/>
                <a:gd name="connsiteX6" fmla="*/ 2213105 w 2885108"/>
                <a:gd name="connsiteY6" fmla="*/ 3 h 1238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5108" h="1238253">
                  <a:moveTo>
                    <a:pt x="2213105" y="0"/>
                  </a:moveTo>
                  <a:lnTo>
                    <a:pt x="2885108" y="619127"/>
                  </a:lnTo>
                  <a:lnTo>
                    <a:pt x="2213105" y="1238252"/>
                  </a:lnTo>
                  <a:lnTo>
                    <a:pt x="2213105" y="1238253"/>
                  </a:lnTo>
                  <a:lnTo>
                    <a:pt x="0" y="1238253"/>
                  </a:lnTo>
                  <a:lnTo>
                    <a:pt x="0" y="3"/>
                  </a:lnTo>
                  <a:lnTo>
                    <a:pt x="2213105" y="3"/>
                  </a:lnTo>
                  <a:close/>
                </a:path>
              </a:pathLst>
            </a:custGeom>
            <a:solidFill>
              <a:srgbClr val="48576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 name="任意多边形 17"/>
            <p:cNvSpPr/>
            <p:nvPr/>
          </p:nvSpPr>
          <p:spPr>
            <a:xfrm rot="18900000" flipH="1">
              <a:off x="5739947" y="2018319"/>
              <a:ext cx="2885108" cy="1238253"/>
            </a:xfrm>
            <a:custGeom>
              <a:avLst/>
              <a:gdLst>
                <a:gd name="connsiteX0" fmla="*/ 2213105 w 2885108"/>
                <a:gd name="connsiteY0" fmla="*/ 0 h 1238253"/>
                <a:gd name="connsiteX1" fmla="*/ 2885108 w 2885108"/>
                <a:gd name="connsiteY1" fmla="*/ 619127 h 1238253"/>
                <a:gd name="connsiteX2" fmla="*/ 2213105 w 2885108"/>
                <a:gd name="connsiteY2" fmla="*/ 1238252 h 1238253"/>
                <a:gd name="connsiteX3" fmla="*/ 2213105 w 2885108"/>
                <a:gd name="connsiteY3" fmla="*/ 1238253 h 1238253"/>
                <a:gd name="connsiteX4" fmla="*/ 0 w 2885108"/>
                <a:gd name="connsiteY4" fmla="*/ 1238253 h 1238253"/>
                <a:gd name="connsiteX5" fmla="*/ 0 w 2885108"/>
                <a:gd name="connsiteY5" fmla="*/ 3 h 1238253"/>
                <a:gd name="connsiteX6" fmla="*/ 2213105 w 2885108"/>
                <a:gd name="connsiteY6" fmla="*/ 3 h 1238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5108" h="1238253">
                  <a:moveTo>
                    <a:pt x="2213105" y="0"/>
                  </a:moveTo>
                  <a:lnTo>
                    <a:pt x="2885108" y="619127"/>
                  </a:lnTo>
                  <a:lnTo>
                    <a:pt x="2213105" y="1238252"/>
                  </a:lnTo>
                  <a:lnTo>
                    <a:pt x="2213105" y="1238253"/>
                  </a:lnTo>
                  <a:lnTo>
                    <a:pt x="0" y="1238253"/>
                  </a:lnTo>
                  <a:lnTo>
                    <a:pt x="0" y="3"/>
                  </a:lnTo>
                  <a:lnTo>
                    <a:pt x="2213105" y="3"/>
                  </a:lnTo>
                  <a:close/>
                </a:path>
              </a:pathLst>
            </a:custGeom>
            <a:solidFill>
              <a:srgbClr val="D6343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任意多边形 18"/>
            <p:cNvSpPr/>
            <p:nvPr/>
          </p:nvSpPr>
          <p:spPr>
            <a:xfrm rot="18900000" flipV="1">
              <a:off x="3566946" y="4181991"/>
              <a:ext cx="2885108" cy="1238253"/>
            </a:xfrm>
            <a:custGeom>
              <a:avLst/>
              <a:gdLst>
                <a:gd name="connsiteX0" fmla="*/ 2213105 w 2885108"/>
                <a:gd name="connsiteY0" fmla="*/ 0 h 1238253"/>
                <a:gd name="connsiteX1" fmla="*/ 2885108 w 2885108"/>
                <a:gd name="connsiteY1" fmla="*/ 619127 h 1238253"/>
                <a:gd name="connsiteX2" fmla="*/ 2213105 w 2885108"/>
                <a:gd name="connsiteY2" fmla="*/ 1238252 h 1238253"/>
                <a:gd name="connsiteX3" fmla="*/ 2213105 w 2885108"/>
                <a:gd name="connsiteY3" fmla="*/ 1238253 h 1238253"/>
                <a:gd name="connsiteX4" fmla="*/ 0 w 2885108"/>
                <a:gd name="connsiteY4" fmla="*/ 1238253 h 1238253"/>
                <a:gd name="connsiteX5" fmla="*/ 0 w 2885108"/>
                <a:gd name="connsiteY5" fmla="*/ 3 h 1238253"/>
                <a:gd name="connsiteX6" fmla="*/ 2213105 w 2885108"/>
                <a:gd name="connsiteY6" fmla="*/ 3 h 1238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5108" h="1238253">
                  <a:moveTo>
                    <a:pt x="2213105" y="0"/>
                  </a:moveTo>
                  <a:lnTo>
                    <a:pt x="2885108" y="619127"/>
                  </a:lnTo>
                  <a:lnTo>
                    <a:pt x="2213105" y="1238252"/>
                  </a:lnTo>
                  <a:lnTo>
                    <a:pt x="2213105" y="1238253"/>
                  </a:lnTo>
                  <a:lnTo>
                    <a:pt x="0" y="1238253"/>
                  </a:lnTo>
                  <a:lnTo>
                    <a:pt x="0" y="3"/>
                  </a:lnTo>
                  <a:lnTo>
                    <a:pt x="2213105" y="3"/>
                  </a:lnTo>
                  <a:close/>
                </a:path>
              </a:pathLst>
            </a:custGeom>
            <a:solidFill>
              <a:srgbClr val="485766"/>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任意多边形 19"/>
            <p:cNvSpPr/>
            <p:nvPr/>
          </p:nvSpPr>
          <p:spPr>
            <a:xfrm rot="2700000" flipH="1" flipV="1">
              <a:off x="5739947" y="4181991"/>
              <a:ext cx="2885108" cy="1238253"/>
            </a:xfrm>
            <a:custGeom>
              <a:avLst/>
              <a:gdLst>
                <a:gd name="connsiteX0" fmla="*/ 2213105 w 2885108"/>
                <a:gd name="connsiteY0" fmla="*/ 0 h 1238253"/>
                <a:gd name="connsiteX1" fmla="*/ 2885108 w 2885108"/>
                <a:gd name="connsiteY1" fmla="*/ 619127 h 1238253"/>
                <a:gd name="connsiteX2" fmla="*/ 2213105 w 2885108"/>
                <a:gd name="connsiteY2" fmla="*/ 1238252 h 1238253"/>
                <a:gd name="connsiteX3" fmla="*/ 2213105 w 2885108"/>
                <a:gd name="connsiteY3" fmla="*/ 1238253 h 1238253"/>
                <a:gd name="connsiteX4" fmla="*/ 0 w 2885108"/>
                <a:gd name="connsiteY4" fmla="*/ 1238253 h 1238253"/>
                <a:gd name="connsiteX5" fmla="*/ 0 w 2885108"/>
                <a:gd name="connsiteY5" fmla="*/ 3 h 1238253"/>
                <a:gd name="connsiteX6" fmla="*/ 2213105 w 2885108"/>
                <a:gd name="connsiteY6" fmla="*/ 3 h 1238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5108" h="1238253">
                  <a:moveTo>
                    <a:pt x="2213105" y="0"/>
                  </a:moveTo>
                  <a:lnTo>
                    <a:pt x="2885108" y="619127"/>
                  </a:lnTo>
                  <a:lnTo>
                    <a:pt x="2213105" y="1238252"/>
                  </a:lnTo>
                  <a:lnTo>
                    <a:pt x="2213105" y="1238253"/>
                  </a:lnTo>
                  <a:lnTo>
                    <a:pt x="0" y="1238253"/>
                  </a:lnTo>
                  <a:lnTo>
                    <a:pt x="0" y="3"/>
                  </a:lnTo>
                  <a:lnTo>
                    <a:pt x="2213105" y="3"/>
                  </a:lnTo>
                  <a:close/>
                </a:path>
              </a:pathLst>
            </a:custGeom>
            <a:solidFill>
              <a:srgbClr val="485766"/>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2" name="文本框 21"/>
            <p:cNvSpPr txBox="1"/>
            <p:nvPr/>
          </p:nvSpPr>
          <p:spPr>
            <a:xfrm>
              <a:off x="4217258" y="1609206"/>
              <a:ext cx="682171" cy="1015663"/>
            </a:xfrm>
            <a:prstGeom prst="rect">
              <a:avLst/>
            </a:prstGeom>
            <a:noFill/>
          </p:spPr>
          <p:txBody>
            <a:bodyPr wrap="square" rtlCol="0">
              <a:spAutoFit/>
            </a:bodyPr>
            <a:lstStyle/>
            <a:p>
              <a:pPr algn="ctr"/>
              <a:r>
                <a:rPr lang="en-US" altLang="zh-HK" sz="6000" b="1" dirty="0" smtClean="0">
                  <a:solidFill>
                    <a:schemeClr val="bg1"/>
                  </a:solidFill>
                </a:rPr>
                <a:t>1</a:t>
              </a:r>
              <a:endParaRPr lang="zh-HK" altLang="en-US" sz="6000" b="1" dirty="0">
                <a:solidFill>
                  <a:schemeClr val="bg1"/>
                </a:solidFill>
              </a:endParaRPr>
            </a:p>
          </p:txBody>
        </p:sp>
        <p:sp>
          <p:nvSpPr>
            <p:cNvPr id="23" name="文本框 22"/>
            <p:cNvSpPr txBox="1"/>
            <p:nvPr/>
          </p:nvSpPr>
          <p:spPr>
            <a:xfrm>
              <a:off x="7374542" y="1609206"/>
              <a:ext cx="682171" cy="1015663"/>
            </a:xfrm>
            <a:prstGeom prst="rect">
              <a:avLst/>
            </a:prstGeom>
            <a:noFill/>
          </p:spPr>
          <p:txBody>
            <a:bodyPr wrap="square" rtlCol="0">
              <a:spAutoFit/>
            </a:bodyPr>
            <a:lstStyle/>
            <a:p>
              <a:pPr algn="ctr"/>
              <a:r>
                <a:rPr lang="en-US" altLang="zh-HK" sz="6000" b="1" dirty="0">
                  <a:solidFill>
                    <a:schemeClr val="bg1"/>
                  </a:solidFill>
                </a:rPr>
                <a:t>2</a:t>
              </a:r>
              <a:endParaRPr lang="zh-HK" altLang="en-US" sz="6000" b="1" dirty="0">
                <a:solidFill>
                  <a:schemeClr val="bg1"/>
                </a:solidFill>
              </a:endParaRPr>
            </a:p>
          </p:txBody>
        </p:sp>
        <p:sp>
          <p:nvSpPr>
            <p:cNvPr id="24" name="文本框 23"/>
            <p:cNvSpPr txBox="1"/>
            <p:nvPr/>
          </p:nvSpPr>
          <p:spPr>
            <a:xfrm>
              <a:off x="4217258" y="4913357"/>
              <a:ext cx="682171" cy="1015663"/>
            </a:xfrm>
            <a:prstGeom prst="rect">
              <a:avLst/>
            </a:prstGeom>
            <a:noFill/>
          </p:spPr>
          <p:txBody>
            <a:bodyPr wrap="square" rtlCol="0">
              <a:spAutoFit/>
            </a:bodyPr>
            <a:lstStyle/>
            <a:p>
              <a:pPr algn="ctr"/>
              <a:r>
                <a:rPr lang="en-US" altLang="zh-HK" sz="6000" b="1" dirty="0" smtClean="0">
                  <a:solidFill>
                    <a:schemeClr val="bg1"/>
                  </a:solidFill>
                </a:rPr>
                <a:t>3</a:t>
              </a:r>
              <a:endParaRPr lang="zh-HK" altLang="en-US" sz="6000" b="1" dirty="0">
                <a:solidFill>
                  <a:schemeClr val="bg1"/>
                </a:solidFill>
              </a:endParaRPr>
            </a:p>
          </p:txBody>
        </p:sp>
        <p:sp>
          <p:nvSpPr>
            <p:cNvPr id="25" name="文本框 24"/>
            <p:cNvSpPr txBox="1"/>
            <p:nvPr/>
          </p:nvSpPr>
          <p:spPr>
            <a:xfrm>
              <a:off x="7374542" y="4913357"/>
              <a:ext cx="682171" cy="1015663"/>
            </a:xfrm>
            <a:prstGeom prst="rect">
              <a:avLst/>
            </a:prstGeom>
            <a:noFill/>
          </p:spPr>
          <p:txBody>
            <a:bodyPr wrap="square" rtlCol="0">
              <a:spAutoFit/>
            </a:bodyPr>
            <a:lstStyle/>
            <a:p>
              <a:pPr algn="ctr"/>
              <a:r>
                <a:rPr lang="en-US" altLang="zh-HK" sz="6000" b="1" dirty="0" smtClean="0">
                  <a:solidFill>
                    <a:schemeClr val="bg1"/>
                  </a:solidFill>
                </a:rPr>
                <a:t>4</a:t>
              </a:r>
              <a:endParaRPr lang="zh-HK" altLang="en-US" sz="6000" b="1" dirty="0">
                <a:solidFill>
                  <a:schemeClr val="bg1"/>
                </a:solidFill>
              </a:endParaRPr>
            </a:p>
          </p:txBody>
        </p:sp>
        <p:sp>
          <p:nvSpPr>
            <p:cNvPr id="29" name="矩形 28"/>
            <p:cNvSpPr/>
            <p:nvPr/>
          </p:nvSpPr>
          <p:spPr>
            <a:xfrm>
              <a:off x="8821805" y="4944134"/>
              <a:ext cx="3015555" cy="584775"/>
            </a:xfrm>
            <a:prstGeom prst="rect">
              <a:avLst/>
            </a:prstGeom>
          </p:spPr>
          <p:txBody>
            <a:bodyPr wrap="square">
              <a:spAutoFit/>
            </a:bodyPr>
            <a:lstStyle/>
            <a:p>
              <a:pPr algn="just"/>
              <a:r>
                <a:rPr lang="en-US" altLang="zh-HK" sz="1600" dirty="0" smtClean="0">
                  <a:solidFill>
                    <a:srgbClr val="485766"/>
                  </a:solidFill>
                  <a:latin typeface="微软雅黑" panose="020B0503020204020204" pitchFamily="34" charset="-122"/>
                  <a:ea typeface="微软雅黑" panose="020B0503020204020204" pitchFamily="34" charset="-122"/>
                </a:rPr>
                <a:t>S</a:t>
              </a:r>
              <a:r>
                <a:rPr lang="en-US" altLang="zh-CN" sz="1600" dirty="0" smtClean="0">
                  <a:solidFill>
                    <a:srgbClr val="485766"/>
                  </a:solidFill>
                  <a:latin typeface="微软雅黑" panose="020B0503020204020204" pitchFamily="34" charset="-122"/>
                  <a:ea typeface="微软雅黑" panose="020B0503020204020204" pitchFamily="34" charset="-122"/>
                </a:rPr>
                <a:t>aaS</a:t>
              </a:r>
              <a:r>
                <a:rPr lang="zh-CN" altLang="en-US" sz="1600" dirty="0">
                  <a:solidFill>
                    <a:srgbClr val="485766"/>
                  </a:solidFill>
                  <a:latin typeface="微软雅黑" panose="020B0503020204020204" pitchFamily="34" charset="-122"/>
                  <a:ea typeface="微软雅黑" panose="020B0503020204020204" pitchFamily="34" charset="-122"/>
                </a:rPr>
                <a:t>云平台</a:t>
              </a:r>
              <a:r>
                <a:rPr lang="zh-CN" altLang="en-US" sz="1600" dirty="0" smtClean="0">
                  <a:solidFill>
                    <a:srgbClr val="485766"/>
                  </a:solidFill>
                  <a:latin typeface="微软雅黑" panose="020B0503020204020204" pitchFamily="34" charset="-122"/>
                  <a:ea typeface="微软雅黑" panose="020B0503020204020204" pitchFamily="34" charset="-122"/>
                </a:rPr>
                <a:t>，以服务的形式将软件提供给用户。</a:t>
              </a:r>
              <a:endParaRPr lang="zh-HK" altLang="en-US" sz="1600" dirty="0">
                <a:solidFill>
                  <a:srgbClr val="485766"/>
                </a:solidFill>
                <a:latin typeface="微软雅黑" panose="020B0503020204020204" pitchFamily="34" charset="-122"/>
                <a:ea typeface="微软雅黑" panose="020B0503020204020204" pitchFamily="34" charset="-122"/>
              </a:endParaRPr>
            </a:p>
          </p:txBody>
        </p:sp>
        <p:sp>
          <p:nvSpPr>
            <p:cNvPr id="30" name="矩形 29"/>
            <p:cNvSpPr/>
            <p:nvPr/>
          </p:nvSpPr>
          <p:spPr>
            <a:xfrm>
              <a:off x="427531" y="4974913"/>
              <a:ext cx="3015555" cy="830997"/>
            </a:xfrm>
            <a:prstGeom prst="rect">
              <a:avLst/>
            </a:prstGeom>
          </p:spPr>
          <p:txBody>
            <a:bodyPr wrap="square">
              <a:spAutoFit/>
            </a:bodyPr>
            <a:lstStyle/>
            <a:p>
              <a:pPr algn="just"/>
              <a:r>
                <a:rPr lang="zh-CN" altLang="en-US" sz="1600" dirty="0" smtClean="0">
                  <a:solidFill>
                    <a:srgbClr val="485766"/>
                  </a:solidFill>
                  <a:latin typeface="微软雅黑" panose="020B0503020204020204" pitchFamily="34" charset="-122"/>
                  <a:ea typeface="微软雅黑" panose="020B0503020204020204" pitchFamily="34" charset="-122"/>
                </a:rPr>
                <a:t>使用</a:t>
              </a:r>
              <a:r>
                <a:rPr lang="en-US" altLang="zh-CN" sz="1600" dirty="0">
                  <a:solidFill>
                    <a:srgbClr val="485766"/>
                  </a:solidFill>
                  <a:latin typeface="微软雅黑" panose="020B0503020204020204" pitchFamily="34" charset="-122"/>
                  <a:ea typeface="微软雅黑" panose="020B0503020204020204" pitchFamily="34" charset="-122"/>
                </a:rPr>
                <a:t>S</a:t>
              </a:r>
              <a:r>
                <a:rPr lang="en-US" altLang="zh-CN" sz="1600" dirty="0" smtClean="0">
                  <a:solidFill>
                    <a:srgbClr val="485766"/>
                  </a:solidFill>
                  <a:latin typeface="微软雅黑" panose="020B0503020204020204" pitchFamily="34" charset="-122"/>
                  <a:ea typeface="微软雅黑" panose="020B0503020204020204" pitchFamily="34" charset="-122"/>
                </a:rPr>
                <a:t>pring </a:t>
              </a:r>
              <a:r>
                <a:rPr lang="en-US" altLang="zh-CN" sz="1600" dirty="0">
                  <a:solidFill>
                    <a:srgbClr val="485766"/>
                  </a:solidFill>
                  <a:latin typeface="微软雅黑" panose="020B0503020204020204" pitchFamily="34" charset="-122"/>
                  <a:ea typeface="微软雅黑" panose="020B0503020204020204" pitchFamily="34" charset="-122"/>
                </a:rPr>
                <a:t>C</a:t>
              </a:r>
              <a:r>
                <a:rPr lang="en-US" altLang="zh-CN" sz="1600" dirty="0" smtClean="0">
                  <a:solidFill>
                    <a:srgbClr val="485766"/>
                  </a:solidFill>
                  <a:latin typeface="微软雅黑" panose="020B0503020204020204" pitchFamily="34" charset="-122"/>
                  <a:ea typeface="微软雅黑" panose="020B0503020204020204" pitchFamily="34" charset="-122"/>
                </a:rPr>
                <a:t>loud</a:t>
              </a:r>
              <a:r>
                <a:rPr lang="zh-CN" altLang="en-US" sz="1600" dirty="0" smtClean="0">
                  <a:solidFill>
                    <a:srgbClr val="485766"/>
                  </a:solidFill>
                  <a:latin typeface="微软雅黑" panose="020B0503020204020204" pitchFamily="34" charset="-122"/>
                  <a:ea typeface="微软雅黑" panose="020B0503020204020204" pitchFamily="34" charset="-122"/>
                </a:rPr>
                <a:t>微服务架构实现分布式开发，业务系统实现彻底的组件化和服务化。</a:t>
              </a:r>
              <a:endParaRPr lang="zh-HK" altLang="en-US" sz="1600" dirty="0">
                <a:solidFill>
                  <a:srgbClr val="485766"/>
                </a:solidFill>
                <a:latin typeface="微软雅黑" panose="020B0503020204020204" pitchFamily="34" charset="-122"/>
                <a:ea typeface="微软雅黑" panose="020B0503020204020204" pitchFamily="34" charset="-122"/>
              </a:endParaRPr>
            </a:p>
          </p:txBody>
        </p:sp>
        <p:sp>
          <p:nvSpPr>
            <p:cNvPr id="31" name="矩形 30"/>
            <p:cNvSpPr/>
            <p:nvPr/>
          </p:nvSpPr>
          <p:spPr>
            <a:xfrm>
              <a:off x="427531" y="1618483"/>
              <a:ext cx="3015555" cy="830997"/>
            </a:xfrm>
            <a:prstGeom prst="rect">
              <a:avLst/>
            </a:prstGeom>
          </p:spPr>
          <p:txBody>
            <a:bodyPr wrap="square">
              <a:spAutoFit/>
            </a:bodyPr>
            <a:lstStyle/>
            <a:p>
              <a:pPr algn="just"/>
              <a:r>
                <a:rPr lang="zh-CN" altLang="en-US" sz="1600" dirty="0" smtClean="0">
                  <a:solidFill>
                    <a:srgbClr val="485766"/>
                  </a:solidFill>
                  <a:latin typeface="微软雅黑" panose="020B0503020204020204" pitchFamily="34" charset="-122"/>
                  <a:ea typeface="微软雅黑" panose="020B0503020204020204" pitchFamily="34" charset="-122"/>
                </a:rPr>
                <a:t>前端采用</a:t>
              </a:r>
              <a:r>
                <a:rPr lang="en-US" altLang="zh-CN" sz="1600" dirty="0" smtClean="0">
                  <a:solidFill>
                    <a:srgbClr val="485766"/>
                  </a:solidFill>
                  <a:latin typeface="微软雅黑" panose="020B0503020204020204" pitchFamily="34" charset="-122"/>
                  <a:ea typeface="微软雅黑" panose="020B0503020204020204" pitchFamily="34" charset="-122"/>
                </a:rPr>
                <a:t>HTML5</a:t>
              </a:r>
              <a:r>
                <a:rPr lang="zh-CN" altLang="en-US" sz="1600" dirty="0" smtClean="0">
                  <a:solidFill>
                    <a:srgbClr val="485766"/>
                  </a:solidFill>
                  <a:latin typeface="微软雅黑" panose="020B0503020204020204" pitchFamily="34" charset="-122"/>
                  <a:ea typeface="微软雅黑" panose="020B0503020204020204" pitchFamily="34" charset="-122"/>
                </a:rPr>
                <a:t>页面</a:t>
              </a:r>
              <a:r>
                <a:rPr lang="en-US" altLang="zh-CN" sz="1600" dirty="0" smtClean="0">
                  <a:solidFill>
                    <a:srgbClr val="485766"/>
                  </a:solidFill>
                  <a:latin typeface="微软雅黑" panose="020B0503020204020204" pitchFamily="34" charset="-122"/>
                  <a:ea typeface="微软雅黑" panose="020B0503020204020204" pitchFamily="34" charset="-122"/>
                </a:rPr>
                <a:t>+</a:t>
              </a:r>
              <a:r>
                <a:rPr lang="zh-CN" altLang="en-US" sz="1600" dirty="0" smtClean="0">
                  <a:solidFill>
                    <a:srgbClr val="485766"/>
                  </a:solidFill>
                  <a:latin typeface="微软雅黑" panose="020B0503020204020204" pitchFamily="34" charset="-122"/>
                  <a:ea typeface="微软雅黑" panose="020B0503020204020204" pitchFamily="34" charset="-122"/>
                </a:rPr>
                <a:t>微信公众号的形式，使用更方便，操作更便捷。</a:t>
              </a:r>
              <a:endParaRPr lang="zh-HK" altLang="en-US" sz="1600" dirty="0">
                <a:solidFill>
                  <a:srgbClr val="485766"/>
                </a:solidFill>
                <a:latin typeface="微软雅黑" panose="020B0503020204020204" pitchFamily="34" charset="-122"/>
                <a:ea typeface="微软雅黑" panose="020B0503020204020204" pitchFamily="34" charset="-122"/>
              </a:endParaRPr>
            </a:p>
          </p:txBody>
        </p:sp>
        <p:sp>
          <p:nvSpPr>
            <p:cNvPr id="32" name="矩形 31"/>
            <p:cNvSpPr/>
            <p:nvPr/>
          </p:nvSpPr>
          <p:spPr>
            <a:xfrm>
              <a:off x="8821805" y="1618483"/>
              <a:ext cx="3015555" cy="830997"/>
            </a:xfrm>
            <a:prstGeom prst="rect">
              <a:avLst/>
            </a:prstGeom>
          </p:spPr>
          <p:txBody>
            <a:bodyPr wrap="square">
              <a:spAutoFit/>
            </a:bodyPr>
            <a:lstStyle/>
            <a:p>
              <a:pPr algn="just"/>
              <a:r>
                <a:rPr lang="zh-CN" altLang="en-US" sz="1600" dirty="0" smtClean="0">
                  <a:solidFill>
                    <a:srgbClr val="485766"/>
                  </a:solidFill>
                  <a:latin typeface="微软雅黑" panose="020B0503020204020204" pitchFamily="34" charset="-122"/>
                  <a:ea typeface="微软雅黑" panose="020B0503020204020204" pitchFamily="34" charset="-122"/>
                </a:rPr>
                <a:t>后端技术采用目前成熟的</a:t>
              </a:r>
              <a:r>
                <a:rPr lang="en-US" altLang="zh-CN" sz="1600" dirty="0" smtClean="0">
                  <a:solidFill>
                    <a:srgbClr val="485766"/>
                  </a:solidFill>
                  <a:latin typeface="微软雅黑" panose="020B0503020204020204" pitchFamily="34" charset="-122"/>
                  <a:ea typeface="微软雅黑" panose="020B0503020204020204" pitchFamily="34" charset="-122"/>
                </a:rPr>
                <a:t>Spring Boot</a:t>
              </a:r>
              <a:r>
                <a:rPr lang="zh-CN" altLang="en-US" sz="1600" dirty="0" smtClean="0">
                  <a:solidFill>
                    <a:srgbClr val="485766"/>
                  </a:solidFill>
                  <a:latin typeface="微软雅黑" panose="020B0503020204020204" pitchFamily="34" charset="-122"/>
                  <a:ea typeface="微软雅黑" panose="020B0503020204020204" pitchFamily="34" charset="-122"/>
                </a:rPr>
                <a:t>框架，实现稳定高效的数据处理和访问。</a:t>
              </a:r>
              <a:endParaRPr lang="zh-HK" altLang="en-US" sz="1600" dirty="0">
                <a:solidFill>
                  <a:srgbClr val="485766"/>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159654" y="86955"/>
            <a:ext cx="3444158" cy="986484"/>
            <a:chOff x="0" y="174039"/>
            <a:chExt cx="3444158" cy="986484"/>
          </a:xfrm>
        </p:grpSpPr>
        <p:sp>
          <p:nvSpPr>
            <p:cNvPr id="26" name="文本框 25"/>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可行性研究</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技术可行性研究</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28" name="矩形 27"/>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spTree>
    <p:extLst>
      <p:ext uri="{BB962C8B-B14F-4D97-AF65-F5344CB8AC3E}">
        <p14:creationId xmlns:p14="http://schemas.microsoft.com/office/powerpoint/2010/main" val="41322838"/>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986484"/>
            <a:chOff x="0" y="174039"/>
            <a:chExt cx="3444158" cy="986484"/>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需求分析</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用例图</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pic>
        <p:nvPicPr>
          <p:cNvPr id="6" name="图片 5"/>
          <p:cNvPicPr>
            <a:picLocks noChangeAspect="1"/>
          </p:cNvPicPr>
          <p:nvPr/>
        </p:nvPicPr>
        <p:blipFill>
          <a:blip r:embed="rId2"/>
          <a:stretch>
            <a:fillRect/>
          </a:stretch>
        </p:blipFill>
        <p:spPr>
          <a:xfrm>
            <a:off x="0" y="1319660"/>
            <a:ext cx="4750525" cy="4577719"/>
          </a:xfrm>
          <a:prstGeom prst="rect">
            <a:avLst/>
          </a:prstGeom>
        </p:spPr>
      </p:pic>
      <p:pic>
        <p:nvPicPr>
          <p:cNvPr id="7" name="图片 6"/>
          <p:cNvPicPr>
            <a:picLocks noChangeAspect="1"/>
          </p:cNvPicPr>
          <p:nvPr/>
        </p:nvPicPr>
        <p:blipFill>
          <a:blip r:embed="rId3"/>
          <a:stretch>
            <a:fillRect/>
          </a:stretch>
        </p:blipFill>
        <p:spPr>
          <a:xfrm>
            <a:off x="7120741" y="1005116"/>
            <a:ext cx="5448598" cy="4930547"/>
          </a:xfrm>
          <a:prstGeom prst="rect">
            <a:avLst/>
          </a:prstGeom>
        </p:spPr>
      </p:pic>
      <p:pic>
        <p:nvPicPr>
          <p:cNvPr id="9" name="图片 8"/>
          <p:cNvPicPr>
            <a:picLocks noChangeAspect="1"/>
          </p:cNvPicPr>
          <p:nvPr/>
        </p:nvPicPr>
        <p:blipFill>
          <a:blip r:embed="rId4"/>
          <a:stretch>
            <a:fillRect/>
          </a:stretch>
        </p:blipFill>
        <p:spPr>
          <a:xfrm>
            <a:off x="3897522" y="1624148"/>
            <a:ext cx="4396955" cy="3609703"/>
          </a:xfrm>
          <a:prstGeom prst="rect">
            <a:avLst/>
          </a:prstGeom>
        </p:spPr>
      </p:pic>
    </p:spTree>
    <p:extLst>
      <p:ext uri="{BB962C8B-B14F-4D97-AF65-F5344CB8AC3E}">
        <p14:creationId xmlns:p14="http://schemas.microsoft.com/office/powerpoint/2010/main" val="1579427254"/>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sp>
        <p:nvSpPr>
          <p:cNvPr id="6" name="等腰三角形 5"/>
          <p:cNvSpPr/>
          <p:nvPr/>
        </p:nvSpPr>
        <p:spPr>
          <a:xfrm flipV="1">
            <a:off x="0" y="0"/>
            <a:ext cx="12192000" cy="3467100"/>
          </a:xfrm>
          <a:prstGeom prst="triangle">
            <a:avLst/>
          </a:prstGeom>
          <a:solidFill>
            <a:schemeClr val="tx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文本框 6"/>
          <p:cNvSpPr txBox="1"/>
          <p:nvPr/>
        </p:nvSpPr>
        <p:spPr>
          <a:xfrm>
            <a:off x="2847975" y="3701042"/>
            <a:ext cx="6496050" cy="1107996"/>
          </a:xfrm>
          <a:prstGeom prst="rect">
            <a:avLst/>
          </a:prstGeom>
          <a:noFill/>
        </p:spPr>
        <p:txBody>
          <a:bodyPr wrap="square" rtlCol="0">
            <a:spAutoFit/>
          </a:bodyPr>
          <a:lstStyle/>
          <a:p>
            <a:pPr algn="ctr"/>
            <a:r>
              <a:rPr lang="zh-CN" altLang="en-US" sz="6600" b="1" spc="300" dirty="0" smtClean="0">
                <a:solidFill>
                  <a:schemeClr val="bg1"/>
                </a:solidFill>
                <a:latin typeface="华文细黑" panose="02010600040101010101" pitchFamily="2" charset="-122"/>
                <a:ea typeface="华文细黑" panose="02010600040101010101" pitchFamily="2" charset="-122"/>
              </a:rPr>
              <a:t>需求分析</a:t>
            </a:r>
            <a:endParaRPr lang="zh-HK" altLang="en-US" sz="6600" b="1" spc="300" dirty="0">
              <a:solidFill>
                <a:schemeClr val="bg1"/>
              </a:solidFill>
              <a:latin typeface="华文细黑" panose="02010600040101010101" pitchFamily="2" charset="-122"/>
              <a:ea typeface="华文细黑" panose="02010600040101010101" pitchFamily="2" charset="-122"/>
            </a:endParaRPr>
          </a:p>
        </p:txBody>
      </p:sp>
      <p:sp>
        <p:nvSpPr>
          <p:cNvPr id="9" name="文本框 8"/>
          <p:cNvSpPr txBox="1"/>
          <p:nvPr/>
        </p:nvSpPr>
        <p:spPr>
          <a:xfrm>
            <a:off x="3086100" y="6139157"/>
            <a:ext cx="6019800" cy="461665"/>
          </a:xfrm>
          <a:prstGeom prst="rect">
            <a:avLst/>
          </a:prstGeom>
          <a:noFill/>
        </p:spPr>
        <p:txBody>
          <a:bodyPr wrap="square" rtlCol="0">
            <a:spAutoFit/>
          </a:bodyPr>
          <a:lstStyle/>
          <a:p>
            <a:pPr algn="ctr"/>
            <a:r>
              <a:rPr lang="en-US" altLang="zh-HK" sz="1200" dirty="0" err="1" smtClean="0">
                <a:solidFill>
                  <a:schemeClr val="bg1"/>
                </a:solidFill>
              </a:rPr>
              <a:t>Copyight</a:t>
            </a:r>
            <a:r>
              <a:rPr lang="en-US" altLang="zh-HK" sz="1200" dirty="0" smtClean="0">
                <a:solidFill>
                  <a:schemeClr val="bg1"/>
                </a:solidFill>
              </a:rPr>
              <a:t> @2014 </a:t>
            </a:r>
            <a:r>
              <a:rPr lang="en-US" altLang="zh-CN" sz="1200" dirty="0" err="1" smtClean="0">
                <a:solidFill>
                  <a:schemeClr val="bg1"/>
                </a:solidFill>
              </a:rPr>
              <a:t>wechat</a:t>
            </a:r>
            <a:r>
              <a:rPr lang="en-US" altLang="zh-HK" sz="1200" dirty="0" smtClean="0">
                <a:solidFill>
                  <a:schemeClr val="bg1"/>
                </a:solidFill>
              </a:rPr>
              <a:t> </a:t>
            </a:r>
            <a:r>
              <a:rPr lang="en-US" altLang="zh-HK" sz="1200" dirty="0" err="1" smtClean="0">
                <a:solidFill>
                  <a:schemeClr val="bg1"/>
                </a:solidFill>
              </a:rPr>
              <a:t>damen_ppp</a:t>
            </a:r>
            <a:r>
              <a:rPr lang="en-US" altLang="zh-HK" sz="1200" dirty="0" smtClean="0">
                <a:solidFill>
                  <a:schemeClr val="bg1"/>
                </a:solidFill>
              </a:rPr>
              <a:t> </a:t>
            </a:r>
            <a:r>
              <a:rPr lang="en-US" altLang="zh-HK" sz="1200" dirty="0" err="1" smtClean="0">
                <a:solidFill>
                  <a:schemeClr val="bg1"/>
                </a:solidFill>
              </a:rPr>
              <a:t>lnc</a:t>
            </a:r>
            <a:endParaRPr lang="en-US" altLang="zh-HK" sz="1200" dirty="0" smtClean="0">
              <a:solidFill>
                <a:schemeClr val="bg1"/>
              </a:solidFill>
            </a:endParaRPr>
          </a:p>
          <a:p>
            <a:pPr algn="ctr"/>
            <a:r>
              <a:rPr lang="en-US" altLang="zh-HK" sz="1200" dirty="0" smtClean="0">
                <a:solidFill>
                  <a:schemeClr val="bg1"/>
                </a:solidFill>
              </a:rPr>
              <a:t>All Rights Reserved</a:t>
            </a:r>
            <a:endParaRPr lang="zh-HK" altLang="en-US" sz="1200" dirty="0">
              <a:solidFill>
                <a:schemeClr val="bg1"/>
              </a:solidFill>
            </a:endParaRPr>
          </a:p>
        </p:txBody>
      </p:sp>
    </p:spTree>
    <p:extLst>
      <p:ext uri="{BB962C8B-B14F-4D97-AF65-F5344CB8AC3E}">
        <p14:creationId xmlns:p14="http://schemas.microsoft.com/office/powerpoint/2010/main" val="1705444748"/>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1136647" y="1556141"/>
            <a:ext cx="2620469" cy="2620469"/>
            <a:chOff x="1136647" y="1556141"/>
            <a:chExt cx="2620469" cy="2620469"/>
          </a:xfrm>
        </p:grpSpPr>
        <p:sp>
          <p:nvSpPr>
            <p:cNvPr id="12" name="椭圆 11"/>
            <p:cNvSpPr/>
            <p:nvPr/>
          </p:nvSpPr>
          <p:spPr>
            <a:xfrm>
              <a:off x="1136647" y="1556141"/>
              <a:ext cx="2620469" cy="2620469"/>
            </a:xfrm>
            <a:prstGeom prst="ellipse">
              <a:avLst/>
            </a:prstGeom>
            <a:noFill/>
            <a:ln>
              <a:solidFill>
                <a:srgbClr val="48576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椭圆 12"/>
            <p:cNvSpPr/>
            <p:nvPr/>
          </p:nvSpPr>
          <p:spPr>
            <a:xfrm>
              <a:off x="1282229" y="1701723"/>
              <a:ext cx="2329306" cy="2329306"/>
            </a:xfrm>
            <a:prstGeom prst="ellipse">
              <a:avLst/>
            </a:prstGeom>
            <a:solidFill>
              <a:srgbClr val="48576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b="1" dirty="0" smtClean="0">
                  <a:solidFill>
                    <a:schemeClr val="bg1"/>
                  </a:solidFill>
                  <a:latin typeface="微软雅黑" panose="020B0503020204020204" pitchFamily="34" charset="-122"/>
                  <a:ea typeface="微软雅黑" panose="020B0503020204020204" pitchFamily="34" charset="-122"/>
                </a:rPr>
                <a:t>用户</a:t>
              </a:r>
              <a:endParaRPr lang="zh-HK" altLang="en-US" sz="4400" b="1" dirty="0">
                <a:solidFill>
                  <a:schemeClr val="bg1"/>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4785765" y="3896672"/>
            <a:ext cx="2620469" cy="2620469"/>
            <a:chOff x="4785765" y="3896672"/>
            <a:chExt cx="2620469" cy="2620469"/>
          </a:xfrm>
        </p:grpSpPr>
        <p:sp>
          <p:nvSpPr>
            <p:cNvPr id="15" name="椭圆 14"/>
            <p:cNvSpPr/>
            <p:nvPr/>
          </p:nvSpPr>
          <p:spPr>
            <a:xfrm>
              <a:off x="4785765" y="3896672"/>
              <a:ext cx="2620469" cy="2620469"/>
            </a:xfrm>
            <a:prstGeom prst="ellipse">
              <a:avLst/>
            </a:prstGeom>
            <a:noFill/>
            <a:ln>
              <a:solidFill>
                <a:srgbClr val="48576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椭圆 15"/>
            <p:cNvSpPr/>
            <p:nvPr/>
          </p:nvSpPr>
          <p:spPr>
            <a:xfrm>
              <a:off x="4931347" y="4042254"/>
              <a:ext cx="2329306" cy="2329306"/>
            </a:xfrm>
            <a:prstGeom prst="ellipse">
              <a:avLst/>
            </a:prstGeom>
            <a:solidFill>
              <a:srgbClr val="D6343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b="1" dirty="0" smtClean="0">
                  <a:solidFill>
                    <a:schemeClr val="bg1"/>
                  </a:solidFill>
                  <a:latin typeface="微软雅黑" panose="020B0503020204020204" pitchFamily="34" charset="-122"/>
                  <a:ea typeface="微软雅黑" panose="020B0503020204020204" pitchFamily="34" charset="-122"/>
                </a:rPr>
                <a:t>跑腿员</a:t>
              </a:r>
              <a:endParaRPr lang="zh-HK" altLang="en-US" sz="4400" b="1" dirty="0">
                <a:solidFill>
                  <a:schemeClr val="bg1"/>
                </a:solidFill>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8434884" y="1556141"/>
            <a:ext cx="2620469" cy="2620469"/>
            <a:chOff x="8434884" y="1556141"/>
            <a:chExt cx="2620469" cy="2620469"/>
          </a:xfrm>
        </p:grpSpPr>
        <p:sp>
          <p:nvSpPr>
            <p:cNvPr id="18" name="椭圆 17"/>
            <p:cNvSpPr/>
            <p:nvPr/>
          </p:nvSpPr>
          <p:spPr>
            <a:xfrm>
              <a:off x="8434884" y="1556141"/>
              <a:ext cx="2620469" cy="2620469"/>
            </a:xfrm>
            <a:prstGeom prst="ellipse">
              <a:avLst/>
            </a:prstGeom>
            <a:noFill/>
            <a:ln>
              <a:solidFill>
                <a:srgbClr val="48576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椭圆 18"/>
            <p:cNvSpPr/>
            <p:nvPr/>
          </p:nvSpPr>
          <p:spPr>
            <a:xfrm>
              <a:off x="8580466" y="1701723"/>
              <a:ext cx="2329306" cy="2329306"/>
            </a:xfrm>
            <a:prstGeom prst="ellipse">
              <a:avLst/>
            </a:prstGeom>
            <a:solidFill>
              <a:srgbClr val="48576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b="1" dirty="0" smtClean="0">
                  <a:solidFill>
                    <a:schemeClr val="bg1"/>
                  </a:solidFill>
                  <a:latin typeface="微软雅黑" panose="020B0503020204020204" pitchFamily="34" charset="-122"/>
                  <a:ea typeface="微软雅黑" panose="020B0503020204020204" pitchFamily="34" charset="-122"/>
                </a:rPr>
                <a:t>管理员</a:t>
              </a:r>
              <a:endParaRPr lang="zh-HK" altLang="en-US" sz="4400" b="1" dirty="0">
                <a:solidFill>
                  <a:schemeClr val="bg1"/>
                </a:solidFill>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rot="1978849">
            <a:off x="3770058" y="3634004"/>
            <a:ext cx="902848" cy="1074675"/>
            <a:chOff x="6865257" y="1118912"/>
            <a:chExt cx="902848" cy="1074675"/>
          </a:xfrm>
        </p:grpSpPr>
        <p:sp>
          <p:nvSpPr>
            <p:cNvPr id="27" name="燕尾形 26"/>
            <p:cNvSpPr/>
            <p:nvPr/>
          </p:nvSpPr>
          <p:spPr>
            <a:xfrm>
              <a:off x="6865257" y="1118912"/>
              <a:ext cx="395396" cy="1074675"/>
            </a:xfrm>
            <a:prstGeom prst="chevron">
              <a:avLst/>
            </a:prstGeom>
            <a:solidFill>
              <a:srgbClr val="485766">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28" name="燕尾形 27"/>
            <p:cNvSpPr/>
            <p:nvPr/>
          </p:nvSpPr>
          <p:spPr>
            <a:xfrm>
              <a:off x="7118983" y="1118912"/>
              <a:ext cx="395396" cy="1074675"/>
            </a:xfrm>
            <a:prstGeom prst="chevron">
              <a:avLst/>
            </a:prstGeom>
            <a:solidFill>
              <a:srgbClr val="485766">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29" name="燕尾形 28"/>
            <p:cNvSpPr/>
            <p:nvPr/>
          </p:nvSpPr>
          <p:spPr>
            <a:xfrm>
              <a:off x="7372709" y="1118912"/>
              <a:ext cx="395396" cy="1074675"/>
            </a:xfrm>
            <a:prstGeom prst="chevron">
              <a:avLst/>
            </a:prstGeom>
            <a:solidFill>
              <a:srgbClr val="4857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grpSp>
        <p:nvGrpSpPr>
          <p:cNvPr id="30" name="组合 29"/>
          <p:cNvGrpSpPr/>
          <p:nvPr/>
        </p:nvGrpSpPr>
        <p:grpSpPr>
          <a:xfrm rot="19312279" flipV="1">
            <a:off x="7557781" y="3639271"/>
            <a:ext cx="902848" cy="1074675"/>
            <a:chOff x="6865257" y="1118912"/>
            <a:chExt cx="902848" cy="1074675"/>
          </a:xfrm>
        </p:grpSpPr>
        <p:sp>
          <p:nvSpPr>
            <p:cNvPr id="31" name="燕尾形 30"/>
            <p:cNvSpPr/>
            <p:nvPr/>
          </p:nvSpPr>
          <p:spPr>
            <a:xfrm>
              <a:off x="6865257" y="1118912"/>
              <a:ext cx="395396" cy="1074675"/>
            </a:xfrm>
            <a:prstGeom prst="chevron">
              <a:avLst/>
            </a:prstGeom>
            <a:solidFill>
              <a:srgbClr val="485766">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32" name="燕尾形 31"/>
            <p:cNvSpPr/>
            <p:nvPr/>
          </p:nvSpPr>
          <p:spPr>
            <a:xfrm>
              <a:off x="7118983" y="1118912"/>
              <a:ext cx="395396" cy="1074675"/>
            </a:xfrm>
            <a:prstGeom prst="chevron">
              <a:avLst/>
            </a:prstGeom>
            <a:solidFill>
              <a:srgbClr val="485766">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33" name="燕尾形 32"/>
            <p:cNvSpPr/>
            <p:nvPr/>
          </p:nvSpPr>
          <p:spPr>
            <a:xfrm>
              <a:off x="7372709" y="1118912"/>
              <a:ext cx="395396" cy="1074675"/>
            </a:xfrm>
            <a:prstGeom prst="chevron">
              <a:avLst/>
            </a:prstGeom>
            <a:solidFill>
              <a:srgbClr val="4857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4" name="矩形 33"/>
          <p:cNvSpPr/>
          <p:nvPr/>
        </p:nvSpPr>
        <p:spPr>
          <a:xfrm>
            <a:off x="1401379" y="4913594"/>
            <a:ext cx="2091005" cy="1077218"/>
          </a:xfrm>
          <a:prstGeom prst="rect">
            <a:avLst/>
          </a:prstGeom>
        </p:spPr>
        <p:txBody>
          <a:bodyPr wrap="square">
            <a:spAutoFit/>
          </a:bodyPr>
          <a:lstStyle/>
          <a:p>
            <a:pPr algn="just"/>
            <a:r>
              <a:rPr lang="zh-CN" altLang="en-US" sz="1600" dirty="0" smtClean="0">
                <a:solidFill>
                  <a:srgbClr val="485766"/>
                </a:solidFill>
                <a:latin typeface="微软雅黑" panose="020B0503020204020204" pitchFamily="34" charset="-122"/>
                <a:ea typeface="微软雅黑" panose="020B0503020204020204" pitchFamily="34" charset="-122"/>
              </a:rPr>
              <a:t>可以</a:t>
            </a:r>
            <a:r>
              <a:rPr lang="zh-CN" altLang="en-US" sz="1600" dirty="0" smtClean="0">
                <a:solidFill>
                  <a:srgbClr val="485766"/>
                </a:solidFill>
                <a:latin typeface="微软雅黑" panose="020B0503020204020204" pitchFamily="34" charset="-122"/>
                <a:ea typeface="微软雅黑" panose="020B0503020204020204" pitchFamily="34" charset="-122"/>
              </a:rPr>
              <a:t>通过手机创建</a:t>
            </a:r>
            <a:r>
              <a:rPr lang="zh-CN" altLang="en-US" sz="1600" dirty="0" smtClean="0">
                <a:solidFill>
                  <a:srgbClr val="485766"/>
                </a:solidFill>
                <a:latin typeface="微软雅黑" panose="020B0503020204020204" pitchFamily="34" charset="-122"/>
                <a:ea typeface="微软雅黑" panose="020B0503020204020204" pitchFamily="34" charset="-122"/>
              </a:rPr>
              <a:t>跑腿订单，并选择跑腿类型，可以跟踪订单状态。</a:t>
            </a:r>
            <a:endParaRPr lang="zh-HK" altLang="en-US" sz="1600" dirty="0">
              <a:solidFill>
                <a:srgbClr val="485766"/>
              </a:solidFill>
              <a:latin typeface="微软雅黑" panose="020B0503020204020204" pitchFamily="34" charset="-122"/>
              <a:ea typeface="微软雅黑" panose="020B0503020204020204" pitchFamily="34" charset="-122"/>
            </a:endParaRPr>
          </a:p>
        </p:txBody>
      </p:sp>
      <p:sp>
        <p:nvSpPr>
          <p:cNvPr id="35" name="矩形 34"/>
          <p:cNvSpPr/>
          <p:nvPr/>
        </p:nvSpPr>
        <p:spPr>
          <a:xfrm>
            <a:off x="5050498" y="1944780"/>
            <a:ext cx="2091005" cy="1077218"/>
          </a:xfrm>
          <a:prstGeom prst="rect">
            <a:avLst/>
          </a:prstGeom>
        </p:spPr>
        <p:txBody>
          <a:bodyPr wrap="square">
            <a:spAutoFit/>
          </a:bodyPr>
          <a:lstStyle/>
          <a:p>
            <a:pPr algn="just"/>
            <a:r>
              <a:rPr lang="zh-CN" altLang="en-US" sz="1600" dirty="0">
                <a:solidFill>
                  <a:srgbClr val="485766"/>
                </a:solidFill>
                <a:latin typeface="微软雅黑" panose="020B0503020204020204" pitchFamily="34" charset="-122"/>
                <a:ea typeface="微软雅黑" panose="020B0503020204020204" pitchFamily="34" charset="-122"/>
              </a:rPr>
              <a:t>可以</a:t>
            </a:r>
            <a:r>
              <a:rPr lang="zh-CN" altLang="en-US" sz="1600" dirty="0" smtClean="0">
                <a:solidFill>
                  <a:srgbClr val="485766"/>
                </a:solidFill>
                <a:latin typeface="微软雅黑" panose="020B0503020204020204" pitchFamily="34" charset="-122"/>
                <a:ea typeface="微软雅黑" panose="020B0503020204020204" pitchFamily="34" charset="-122"/>
              </a:rPr>
              <a:t>在接单端中接受系统派发的订单，在完成任务后可以获得相应的报酬。</a:t>
            </a:r>
            <a:endParaRPr lang="zh-HK" altLang="en-US" sz="1600" dirty="0">
              <a:solidFill>
                <a:srgbClr val="485766"/>
              </a:solidFill>
              <a:latin typeface="微软雅黑" panose="020B0503020204020204" pitchFamily="34" charset="-122"/>
              <a:ea typeface="微软雅黑" panose="020B0503020204020204" pitchFamily="34" charset="-122"/>
            </a:endParaRPr>
          </a:p>
        </p:txBody>
      </p:sp>
      <p:sp>
        <p:nvSpPr>
          <p:cNvPr id="36" name="矩形 35"/>
          <p:cNvSpPr/>
          <p:nvPr/>
        </p:nvSpPr>
        <p:spPr>
          <a:xfrm>
            <a:off x="8699617" y="4925521"/>
            <a:ext cx="2091005" cy="1323439"/>
          </a:xfrm>
          <a:prstGeom prst="rect">
            <a:avLst/>
          </a:prstGeom>
        </p:spPr>
        <p:txBody>
          <a:bodyPr wrap="square">
            <a:spAutoFit/>
          </a:bodyPr>
          <a:lstStyle/>
          <a:p>
            <a:pPr algn="just"/>
            <a:r>
              <a:rPr lang="zh-CN" altLang="en-US" sz="1600" dirty="0" smtClean="0">
                <a:solidFill>
                  <a:srgbClr val="485766"/>
                </a:solidFill>
                <a:latin typeface="微软雅黑" panose="020B0503020204020204" pitchFamily="34" charset="-122"/>
                <a:ea typeface="微软雅黑" panose="020B0503020204020204" pitchFamily="34" charset="-122"/>
              </a:rPr>
              <a:t>可以在后台管理界面中实现对订单的管理、用户、跑腿员的管理，还有报表统计和财务分析等功能。</a:t>
            </a:r>
            <a:endParaRPr lang="zh-HK" altLang="en-US" sz="1600" dirty="0">
              <a:solidFill>
                <a:srgbClr val="485766"/>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59654" y="86955"/>
            <a:ext cx="3444158" cy="986484"/>
            <a:chOff x="0" y="174039"/>
            <a:chExt cx="3444158" cy="986484"/>
          </a:xfrm>
        </p:grpSpPr>
        <p:sp>
          <p:nvSpPr>
            <p:cNvPr id="39" name="文本框 38"/>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需求分析</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用户需求</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43" name="矩形 42"/>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spTree>
    <p:extLst>
      <p:ext uri="{BB962C8B-B14F-4D97-AF65-F5344CB8AC3E}">
        <p14:creationId xmlns:p14="http://schemas.microsoft.com/office/powerpoint/2010/main" val="762550874"/>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986484"/>
            <a:chOff x="0" y="174039"/>
            <a:chExt cx="3444158" cy="986484"/>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可行性研究</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整体架构</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pic>
        <p:nvPicPr>
          <p:cNvPr id="6" name="图片 5"/>
          <p:cNvPicPr/>
          <p:nvPr/>
        </p:nvPicPr>
        <p:blipFill>
          <a:blip r:embed="rId2">
            <a:extLst>
              <a:ext uri="{28A0092B-C50C-407E-A947-70E740481C1C}">
                <a14:useLocalDpi xmlns:a14="http://schemas.microsoft.com/office/drawing/2010/main" val="0"/>
              </a:ext>
            </a:extLst>
          </a:blip>
          <a:stretch>
            <a:fillRect/>
          </a:stretch>
        </p:blipFill>
        <p:spPr>
          <a:xfrm>
            <a:off x="1972491" y="1005116"/>
            <a:ext cx="7801747" cy="5382621"/>
          </a:xfrm>
          <a:prstGeom prst="rect">
            <a:avLst/>
          </a:prstGeom>
        </p:spPr>
      </p:pic>
    </p:spTree>
    <p:extLst>
      <p:ext uri="{BB962C8B-B14F-4D97-AF65-F5344CB8AC3E}">
        <p14:creationId xmlns:p14="http://schemas.microsoft.com/office/powerpoint/2010/main" val="3433222651"/>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59654" y="86955"/>
            <a:ext cx="3444158" cy="986484"/>
            <a:chOff x="0" y="174039"/>
            <a:chExt cx="3444158" cy="986484"/>
          </a:xfrm>
        </p:grpSpPr>
        <p:sp>
          <p:nvSpPr>
            <p:cNvPr id="20" name="文本框 19"/>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需求分析</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功能需求</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22" name="矩形 21"/>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sp>
        <p:nvSpPr>
          <p:cNvPr id="9" name="文本框 8"/>
          <p:cNvSpPr txBox="1"/>
          <p:nvPr/>
        </p:nvSpPr>
        <p:spPr>
          <a:xfrm>
            <a:off x="1293223" y="2597137"/>
            <a:ext cx="184731" cy="369332"/>
          </a:xfrm>
          <a:prstGeom prst="rect">
            <a:avLst/>
          </a:prstGeom>
          <a:noFill/>
        </p:spPr>
        <p:txBody>
          <a:bodyPr wrap="none" rtlCol="0">
            <a:spAutoFit/>
          </a:bodyPr>
          <a:lstStyle/>
          <a:p>
            <a:endParaRPr lang="zh-CN" altLang="en-US" dirty="0"/>
          </a:p>
        </p:txBody>
      </p:sp>
      <p:sp>
        <p:nvSpPr>
          <p:cNvPr id="11" name="文本框 10"/>
          <p:cNvSpPr txBox="1"/>
          <p:nvPr/>
        </p:nvSpPr>
        <p:spPr>
          <a:xfrm>
            <a:off x="873481" y="1464144"/>
            <a:ext cx="9860780" cy="4247317"/>
          </a:xfrm>
          <a:prstGeom prst="rect">
            <a:avLst/>
          </a:prstGeom>
          <a:noFill/>
        </p:spPr>
        <p:txBody>
          <a:bodyPr wrap="square" rtlCol="0">
            <a:spAutoFit/>
          </a:bodyPr>
          <a:lstStyle/>
          <a:p>
            <a:pPr lvl="0"/>
            <a:r>
              <a:rPr lang="zh-CN" altLang="zh-CN" dirty="0"/>
              <a:t>发布订单：商户在发布订单时，首先需要选择帮买，帮送，两种类型</a:t>
            </a:r>
            <a:r>
              <a:rPr lang="zh-CN" altLang="zh-CN" dirty="0" smtClean="0"/>
              <a:t>。</a:t>
            </a:r>
            <a:endParaRPr lang="zh-CN" altLang="zh-CN" dirty="0"/>
          </a:p>
          <a:p>
            <a:pPr lvl="0"/>
            <a:r>
              <a:rPr lang="en-US" altLang="zh-CN" dirty="0"/>
              <a:t> </a:t>
            </a:r>
            <a:r>
              <a:rPr lang="en-US" altLang="zh-CN" dirty="0" smtClean="0"/>
              <a:t>        </a:t>
            </a:r>
            <a:r>
              <a:rPr lang="zh-CN" altLang="zh-CN" dirty="0" smtClean="0"/>
              <a:t>帮</a:t>
            </a:r>
            <a:r>
              <a:rPr lang="zh-CN" altLang="zh-CN" dirty="0"/>
              <a:t>买：商户首先需要选择帮买类型，如：买菜，日用，酒水，药品等内容，之后填写想要代购的商品，如：一杯星巴克的美式咖啡。之后需要填写推荐购买店铺，这里使用了输入提示功能，调用了高德地图</a:t>
            </a:r>
            <a:r>
              <a:rPr lang="en-US" altLang="zh-CN" dirty="0"/>
              <a:t>API</a:t>
            </a:r>
            <a:r>
              <a:rPr lang="zh-CN" altLang="zh-CN" dirty="0"/>
              <a:t>。之后商户需要填写预估金额，并选择支付方式。商户还需要填写收货地址，点击提交后系统会自动计算出跑腿费用</a:t>
            </a:r>
            <a:r>
              <a:rPr lang="zh-CN" altLang="zh-CN" dirty="0" smtClean="0"/>
              <a:t>。</a:t>
            </a:r>
            <a:endParaRPr lang="zh-CN" altLang="zh-CN" dirty="0"/>
          </a:p>
          <a:p>
            <a:pPr lvl="0"/>
            <a:r>
              <a:rPr lang="en-US" altLang="zh-CN" dirty="0" smtClean="0"/>
              <a:t>         </a:t>
            </a:r>
            <a:r>
              <a:rPr lang="zh-CN" altLang="zh-CN" dirty="0" smtClean="0"/>
              <a:t>帮</a:t>
            </a:r>
            <a:r>
              <a:rPr lang="zh-CN" altLang="zh-CN" dirty="0"/>
              <a:t>送：商户需要填写取件地址和送件地址，系统根据距离和货物重量计算费用</a:t>
            </a:r>
            <a:r>
              <a:rPr lang="zh-CN" altLang="zh-CN" dirty="0" smtClean="0"/>
              <a:t>。</a:t>
            </a:r>
            <a:endParaRPr lang="en-US" altLang="zh-CN" dirty="0" smtClean="0"/>
          </a:p>
          <a:p>
            <a:pPr lvl="0"/>
            <a:endParaRPr lang="zh-CN" altLang="zh-CN" dirty="0"/>
          </a:p>
          <a:p>
            <a:pPr lvl="0"/>
            <a:r>
              <a:rPr lang="zh-CN" altLang="zh-CN" dirty="0"/>
              <a:t>我的订单：会展示出一个历史订单列表，商户可以查询历史订单情况</a:t>
            </a:r>
            <a:r>
              <a:rPr lang="zh-CN" altLang="zh-CN" dirty="0" smtClean="0"/>
              <a:t>。</a:t>
            </a:r>
            <a:r>
              <a:rPr lang="zh-CN" altLang="en-US" dirty="0" smtClean="0"/>
              <a:t>可对相应订单进行评价，对配送员进行评价。</a:t>
            </a:r>
            <a:endParaRPr lang="en-US" altLang="zh-CN" dirty="0" smtClean="0"/>
          </a:p>
          <a:p>
            <a:pPr lvl="0"/>
            <a:endParaRPr lang="zh-CN" altLang="zh-CN" dirty="0"/>
          </a:p>
          <a:p>
            <a:pPr lvl="0"/>
            <a:r>
              <a:rPr lang="zh-CN" altLang="zh-CN" dirty="0"/>
              <a:t>我的地址：商户可以管理自己的寄送地址和收货地址，需要填写联系人、电话、详细地址等内容。</a:t>
            </a:r>
          </a:p>
          <a:p>
            <a:pPr lvl="0"/>
            <a:endParaRPr lang="en-US" altLang="zh-CN" dirty="0" smtClean="0"/>
          </a:p>
          <a:p>
            <a:pPr lvl="0"/>
            <a:r>
              <a:rPr lang="zh-CN" altLang="zh-CN" dirty="0" smtClean="0"/>
              <a:t>个人</a:t>
            </a:r>
            <a:r>
              <a:rPr lang="zh-CN" altLang="zh-CN" dirty="0"/>
              <a:t>中心：商户可在个人中心中修改个人信息，修改绑定的手机号，支付宝账号等</a:t>
            </a:r>
            <a:r>
              <a:rPr lang="zh-CN" altLang="zh-CN" dirty="0" smtClean="0"/>
              <a:t>。</a:t>
            </a:r>
            <a:endParaRPr lang="en-US" altLang="zh-CN" dirty="0" smtClean="0"/>
          </a:p>
          <a:p>
            <a:pPr lvl="0"/>
            <a:endParaRPr lang="zh-CN" altLang="zh-CN" dirty="0"/>
          </a:p>
          <a:p>
            <a:r>
              <a:rPr lang="zh-CN" altLang="zh-CN" dirty="0"/>
              <a:t>我的钱包：商户可在我的钱包中对历史消费金额进行统计，对历史订单消费明细进行查询。</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5778446"/>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59654" y="86955"/>
            <a:ext cx="3444158" cy="986484"/>
            <a:chOff x="0" y="174039"/>
            <a:chExt cx="3444158" cy="986484"/>
          </a:xfrm>
        </p:grpSpPr>
        <p:sp>
          <p:nvSpPr>
            <p:cNvPr id="20" name="文本框 19"/>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需求分析</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功能需求</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22" name="矩形 21"/>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sp>
        <p:nvSpPr>
          <p:cNvPr id="9" name="文本框 8"/>
          <p:cNvSpPr txBox="1"/>
          <p:nvPr/>
        </p:nvSpPr>
        <p:spPr>
          <a:xfrm>
            <a:off x="1293223" y="2597137"/>
            <a:ext cx="184731" cy="369332"/>
          </a:xfrm>
          <a:prstGeom prst="rect">
            <a:avLst/>
          </a:prstGeom>
          <a:noFill/>
        </p:spPr>
        <p:txBody>
          <a:bodyPr wrap="none" rtlCol="0">
            <a:spAutoFit/>
          </a:bodyPr>
          <a:lstStyle/>
          <a:p>
            <a:endParaRPr lang="zh-CN" altLang="en-US" dirty="0"/>
          </a:p>
        </p:txBody>
      </p:sp>
      <p:sp>
        <p:nvSpPr>
          <p:cNvPr id="11" name="文本框 10"/>
          <p:cNvSpPr txBox="1"/>
          <p:nvPr/>
        </p:nvSpPr>
        <p:spPr>
          <a:xfrm>
            <a:off x="873481" y="1464144"/>
            <a:ext cx="9860780" cy="3416320"/>
          </a:xfrm>
          <a:prstGeom prst="rect">
            <a:avLst/>
          </a:prstGeom>
          <a:noFill/>
        </p:spPr>
        <p:txBody>
          <a:bodyPr wrap="square" rtlCol="0">
            <a:spAutoFit/>
          </a:bodyPr>
          <a:lstStyle/>
          <a:p>
            <a:pPr lvl="0"/>
            <a:r>
              <a:rPr lang="zh-CN" altLang="zh-CN" dirty="0"/>
              <a:t>抢单：跑腿员可在系统推荐的接单列表中选择自己想要配送的订单，订单上会显示跑腿类别、佣金、配送时间、配送点与当前位置的距离情况</a:t>
            </a:r>
            <a:r>
              <a:rPr lang="zh-CN" altLang="zh-CN" dirty="0" smtClean="0"/>
              <a:t>。</a:t>
            </a:r>
            <a:r>
              <a:rPr lang="zh-CN" altLang="en-US" dirty="0" smtClean="0"/>
              <a:t>还可以设置接单偏好，如：取货由近到远，顺路单优先等。</a:t>
            </a:r>
            <a:endParaRPr lang="en-US" altLang="zh-CN" dirty="0" smtClean="0"/>
          </a:p>
          <a:p>
            <a:pPr lvl="0"/>
            <a:endParaRPr lang="zh-CN" altLang="zh-CN" dirty="0"/>
          </a:p>
          <a:p>
            <a:pPr lvl="0"/>
            <a:r>
              <a:rPr lang="zh-CN" altLang="zh-CN" dirty="0"/>
              <a:t>我的任务：跑腿员可在我的任务中，查看自己的待取货订单、配送中订单、已完成订单情况。点击订单还可以查看详细内容，如配送完成时间，获得佣金，商户评价等内容</a:t>
            </a:r>
            <a:r>
              <a:rPr lang="zh-CN" altLang="zh-CN" dirty="0" smtClean="0"/>
              <a:t>。</a:t>
            </a:r>
            <a:endParaRPr lang="en-US" altLang="zh-CN" dirty="0" smtClean="0"/>
          </a:p>
          <a:p>
            <a:pPr lvl="0"/>
            <a:endParaRPr lang="zh-CN" altLang="zh-CN" dirty="0"/>
          </a:p>
          <a:p>
            <a:pPr lvl="0"/>
            <a:r>
              <a:rPr lang="zh-CN" altLang="zh-CN" dirty="0"/>
              <a:t>个人中心：跑腿员的个人中心，可以对相关功能进行设置</a:t>
            </a:r>
            <a:r>
              <a:rPr lang="zh-CN" altLang="zh-CN" dirty="0" smtClean="0"/>
              <a:t>。</a:t>
            </a:r>
            <a:r>
              <a:rPr lang="zh-CN" altLang="en-US" dirty="0" smtClean="0"/>
              <a:t>查看自己的星级评价。查看本周接单情况，完成单量，收入情况。</a:t>
            </a:r>
            <a:endParaRPr lang="en-US" altLang="zh-CN" dirty="0"/>
          </a:p>
          <a:p>
            <a:pPr lvl="0"/>
            <a:endParaRPr lang="en-US" altLang="zh-CN" dirty="0" smtClean="0"/>
          </a:p>
          <a:p>
            <a:pPr lvl="0"/>
            <a:endParaRPr lang="en-US" altLang="zh-CN" dirty="0"/>
          </a:p>
          <a:p>
            <a:pPr lvl="0"/>
            <a:r>
              <a:rPr lang="zh-CN" altLang="en-US" dirty="0"/>
              <a:t>我</a:t>
            </a:r>
            <a:r>
              <a:rPr lang="zh-CN" altLang="en-US" dirty="0" smtClean="0"/>
              <a:t>的钱包：跑腿员可对余额进行结算提现。</a:t>
            </a:r>
            <a:endParaRPr lang="zh-CN" altLang="zh-CN" dirty="0"/>
          </a:p>
        </p:txBody>
      </p:sp>
    </p:spTree>
    <p:extLst>
      <p:ext uri="{BB962C8B-B14F-4D97-AF65-F5344CB8AC3E}">
        <p14:creationId xmlns:p14="http://schemas.microsoft.com/office/powerpoint/2010/main" val="1835558877"/>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59654" y="86955"/>
            <a:ext cx="3444158" cy="986484"/>
            <a:chOff x="0" y="174039"/>
            <a:chExt cx="3444158" cy="986484"/>
          </a:xfrm>
        </p:grpSpPr>
        <p:sp>
          <p:nvSpPr>
            <p:cNvPr id="20" name="文本框 19"/>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需求分析</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功能需求</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22" name="矩形 21"/>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sp>
        <p:nvSpPr>
          <p:cNvPr id="9" name="文本框 8"/>
          <p:cNvSpPr txBox="1"/>
          <p:nvPr/>
        </p:nvSpPr>
        <p:spPr>
          <a:xfrm>
            <a:off x="1293223" y="2597137"/>
            <a:ext cx="184731" cy="369332"/>
          </a:xfrm>
          <a:prstGeom prst="rect">
            <a:avLst/>
          </a:prstGeom>
          <a:noFill/>
        </p:spPr>
        <p:txBody>
          <a:bodyPr wrap="none" rtlCol="0">
            <a:spAutoFit/>
          </a:bodyPr>
          <a:lstStyle/>
          <a:p>
            <a:endParaRPr lang="zh-CN" altLang="en-US" dirty="0"/>
          </a:p>
        </p:txBody>
      </p:sp>
      <p:sp>
        <p:nvSpPr>
          <p:cNvPr id="13" name="文本框 12"/>
          <p:cNvSpPr txBox="1"/>
          <p:nvPr/>
        </p:nvSpPr>
        <p:spPr>
          <a:xfrm>
            <a:off x="1032508" y="1073439"/>
            <a:ext cx="9860780" cy="5632311"/>
          </a:xfrm>
          <a:prstGeom prst="rect">
            <a:avLst/>
          </a:prstGeom>
          <a:noFill/>
        </p:spPr>
        <p:txBody>
          <a:bodyPr wrap="square" rtlCol="0">
            <a:spAutoFit/>
          </a:bodyPr>
          <a:lstStyle/>
          <a:p>
            <a:pPr lvl="0"/>
            <a:r>
              <a:rPr lang="zh-CN" altLang="zh-CN" dirty="0"/>
              <a:t>总体概览：管理员可在总体概览中了解今日平台收入、用户访问量、跑腿员访问量、订单成交数、订单失败数等</a:t>
            </a:r>
            <a:r>
              <a:rPr lang="zh-CN" altLang="zh-CN" dirty="0" smtClean="0"/>
              <a:t>。</a:t>
            </a:r>
            <a:endParaRPr lang="en-US" altLang="zh-CN" dirty="0" smtClean="0"/>
          </a:p>
          <a:p>
            <a:pPr lvl="0"/>
            <a:endParaRPr lang="zh-CN" altLang="zh-CN" dirty="0"/>
          </a:p>
          <a:p>
            <a:pPr lvl="0"/>
            <a:r>
              <a:rPr lang="zh-CN" altLang="zh-CN" dirty="0"/>
              <a:t>跑腿订单管理：管理员输入相关参数后对跑腿订单进行统计和查询，还可以进行</a:t>
            </a:r>
            <a:r>
              <a:rPr lang="en-US" altLang="zh-CN" dirty="0"/>
              <a:t>excel</a:t>
            </a:r>
            <a:r>
              <a:rPr lang="zh-CN" altLang="zh-CN" dirty="0"/>
              <a:t>导出</a:t>
            </a:r>
            <a:r>
              <a:rPr lang="zh-CN" altLang="zh-CN" dirty="0" smtClean="0"/>
              <a:t>。</a:t>
            </a:r>
            <a:endParaRPr lang="en-US" altLang="zh-CN" dirty="0" smtClean="0"/>
          </a:p>
          <a:p>
            <a:pPr lvl="0"/>
            <a:endParaRPr lang="zh-CN" altLang="zh-CN" dirty="0"/>
          </a:p>
          <a:p>
            <a:pPr lvl="0"/>
            <a:r>
              <a:rPr lang="zh-CN" altLang="zh-CN" dirty="0"/>
              <a:t>商户管理：对入驻商户进行审核，查询等相关操作</a:t>
            </a:r>
            <a:r>
              <a:rPr lang="zh-CN" altLang="zh-CN" dirty="0" smtClean="0"/>
              <a:t>。</a:t>
            </a:r>
            <a:endParaRPr lang="en-US" altLang="zh-CN" dirty="0" smtClean="0"/>
          </a:p>
          <a:p>
            <a:pPr lvl="0"/>
            <a:endParaRPr lang="zh-CN" altLang="zh-CN" dirty="0"/>
          </a:p>
          <a:p>
            <a:pPr lvl="0"/>
            <a:r>
              <a:rPr lang="zh-CN" altLang="zh-CN" dirty="0"/>
              <a:t>跑腿员管理：对入驻的跑腿员进行审核，查询跑腿员的个人信息，所辖区域等信息。查询商户对跑腿员的评价，星级状况等</a:t>
            </a:r>
            <a:r>
              <a:rPr lang="zh-CN" altLang="zh-CN" dirty="0" smtClean="0"/>
              <a:t>。</a:t>
            </a:r>
            <a:endParaRPr lang="en-US" altLang="zh-CN" dirty="0" smtClean="0"/>
          </a:p>
          <a:p>
            <a:pPr lvl="0"/>
            <a:r>
              <a:rPr lang="en-US" altLang="zh-CN" dirty="0" smtClean="0"/>
              <a:t>         </a:t>
            </a:r>
            <a:r>
              <a:rPr lang="zh-CN" altLang="en-US" dirty="0" smtClean="0"/>
              <a:t>星级权益设置：对不同等级的跑腿员设计不同的接单权限，高等级的跑腿员可以接价值更高的订单。</a:t>
            </a:r>
            <a:endParaRPr lang="en-US" altLang="zh-CN" dirty="0" smtClean="0"/>
          </a:p>
          <a:p>
            <a:pPr lvl="0"/>
            <a:endParaRPr lang="zh-CN" altLang="zh-CN" dirty="0"/>
          </a:p>
          <a:p>
            <a:pPr lvl="0"/>
            <a:r>
              <a:rPr lang="zh-CN" altLang="zh-CN" dirty="0"/>
              <a:t>营销：管理员可对首页进行轮播图设置，优惠券发放等操作</a:t>
            </a:r>
            <a:r>
              <a:rPr lang="zh-CN" altLang="zh-CN" dirty="0" smtClean="0"/>
              <a:t>。</a:t>
            </a:r>
            <a:endParaRPr lang="zh-CN" altLang="zh-CN" dirty="0"/>
          </a:p>
          <a:p>
            <a:pPr lvl="0"/>
            <a:r>
              <a:rPr lang="en-US" altLang="zh-CN" dirty="0" smtClean="0"/>
              <a:t>         </a:t>
            </a:r>
            <a:r>
              <a:rPr lang="zh-CN" altLang="zh-CN" dirty="0" smtClean="0"/>
              <a:t>轮</a:t>
            </a:r>
            <a:r>
              <a:rPr lang="zh-CN" altLang="zh-CN" dirty="0"/>
              <a:t>播图：管理员可对首页的轮播图进行修改，投放广告</a:t>
            </a:r>
            <a:r>
              <a:rPr lang="zh-CN" altLang="zh-CN" dirty="0" smtClean="0"/>
              <a:t>。</a:t>
            </a:r>
            <a:endParaRPr lang="zh-CN" altLang="zh-CN" dirty="0"/>
          </a:p>
          <a:p>
            <a:pPr lvl="0"/>
            <a:r>
              <a:rPr lang="en-US" altLang="zh-CN" dirty="0" smtClean="0"/>
              <a:t>         </a:t>
            </a:r>
            <a:r>
              <a:rPr lang="zh-CN" altLang="zh-CN" dirty="0" smtClean="0"/>
              <a:t>优惠券</a:t>
            </a:r>
            <a:r>
              <a:rPr lang="zh-CN" altLang="zh-CN" dirty="0"/>
              <a:t>发放：对商户发放相应的优惠券，可以抵扣金额。</a:t>
            </a:r>
          </a:p>
          <a:p>
            <a:pPr lvl="0"/>
            <a:r>
              <a:rPr lang="en-US" altLang="zh-CN" dirty="0" smtClean="0"/>
              <a:t>         </a:t>
            </a:r>
            <a:r>
              <a:rPr lang="zh-CN" altLang="zh-CN" dirty="0" smtClean="0"/>
              <a:t>跑腿</a:t>
            </a:r>
            <a:r>
              <a:rPr lang="zh-CN" altLang="zh-CN" dirty="0"/>
              <a:t>员奖励：对达到相应订单数量的跑腿员额外奖励</a:t>
            </a:r>
            <a:r>
              <a:rPr lang="zh-CN" altLang="zh-CN" dirty="0" smtClean="0"/>
              <a:t>。</a:t>
            </a:r>
            <a:endParaRPr lang="en-US" altLang="zh-CN" dirty="0" smtClean="0"/>
          </a:p>
          <a:p>
            <a:pPr lvl="0"/>
            <a:endParaRPr lang="zh-CN" altLang="zh-CN" dirty="0"/>
          </a:p>
          <a:p>
            <a:pPr lvl="0"/>
            <a:r>
              <a:rPr lang="zh-CN" altLang="zh-CN" dirty="0"/>
              <a:t>跑腿计费：管理员可以对跑腿计费模式进行设置，不同的计费模式有不同的计费阶梯，根据不同的情况来选择不同的计费模式。</a:t>
            </a:r>
          </a:p>
          <a:p>
            <a:pPr lvl="0"/>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1540021"/>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986484"/>
            <a:chOff x="0" y="174039"/>
            <a:chExt cx="3444158" cy="986484"/>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可行性研究</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项目特色</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sp>
        <p:nvSpPr>
          <p:cNvPr id="30" name="矩形 29"/>
          <p:cNvSpPr/>
          <p:nvPr/>
        </p:nvSpPr>
        <p:spPr>
          <a:xfrm>
            <a:off x="1980837" y="1322931"/>
            <a:ext cx="1569660"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系统推荐订单</a:t>
            </a:r>
            <a:endParaRPr lang="zh-CN" altLang="en-US" dirty="0"/>
          </a:p>
        </p:txBody>
      </p:sp>
      <p:sp>
        <p:nvSpPr>
          <p:cNvPr id="8" name="文本框 7"/>
          <p:cNvSpPr txBox="1"/>
          <p:nvPr/>
        </p:nvSpPr>
        <p:spPr>
          <a:xfrm>
            <a:off x="901337" y="2076994"/>
            <a:ext cx="4950823" cy="3000821"/>
          </a:xfrm>
          <a:prstGeom prst="rect">
            <a:avLst/>
          </a:prstGeom>
          <a:noFill/>
        </p:spPr>
        <p:txBody>
          <a:bodyPr wrap="square" rtlCol="0">
            <a:spAutoFit/>
          </a:bodyPr>
          <a:lstStyle/>
          <a:p>
            <a:pPr>
              <a:lnSpc>
                <a:spcPct val="150000"/>
              </a:lnSpc>
            </a:pPr>
            <a:r>
              <a:rPr lang="zh-CN" altLang="zh-CN" dirty="0" smtClean="0">
                <a:latin typeface="微软雅黑" panose="020B0503020204020204" pitchFamily="34" charset="-122"/>
                <a:ea typeface="微软雅黑" panose="020B0503020204020204" pitchFamily="34" charset="-122"/>
              </a:rPr>
              <a:t>随着</a:t>
            </a:r>
            <a:r>
              <a:rPr lang="zh-CN" altLang="zh-CN" dirty="0">
                <a:latin typeface="微软雅黑" panose="020B0503020204020204" pitchFamily="34" charset="-122"/>
                <a:ea typeface="微软雅黑" panose="020B0503020204020204" pitchFamily="34" charset="-122"/>
              </a:rPr>
              <a:t>数据采集的不断完善和人工智能技术的不断成熟，通过人工智能的方法来进行订单的指派，具有巨大的收益，成为各个配送平台研究的热点之一。</a:t>
            </a:r>
          </a:p>
          <a:p>
            <a:pPr>
              <a:lnSpc>
                <a:spcPct val="150000"/>
              </a:lnSpc>
            </a:pPr>
            <a:r>
              <a:rPr lang="zh-CN" altLang="zh-CN" dirty="0">
                <a:latin typeface="微软雅黑" panose="020B0503020204020204" pitchFamily="34" charset="-122"/>
                <a:ea typeface="微软雅黑" panose="020B0503020204020204" pitchFamily="34" charset="-122"/>
              </a:rPr>
              <a:t>我们根据大数据分析算法来针对性的</a:t>
            </a:r>
            <a:r>
              <a:rPr lang="zh-CN" altLang="zh-CN" dirty="0" smtClean="0">
                <a:latin typeface="微软雅黑" panose="020B0503020204020204" pitchFamily="34" charset="-122"/>
                <a:ea typeface="微软雅黑" panose="020B0503020204020204" pitchFamily="34" charset="-122"/>
              </a:rPr>
              <a:t>为</a:t>
            </a:r>
            <a:r>
              <a:rPr lang="zh-CN" altLang="en-US" dirty="0">
                <a:latin typeface="微软雅黑" panose="020B0503020204020204" pitchFamily="34" charset="-122"/>
                <a:ea typeface="微软雅黑" panose="020B0503020204020204" pitchFamily="34" charset="-122"/>
              </a:rPr>
              <a:t>跑腿</a:t>
            </a:r>
            <a:r>
              <a:rPr lang="zh-CN" altLang="zh-CN" dirty="0" smtClean="0">
                <a:latin typeface="微软雅黑" panose="020B0503020204020204" pitchFamily="34" charset="-122"/>
                <a:ea typeface="微软雅黑" panose="020B0503020204020204" pitchFamily="34" charset="-122"/>
              </a:rPr>
              <a:t>员</a:t>
            </a:r>
            <a:r>
              <a:rPr lang="zh-CN" altLang="zh-CN" dirty="0">
                <a:latin typeface="微软雅黑" panose="020B0503020204020204" pitchFamily="34" charset="-122"/>
                <a:ea typeface="微软雅黑" panose="020B0503020204020204" pitchFamily="34" charset="-122"/>
              </a:rPr>
              <a:t>规划出一条取货路径，并</a:t>
            </a:r>
            <a:r>
              <a:rPr lang="zh-CN" altLang="zh-CN" dirty="0" smtClean="0">
                <a:latin typeface="微软雅黑" panose="020B0503020204020204" pitchFamily="34" charset="-122"/>
                <a:ea typeface="微软雅黑" panose="020B0503020204020204" pitchFamily="34" charset="-122"/>
              </a:rPr>
              <a:t>根据</a:t>
            </a:r>
            <a:r>
              <a:rPr lang="zh-CN" altLang="en-US" dirty="0">
                <a:latin typeface="微软雅黑" panose="020B0503020204020204" pitchFamily="34" charset="-122"/>
                <a:ea typeface="微软雅黑" panose="020B0503020204020204" pitchFamily="34" charset="-122"/>
              </a:rPr>
              <a:t>跑腿</a:t>
            </a:r>
            <a:r>
              <a:rPr lang="zh-CN" altLang="zh-CN" dirty="0" smtClean="0">
                <a:latin typeface="微软雅黑" panose="020B0503020204020204" pitchFamily="34" charset="-122"/>
                <a:ea typeface="微软雅黑" panose="020B0503020204020204" pitchFamily="34" charset="-122"/>
              </a:rPr>
              <a:t>员</a:t>
            </a:r>
            <a:r>
              <a:rPr lang="zh-CN" altLang="zh-CN" dirty="0">
                <a:latin typeface="微软雅黑" panose="020B0503020204020204" pitchFamily="34" charset="-122"/>
                <a:ea typeface="微软雅黑" panose="020B0503020204020204" pitchFamily="34" charset="-122"/>
              </a:rPr>
              <a:t>的所处地域</a:t>
            </a:r>
            <a:r>
              <a:rPr lang="zh-CN"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会在首页推荐合适的订单给跑腿员。</a:t>
            </a:r>
            <a:endParaRPr lang="zh-CN" altLang="en-US" dirty="0"/>
          </a:p>
        </p:txBody>
      </p:sp>
      <p:pic>
        <p:nvPicPr>
          <p:cNvPr id="32" name="图片 31"/>
          <p:cNvPicPr/>
          <p:nvPr/>
        </p:nvPicPr>
        <p:blipFill>
          <a:blip r:embed="rId2">
            <a:extLst>
              <a:ext uri="{28A0092B-C50C-407E-A947-70E740481C1C}">
                <a14:useLocalDpi xmlns:a14="http://schemas.microsoft.com/office/drawing/2010/main" val="0"/>
              </a:ext>
            </a:extLst>
          </a:blip>
          <a:stretch>
            <a:fillRect/>
          </a:stretch>
        </p:blipFill>
        <p:spPr>
          <a:xfrm>
            <a:off x="6037534" y="2076994"/>
            <a:ext cx="5760085" cy="2348865"/>
          </a:xfrm>
          <a:prstGeom prst="rect">
            <a:avLst/>
          </a:prstGeom>
        </p:spPr>
      </p:pic>
    </p:spTree>
    <p:extLst>
      <p:ext uri="{BB962C8B-B14F-4D97-AF65-F5344CB8AC3E}">
        <p14:creationId xmlns:p14="http://schemas.microsoft.com/office/powerpoint/2010/main" val="3281269682"/>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4902994" y="658922"/>
            <a:ext cx="2386012" cy="614362"/>
            <a:chOff x="4071938" y="642938"/>
            <a:chExt cx="2386012" cy="614362"/>
          </a:xfrm>
        </p:grpSpPr>
        <p:cxnSp>
          <p:nvCxnSpPr>
            <p:cNvPr id="9" name="直接连接符 8"/>
            <p:cNvCxnSpPr/>
            <p:nvPr/>
          </p:nvCxnSpPr>
          <p:spPr>
            <a:xfrm>
              <a:off x="4071938" y="642938"/>
              <a:ext cx="2386012" cy="0"/>
            </a:xfrm>
            <a:prstGeom prst="line">
              <a:avLst/>
            </a:prstGeom>
            <a:ln>
              <a:solidFill>
                <a:srgbClr val="484848"/>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071938" y="1257300"/>
              <a:ext cx="2386012" cy="0"/>
            </a:xfrm>
            <a:prstGeom prst="line">
              <a:avLst/>
            </a:prstGeom>
            <a:ln>
              <a:solidFill>
                <a:srgbClr val="484848"/>
              </a:solidFill>
              <a:prstDash val="dash"/>
            </a:ln>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4628169" y="642938"/>
            <a:ext cx="2935662" cy="646331"/>
          </a:xfrm>
          <a:prstGeom prst="rect">
            <a:avLst/>
          </a:prstGeom>
          <a:noFill/>
        </p:spPr>
        <p:txBody>
          <a:bodyPr wrap="square" rtlCol="0">
            <a:spAutoFit/>
          </a:bodyPr>
          <a:lstStyle/>
          <a:p>
            <a:pPr algn="ctr"/>
            <a:r>
              <a:rPr lang="en-US" altLang="zh-HK" sz="3600" b="1" dirty="0" err="1" smtClean="0">
                <a:solidFill>
                  <a:srgbClr val="D7343F"/>
                </a:solidFill>
                <a:latin typeface="微软雅黑" panose="020B0503020204020204" pitchFamily="34" charset="-122"/>
                <a:ea typeface="微软雅黑" panose="020B0503020204020204" pitchFamily="34" charset="-122"/>
              </a:rPr>
              <a:t>Con</a:t>
            </a:r>
            <a:r>
              <a:rPr lang="en-US" altLang="zh-HK" sz="3600" b="1" dirty="0" err="1" smtClean="0">
                <a:solidFill>
                  <a:srgbClr val="485766"/>
                </a:solidFill>
                <a:latin typeface="微软雅黑" panose="020B0503020204020204" pitchFamily="34" charset="-122"/>
                <a:ea typeface="微软雅黑" panose="020B0503020204020204" pitchFamily="34" charset="-122"/>
              </a:rPr>
              <a:t>tants</a:t>
            </a:r>
            <a:endParaRPr lang="zh-HK" altLang="en-US" sz="3600" b="1" dirty="0">
              <a:solidFill>
                <a:srgbClr val="485766"/>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rotWithShape="1">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rcRect t="29238" b="35781"/>
          <a:stretch/>
        </p:blipFill>
        <p:spPr>
          <a:xfrm>
            <a:off x="0" y="2098677"/>
            <a:ext cx="12192000" cy="2843212"/>
          </a:xfrm>
          <a:prstGeom prst="rect">
            <a:avLst/>
          </a:prstGeom>
        </p:spPr>
      </p:pic>
      <p:sp>
        <p:nvSpPr>
          <p:cNvPr id="5" name="矩形 4"/>
          <p:cNvSpPr/>
          <p:nvPr/>
        </p:nvSpPr>
        <p:spPr>
          <a:xfrm>
            <a:off x="0" y="4873627"/>
            <a:ext cx="12192000" cy="157162"/>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5" name="矩形 14"/>
          <p:cNvSpPr/>
          <p:nvPr/>
        </p:nvSpPr>
        <p:spPr>
          <a:xfrm>
            <a:off x="0" y="1941515"/>
            <a:ext cx="12192000" cy="157162"/>
          </a:xfrm>
          <a:prstGeom prst="rect">
            <a:avLst/>
          </a:prstGeom>
          <a:solidFill>
            <a:srgbClr val="484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2" name="文本框 31"/>
          <p:cNvSpPr txBox="1"/>
          <p:nvPr/>
        </p:nvSpPr>
        <p:spPr>
          <a:xfrm>
            <a:off x="1706563" y="3973911"/>
            <a:ext cx="1092200" cy="1077218"/>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rPr>
              <a:t>项目背景</a:t>
            </a:r>
            <a:endParaRPr lang="zh-HK" altLang="en-US" sz="3200" b="1" dirty="0">
              <a:solidFill>
                <a:schemeClr val="bg1"/>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5304790" y="3974729"/>
            <a:ext cx="1582420" cy="1077218"/>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rPr>
              <a:t>可行性研究</a:t>
            </a:r>
            <a:endParaRPr lang="zh-HK" altLang="en-US" sz="3200" b="1" dirty="0">
              <a:solidFill>
                <a:schemeClr val="bg1"/>
              </a:solidFill>
              <a:latin typeface="微软雅黑" panose="020B0503020204020204" pitchFamily="34" charset="-122"/>
              <a:ea typeface="微软雅黑" panose="020B0503020204020204" pitchFamily="34" charset="-122"/>
            </a:endParaRPr>
          </a:p>
        </p:txBody>
      </p:sp>
      <p:sp>
        <p:nvSpPr>
          <p:cNvPr id="27" name="椭圆 26"/>
          <p:cNvSpPr/>
          <p:nvPr/>
        </p:nvSpPr>
        <p:spPr>
          <a:xfrm>
            <a:off x="1678890" y="2540000"/>
            <a:ext cx="1147546" cy="1147546"/>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000" b="1" dirty="0" smtClean="0">
                <a:latin typeface="微软雅黑" panose="020B0503020204020204" pitchFamily="34" charset="-122"/>
                <a:ea typeface="微软雅黑" panose="020B0503020204020204" pitchFamily="34" charset="-122"/>
              </a:rPr>
              <a:t>01</a:t>
            </a:r>
            <a:endParaRPr lang="zh-HK" altLang="en-US" sz="4000" b="1" dirty="0">
              <a:latin typeface="微软雅黑" panose="020B0503020204020204" pitchFamily="34" charset="-122"/>
              <a:ea typeface="微软雅黑" panose="020B0503020204020204" pitchFamily="34" charset="-122"/>
            </a:endParaRPr>
          </a:p>
        </p:txBody>
      </p:sp>
      <p:sp>
        <p:nvSpPr>
          <p:cNvPr id="28" name="椭圆 27"/>
          <p:cNvSpPr/>
          <p:nvPr/>
        </p:nvSpPr>
        <p:spPr>
          <a:xfrm>
            <a:off x="5522227" y="2540992"/>
            <a:ext cx="1147546" cy="1147546"/>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000" b="1" dirty="0" smtClean="0">
                <a:latin typeface="微软雅黑" panose="020B0503020204020204" pitchFamily="34" charset="-122"/>
                <a:ea typeface="微软雅黑" panose="020B0503020204020204" pitchFamily="34" charset="-122"/>
              </a:rPr>
              <a:t>02</a:t>
            </a:r>
            <a:endParaRPr lang="zh-HK" altLang="en-US" sz="4000" b="1" dirty="0">
              <a:latin typeface="微软雅黑" panose="020B0503020204020204" pitchFamily="34" charset="-122"/>
              <a:ea typeface="微软雅黑" panose="020B0503020204020204" pitchFamily="34" charset="-122"/>
            </a:endParaRPr>
          </a:p>
        </p:txBody>
      </p:sp>
      <p:sp>
        <p:nvSpPr>
          <p:cNvPr id="29" name="椭圆 28"/>
          <p:cNvSpPr/>
          <p:nvPr/>
        </p:nvSpPr>
        <p:spPr>
          <a:xfrm>
            <a:off x="9365565" y="2540992"/>
            <a:ext cx="1147546" cy="1147546"/>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4000" b="1" dirty="0" smtClean="0">
                <a:latin typeface="微软雅黑" panose="020B0503020204020204" pitchFamily="34" charset="-122"/>
                <a:ea typeface="微软雅黑" panose="020B0503020204020204" pitchFamily="34" charset="-122"/>
              </a:rPr>
              <a:t>03</a:t>
            </a:r>
            <a:endParaRPr lang="zh-HK" altLang="en-US" sz="4000" b="1" dirty="0">
              <a:latin typeface="微软雅黑" panose="020B0503020204020204" pitchFamily="34" charset="-122"/>
              <a:ea typeface="微软雅黑" panose="020B0503020204020204" pitchFamily="34" charset="-122"/>
            </a:endParaRPr>
          </a:p>
        </p:txBody>
      </p:sp>
      <p:sp>
        <p:nvSpPr>
          <p:cNvPr id="34" name="文本框 33"/>
          <p:cNvSpPr txBox="1"/>
          <p:nvPr/>
        </p:nvSpPr>
        <p:spPr>
          <a:xfrm>
            <a:off x="9393238" y="3972919"/>
            <a:ext cx="1092200" cy="1077218"/>
          </a:xfrm>
          <a:prstGeom prst="rect">
            <a:avLst/>
          </a:prstGeom>
          <a:noFill/>
        </p:spPr>
        <p:txBody>
          <a:bodyPr wrap="square" rtlCol="0">
            <a:spAutoFit/>
          </a:bodyPr>
          <a:lstStyle/>
          <a:p>
            <a:pPr algn="ctr"/>
            <a:r>
              <a:rPr lang="zh-CN" altLang="en-US" sz="3200" b="1" dirty="0" smtClean="0">
                <a:solidFill>
                  <a:schemeClr val="bg1"/>
                </a:solidFill>
                <a:latin typeface="微软雅黑" panose="020B0503020204020204" pitchFamily="34" charset="-122"/>
                <a:ea typeface="微软雅黑" panose="020B0503020204020204" pitchFamily="34" charset="-122"/>
              </a:rPr>
              <a:t>需求分析</a:t>
            </a:r>
            <a:endParaRPr lang="zh-HK" altLang="en-US" sz="3200" b="1"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3086100" y="6139157"/>
            <a:ext cx="6019800" cy="461665"/>
          </a:xfrm>
          <a:prstGeom prst="rect">
            <a:avLst/>
          </a:prstGeom>
          <a:noFill/>
        </p:spPr>
        <p:txBody>
          <a:bodyPr wrap="square" rtlCol="0">
            <a:spAutoFit/>
          </a:bodyPr>
          <a:lstStyle/>
          <a:p>
            <a:pPr algn="ctr"/>
            <a:r>
              <a:rPr lang="en-US" altLang="zh-HK" sz="1200" dirty="0" err="1" smtClean="0">
                <a:solidFill>
                  <a:srgbClr val="484848"/>
                </a:solidFill>
              </a:rPr>
              <a:t>Copyight</a:t>
            </a:r>
            <a:r>
              <a:rPr lang="en-US" altLang="zh-HK" sz="1200" dirty="0" smtClean="0">
                <a:solidFill>
                  <a:srgbClr val="484848"/>
                </a:solidFill>
              </a:rPr>
              <a:t> @2014 </a:t>
            </a:r>
            <a:r>
              <a:rPr lang="en-US" altLang="zh-CN" sz="1200" dirty="0" err="1" smtClean="0">
                <a:solidFill>
                  <a:srgbClr val="484848"/>
                </a:solidFill>
              </a:rPr>
              <a:t>wechat</a:t>
            </a:r>
            <a:r>
              <a:rPr lang="en-US" altLang="zh-HK" sz="1200" dirty="0" smtClean="0">
                <a:solidFill>
                  <a:srgbClr val="484848"/>
                </a:solidFill>
              </a:rPr>
              <a:t> </a:t>
            </a:r>
            <a:r>
              <a:rPr lang="en-US" altLang="zh-HK" sz="1200" dirty="0" err="1" smtClean="0">
                <a:solidFill>
                  <a:srgbClr val="484848"/>
                </a:solidFill>
              </a:rPr>
              <a:t>damen_ppp</a:t>
            </a:r>
            <a:r>
              <a:rPr lang="en-US" altLang="zh-HK" sz="1200" dirty="0" smtClean="0">
                <a:solidFill>
                  <a:srgbClr val="484848"/>
                </a:solidFill>
              </a:rPr>
              <a:t> </a:t>
            </a:r>
            <a:r>
              <a:rPr lang="en-US" altLang="zh-HK" sz="1200" dirty="0" err="1" smtClean="0">
                <a:solidFill>
                  <a:srgbClr val="484848"/>
                </a:solidFill>
              </a:rPr>
              <a:t>lnc</a:t>
            </a:r>
            <a:endParaRPr lang="en-US" altLang="zh-HK" sz="1200" dirty="0" smtClean="0">
              <a:solidFill>
                <a:srgbClr val="484848"/>
              </a:solidFill>
            </a:endParaRPr>
          </a:p>
          <a:p>
            <a:pPr algn="ctr"/>
            <a:r>
              <a:rPr lang="en-US" altLang="zh-HK" sz="1200" dirty="0" smtClean="0">
                <a:solidFill>
                  <a:srgbClr val="484848"/>
                </a:solidFill>
              </a:rPr>
              <a:t>All Rights Reserved</a:t>
            </a:r>
            <a:endParaRPr lang="zh-HK" altLang="en-US" sz="1200" dirty="0">
              <a:solidFill>
                <a:srgbClr val="484848"/>
              </a:solidFill>
            </a:endParaRPr>
          </a:p>
        </p:txBody>
      </p:sp>
    </p:spTree>
    <p:extLst>
      <p:ext uri="{BB962C8B-B14F-4D97-AF65-F5344CB8AC3E}">
        <p14:creationId xmlns:p14="http://schemas.microsoft.com/office/powerpoint/2010/main" val="355344113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b="18308"/>
          <a:stretch/>
        </p:blipFill>
        <p:spPr>
          <a:xfrm>
            <a:off x="0" y="0"/>
            <a:ext cx="12192000" cy="6877050"/>
          </a:xfrm>
          <a:prstGeom prst="rect">
            <a:avLst/>
          </a:prstGeom>
        </p:spPr>
      </p:pic>
      <p:sp>
        <p:nvSpPr>
          <p:cNvPr id="4" name="矩形 3"/>
          <p:cNvSpPr/>
          <p:nvPr/>
        </p:nvSpPr>
        <p:spPr>
          <a:xfrm>
            <a:off x="0" y="0"/>
            <a:ext cx="12192000" cy="6858000"/>
          </a:xfrm>
          <a:prstGeom prst="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3200400" y="2644170"/>
            <a:ext cx="5791200" cy="1569660"/>
          </a:xfrm>
          <a:prstGeom prst="rect">
            <a:avLst/>
          </a:prstGeom>
          <a:noFill/>
          <a:ln>
            <a:solidFill>
              <a:schemeClr val="bg1"/>
            </a:solidFill>
          </a:ln>
        </p:spPr>
        <p:txBody>
          <a:bodyPr wrap="square" rtlCol="0">
            <a:spAutoFit/>
          </a:bodyPr>
          <a:lstStyle/>
          <a:p>
            <a:pPr algn="ctr"/>
            <a:r>
              <a:rPr lang="en-US" altLang="zh-CN" sz="9600" b="1" spc="300" dirty="0" smtClean="0">
                <a:solidFill>
                  <a:schemeClr val="bg1"/>
                </a:solidFill>
                <a:latin typeface="微软雅黑" panose="020B0503020204020204" pitchFamily="34" charset="-122"/>
                <a:ea typeface="微软雅黑" panose="020B0503020204020204" pitchFamily="34" charset="-122"/>
              </a:rPr>
              <a:t>Th</a:t>
            </a:r>
            <a:r>
              <a:rPr lang="en-US" altLang="zh-CN" sz="9600" b="1" spc="300" dirty="0" smtClean="0">
                <a:solidFill>
                  <a:srgbClr val="D6343F"/>
                </a:solidFill>
                <a:latin typeface="微软雅黑" panose="020B0503020204020204" pitchFamily="34" charset="-122"/>
                <a:ea typeface="微软雅黑" panose="020B0503020204020204" pitchFamily="34" charset="-122"/>
              </a:rPr>
              <a:t>a</a:t>
            </a:r>
            <a:r>
              <a:rPr lang="en-US" altLang="zh-CN" sz="9600" b="1" spc="300" dirty="0" smtClean="0">
                <a:solidFill>
                  <a:schemeClr val="bg1"/>
                </a:solidFill>
                <a:latin typeface="微软雅黑" panose="020B0503020204020204" pitchFamily="34" charset="-122"/>
                <a:ea typeface="微软雅黑" panose="020B0503020204020204" pitchFamily="34" charset="-122"/>
              </a:rPr>
              <a:t>nks</a:t>
            </a:r>
            <a:r>
              <a:rPr lang="en-US" altLang="zh-CN" sz="9600" b="1" spc="300" dirty="0">
                <a:solidFill>
                  <a:schemeClr val="bg1"/>
                </a:solidFill>
                <a:latin typeface="微软雅黑" panose="020B0503020204020204" pitchFamily="34" charset="-122"/>
                <a:ea typeface="微软雅黑" panose="020B0503020204020204" pitchFamily="34" charset="-122"/>
              </a:rPr>
              <a:t>.</a:t>
            </a:r>
            <a:endParaRPr lang="zh-HK" altLang="en-US" sz="9600" b="1" spc="300"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086100" y="6139157"/>
            <a:ext cx="6019800" cy="461665"/>
          </a:xfrm>
          <a:prstGeom prst="rect">
            <a:avLst/>
          </a:prstGeom>
          <a:noFill/>
        </p:spPr>
        <p:txBody>
          <a:bodyPr wrap="square" rtlCol="0">
            <a:spAutoFit/>
          </a:bodyPr>
          <a:lstStyle/>
          <a:p>
            <a:pPr algn="ctr"/>
            <a:r>
              <a:rPr lang="en-US" altLang="zh-HK" sz="1200" dirty="0" err="1" smtClean="0">
                <a:solidFill>
                  <a:schemeClr val="bg1"/>
                </a:solidFill>
              </a:rPr>
              <a:t>Copyight</a:t>
            </a:r>
            <a:r>
              <a:rPr lang="en-US" altLang="zh-HK" sz="1200" dirty="0" smtClean="0">
                <a:solidFill>
                  <a:schemeClr val="bg1"/>
                </a:solidFill>
              </a:rPr>
              <a:t> @2014 </a:t>
            </a:r>
            <a:r>
              <a:rPr lang="en-US" altLang="zh-CN" sz="1200" dirty="0" err="1" smtClean="0">
                <a:solidFill>
                  <a:schemeClr val="bg1"/>
                </a:solidFill>
              </a:rPr>
              <a:t>wechat</a:t>
            </a:r>
            <a:r>
              <a:rPr lang="en-US" altLang="zh-HK" sz="1200" dirty="0" smtClean="0">
                <a:solidFill>
                  <a:schemeClr val="bg1"/>
                </a:solidFill>
              </a:rPr>
              <a:t> </a:t>
            </a:r>
            <a:r>
              <a:rPr lang="en-US" altLang="zh-HK" sz="1200" dirty="0" err="1" smtClean="0">
                <a:solidFill>
                  <a:schemeClr val="bg1"/>
                </a:solidFill>
              </a:rPr>
              <a:t>damen_ppp</a:t>
            </a:r>
            <a:r>
              <a:rPr lang="en-US" altLang="zh-HK" sz="1200" dirty="0" smtClean="0">
                <a:solidFill>
                  <a:schemeClr val="bg1"/>
                </a:solidFill>
              </a:rPr>
              <a:t> </a:t>
            </a:r>
            <a:r>
              <a:rPr lang="en-US" altLang="zh-HK" sz="1200" dirty="0" err="1" smtClean="0">
                <a:solidFill>
                  <a:schemeClr val="bg1"/>
                </a:solidFill>
              </a:rPr>
              <a:t>lnc</a:t>
            </a:r>
            <a:endParaRPr lang="en-US" altLang="zh-HK" sz="1200" dirty="0" smtClean="0">
              <a:solidFill>
                <a:schemeClr val="bg1"/>
              </a:solidFill>
            </a:endParaRPr>
          </a:p>
          <a:p>
            <a:pPr algn="ctr"/>
            <a:r>
              <a:rPr lang="en-US" altLang="zh-HK" sz="1200" dirty="0" smtClean="0">
                <a:solidFill>
                  <a:schemeClr val="bg1"/>
                </a:solidFill>
              </a:rPr>
              <a:t>All Rights Reserved</a:t>
            </a:r>
            <a:endParaRPr lang="zh-HK" altLang="en-US" sz="1200" dirty="0">
              <a:solidFill>
                <a:schemeClr val="bg1"/>
              </a:solidFill>
            </a:endParaRPr>
          </a:p>
        </p:txBody>
      </p:sp>
    </p:spTree>
    <p:extLst>
      <p:ext uri="{BB962C8B-B14F-4D97-AF65-F5344CB8AC3E}">
        <p14:creationId xmlns:p14="http://schemas.microsoft.com/office/powerpoint/2010/main" val="683759260"/>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59654" y="86955"/>
            <a:ext cx="3444158" cy="986484"/>
            <a:chOff x="0" y="174039"/>
            <a:chExt cx="3444158" cy="986484"/>
          </a:xfrm>
        </p:grpSpPr>
        <p:sp>
          <p:nvSpPr>
            <p:cNvPr id="20" name="文本框 19"/>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需求分析</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功能需求</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22" name="矩形 21"/>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sp>
        <p:nvSpPr>
          <p:cNvPr id="8" name="矩形 7"/>
          <p:cNvSpPr/>
          <p:nvPr/>
        </p:nvSpPr>
        <p:spPr>
          <a:xfrm>
            <a:off x="1424273" y="1650622"/>
            <a:ext cx="1107996"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用户</a:t>
            </a:r>
            <a:r>
              <a:rPr lang="zh-CN" altLang="zh-CN" b="1" dirty="0" smtClean="0">
                <a:latin typeface="微软雅黑" panose="020B0503020204020204" pitchFamily="34" charset="-122"/>
                <a:ea typeface="微软雅黑" panose="020B0503020204020204" pitchFamily="34" charset="-122"/>
              </a:rPr>
              <a:t>终端</a:t>
            </a:r>
            <a:endParaRPr lang="zh-CN" altLang="en-US" dirty="0"/>
          </a:p>
        </p:txBody>
      </p:sp>
      <p:sp>
        <p:nvSpPr>
          <p:cNvPr id="9" name="文本框 8"/>
          <p:cNvSpPr txBox="1"/>
          <p:nvPr/>
        </p:nvSpPr>
        <p:spPr>
          <a:xfrm>
            <a:off x="1293223" y="2597137"/>
            <a:ext cx="184731" cy="369332"/>
          </a:xfrm>
          <a:prstGeom prst="rect">
            <a:avLst/>
          </a:prstGeom>
          <a:noFill/>
        </p:spPr>
        <p:txBody>
          <a:bodyPr wrap="none" rtlCol="0">
            <a:spAutoFit/>
          </a:bodyPr>
          <a:lstStyle/>
          <a:p>
            <a:endParaRPr lang="zh-CN" altLang="en-US" dirty="0"/>
          </a:p>
        </p:txBody>
      </p:sp>
      <p:sp>
        <p:nvSpPr>
          <p:cNvPr id="23" name="矩形 22"/>
          <p:cNvSpPr/>
          <p:nvPr/>
        </p:nvSpPr>
        <p:spPr>
          <a:xfrm>
            <a:off x="5542002" y="1650622"/>
            <a:ext cx="1107996"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跑腿</a:t>
            </a:r>
            <a:r>
              <a:rPr lang="zh-CN" altLang="zh-CN" b="1" dirty="0" smtClean="0">
                <a:latin typeface="微软雅黑" panose="020B0503020204020204" pitchFamily="34" charset="-122"/>
                <a:ea typeface="微软雅黑" panose="020B0503020204020204" pitchFamily="34" charset="-122"/>
              </a:rPr>
              <a:t>终端</a:t>
            </a:r>
            <a:endParaRPr lang="zh-CN" altLang="en-US" dirty="0"/>
          </a:p>
        </p:txBody>
      </p:sp>
      <p:sp>
        <p:nvSpPr>
          <p:cNvPr id="24" name="矩形 23"/>
          <p:cNvSpPr/>
          <p:nvPr/>
        </p:nvSpPr>
        <p:spPr>
          <a:xfrm>
            <a:off x="9625576" y="1650622"/>
            <a:ext cx="1338828" cy="369332"/>
          </a:xfrm>
          <a:prstGeom prst="rect">
            <a:avLst/>
          </a:prstGeom>
        </p:spPr>
        <p:txBody>
          <a:bodyPr wrap="none">
            <a:spAutoFit/>
          </a:bodyPr>
          <a:lstStyle/>
          <a:p>
            <a:r>
              <a:rPr lang="zh-CN" altLang="en-US" b="1" dirty="0" smtClean="0">
                <a:latin typeface="微软雅黑" panose="020B0503020204020204" pitchFamily="34" charset="-122"/>
                <a:ea typeface="微软雅黑" panose="020B0503020204020204" pitchFamily="34" charset="-122"/>
              </a:rPr>
              <a:t>后台管理</a:t>
            </a:r>
            <a:r>
              <a:rPr lang="zh-CN" altLang="zh-CN" b="1" dirty="0" smtClean="0">
                <a:latin typeface="微软雅黑" panose="020B0503020204020204" pitchFamily="34" charset="-122"/>
                <a:ea typeface="微软雅黑" panose="020B0503020204020204" pitchFamily="34" charset="-122"/>
              </a:rPr>
              <a:t>端</a:t>
            </a:r>
            <a:endParaRPr lang="zh-CN" altLang="en-US" dirty="0"/>
          </a:p>
        </p:txBody>
      </p:sp>
      <p:sp>
        <p:nvSpPr>
          <p:cNvPr id="11" name="文本框 10"/>
          <p:cNvSpPr txBox="1"/>
          <p:nvPr/>
        </p:nvSpPr>
        <p:spPr>
          <a:xfrm>
            <a:off x="740960" y="2246022"/>
            <a:ext cx="2474622" cy="3782895"/>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用户终端应该实现跑腿订单的发布和支付这两个核心功能。同时提供跑腿订单历史、跑腿订单状态的查询。在发布订单时，还可存储用户的地址，以便后期修改。用户还可以可以查看历史账单，消费详情等。</a:t>
            </a:r>
            <a:endParaRPr lang="zh-CN" altLang="en-US"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4795858" y="2246022"/>
            <a:ext cx="2612571" cy="3782895"/>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接单终端应该实现接单的核心功能，配送员在主界面的任务列表中可以查看每个任务配送位置，预计时间，需求物品等内容，针对自己的情况来实现接单。完成一笔订单后，还可以在查看获得的相应金额。</a:t>
            </a:r>
            <a:endParaRPr lang="zh-CN" altLang="en-US"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8988705" y="2256713"/>
            <a:ext cx="2612571" cy="3367397"/>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后台管理端应该实现对跑腿订单的管理、用户的管理、跑腿员的管理。可以对跑腿的计费规则进行修改。管理员还可以查看统计报表，如：财务统计，区域统计，配送员统计等。</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4966902"/>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986484"/>
            <a:chOff x="0" y="174039"/>
            <a:chExt cx="3444158" cy="986484"/>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需求分析</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活动图</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332" y="1005116"/>
            <a:ext cx="6210108" cy="5656942"/>
          </a:xfrm>
          <a:prstGeom prst="rect">
            <a:avLst/>
          </a:prstGeom>
        </p:spPr>
      </p:pic>
    </p:spTree>
    <p:extLst>
      <p:ext uri="{BB962C8B-B14F-4D97-AF65-F5344CB8AC3E}">
        <p14:creationId xmlns:p14="http://schemas.microsoft.com/office/powerpoint/2010/main" val="1506978652"/>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986484"/>
            <a:chOff x="0" y="174039"/>
            <a:chExt cx="3444158" cy="986484"/>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需求分析</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用户订单发布</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a:xfrm>
            <a:off x="480017" y="1319660"/>
            <a:ext cx="6247590" cy="4271242"/>
          </a:xfrm>
          <a:prstGeom prst="rect">
            <a:avLst/>
          </a:prstGeom>
          <a:noFill/>
          <a:ln>
            <a:noFill/>
          </a:ln>
        </p:spPr>
      </p:pic>
      <p:sp>
        <p:nvSpPr>
          <p:cNvPr id="9" name="文本框 8"/>
          <p:cNvSpPr txBox="1"/>
          <p:nvPr/>
        </p:nvSpPr>
        <p:spPr>
          <a:xfrm>
            <a:off x="6975566" y="2338251"/>
            <a:ext cx="4049485" cy="2169825"/>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在订单发布之前需要</a:t>
            </a:r>
            <a:r>
              <a:rPr lang="zh-CN" altLang="zh-CN" dirty="0" smtClean="0">
                <a:latin typeface="微软雅黑" panose="020B0503020204020204" pitchFamily="34" charset="-122"/>
                <a:ea typeface="微软雅黑" panose="020B0503020204020204" pitchFamily="34" charset="-122"/>
              </a:rPr>
              <a:t>选择</a:t>
            </a:r>
            <a:r>
              <a:rPr lang="zh-CN" altLang="zh-CN" dirty="0">
                <a:latin typeface="微软雅黑" panose="020B0503020204020204" pitchFamily="34" charset="-122"/>
                <a:ea typeface="微软雅黑" panose="020B0503020204020204" pitchFamily="34" charset="-122"/>
              </a:rPr>
              <a:t>跑腿类型</a:t>
            </a:r>
            <a:r>
              <a:rPr lang="zh-CN"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如：帮买，帮送，帮排队</a:t>
            </a:r>
            <a:r>
              <a:rPr lang="zh-CN" altLang="zh-CN" dirty="0" smtClean="0">
                <a:latin typeface="微软雅黑" panose="020B0503020204020204" pitchFamily="34" charset="-122"/>
                <a:ea typeface="微软雅黑" panose="020B0503020204020204" pitchFamily="34" charset="-122"/>
              </a:rPr>
              <a:t>填写</a:t>
            </a:r>
            <a:r>
              <a:rPr lang="zh-CN" altLang="zh-CN" dirty="0">
                <a:latin typeface="微软雅黑" panose="020B0503020204020204" pitchFamily="34" charset="-122"/>
                <a:ea typeface="微软雅黑" panose="020B0503020204020204" pitchFamily="34" charset="-122"/>
              </a:rPr>
              <a:t>跑腿内容，最后填写预期时间，然后发布订单，如果没人接受，那么订单就会撤销。</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2122976"/>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986484"/>
            <a:chOff x="0" y="174039"/>
            <a:chExt cx="3444158" cy="986484"/>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需求分析</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用户订单支付</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a:xfrm>
            <a:off x="5969726" y="1804959"/>
            <a:ext cx="5525090" cy="3618804"/>
          </a:xfrm>
          <a:prstGeom prst="rect">
            <a:avLst/>
          </a:prstGeom>
          <a:noFill/>
          <a:ln>
            <a:noFill/>
          </a:ln>
        </p:spPr>
      </p:pic>
      <p:sp>
        <p:nvSpPr>
          <p:cNvPr id="7" name="文本框 6"/>
          <p:cNvSpPr txBox="1"/>
          <p:nvPr/>
        </p:nvSpPr>
        <p:spPr>
          <a:xfrm>
            <a:off x="1162594" y="2847703"/>
            <a:ext cx="4049486" cy="1706878"/>
          </a:xfrm>
          <a:prstGeom prst="rect">
            <a:avLst/>
          </a:prstGeom>
          <a:noFill/>
        </p:spPr>
        <p:txBody>
          <a:bodyPr wrap="square" rtlCol="0">
            <a:spAutoFit/>
          </a:bodyPr>
          <a:lstStyle/>
          <a:p>
            <a:pPr>
              <a:lnSpc>
                <a:spcPct val="150000"/>
              </a:lnSpc>
            </a:pPr>
            <a:r>
              <a:rPr lang="zh-CN" altLang="zh-CN" dirty="0">
                <a:latin typeface="微软雅黑" panose="020B0503020204020204" pitchFamily="34" charset="-122"/>
                <a:ea typeface="微软雅黑" panose="020B0503020204020204" pitchFamily="34" charset="-122"/>
              </a:rPr>
              <a:t>管理人员先接受订单，然后完成订单，最后确认订单，然后选择支付渠道，然后查看支付金额，进行支付，如果支付失败，重新选择支付渠道。</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99510742"/>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986484"/>
            <a:chOff x="0" y="174039"/>
            <a:chExt cx="3444158" cy="986484"/>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需求分析</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用户订单</a:t>
              </a:r>
              <a:r>
                <a:rPr lang="zh-CN" altLang="en-US" sz="2000" b="1" spc="300" dirty="0">
                  <a:solidFill>
                    <a:srgbClr val="485766"/>
                  </a:solidFill>
                  <a:latin typeface="微软雅黑" panose="020B0503020204020204" pitchFamily="34" charset="-122"/>
                  <a:ea typeface="微软雅黑" panose="020B0503020204020204" pitchFamily="34" charset="-122"/>
                </a:rPr>
                <a:t>评价</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sp>
        <p:nvSpPr>
          <p:cNvPr id="7" name="文本框 6"/>
          <p:cNvSpPr txBox="1"/>
          <p:nvPr/>
        </p:nvSpPr>
        <p:spPr>
          <a:xfrm>
            <a:off x="6701245" y="3019286"/>
            <a:ext cx="4049486" cy="1338828"/>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用户可以对已完成的订单进行评价，评价方式有打星以及详细评价两周方式。</a:t>
            </a:r>
            <a:endParaRPr lang="zh-CN" altLang="en-US"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1148159" y="1319660"/>
            <a:ext cx="4246801" cy="4767631"/>
          </a:xfrm>
          <a:prstGeom prst="rect">
            <a:avLst/>
          </a:prstGeom>
        </p:spPr>
      </p:pic>
    </p:spTree>
    <p:extLst>
      <p:ext uri="{BB962C8B-B14F-4D97-AF65-F5344CB8AC3E}">
        <p14:creationId xmlns:p14="http://schemas.microsoft.com/office/powerpoint/2010/main" val="366887147"/>
      </p:ext>
    </p:ext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986484"/>
            <a:chOff x="0" y="174039"/>
            <a:chExt cx="3444158" cy="986484"/>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需求分析</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用户订单管理</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sp>
        <p:nvSpPr>
          <p:cNvPr id="7" name="文本框 6"/>
          <p:cNvSpPr txBox="1"/>
          <p:nvPr/>
        </p:nvSpPr>
        <p:spPr>
          <a:xfrm>
            <a:off x="7171509" y="2795452"/>
            <a:ext cx="4049486" cy="1286891"/>
          </a:xfrm>
          <a:prstGeom prst="rect">
            <a:avLst/>
          </a:prstGeom>
          <a:noFill/>
        </p:spPr>
        <p:txBody>
          <a:bodyPr wrap="square" rtlCol="0">
            <a:spAutoFit/>
          </a:bodyPr>
          <a:lstStyle/>
          <a:p>
            <a:pPr>
              <a:lnSpc>
                <a:spcPct val="150000"/>
              </a:lnSpc>
            </a:pPr>
            <a:r>
              <a:rPr lang="zh-CN" altLang="zh-CN" dirty="0">
                <a:latin typeface="微软雅黑" panose="020B0503020204020204" pitchFamily="34" charset="-122"/>
                <a:ea typeface="微软雅黑" panose="020B0503020204020204" pitchFamily="34" charset="-122"/>
              </a:rPr>
              <a:t>首先进入订单管理页面，输入参数，然后查看订单，订单信息分别有：订单状态、订单时间、订单详情。</a:t>
            </a:r>
            <a:endParaRPr lang="zh-CN" altLang="en-US" dirty="0">
              <a:latin typeface="微软雅黑" panose="020B0503020204020204" pitchFamily="34" charset="-122"/>
              <a:ea typeface="微软雅黑" panose="020B0503020204020204" pitchFamily="34" charset="-122"/>
            </a:endParaRPr>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a:xfrm>
            <a:off x="427531" y="1393226"/>
            <a:ext cx="5857830" cy="4091342"/>
          </a:xfrm>
          <a:prstGeom prst="rect">
            <a:avLst/>
          </a:prstGeom>
          <a:noFill/>
          <a:ln>
            <a:noFill/>
          </a:ln>
        </p:spPr>
      </p:pic>
    </p:spTree>
    <p:extLst>
      <p:ext uri="{BB962C8B-B14F-4D97-AF65-F5344CB8AC3E}">
        <p14:creationId xmlns:p14="http://schemas.microsoft.com/office/powerpoint/2010/main" val="1405518954"/>
      </p:ext>
    </p:extLst>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986484"/>
            <a:chOff x="0" y="174039"/>
            <a:chExt cx="3444158" cy="986484"/>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需求分析</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用户地址管理</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sp>
        <p:nvSpPr>
          <p:cNvPr id="7" name="文本框 6"/>
          <p:cNvSpPr txBox="1"/>
          <p:nvPr/>
        </p:nvSpPr>
        <p:spPr>
          <a:xfrm>
            <a:off x="1162594" y="2847703"/>
            <a:ext cx="4049486" cy="1706878"/>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首先进入地址管理界面，选择添加新地址或者修改地址，如果选择添加新地址则填写详细地址信息，如果选择修改地址，则修改地址段信息。</a:t>
            </a:r>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a:xfrm>
            <a:off x="6463801" y="1334697"/>
            <a:ext cx="4339182" cy="3918296"/>
          </a:xfrm>
          <a:prstGeom prst="rect">
            <a:avLst/>
          </a:prstGeom>
          <a:noFill/>
          <a:ln>
            <a:noFill/>
          </a:ln>
        </p:spPr>
      </p:pic>
    </p:spTree>
    <p:extLst>
      <p:ext uri="{BB962C8B-B14F-4D97-AF65-F5344CB8AC3E}">
        <p14:creationId xmlns:p14="http://schemas.microsoft.com/office/powerpoint/2010/main" val="2694530087"/>
      </p:ext>
    </p:extLst>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986484"/>
            <a:chOff x="0" y="174039"/>
            <a:chExt cx="3444158" cy="986484"/>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需求分析</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用户钱包管理</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sp>
        <p:nvSpPr>
          <p:cNvPr id="7" name="文本框 6"/>
          <p:cNvSpPr txBox="1"/>
          <p:nvPr/>
        </p:nvSpPr>
        <p:spPr>
          <a:xfrm>
            <a:off x="6583680" y="2103120"/>
            <a:ext cx="4049486" cy="2536400"/>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首先进入我的钱包界面，查看余额，可以选择充值或者查询历史账单，选择充值的话，首先选择银行卡，然后判断卡内是否有余额。如果是则充值成功，如果否则充值失败。如果选择查看历史账单，则输入。</a:t>
            </a:r>
          </a:p>
        </p:txBody>
      </p:sp>
      <p:pic>
        <p:nvPicPr>
          <p:cNvPr id="9" name="图片 8"/>
          <p:cNvPicPr/>
          <p:nvPr/>
        </p:nvPicPr>
        <p:blipFill>
          <a:blip r:embed="rId2">
            <a:extLst>
              <a:ext uri="{28A0092B-C50C-407E-A947-70E740481C1C}">
                <a14:useLocalDpi xmlns:a14="http://schemas.microsoft.com/office/drawing/2010/main" val="0"/>
              </a:ext>
            </a:extLst>
          </a:blip>
          <a:srcRect/>
          <a:stretch>
            <a:fillRect/>
          </a:stretch>
        </p:blipFill>
        <p:spPr>
          <a:xfrm>
            <a:off x="585765" y="1005116"/>
            <a:ext cx="5057820" cy="5128019"/>
          </a:xfrm>
          <a:prstGeom prst="rect">
            <a:avLst/>
          </a:prstGeom>
          <a:noFill/>
          <a:ln>
            <a:noFill/>
          </a:ln>
        </p:spPr>
      </p:pic>
    </p:spTree>
    <p:extLst>
      <p:ext uri="{BB962C8B-B14F-4D97-AF65-F5344CB8AC3E}">
        <p14:creationId xmlns:p14="http://schemas.microsoft.com/office/powerpoint/2010/main" val="86693251"/>
      </p:ext>
    </p:extLst>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986484"/>
            <a:chOff x="0" y="174039"/>
            <a:chExt cx="3444158" cy="986484"/>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需求分析</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跑腿员接受任务</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a:xfrm>
            <a:off x="6126481" y="1248228"/>
            <a:ext cx="4897892" cy="4695371"/>
          </a:xfrm>
          <a:prstGeom prst="rect">
            <a:avLst/>
          </a:prstGeom>
          <a:noFill/>
          <a:ln>
            <a:noFill/>
          </a:ln>
        </p:spPr>
      </p:pic>
      <p:sp>
        <p:nvSpPr>
          <p:cNvPr id="6" name="文本框 5"/>
          <p:cNvSpPr txBox="1"/>
          <p:nvPr/>
        </p:nvSpPr>
        <p:spPr>
          <a:xfrm>
            <a:off x="1173480" y="2950960"/>
            <a:ext cx="3749040" cy="1289905"/>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首先选择新任务列表，然后查看订单时间、订单内容、订单地点，确认完成后接单。</a:t>
            </a:r>
          </a:p>
        </p:txBody>
      </p:sp>
    </p:spTree>
    <p:extLst>
      <p:ext uri="{BB962C8B-B14F-4D97-AF65-F5344CB8AC3E}">
        <p14:creationId xmlns:p14="http://schemas.microsoft.com/office/powerpoint/2010/main" val="663961005"/>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b="15357"/>
          <a:stretch/>
        </p:blipFill>
        <p:spPr>
          <a:xfrm>
            <a:off x="0" y="0"/>
            <a:ext cx="12192000" cy="6879771"/>
          </a:xfrm>
          <a:prstGeom prst="rect">
            <a:avLst/>
          </a:prstGeom>
          <a:solidFill>
            <a:srgbClr val="F3DE5A">
              <a:alpha val="36000"/>
            </a:srgbClr>
          </a:solidFill>
        </p:spPr>
      </p:pic>
      <p:sp>
        <p:nvSpPr>
          <p:cNvPr id="29" name="椭圆 28"/>
          <p:cNvSpPr/>
          <p:nvPr/>
        </p:nvSpPr>
        <p:spPr>
          <a:xfrm>
            <a:off x="7275369" y="1679116"/>
            <a:ext cx="229156" cy="229156"/>
          </a:xfrm>
          <a:prstGeom prst="ellipse">
            <a:avLst/>
          </a:prstGeom>
          <a:solidFill>
            <a:srgbClr val="D6343F">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0" name="椭圆 29"/>
          <p:cNvSpPr/>
          <p:nvPr/>
        </p:nvSpPr>
        <p:spPr>
          <a:xfrm>
            <a:off x="5886755" y="1499861"/>
            <a:ext cx="471201" cy="471201"/>
          </a:xfrm>
          <a:prstGeom prst="ellipse">
            <a:avLst/>
          </a:prstGeom>
          <a:solidFill>
            <a:srgbClr val="D6343F">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7" name="椭圆 26"/>
          <p:cNvSpPr/>
          <p:nvPr/>
        </p:nvSpPr>
        <p:spPr>
          <a:xfrm>
            <a:off x="6490687" y="1202957"/>
            <a:ext cx="651951" cy="651951"/>
          </a:xfrm>
          <a:prstGeom prst="ellipse">
            <a:avLst/>
          </a:prstGeom>
          <a:solidFill>
            <a:srgbClr val="D6343F">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椭圆 27"/>
          <p:cNvSpPr/>
          <p:nvPr/>
        </p:nvSpPr>
        <p:spPr>
          <a:xfrm>
            <a:off x="6863857" y="1872683"/>
            <a:ext cx="463448" cy="463448"/>
          </a:xfrm>
          <a:prstGeom prst="ellipse">
            <a:avLst/>
          </a:prstGeom>
          <a:solidFill>
            <a:srgbClr val="D6343F">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6" name="椭圆 15"/>
          <p:cNvSpPr/>
          <p:nvPr/>
        </p:nvSpPr>
        <p:spPr>
          <a:xfrm>
            <a:off x="5463698" y="4433540"/>
            <a:ext cx="302440" cy="302440"/>
          </a:xfrm>
          <a:prstGeom prst="ellipse">
            <a:avLst/>
          </a:prstGeom>
          <a:solidFill>
            <a:srgbClr val="060606">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0" name="椭圆 9"/>
          <p:cNvSpPr/>
          <p:nvPr/>
        </p:nvSpPr>
        <p:spPr>
          <a:xfrm>
            <a:off x="5641273" y="4639634"/>
            <a:ext cx="1102659" cy="1102659"/>
          </a:xfrm>
          <a:prstGeom prst="ellipse">
            <a:avLst/>
          </a:prstGeom>
          <a:solidFill>
            <a:srgbClr val="060606">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 name="椭圆 1"/>
          <p:cNvSpPr/>
          <p:nvPr/>
        </p:nvSpPr>
        <p:spPr>
          <a:xfrm>
            <a:off x="5893200" y="2982789"/>
            <a:ext cx="665144" cy="665144"/>
          </a:xfrm>
          <a:prstGeom prst="ellipse">
            <a:avLst/>
          </a:prstGeom>
          <a:solidFill>
            <a:srgbClr val="060606">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 name="椭圆 8"/>
          <p:cNvSpPr/>
          <p:nvPr/>
        </p:nvSpPr>
        <p:spPr>
          <a:xfrm>
            <a:off x="5200201" y="2318011"/>
            <a:ext cx="741225" cy="741225"/>
          </a:xfrm>
          <a:prstGeom prst="ellipse">
            <a:avLst/>
          </a:prstGeom>
          <a:solidFill>
            <a:srgbClr val="060606">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1" name="椭圆 10"/>
          <p:cNvSpPr/>
          <p:nvPr/>
        </p:nvSpPr>
        <p:spPr>
          <a:xfrm>
            <a:off x="6538813" y="3814654"/>
            <a:ext cx="949380" cy="932962"/>
          </a:xfrm>
          <a:prstGeom prst="ellipse">
            <a:avLst/>
          </a:prstGeom>
          <a:solidFill>
            <a:srgbClr val="D6343F">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2" name="椭圆 11"/>
          <p:cNvSpPr/>
          <p:nvPr/>
        </p:nvSpPr>
        <p:spPr>
          <a:xfrm>
            <a:off x="6634425" y="2869045"/>
            <a:ext cx="790515" cy="790515"/>
          </a:xfrm>
          <a:prstGeom prst="ellipse">
            <a:avLst/>
          </a:prstGeom>
          <a:solidFill>
            <a:srgbClr val="D6343F">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椭圆 12"/>
          <p:cNvSpPr/>
          <p:nvPr/>
        </p:nvSpPr>
        <p:spPr>
          <a:xfrm>
            <a:off x="6084802" y="2088682"/>
            <a:ext cx="857026" cy="857026"/>
          </a:xfrm>
          <a:prstGeom prst="ellipse">
            <a:avLst/>
          </a:prstGeom>
          <a:solidFill>
            <a:srgbClr val="D6343F">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椭圆 13"/>
          <p:cNvSpPr/>
          <p:nvPr/>
        </p:nvSpPr>
        <p:spPr>
          <a:xfrm>
            <a:off x="4855655" y="3072807"/>
            <a:ext cx="854560" cy="854560"/>
          </a:xfrm>
          <a:prstGeom prst="ellipse">
            <a:avLst/>
          </a:prstGeom>
          <a:solidFill>
            <a:srgbClr val="D6343F">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5" name="椭圆 14"/>
          <p:cNvSpPr/>
          <p:nvPr/>
        </p:nvSpPr>
        <p:spPr>
          <a:xfrm>
            <a:off x="5606449" y="3649580"/>
            <a:ext cx="820357" cy="820357"/>
          </a:xfrm>
          <a:prstGeom prst="ellipse">
            <a:avLst/>
          </a:prstGeom>
          <a:solidFill>
            <a:srgbClr val="060606">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7" name="椭圆 16"/>
          <p:cNvSpPr/>
          <p:nvPr/>
        </p:nvSpPr>
        <p:spPr>
          <a:xfrm>
            <a:off x="5800617" y="2095566"/>
            <a:ext cx="281618" cy="281618"/>
          </a:xfrm>
          <a:prstGeom prst="ellipse">
            <a:avLst/>
          </a:prstGeom>
          <a:solidFill>
            <a:srgbClr val="060606">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8" name="直角三角形 47"/>
          <p:cNvSpPr/>
          <p:nvPr/>
        </p:nvSpPr>
        <p:spPr>
          <a:xfrm>
            <a:off x="-7305" y="-21771"/>
            <a:ext cx="12192000" cy="6879771"/>
          </a:xfrm>
          <a:prstGeom prst="rtTriangle">
            <a:avLst/>
          </a:prstGeom>
          <a:solidFill>
            <a:srgbClr val="D6343F">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9" name="直角三角形 48"/>
          <p:cNvSpPr/>
          <p:nvPr/>
        </p:nvSpPr>
        <p:spPr>
          <a:xfrm flipH="1" flipV="1">
            <a:off x="26355" y="0"/>
            <a:ext cx="12192000" cy="6879771"/>
          </a:xfrm>
          <a:prstGeom prst="rtTriangle">
            <a:avLst/>
          </a:prstGeom>
          <a:solidFill>
            <a:srgbClr val="060606">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3" name="椭圆 32"/>
          <p:cNvSpPr/>
          <p:nvPr/>
        </p:nvSpPr>
        <p:spPr>
          <a:xfrm>
            <a:off x="7037869" y="2493554"/>
            <a:ext cx="229156" cy="229156"/>
          </a:xfrm>
          <a:prstGeom prst="ellipse">
            <a:avLst/>
          </a:prstGeom>
          <a:solidFill>
            <a:srgbClr val="060606">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52" name="组合 51"/>
          <p:cNvGrpSpPr/>
          <p:nvPr/>
        </p:nvGrpSpPr>
        <p:grpSpPr>
          <a:xfrm>
            <a:off x="3086100" y="2610509"/>
            <a:ext cx="6019800" cy="1452317"/>
            <a:chOff x="3086100" y="2635624"/>
            <a:chExt cx="6019800" cy="1452317"/>
          </a:xfrm>
        </p:grpSpPr>
        <p:sp>
          <p:nvSpPr>
            <p:cNvPr id="50" name="文本框 49"/>
            <p:cNvSpPr txBox="1"/>
            <p:nvPr/>
          </p:nvSpPr>
          <p:spPr>
            <a:xfrm>
              <a:off x="3688977" y="2635624"/>
              <a:ext cx="4814047" cy="1200329"/>
            </a:xfrm>
            <a:prstGeom prst="rect">
              <a:avLst/>
            </a:prstGeom>
            <a:noFill/>
          </p:spPr>
          <p:txBody>
            <a:bodyPr wrap="square" rtlCol="0">
              <a:spAutoFit/>
            </a:bodyPr>
            <a:lstStyle/>
            <a:p>
              <a:pPr algn="ctr"/>
              <a:r>
                <a:rPr lang="zh-CN" altLang="en-US" sz="7200" b="1" dirty="0" smtClean="0">
                  <a:solidFill>
                    <a:schemeClr val="bg1"/>
                  </a:solidFill>
                  <a:latin typeface="华文细黑" panose="02010600040101010101" pitchFamily="2" charset="-122"/>
                  <a:ea typeface="华文细黑" panose="02010600040101010101" pitchFamily="2" charset="-122"/>
                </a:rPr>
                <a:t>项目背景</a:t>
              </a:r>
              <a:endParaRPr lang="zh-HK" altLang="en-US" sz="7200" b="1" dirty="0">
                <a:solidFill>
                  <a:schemeClr val="bg1"/>
                </a:solidFill>
                <a:latin typeface="华文细黑" panose="02010600040101010101" pitchFamily="2" charset="-122"/>
                <a:ea typeface="华文细黑" panose="02010600040101010101" pitchFamily="2" charset="-122"/>
              </a:endParaRPr>
            </a:p>
          </p:txBody>
        </p:sp>
        <p:sp>
          <p:nvSpPr>
            <p:cNvPr id="51" name="文本框 50"/>
            <p:cNvSpPr txBox="1"/>
            <p:nvPr/>
          </p:nvSpPr>
          <p:spPr>
            <a:xfrm>
              <a:off x="3086100" y="3810942"/>
              <a:ext cx="6019800" cy="276999"/>
            </a:xfrm>
            <a:prstGeom prst="rect">
              <a:avLst/>
            </a:prstGeom>
            <a:noFill/>
          </p:spPr>
          <p:txBody>
            <a:bodyPr wrap="square" rtlCol="0">
              <a:spAutoFit/>
            </a:bodyPr>
            <a:lstStyle/>
            <a:p>
              <a:pPr algn="ctr"/>
              <a:r>
                <a:rPr lang="zh-CN" altLang="en-US" sz="1200" dirty="0" smtClean="0">
                  <a:solidFill>
                    <a:schemeClr val="bg1"/>
                  </a:solidFill>
                </a:rPr>
                <a:t>杭州电子科技大学信息工程学院</a:t>
              </a:r>
              <a:endParaRPr lang="zh-HK" altLang="en-US" sz="1200" dirty="0">
                <a:solidFill>
                  <a:schemeClr val="bg1"/>
                </a:solidFill>
              </a:endParaRPr>
            </a:p>
          </p:txBody>
        </p:sp>
      </p:grpSp>
      <p:sp>
        <p:nvSpPr>
          <p:cNvPr id="34" name="椭圆 33"/>
          <p:cNvSpPr/>
          <p:nvPr/>
        </p:nvSpPr>
        <p:spPr>
          <a:xfrm>
            <a:off x="4607136" y="4022128"/>
            <a:ext cx="713852" cy="713852"/>
          </a:xfrm>
          <a:prstGeom prst="ellipse">
            <a:avLst/>
          </a:prstGeom>
          <a:solidFill>
            <a:srgbClr val="060606">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椭圆 34"/>
          <p:cNvSpPr/>
          <p:nvPr/>
        </p:nvSpPr>
        <p:spPr>
          <a:xfrm>
            <a:off x="6831538" y="4827514"/>
            <a:ext cx="311100" cy="305720"/>
          </a:xfrm>
          <a:prstGeom prst="ellipse">
            <a:avLst/>
          </a:prstGeom>
          <a:solidFill>
            <a:srgbClr val="D6343F">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extLst>
      <p:ext uri="{BB962C8B-B14F-4D97-AF65-F5344CB8AC3E}">
        <p14:creationId xmlns:p14="http://schemas.microsoft.com/office/powerpoint/2010/main" val="1145969728"/>
      </p:ext>
    </p:extLst>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986484"/>
            <a:chOff x="0" y="174039"/>
            <a:chExt cx="3444158" cy="986484"/>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需求分析</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跑腿员任务列表</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a:xfrm>
            <a:off x="427531" y="1659813"/>
            <a:ext cx="5162641" cy="3723186"/>
          </a:xfrm>
          <a:prstGeom prst="rect">
            <a:avLst/>
          </a:prstGeom>
          <a:noFill/>
          <a:ln>
            <a:noFill/>
          </a:ln>
        </p:spPr>
      </p:pic>
      <p:sp>
        <p:nvSpPr>
          <p:cNvPr id="7" name="文本框 6"/>
          <p:cNvSpPr txBox="1"/>
          <p:nvPr/>
        </p:nvSpPr>
        <p:spPr>
          <a:xfrm>
            <a:off x="6309360" y="2136743"/>
            <a:ext cx="4598126" cy="2536400"/>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跑腿</a:t>
            </a:r>
            <a:r>
              <a:rPr lang="zh-CN" altLang="en-US" dirty="0" smtClean="0">
                <a:latin typeface="微软雅黑" panose="020B0503020204020204" pitchFamily="34" charset="-122"/>
                <a:ea typeface="微软雅黑" panose="020B0503020204020204" pitchFamily="34" charset="-122"/>
              </a:rPr>
              <a:t>员首先刷新列表，并在顶部有三个任务状态，分别是待开始，进行中，已完成。跑腿员可以点击开始任务按钮开始，任务状态同时会转化到进行中，进行中状态通过任务完成按钮点击后，会转换至已完成状态，在经过用户确认，跑腿员即可获得赏金。</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3670606"/>
      </p:ext>
    </p:extLst>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986484"/>
            <a:chOff x="0" y="174039"/>
            <a:chExt cx="3444158" cy="986484"/>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需求分析</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跑腿员审核</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sp>
        <p:nvSpPr>
          <p:cNvPr id="9" name="文本框 8"/>
          <p:cNvSpPr txBox="1"/>
          <p:nvPr/>
        </p:nvSpPr>
        <p:spPr>
          <a:xfrm>
            <a:off x="6975566" y="2338251"/>
            <a:ext cx="4049485" cy="1338828"/>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跑腿员只有在审核通过后再能开始接单，跑腿员需要上传个人信息以及身份证图片，并经由管理员人工审核。</a:t>
            </a:r>
            <a:endParaRPr lang="zh-CN" altLang="en-US"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260255" y="1591490"/>
            <a:ext cx="6362150" cy="3894910"/>
          </a:xfrm>
          <a:prstGeom prst="rect">
            <a:avLst/>
          </a:prstGeom>
        </p:spPr>
      </p:pic>
    </p:spTree>
    <p:extLst>
      <p:ext uri="{BB962C8B-B14F-4D97-AF65-F5344CB8AC3E}">
        <p14:creationId xmlns:p14="http://schemas.microsoft.com/office/powerpoint/2010/main" val="2192046820"/>
      </p:ext>
    </p:extLst>
  </p:cSld>
  <p:clrMapOvr>
    <a:masterClrMapping/>
  </p:clrMapOvr>
  <p:transition>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1294260"/>
            <a:chOff x="0" y="174039"/>
            <a:chExt cx="3444158" cy="1294260"/>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需求分析</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707886"/>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后台管理员订单管理</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a:xfrm>
            <a:off x="6296297" y="1381215"/>
            <a:ext cx="4915353" cy="4732202"/>
          </a:xfrm>
          <a:prstGeom prst="rect">
            <a:avLst/>
          </a:prstGeom>
          <a:noFill/>
          <a:ln>
            <a:noFill/>
          </a:ln>
        </p:spPr>
      </p:pic>
      <p:sp>
        <p:nvSpPr>
          <p:cNvPr id="7" name="文本框 6"/>
          <p:cNvSpPr txBox="1"/>
          <p:nvPr/>
        </p:nvSpPr>
        <p:spPr>
          <a:xfrm>
            <a:off x="1528354" y="2808514"/>
            <a:ext cx="3618412" cy="2031325"/>
          </a:xfrm>
          <a:prstGeom prst="rect">
            <a:avLst/>
          </a:prstGeom>
          <a:noFill/>
        </p:spPr>
        <p:txBody>
          <a:bodyPr wrap="square" rtlCol="0">
            <a:spAutoFit/>
          </a:bodyPr>
          <a:lstStyle/>
          <a:p>
            <a:pPr>
              <a:lnSpc>
                <a:spcPct val="150000"/>
              </a:lnSpc>
            </a:pPr>
            <a:r>
              <a:rPr lang="zh-CN" altLang="zh-CN" dirty="0">
                <a:latin typeface="微软雅黑" panose="020B0503020204020204" pitchFamily="34" charset="-122"/>
                <a:ea typeface="微软雅黑" panose="020B0503020204020204" pitchFamily="34" charset="-122"/>
              </a:rPr>
              <a:t>首先输入先要查询</a:t>
            </a:r>
            <a:r>
              <a:rPr lang="zh-CN" altLang="zh-CN" dirty="0" smtClean="0">
                <a:latin typeface="微软雅黑" panose="020B0503020204020204" pitchFamily="34" charset="-122"/>
                <a:ea typeface="微软雅黑" panose="020B0503020204020204" pitchFamily="34" charset="-122"/>
              </a:rPr>
              <a:t>的</a:t>
            </a:r>
            <a:r>
              <a:rPr lang="zh-CN" altLang="en-US" dirty="0">
                <a:latin typeface="微软雅黑" panose="020B0503020204020204" pitchFamily="34" charset="-122"/>
                <a:ea typeface="微软雅黑" panose="020B0503020204020204" pitchFamily="34" charset="-122"/>
              </a:rPr>
              <a:t>跑腿</a:t>
            </a:r>
            <a:r>
              <a:rPr lang="zh-CN" altLang="en-US" dirty="0" smtClean="0">
                <a:latin typeface="微软雅黑" panose="020B0503020204020204" pitchFamily="34" charset="-122"/>
                <a:ea typeface="微软雅黑" panose="020B0503020204020204" pitchFamily="34" charset="-122"/>
              </a:rPr>
              <a:t>订单</a:t>
            </a:r>
            <a:r>
              <a:rPr lang="zh-CN" altLang="zh-CN" dirty="0" smtClean="0">
                <a:latin typeface="微软雅黑" panose="020B0503020204020204" pitchFamily="34" charset="-122"/>
                <a:ea typeface="微软雅黑" panose="020B0503020204020204" pitchFamily="34" charset="-122"/>
              </a:rPr>
              <a:t>如果</a:t>
            </a:r>
            <a:r>
              <a:rPr lang="zh-CN" altLang="zh-CN" dirty="0">
                <a:latin typeface="微软雅黑" panose="020B0503020204020204" pitchFamily="34" charset="-122"/>
                <a:ea typeface="微软雅黑" panose="020B0503020204020204" pitchFamily="34" charset="-122"/>
              </a:rPr>
              <a:t>存在，就可以导出</a:t>
            </a:r>
            <a:r>
              <a:rPr lang="en-US" altLang="zh-CN" dirty="0">
                <a:latin typeface="微软雅黑" panose="020B0503020204020204" pitchFamily="34" charset="-122"/>
                <a:ea typeface="微软雅黑" panose="020B0503020204020204" pitchFamily="34" charset="-122"/>
              </a:rPr>
              <a:t>excel</a:t>
            </a:r>
            <a:r>
              <a:rPr lang="zh-CN" altLang="zh-CN" dirty="0">
                <a:latin typeface="微软雅黑" panose="020B0503020204020204" pitchFamily="34" charset="-122"/>
                <a:ea typeface="微软雅黑" panose="020B0503020204020204" pitchFamily="34" charset="-122"/>
              </a:rPr>
              <a:t>、修改合同或者删除合同。如果不存在则重新输入。</a:t>
            </a:r>
          </a:p>
          <a:p>
            <a:endParaRPr lang="zh-CN" altLang="en-US" dirty="0"/>
          </a:p>
        </p:txBody>
      </p:sp>
    </p:spTree>
    <p:extLst>
      <p:ext uri="{BB962C8B-B14F-4D97-AF65-F5344CB8AC3E}">
        <p14:creationId xmlns:p14="http://schemas.microsoft.com/office/powerpoint/2010/main" val="4155812942"/>
      </p:ext>
    </p:extLst>
  </p:cSld>
  <p:clrMapOvr>
    <a:masterClrMapping/>
  </p:clrMapOvr>
  <p:transition>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1294260"/>
            <a:chOff x="0" y="174039"/>
            <a:chExt cx="3444158" cy="1294260"/>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需求分析</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707886"/>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后台管理员计费规则</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a:xfrm>
            <a:off x="1035956" y="1518330"/>
            <a:ext cx="4476570" cy="4307704"/>
          </a:xfrm>
          <a:prstGeom prst="rect">
            <a:avLst/>
          </a:prstGeom>
          <a:noFill/>
          <a:ln>
            <a:noFill/>
          </a:ln>
        </p:spPr>
      </p:pic>
      <p:sp>
        <p:nvSpPr>
          <p:cNvPr id="9" name="文本框 8"/>
          <p:cNvSpPr txBox="1"/>
          <p:nvPr/>
        </p:nvSpPr>
        <p:spPr>
          <a:xfrm>
            <a:off x="6387738" y="2638697"/>
            <a:ext cx="3513908" cy="1754326"/>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首先添加计费规则，查看是否已有规则，如果有则修改规则，如果没有则添加新规则，并填写规则</a:t>
            </a:r>
            <a:r>
              <a:rPr lang="zh-CN" altLang="en-US" dirty="0" smtClean="0">
                <a:latin typeface="微软雅黑" panose="020B0503020204020204" pitchFamily="34" charset="-122"/>
                <a:ea typeface="微软雅黑" panose="020B0503020204020204" pitchFamily="34" charset="-122"/>
              </a:rPr>
              <a:t>。规则有按距离、按时间等。</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75786450"/>
      </p:ext>
    </p:extLst>
  </p:cSld>
  <p:clrMapOvr>
    <a:masterClrMapping/>
  </p:clrMapOvr>
  <p:transition>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986484"/>
            <a:chOff x="0" y="174039"/>
            <a:chExt cx="3444158" cy="986484"/>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需求分析</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400110"/>
            </a:xfrm>
            <a:prstGeom prst="rect">
              <a:avLst/>
            </a:prstGeom>
            <a:noFill/>
          </p:spPr>
          <p:txBody>
            <a:bodyPr wrap="square" rtlCol="0">
              <a:spAutoFit/>
            </a:bodyPr>
            <a:lstStyle/>
            <a:p>
              <a:r>
                <a:rPr lang="zh-CN" altLang="en-US" sz="2000" b="1" spc="300" dirty="0">
                  <a:solidFill>
                    <a:srgbClr val="485766"/>
                  </a:solidFill>
                  <a:latin typeface="微软雅黑" panose="020B0503020204020204" pitchFamily="34" charset="-122"/>
                  <a:ea typeface="微软雅黑" panose="020B0503020204020204" pitchFamily="34" charset="-122"/>
                </a:rPr>
                <a:t>类</a:t>
              </a:r>
              <a:r>
                <a:rPr lang="zh-CN" altLang="en-US" sz="2000" b="1" spc="300" dirty="0" smtClean="0">
                  <a:solidFill>
                    <a:srgbClr val="485766"/>
                  </a:solidFill>
                  <a:latin typeface="微软雅黑" panose="020B0503020204020204" pitchFamily="34" charset="-122"/>
                  <a:ea typeface="微软雅黑" panose="020B0503020204020204" pitchFamily="34" charset="-122"/>
                </a:rPr>
                <a:t>图</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pic>
        <p:nvPicPr>
          <p:cNvPr id="8" name="图片 7"/>
          <p:cNvPicPr>
            <a:picLocks noChangeAspect="1"/>
          </p:cNvPicPr>
          <p:nvPr/>
        </p:nvPicPr>
        <p:blipFill>
          <a:blip r:embed="rId2"/>
          <a:stretch>
            <a:fillRect/>
          </a:stretch>
        </p:blipFill>
        <p:spPr>
          <a:xfrm>
            <a:off x="2116183" y="1005115"/>
            <a:ext cx="8124584" cy="5539375"/>
          </a:xfrm>
          <a:prstGeom prst="rect">
            <a:avLst/>
          </a:prstGeom>
        </p:spPr>
      </p:pic>
    </p:spTree>
    <p:extLst>
      <p:ext uri="{BB962C8B-B14F-4D97-AF65-F5344CB8AC3E}">
        <p14:creationId xmlns:p14="http://schemas.microsoft.com/office/powerpoint/2010/main" val="926408030"/>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59654" y="86955"/>
            <a:ext cx="3444158" cy="986484"/>
            <a:chOff x="0" y="174039"/>
            <a:chExt cx="3444158" cy="986484"/>
          </a:xfrm>
        </p:grpSpPr>
        <p:sp>
          <p:nvSpPr>
            <p:cNvPr id="35" name="文本框 34"/>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项目背景</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引言</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37" name="矩形 36"/>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pic>
        <p:nvPicPr>
          <p:cNvPr id="27" name="图片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1240" y="1613003"/>
            <a:ext cx="6229350" cy="4152900"/>
          </a:xfrm>
          <a:custGeom>
            <a:avLst/>
            <a:gdLst>
              <a:gd name="connsiteX0" fmla="*/ 1891393 w 6229350"/>
              <a:gd name="connsiteY0" fmla="*/ 0 h 4152900"/>
              <a:gd name="connsiteX1" fmla="*/ 6229350 w 6229350"/>
              <a:gd name="connsiteY1" fmla="*/ 0 h 4152900"/>
              <a:gd name="connsiteX2" fmla="*/ 6229350 w 6229350"/>
              <a:gd name="connsiteY2" fmla="*/ 1892636 h 4152900"/>
              <a:gd name="connsiteX3" fmla="*/ 4243453 w 6229350"/>
              <a:gd name="connsiteY3" fmla="*/ 4152900 h 4152900"/>
              <a:gd name="connsiteX4" fmla="*/ 0 w 6229350"/>
              <a:gd name="connsiteY4" fmla="*/ 4152900 h 4152900"/>
              <a:gd name="connsiteX5" fmla="*/ 0 w 6229350"/>
              <a:gd name="connsiteY5" fmla="*/ 2152704 h 4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9350" h="4152900">
                <a:moveTo>
                  <a:pt x="1891393" y="0"/>
                </a:moveTo>
                <a:lnTo>
                  <a:pt x="6229350" y="0"/>
                </a:lnTo>
                <a:lnTo>
                  <a:pt x="6229350" y="1892636"/>
                </a:lnTo>
                <a:lnTo>
                  <a:pt x="4243453" y="4152900"/>
                </a:lnTo>
                <a:lnTo>
                  <a:pt x="0" y="4152900"/>
                </a:lnTo>
                <a:lnTo>
                  <a:pt x="0" y="2152704"/>
                </a:lnTo>
                <a:close/>
              </a:path>
            </a:pathLst>
          </a:custGeom>
          <a:effectLst>
            <a:outerShdw blurRad="50800" dist="38100" dir="2700000" algn="tl" rotWithShape="0">
              <a:prstClr val="black">
                <a:alpha val="40000"/>
              </a:prstClr>
            </a:outerShdw>
          </a:effectLst>
        </p:spPr>
      </p:pic>
      <p:sp>
        <p:nvSpPr>
          <p:cNvPr id="38" name="文本框 37"/>
          <p:cNvSpPr txBox="1"/>
          <p:nvPr/>
        </p:nvSpPr>
        <p:spPr>
          <a:xfrm>
            <a:off x="1606731" y="1934106"/>
            <a:ext cx="2493234" cy="984885"/>
          </a:xfrm>
          <a:prstGeom prst="rect">
            <a:avLst/>
          </a:prstGeom>
          <a:noFill/>
        </p:spPr>
        <p:txBody>
          <a:bodyPr wrap="square" rtlCol="0">
            <a:spAutoFit/>
          </a:bodyPr>
          <a:lstStyle/>
          <a:p>
            <a:pPr algn="ctr"/>
            <a:r>
              <a:rPr lang="zh-CN" altLang="en-US" sz="4000" b="1" spc="300" dirty="0">
                <a:solidFill>
                  <a:srgbClr val="485766"/>
                </a:solidFill>
              </a:rPr>
              <a:t>众</a:t>
            </a:r>
            <a:r>
              <a:rPr lang="zh-CN" altLang="en-US" sz="4000" b="1" spc="300" dirty="0" smtClean="0">
                <a:solidFill>
                  <a:srgbClr val="485766"/>
                </a:solidFill>
              </a:rPr>
              <a:t>包模式</a:t>
            </a:r>
            <a:endParaRPr lang="en-US" altLang="zh-HK" sz="4000" b="1" spc="300" dirty="0" smtClean="0">
              <a:solidFill>
                <a:srgbClr val="485766"/>
              </a:solidFill>
            </a:endParaRPr>
          </a:p>
          <a:p>
            <a:r>
              <a:rPr lang="en-US" altLang="zh-HK" spc="300" dirty="0" smtClean="0">
                <a:solidFill>
                  <a:srgbClr val="485766"/>
                </a:solidFill>
              </a:rPr>
              <a:t> --</a:t>
            </a:r>
            <a:r>
              <a:rPr lang="zh-CN" altLang="en-US" spc="300" dirty="0" smtClean="0">
                <a:solidFill>
                  <a:srgbClr val="485766"/>
                </a:solidFill>
              </a:rPr>
              <a:t>共享经济</a:t>
            </a:r>
            <a:endParaRPr lang="zh-HK" altLang="en-US" spc="300" dirty="0">
              <a:solidFill>
                <a:srgbClr val="485766"/>
              </a:solidFill>
            </a:endParaRPr>
          </a:p>
        </p:txBody>
      </p:sp>
      <p:sp>
        <p:nvSpPr>
          <p:cNvPr id="39" name="矩形 38"/>
          <p:cNvSpPr/>
          <p:nvPr/>
        </p:nvSpPr>
        <p:spPr>
          <a:xfrm>
            <a:off x="8334103" y="4605338"/>
            <a:ext cx="3187337" cy="1346907"/>
          </a:xfrm>
          <a:prstGeom prst="rect">
            <a:avLst/>
          </a:prstGeom>
        </p:spPr>
        <p:txBody>
          <a:bodyPr wrap="square">
            <a:spAutoFit/>
          </a:bodyPr>
          <a:lstStyle/>
          <a:p>
            <a:pPr algn="just">
              <a:lnSpc>
                <a:spcPct val="150000"/>
              </a:lnSpc>
            </a:pPr>
            <a:r>
              <a:rPr lang="zh-CN" altLang="en-US" sz="1400" dirty="0">
                <a:solidFill>
                  <a:srgbClr val="485766"/>
                </a:solidFill>
                <a:latin typeface="微软雅黑" panose="020B0503020204020204" pitchFamily="34" charset="-122"/>
                <a:ea typeface="微软雅黑" panose="020B0503020204020204" pitchFamily="34" charset="-122"/>
              </a:rPr>
              <a:t>众包模式其实就是把传统上由企业内部员工承担的工作，通过互联网以自由自愿的形式转交给企业外部的大众群体来完成的一种组织模式。</a:t>
            </a:r>
            <a:endParaRPr lang="zh-HK" altLang="en-US" sz="1400" dirty="0">
              <a:solidFill>
                <a:srgbClr val="4857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82324091"/>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986484"/>
            <a:chOff x="0" y="174039"/>
            <a:chExt cx="3444158" cy="986484"/>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项目背景</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整体背景</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sp>
        <p:nvSpPr>
          <p:cNvPr id="8" name="文本框 7"/>
          <p:cNvSpPr txBox="1"/>
          <p:nvPr/>
        </p:nvSpPr>
        <p:spPr>
          <a:xfrm>
            <a:off x="360856" y="1364188"/>
            <a:ext cx="5071932" cy="4447371"/>
          </a:xfrm>
          <a:prstGeom prst="rect">
            <a:avLst/>
          </a:prstGeom>
          <a:noFill/>
        </p:spPr>
        <p:txBody>
          <a:bodyPr wrap="square" rtlCol="0">
            <a:spAutoFit/>
          </a:bodyPr>
          <a:lstStyle/>
          <a:p>
            <a:pPr>
              <a:lnSpc>
                <a:spcPct val="200000"/>
              </a:lnSpc>
            </a:pPr>
            <a:r>
              <a:rPr lang="en-US" altLang="zh-CN" dirty="0" smtClean="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我国</a:t>
            </a:r>
            <a:r>
              <a:rPr lang="zh-CN" altLang="zh-CN" dirty="0">
                <a:latin typeface="微软雅黑" panose="020B0503020204020204" pitchFamily="34" charset="-122"/>
                <a:ea typeface="微软雅黑" panose="020B0503020204020204" pitchFamily="34" charset="-122"/>
              </a:rPr>
              <a:t>的跑腿公司大概兴起于</a:t>
            </a:r>
            <a:r>
              <a:rPr lang="en-US" altLang="zh-CN" dirty="0">
                <a:latin typeface="微软雅黑" panose="020B0503020204020204" pitchFamily="34" charset="-122"/>
                <a:ea typeface="微软雅黑" panose="020B0503020204020204" pitchFamily="34" charset="-122"/>
              </a:rPr>
              <a:t>2005</a:t>
            </a:r>
            <a:r>
              <a:rPr lang="zh-CN" altLang="zh-CN" dirty="0">
                <a:latin typeface="微软雅黑" panose="020B0503020204020204" pitchFamily="34" charset="-122"/>
                <a:ea typeface="微软雅黑" panose="020B0503020204020204" pitchFamily="34" charset="-122"/>
              </a:rPr>
              <a:t>年下半年，但是发展速度之快也可以说是星火燎原。</a:t>
            </a:r>
          </a:p>
          <a:p>
            <a:pPr>
              <a:lnSpc>
                <a:spcPct val="200000"/>
              </a:lnSpc>
            </a:pPr>
            <a:r>
              <a:rPr lang="en-US" altLang="zh-CN" dirty="0" smtClean="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跑腿</a:t>
            </a:r>
            <a:r>
              <a:rPr lang="zh-CN" altLang="zh-CN" dirty="0">
                <a:latin typeface="微软雅黑" panose="020B0503020204020204" pitchFamily="34" charset="-122"/>
                <a:ea typeface="微软雅黑" panose="020B0503020204020204" pitchFamily="34" charset="-122"/>
              </a:rPr>
              <a:t>公司这类新兴行业的出现，也促进了社会分工的进一步细化，因此说跑腿公司的存在是有其根本依据的。这样的新兴服务行业不但能够满足一部分社会需要，还能解决一部分人的就业问题</a:t>
            </a:r>
            <a:r>
              <a:rPr lang="zh-CN" altLang="zh-CN" dirty="0" smtClean="0">
                <a:latin typeface="微软雅黑" panose="020B0503020204020204" pitchFamily="34" charset="-122"/>
                <a:ea typeface="微软雅黑" panose="020B0503020204020204" pitchFamily="34" charset="-122"/>
              </a:rPr>
              <a:t>，是</a:t>
            </a:r>
            <a:r>
              <a:rPr lang="zh-CN" altLang="zh-CN" dirty="0">
                <a:latin typeface="微软雅黑" panose="020B0503020204020204" pitchFamily="34" charset="-122"/>
                <a:ea typeface="微软雅黑" panose="020B0503020204020204" pitchFamily="34" charset="-122"/>
              </a:rPr>
              <a:t>有其存在和发展的价值的。</a:t>
            </a:r>
          </a:p>
          <a:p>
            <a:pPr>
              <a:lnSpc>
                <a:spcPct val="150000"/>
              </a:lnSpc>
            </a:pPr>
            <a:r>
              <a:rPr lang="en-US" altLang="zh-CN" dirty="0"/>
              <a:t> </a:t>
            </a:r>
            <a:r>
              <a:rPr lang="en-US" altLang="zh-CN" dirty="0" smtClean="0"/>
              <a:t>         </a:t>
            </a:r>
            <a:endParaRPr lang="zh-CN" altLang="en-US" dirty="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3155" y="1364188"/>
            <a:ext cx="6096000" cy="4064000"/>
          </a:xfrm>
          <a:prstGeom prst="rect">
            <a:avLst/>
          </a:prstGeom>
        </p:spPr>
      </p:pic>
    </p:spTree>
    <p:extLst>
      <p:ext uri="{BB962C8B-B14F-4D97-AF65-F5344CB8AC3E}">
        <p14:creationId xmlns:p14="http://schemas.microsoft.com/office/powerpoint/2010/main" val="2829028270"/>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986484"/>
            <a:chOff x="0" y="174039"/>
            <a:chExt cx="3444158" cy="986484"/>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项目背景</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业务背景</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sp>
        <p:nvSpPr>
          <p:cNvPr id="8" name="文本框 7"/>
          <p:cNvSpPr txBox="1"/>
          <p:nvPr/>
        </p:nvSpPr>
        <p:spPr>
          <a:xfrm>
            <a:off x="6165668" y="1659813"/>
            <a:ext cx="5683426" cy="2780248"/>
          </a:xfrm>
          <a:prstGeom prst="rect">
            <a:avLst/>
          </a:prstGeom>
          <a:noFill/>
        </p:spPr>
        <p:txBody>
          <a:bodyPr wrap="square" rtlCol="0">
            <a:spAutoFit/>
          </a:bodyPr>
          <a:lstStyle/>
          <a:p>
            <a:pPr>
              <a:lnSpc>
                <a:spcPct val="200000"/>
              </a:lnSpc>
            </a:pPr>
            <a:r>
              <a:rPr lang="en-US" altLang="zh-CN" dirty="0" smtClean="0">
                <a:latin typeface="微软雅黑" panose="020B0503020204020204" pitchFamily="34" charset="-122"/>
                <a:ea typeface="微软雅黑" panose="020B0503020204020204" pitchFamily="34" charset="-122"/>
              </a:rPr>
              <a:t>       </a:t>
            </a:r>
            <a:r>
              <a:rPr lang="zh-CN" altLang="zh-CN" dirty="0" smtClean="0">
                <a:latin typeface="微软雅黑" panose="020B0503020204020204" pitchFamily="34" charset="-122"/>
                <a:ea typeface="微软雅黑" panose="020B0503020204020204" pitchFamily="34" charset="-122"/>
              </a:rPr>
              <a:t>以</a:t>
            </a:r>
            <a:r>
              <a:rPr lang="zh-CN" altLang="zh-CN" dirty="0">
                <a:latin typeface="微软雅黑" panose="020B0503020204020204" pitchFamily="34" charset="-122"/>
                <a:ea typeface="微软雅黑" panose="020B0503020204020204" pitchFamily="34" charset="-122"/>
              </a:rPr>
              <a:t>顺路捎带的方式充分利用闲散社会资源，把许多人碎片时间转化成价值。有配送需求的商家通过平台发布任务，系统会优先发布给附近的“跑腿人”，实现快速接单，避免用户长时间等待，“跑腿人”完成任务后实时结算</a:t>
            </a:r>
            <a:r>
              <a:rPr lang="zh-CN" altLang="zh-CN" dirty="0" smtClean="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531" y="1659813"/>
            <a:ext cx="5505450" cy="3810000"/>
          </a:xfrm>
          <a:prstGeom prst="rect">
            <a:avLst/>
          </a:prstGeom>
        </p:spPr>
      </p:pic>
    </p:spTree>
    <p:extLst>
      <p:ext uri="{BB962C8B-B14F-4D97-AF65-F5344CB8AC3E}">
        <p14:creationId xmlns:p14="http://schemas.microsoft.com/office/powerpoint/2010/main" val="230617758"/>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b="15625"/>
          <a:stretch/>
        </p:blipFill>
        <p:spPr>
          <a:xfrm>
            <a:off x="0" y="0"/>
            <a:ext cx="12192000" cy="6858000"/>
          </a:xfrm>
          <a:prstGeom prst="rect">
            <a:avLst/>
          </a:prstGeom>
        </p:spPr>
      </p:pic>
      <p:sp>
        <p:nvSpPr>
          <p:cNvPr id="8" name="椭圆 7"/>
          <p:cNvSpPr/>
          <p:nvPr/>
        </p:nvSpPr>
        <p:spPr>
          <a:xfrm>
            <a:off x="3705225" y="1038225"/>
            <a:ext cx="4781550" cy="4781550"/>
          </a:xfrm>
          <a:prstGeom prst="ellipse">
            <a:avLst/>
          </a:prstGeom>
          <a:solidFill>
            <a:srgbClr val="485766">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椭圆 6"/>
          <p:cNvSpPr/>
          <p:nvPr/>
        </p:nvSpPr>
        <p:spPr>
          <a:xfrm>
            <a:off x="3933825" y="1266825"/>
            <a:ext cx="4324350" cy="4324350"/>
          </a:xfrm>
          <a:prstGeom prst="ellipse">
            <a:avLst/>
          </a:prstGeom>
          <a:solidFill>
            <a:srgbClr val="485766">
              <a:alpha val="48000"/>
            </a:srgbClr>
          </a:solid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椭圆 5"/>
          <p:cNvSpPr/>
          <p:nvPr/>
        </p:nvSpPr>
        <p:spPr>
          <a:xfrm>
            <a:off x="4139453" y="1472453"/>
            <a:ext cx="3913094" cy="3913094"/>
          </a:xfrm>
          <a:prstGeom prst="ellipse">
            <a:avLst/>
          </a:prstGeom>
          <a:solidFill>
            <a:srgbClr val="D6343F">
              <a:alpha val="87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b="1" dirty="0" smtClean="0">
                <a:latin typeface="华文细黑" panose="02010600040101010101" pitchFamily="2" charset="-122"/>
                <a:ea typeface="华文细黑" panose="02010600040101010101" pitchFamily="2" charset="-122"/>
              </a:rPr>
              <a:t>可行性研究</a:t>
            </a:r>
            <a:endParaRPr lang="zh-HK" altLang="en-US" sz="6600" b="1" dirty="0">
              <a:latin typeface="华文细黑" panose="02010600040101010101" pitchFamily="2" charset="-122"/>
              <a:ea typeface="华文细黑" panose="02010600040101010101" pitchFamily="2" charset="-122"/>
            </a:endParaRPr>
          </a:p>
        </p:txBody>
      </p:sp>
      <p:sp>
        <p:nvSpPr>
          <p:cNvPr id="10" name="等腰三角形 9"/>
          <p:cNvSpPr/>
          <p:nvPr/>
        </p:nvSpPr>
        <p:spPr>
          <a:xfrm rot="13599978">
            <a:off x="3923049" y="4387537"/>
            <a:ext cx="1303559" cy="1239652"/>
          </a:xfrm>
          <a:prstGeom prst="triangl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1" name="文本框 10"/>
          <p:cNvSpPr txBox="1"/>
          <p:nvPr/>
        </p:nvSpPr>
        <p:spPr>
          <a:xfrm>
            <a:off x="3086100" y="6139157"/>
            <a:ext cx="6019800" cy="461665"/>
          </a:xfrm>
          <a:prstGeom prst="rect">
            <a:avLst/>
          </a:prstGeom>
          <a:noFill/>
        </p:spPr>
        <p:txBody>
          <a:bodyPr wrap="square" rtlCol="0">
            <a:spAutoFit/>
          </a:bodyPr>
          <a:lstStyle/>
          <a:p>
            <a:pPr algn="ctr"/>
            <a:r>
              <a:rPr lang="en-US" altLang="zh-HK" sz="1200" dirty="0" err="1" smtClean="0">
                <a:solidFill>
                  <a:schemeClr val="bg1"/>
                </a:solidFill>
              </a:rPr>
              <a:t>Copyight</a:t>
            </a:r>
            <a:r>
              <a:rPr lang="en-US" altLang="zh-HK" sz="1200" dirty="0" smtClean="0">
                <a:solidFill>
                  <a:schemeClr val="bg1"/>
                </a:solidFill>
              </a:rPr>
              <a:t> @2014 </a:t>
            </a:r>
            <a:r>
              <a:rPr lang="en-US" altLang="zh-CN" sz="1200" dirty="0" err="1" smtClean="0">
                <a:solidFill>
                  <a:schemeClr val="bg1"/>
                </a:solidFill>
              </a:rPr>
              <a:t>wechat</a:t>
            </a:r>
            <a:r>
              <a:rPr lang="en-US" altLang="zh-HK" sz="1200" dirty="0" smtClean="0">
                <a:solidFill>
                  <a:schemeClr val="bg1"/>
                </a:solidFill>
              </a:rPr>
              <a:t> </a:t>
            </a:r>
            <a:r>
              <a:rPr lang="en-US" altLang="zh-HK" sz="1200" dirty="0" err="1" smtClean="0">
                <a:solidFill>
                  <a:schemeClr val="bg1"/>
                </a:solidFill>
              </a:rPr>
              <a:t>damen_ppp</a:t>
            </a:r>
            <a:r>
              <a:rPr lang="en-US" altLang="zh-HK" sz="1200" dirty="0" smtClean="0">
                <a:solidFill>
                  <a:schemeClr val="bg1"/>
                </a:solidFill>
              </a:rPr>
              <a:t> </a:t>
            </a:r>
            <a:r>
              <a:rPr lang="en-US" altLang="zh-HK" sz="1200" dirty="0" err="1" smtClean="0">
                <a:solidFill>
                  <a:schemeClr val="bg1"/>
                </a:solidFill>
              </a:rPr>
              <a:t>lnc</a:t>
            </a:r>
            <a:endParaRPr lang="en-US" altLang="zh-HK" sz="1200" dirty="0" smtClean="0">
              <a:solidFill>
                <a:schemeClr val="bg1"/>
              </a:solidFill>
            </a:endParaRPr>
          </a:p>
          <a:p>
            <a:pPr algn="ctr"/>
            <a:r>
              <a:rPr lang="en-US" altLang="zh-HK" sz="1200" dirty="0" smtClean="0">
                <a:solidFill>
                  <a:schemeClr val="bg1"/>
                </a:solidFill>
              </a:rPr>
              <a:t>All Rights Reserved</a:t>
            </a:r>
            <a:endParaRPr lang="zh-HK" altLang="en-US" sz="1200" dirty="0">
              <a:solidFill>
                <a:schemeClr val="bg1"/>
              </a:solidFill>
            </a:endParaRPr>
          </a:p>
        </p:txBody>
      </p:sp>
      <p:grpSp>
        <p:nvGrpSpPr>
          <p:cNvPr id="22" name="组合 21"/>
          <p:cNvGrpSpPr/>
          <p:nvPr/>
        </p:nvGrpSpPr>
        <p:grpSpPr>
          <a:xfrm>
            <a:off x="9897690" y="1042149"/>
            <a:ext cx="860610" cy="860608"/>
            <a:chOff x="10851778" y="914403"/>
            <a:chExt cx="860610" cy="860608"/>
          </a:xfrm>
        </p:grpSpPr>
        <p:grpSp>
          <p:nvGrpSpPr>
            <p:cNvPr id="14" name="组合 13"/>
            <p:cNvGrpSpPr/>
            <p:nvPr/>
          </p:nvGrpSpPr>
          <p:grpSpPr>
            <a:xfrm>
              <a:off x="10851778" y="914403"/>
              <a:ext cx="860610" cy="860608"/>
              <a:chOff x="10851778" y="914403"/>
              <a:chExt cx="860610" cy="860608"/>
            </a:xfrm>
          </p:grpSpPr>
          <p:sp>
            <p:nvSpPr>
              <p:cNvPr id="12" name="椭圆 11"/>
              <p:cNvSpPr/>
              <p:nvPr/>
            </p:nvSpPr>
            <p:spPr>
              <a:xfrm>
                <a:off x="10947307" y="1009931"/>
                <a:ext cx="669551" cy="669551"/>
              </a:xfrm>
              <a:prstGeom prst="ellipse">
                <a:avLst/>
              </a:prstGeom>
              <a:solidFill>
                <a:srgbClr val="D6343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13" name="椭圆 12"/>
              <p:cNvSpPr/>
              <p:nvPr/>
            </p:nvSpPr>
            <p:spPr>
              <a:xfrm>
                <a:off x="10851778" y="914403"/>
                <a:ext cx="860610" cy="860608"/>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15" name="组合 14"/>
            <p:cNvGrpSpPr/>
            <p:nvPr/>
          </p:nvGrpSpPr>
          <p:grpSpPr>
            <a:xfrm>
              <a:off x="11092383" y="1132843"/>
              <a:ext cx="379400" cy="423728"/>
              <a:chOff x="6652957" y="2328821"/>
              <a:chExt cx="1385887" cy="1547812"/>
            </a:xfrm>
          </p:grpSpPr>
          <p:sp>
            <p:nvSpPr>
              <p:cNvPr id="16" name="Freeform 38"/>
              <p:cNvSpPr>
                <a:spLocks noEditPoints="1"/>
              </p:cNvSpPr>
              <p:nvPr/>
            </p:nvSpPr>
            <p:spPr bwMode="auto">
              <a:xfrm>
                <a:off x="6654544" y="2328821"/>
                <a:ext cx="1384300" cy="1139825"/>
              </a:xfrm>
              <a:custGeom>
                <a:avLst/>
                <a:gdLst>
                  <a:gd name="T0" fmla="*/ 594 w 1187"/>
                  <a:gd name="T1" fmla="*/ 1 h 978"/>
                  <a:gd name="T2" fmla="*/ 1038 w 1187"/>
                  <a:gd name="T3" fmla="*/ 1 h 978"/>
                  <a:gd name="T4" fmla="*/ 1086 w 1187"/>
                  <a:gd name="T5" fmla="*/ 7 h 978"/>
                  <a:gd name="T6" fmla="*/ 1186 w 1187"/>
                  <a:gd name="T7" fmla="*/ 133 h 978"/>
                  <a:gd name="T8" fmla="*/ 1186 w 1187"/>
                  <a:gd name="T9" fmla="*/ 252 h 978"/>
                  <a:gd name="T10" fmla="*/ 1186 w 1187"/>
                  <a:gd name="T11" fmla="*/ 832 h 978"/>
                  <a:gd name="T12" fmla="*/ 1178 w 1187"/>
                  <a:gd name="T13" fmla="*/ 888 h 978"/>
                  <a:gd name="T14" fmla="*/ 1067 w 1187"/>
                  <a:gd name="T15" fmla="*/ 976 h 978"/>
                  <a:gd name="T16" fmla="*/ 1037 w 1187"/>
                  <a:gd name="T17" fmla="*/ 978 h 978"/>
                  <a:gd name="T18" fmla="*/ 151 w 1187"/>
                  <a:gd name="T19" fmla="*/ 978 h 978"/>
                  <a:gd name="T20" fmla="*/ 96 w 1187"/>
                  <a:gd name="T21" fmla="*/ 970 h 978"/>
                  <a:gd name="T22" fmla="*/ 1 w 1187"/>
                  <a:gd name="T23" fmla="*/ 845 h 978"/>
                  <a:gd name="T24" fmla="*/ 1 w 1187"/>
                  <a:gd name="T25" fmla="*/ 689 h 978"/>
                  <a:gd name="T26" fmla="*/ 1 w 1187"/>
                  <a:gd name="T27" fmla="*/ 148 h 978"/>
                  <a:gd name="T28" fmla="*/ 26 w 1187"/>
                  <a:gd name="T29" fmla="*/ 56 h 978"/>
                  <a:gd name="T30" fmla="*/ 144 w 1187"/>
                  <a:gd name="T31" fmla="*/ 1 h 978"/>
                  <a:gd name="T32" fmla="*/ 462 w 1187"/>
                  <a:gd name="T33" fmla="*/ 1 h 978"/>
                  <a:gd name="T34" fmla="*/ 594 w 1187"/>
                  <a:gd name="T35" fmla="*/ 1 h 978"/>
                  <a:gd name="T36" fmla="*/ 593 w 1187"/>
                  <a:gd name="T37" fmla="*/ 908 h 978"/>
                  <a:gd name="T38" fmla="*/ 1036 w 1187"/>
                  <a:gd name="T39" fmla="*/ 908 h 978"/>
                  <a:gd name="T40" fmla="*/ 1117 w 1187"/>
                  <a:gd name="T41" fmla="*/ 826 h 978"/>
                  <a:gd name="T42" fmla="*/ 1117 w 1187"/>
                  <a:gd name="T43" fmla="*/ 168 h 978"/>
                  <a:gd name="T44" fmla="*/ 1116 w 1187"/>
                  <a:gd name="T45" fmla="*/ 138 h 978"/>
                  <a:gd name="T46" fmla="*/ 1061 w 1187"/>
                  <a:gd name="T47" fmla="*/ 72 h 978"/>
                  <a:gd name="T48" fmla="*/ 1035 w 1187"/>
                  <a:gd name="T49" fmla="*/ 70 h 978"/>
                  <a:gd name="T50" fmla="*/ 154 w 1187"/>
                  <a:gd name="T51" fmla="*/ 70 h 978"/>
                  <a:gd name="T52" fmla="*/ 70 w 1187"/>
                  <a:gd name="T53" fmla="*/ 153 h 978"/>
                  <a:gd name="T54" fmla="*/ 70 w 1187"/>
                  <a:gd name="T55" fmla="*/ 790 h 978"/>
                  <a:gd name="T56" fmla="*/ 71 w 1187"/>
                  <a:gd name="T57" fmla="*/ 841 h 978"/>
                  <a:gd name="T58" fmla="*/ 125 w 1187"/>
                  <a:gd name="T59" fmla="*/ 906 h 978"/>
                  <a:gd name="T60" fmla="*/ 152 w 1187"/>
                  <a:gd name="T61" fmla="*/ 908 h 978"/>
                  <a:gd name="T62" fmla="*/ 593 w 1187"/>
                  <a:gd name="T63" fmla="*/ 908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87" h="978">
                    <a:moveTo>
                      <a:pt x="594" y="1"/>
                    </a:moveTo>
                    <a:cubicBezTo>
                      <a:pt x="742" y="1"/>
                      <a:pt x="890" y="1"/>
                      <a:pt x="1038" y="1"/>
                    </a:cubicBezTo>
                    <a:cubicBezTo>
                      <a:pt x="1054" y="1"/>
                      <a:pt x="1071" y="3"/>
                      <a:pt x="1086" y="7"/>
                    </a:cubicBezTo>
                    <a:cubicBezTo>
                      <a:pt x="1149" y="23"/>
                      <a:pt x="1185" y="69"/>
                      <a:pt x="1186" y="133"/>
                    </a:cubicBezTo>
                    <a:cubicBezTo>
                      <a:pt x="1187" y="173"/>
                      <a:pt x="1186" y="212"/>
                      <a:pt x="1186" y="252"/>
                    </a:cubicBezTo>
                    <a:cubicBezTo>
                      <a:pt x="1186" y="445"/>
                      <a:pt x="1186" y="639"/>
                      <a:pt x="1186" y="832"/>
                    </a:cubicBezTo>
                    <a:cubicBezTo>
                      <a:pt x="1186" y="851"/>
                      <a:pt x="1184" y="870"/>
                      <a:pt x="1178" y="888"/>
                    </a:cubicBezTo>
                    <a:cubicBezTo>
                      <a:pt x="1161" y="942"/>
                      <a:pt x="1120" y="966"/>
                      <a:pt x="1067" y="976"/>
                    </a:cubicBezTo>
                    <a:cubicBezTo>
                      <a:pt x="1057" y="977"/>
                      <a:pt x="1047" y="978"/>
                      <a:pt x="1037" y="978"/>
                    </a:cubicBezTo>
                    <a:cubicBezTo>
                      <a:pt x="742" y="978"/>
                      <a:pt x="446" y="978"/>
                      <a:pt x="151" y="978"/>
                    </a:cubicBezTo>
                    <a:cubicBezTo>
                      <a:pt x="133" y="978"/>
                      <a:pt x="114" y="975"/>
                      <a:pt x="96" y="970"/>
                    </a:cubicBezTo>
                    <a:cubicBezTo>
                      <a:pt x="36" y="953"/>
                      <a:pt x="2" y="908"/>
                      <a:pt x="1" y="845"/>
                    </a:cubicBezTo>
                    <a:cubicBezTo>
                      <a:pt x="0" y="793"/>
                      <a:pt x="1" y="741"/>
                      <a:pt x="1" y="689"/>
                    </a:cubicBezTo>
                    <a:cubicBezTo>
                      <a:pt x="1" y="509"/>
                      <a:pt x="1" y="328"/>
                      <a:pt x="1" y="148"/>
                    </a:cubicBezTo>
                    <a:cubicBezTo>
                      <a:pt x="1" y="115"/>
                      <a:pt x="5" y="83"/>
                      <a:pt x="26" y="56"/>
                    </a:cubicBezTo>
                    <a:cubicBezTo>
                      <a:pt x="55" y="17"/>
                      <a:pt x="97" y="1"/>
                      <a:pt x="144" y="1"/>
                    </a:cubicBezTo>
                    <a:cubicBezTo>
                      <a:pt x="250" y="0"/>
                      <a:pt x="356" y="1"/>
                      <a:pt x="462" y="1"/>
                    </a:cubicBezTo>
                    <a:cubicBezTo>
                      <a:pt x="506" y="1"/>
                      <a:pt x="550" y="1"/>
                      <a:pt x="594" y="1"/>
                    </a:cubicBezTo>
                    <a:close/>
                    <a:moveTo>
                      <a:pt x="593" y="908"/>
                    </a:moveTo>
                    <a:cubicBezTo>
                      <a:pt x="741" y="908"/>
                      <a:pt x="888" y="908"/>
                      <a:pt x="1036" y="908"/>
                    </a:cubicBezTo>
                    <a:cubicBezTo>
                      <a:pt x="1092" y="908"/>
                      <a:pt x="1117" y="884"/>
                      <a:pt x="1117" y="826"/>
                    </a:cubicBezTo>
                    <a:cubicBezTo>
                      <a:pt x="1117" y="607"/>
                      <a:pt x="1117" y="388"/>
                      <a:pt x="1117" y="168"/>
                    </a:cubicBezTo>
                    <a:cubicBezTo>
                      <a:pt x="1117" y="158"/>
                      <a:pt x="1117" y="148"/>
                      <a:pt x="1116" y="138"/>
                    </a:cubicBezTo>
                    <a:cubicBezTo>
                      <a:pt x="1115" y="102"/>
                      <a:pt x="1096" y="80"/>
                      <a:pt x="1061" y="72"/>
                    </a:cubicBezTo>
                    <a:cubicBezTo>
                      <a:pt x="1052" y="71"/>
                      <a:pt x="1044" y="70"/>
                      <a:pt x="1035" y="70"/>
                    </a:cubicBezTo>
                    <a:cubicBezTo>
                      <a:pt x="741" y="70"/>
                      <a:pt x="448" y="70"/>
                      <a:pt x="154" y="70"/>
                    </a:cubicBezTo>
                    <a:cubicBezTo>
                      <a:pt x="95" y="70"/>
                      <a:pt x="70" y="94"/>
                      <a:pt x="70" y="153"/>
                    </a:cubicBezTo>
                    <a:cubicBezTo>
                      <a:pt x="70" y="365"/>
                      <a:pt x="70" y="577"/>
                      <a:pt x="70" y="790"/>
                    </a:cubicBezTo>
                    <a:cubicBezTo>
                      <a:pt x="70" y="807"/>
                      <a:pt x="70" y="824"/>
                      <a:pt x="71" y="841"/>
                    </a:cubicBezTo>
                    <a:cubicBezTo>
                      <a:pt x="72" y="876"/>
                      <a:pt x="92" y="900"/>
                      <a:pt x="125" y="906"/>
                    </a:cubicBezTo>
                    <a:cubicBezTo>
                      <a:pt x="134" y="908"/>
                      <a:pt x="143" y="908"/>
                      <a:pt x="152" y="908"/>
                    </a:cubicBezTo>
                    <a:cubicBezTo>
                      <a:pt x="299" y="908"/>
                      <a:pt x="446" y="908"/>
                      <a:pt x="593" y="9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7" name="Freeform 39"/>
              <p:cNvSpPr>
                <a:spLocks/>
              </p:cNvSpPr>
              <p:nvPr/>
            </p:nvSpPr>
            <p:spPr bwMode="auto">
              <a:xfrm>
                <a:off x="6652957" y="3551196"/>
                <a:ext cx="1384300" cy="325437"/>
              </a:xfrm>
              <a:custGeom>
                <a:avLst/>
                <a:gdLst>
                  <a:gd name="T0" fmla="*/ 533 w 1187"/>
                  <a:gd name="T1" fmla="*/ 69 h 279"/>
                  <a:gd name="T2" fmla="*/ 442 w 1187"/>
                  <a:gd name="T3" fmla="*/ 69 h 279"/>
                  <a:gd name="T4" fmla="*/ 36 w 1187"/>
                  <a:gd name="T5" fmla="*/ 69 h 279"/>
                  <a:gd name="T6" fmla="*/ 2 w 1187"/>
                  <a:gd name="T7" fmla="*/ 42 h 279"/>
                  <a:gd name="T8" fmla="*/ 32 w 1187"/>
                  <a:gd name="T9" fmla="*/ 0 h 279"/>
                  <a:gd name="T10" fmla="*/ 44 w 1187"/>
                  <a:gd name="T11" fmla="*/ 0 h 279"/>
                  <a:gd name="T12" fmla="*/ 1146 w 1187"/>
                  <a:gd name="T13" fmla="*/ 0 h 279"/>
                  <a:gd name="T14" fmla="*/ 1187 w 1187"/>
                  <a:gd name="T15" fmla="*/ 38 h 279"/>
                  <a:gd name="T16" fmla="*/ 1155 w 1187"/>
                  <a:gd name="T17" fmla="*/ 69 h 279"/>
                  <a:gd name="T18" fmla="*/ 722 w 1187"/>
                  <a:gd name="T19" fmla="*/ 69 h 279"/>
                  <a:gd name="T20" fmla="*/ 702 w 1187"/>
                  <a:gd name="T21" fmla="*/ 69 h 279"/>
                  <a:gd name="T22" fmla="*/ 848 w 1187"/>
                  <a:gd name="T23" fmla="*/ 279 h 279"/>
                  <a:gd name="T24" fmla="*/ 781 w 1187"/>
                  <a:gd name="T25" fmla="*/ 278 h 279"/>
                  <a:gd name="T26" fmla="*/ 770 w 1187"/>
                  <a:gd name="T27" fmla="*/ 267 h 279"/>
                  <a:gd name="T28" fmla="*/ 639 w 1187"/>
                  <a:gd name="T29" fmla="*/ 80 h 279"/>
                  <a:gd name="T30" fmla="*/ 596 w 1187"/>
                  <a:gd name="T31" fmla="*/ 81 h 279"/>
                  <a:gd name="T32" fmla="*/ 464 w 1187"/>
                  <a:gd name="T33" fmla="*/ 269 h 279"/>
                  <a:gd name="T34" fmla="*/ 445 w 1187"/>
                  <a:gd name="T35" fmla="*/ 279 h 279"/>
                  <a:gd name="T36" fmla="*/ 387 w 1187"/>
                  <a:gd name="T37" fmla="*/ 279 h 279"/>
                  <a:gd name="T38" fmla="*/ 533 w 1187"/>
                  <a:gd name="T39" fmla="*/ 6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87" h="279">
                    <a:moveTo>
                      <a:pt x="533" y="69"/>
                    </a:moveTo>
                    <a:cubicBezTo>
                      <a:pt x="500" y="69"/>
                      <a:pt x="471" y="69"/>
                      <a:pt x="442" y="69"/>
                    </a:cubicBezTo>
                    <a:cubicBezTo>
                      <a:pt x="307" y="69"/>
                      <a:pt x="172" y="69"/>
                      <a:pt x="36" y="69"/>
                    </a:cubicBezTo>
                    <a:cubicBezTo>
                      <a:pt x="14" y="69"/>
                      <a:pt x="4" y="61"/>
                      <a:pt x="2" y="42"/>
                    </a:cubicBezTo>
                    <a:cubicBezTo>
                      <a:pt x="0" y="20"/>
                      <a:pt x="12" y="3"/>
                      <a:pt x="32" y="0"/>
                    </a:cubicBezTo>
                    <a:cubicBezTo>
                      <a:pt x="35" y="0"/>
                      <a:pt x="40" y="0"/>
                      <a:pt x="44" y="0"/>
                    </a:cubicBezTo>
                    <a:cubicBezTo>
                      <a:pt x="411" y="0"/>
                      <a:pt x="779" y="0"/>
                      <a:pt x="1146" y="0"/>
                    </a:cubicBezTo>
                    <a:cubicBezTo>
                      <a:pt x="1173" y="0"/>
                      <a:pt x="1187" y="13"/>
                      <a:pt x="1187" y="38"/>
                    </a:cubicBezTo>
                    <a:cubicBezTo>
                      <a:pt x="1187" y="59"/>
                      <a:pt x="1176" y="69"/>
                      <a:pt x="1155" y="69"/>
                    </a:cubicBezTo>
                    <a:cubicBezTo>
                      <a:pt x="1011" y="69"/>
                      <a:pt x="866" y="69"/>
                      <a:pt x="722" y="69"/>
                    </a:cubicBezTo>
                    <a:cubicBezTo>
                      <a:pt x="716" y="69"/>
                      <a:pt x="711" y="69"/>
                      <a:pt x="702" y="69"/>
                    </a:cubicBezTo>
                    <a:cubicBezTo>
                      <a:pt x="751" y="140"/>
                      <a:pt x="799" y="208"/>
                      <a:pt x="848" y="279"/>
                    </a:cubicBezTo>
                    <a:cubicBezTo>
                      <a:pt x="824" y="279"/>
                      <a:pt x="803" y="279"/>
                      <a:pt x="781" y="278"/>
                    </a:cubicBezTo>
                    <a:cubicBezTo>
                      <a:pt x="777" y="278"/>
                      <a:pt x="773" y="271"/>
                      <a:pt x="770" y="267"/>
                    </a:cubicBezTo>
                    <a:cubicBezTo>
                      <a:pt x="726" y="205"/>
                      <a:pt x="683" y="143"/>
                      <a:pt x="639" y="80"/>
                    </a:cubicBezTo>
                    <a:cubicBezTo>
                      <a:pt x="628" y="64"/>
                      <a:pt x="608" y="64"/>
                      <a:pt x="596" y="81"/>
                    </a:cubicBezTo>
                    <a:cubicBezTo>
                      <a:pt x="552" y="143"/>
                      <a:pt x="508" y="206"/>
                      <a:pt x="464" y="269"/>
                    </a:cubicBezTo>
                    <a:cubicBezTo>
                      <a:pt x="459" y="276"/>
                      <a:pt x="454" y="279"/>
                      <a:pt x="445" y="279"/>
                    </a:cubicBezTo>
                    <a:cubicBezTo>
                      <a:pt x="427" y="278"/>
                      <a:pt x="408" y="279"/>
                      <a:pt x="387" y="279"/>
                    </a:cubicBezTo>
                    <a:cubicBezTo>
                      <a:pt x="436" y="208"/>
                      <a:pt x="484" y="140"/>
                      <a:pt x="533" y="6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8" name="Freeform 42"/>
              <p:cNvSpPr>
                <a:spLocks/>
              </p:cNvSpPr>
              <p:nvPr/>
            </p:nvSpPr>
            <p:spPr bwMode="auto">
              <a:xfrm>
                <a:off x="6819644" y="2493921"/>
                <a:ext cx="1054100" cy="160337"/>
              </a:xfrm>
              <a:custGeom>
                <a:avLst/>
                <a:gdLst>
                  <a:gd name="T0" fmla="*/ 904 w 904"/>
                  <a:gd name="T1" fmla="*/ 0 h 138"/>
                  <a:gd name="T2" fmla="*/ 904 w 904"/>
                  <a:gd name="T3" fmla="*/ 138 h 138"/>
                  <a:gd name="T4" fmla="*/ 0 w 904"/>
                  <a:gd name="T5" fmla="*/ 138 h 138"/>
                  <a:gd name="T6" fmla="*/ 0 w 904"/>
                  <a:gd name="T7" fmla="*/ 0 h 138"/>
                  <a:gd name="T8" fmla="*/ 904 w 904"/>
                  <a:gd name="T9" fmla="*/ 0 h 138"/>
                </a:gdLst>
                <a:ahLst/>
                <a:cxnLst>
                  <a:cxn ang="0">
                    <a:pos x="T0" y="T1"/>
                  </a:cxn>
                  <a:cxn ang="0">
                    <a:pos x="T2" y="T3"/>
                  </a:cxn>
                  <a:cxn ang="0">
                    <a:pos x="T4" y="T5"/>
                  </a:cxn>
                  <a:cxn ang="0">
                    <a:pos x="T6" y="T7"/>
                  </a:cxn>
                  <a:cxn ang="0">
                    <a:pos x="T8" y="T9"/>
                  </a:cxn>
                </a:cxnLst>
                <a:rect l="0" t="0" r="r" b="b"/>
                <a:pathLst>
                  <a:path w="904" h="138">
                    <a:moveTo>
                      <a:pt x="904" y="0"/>
                    </a:moveTo>
                    <a:cubicBezTo>
                      <a:pt x="904" y="47"/>
                      <a:pt x="904" y="92"/>
                      <a:pt x="904" y="138"/>
                    </a:cubicBezTo>
                    <a:cubicBezTo>
                      <a:pt x="602" y="138"/>
                      <a:pt x="302" y="138"/>
                      <a:pt x="0" y="138"/>
                    </a:cubicBezTo>
                    <a:cubicBezTo>
                      <a:pt x="0" y="93"/>
                      <a:pt x="0" y="47"/>
                      <a:pt x="0" y="0"/>
                    </a:cubicBezTo>
                    <a:cubicBezTo>
                      <a:pt x="301" y="0"/>
                      <a:pt x="601" y="0"/>
                      <a:pt x="904" y="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9" name="Freeform 43"/>
              <p:cNvSpPr>
                <a:spLocks/>
              </p:cNvSpPr>
              <p:nvPr/>
            </p:nvSpPr>
            <p:spPr bwMode="auto">
              <a:xfrm>
                <a:off x="6797419" y="2816184"/>
                <a:ext cx="520700" cy="508000"/>
              </a:xfrm>
              <a:custGeom>
                <a:avLst/>
                <a:gdLst>
                  <a:gd name="T0" fmla="*/ 227 w 447"/>
                  <a:gd name="T1" fmla="*/ 210 h 435"/>
                  <a:gd name="T2" fmla="*/ 434 w 447"/>
                  <a:gd name="T3" fmla="*/ 210 h 435"/>
                  <a:gd name="T4" fmla="*/ 342 w 447"/>
                  <a:gd name="T5" fmla="*/ 386 h 435"/>
                  <a:gd name="T6" fmla="*/ 98 w 447"/>
                  <a:gd name="T7" fmla="*/ 375 h 435"/>
                  <a:gd name="T8" fmla="*/ 31 w 447"/>
                  <a:gd name="T9" fmla="*/ 140 h 435"/>
                  <a:gd name="T10" fmla="*/ 227 w 447"/>
                  <a:gd name="T11" fmla="*/ 2 h 435"/>
                  <a:gd name="T12" fmla="*/ 227 w 447"/>
                  <a:gd name="T13" fmla="*/ 210 h 435"/>
                </a:gdLst>
                <a:ahLst/>
                <a:cxnLst>
                  <a:cxn ang="0">
                    <a:pos x="T0" y="T1"/>
                  </a:cxn>
                  <a:cxn ang="0">
                    <a:pos x="T2" y="T3"/>
                  </a:cxn>
                  <a:cxn ang="0">
                    <a:pos x="T4" y="T5"/>
                  </a:cxn>
                  <a:cxn ang="0">
                    <a:pos x="T6" y="T7"/>
                  </a:cxn>
                  <a:cxn ang="0">
                    <a:pos x="T8" y="T9"/>
                  </a:cxn>
                  <a:cxn ang="0">
                    <a:pos x="T10" y="T11"/>
                  </a:cxn>
                  <a:cxn ang="0">
                    <a:pos x="T12" y="T13"/>
                  </a:cxn>
                </a:cxnLst>
                <a:rect l="0" t="0" r="r" b="b"/>
                <a:pathLst>
                  <a:path w="447" h="435">
                    <a:moveTo>
                      <a:pt x="227" y="210"/>
                    </a:moveTo>
                    <a:cubicBezTo>
                      <a:pt x="298" y="210"/>
                      <a:pt x="366" y="210"/>
                      <a:pt x="434" y="210"/>
                    </a:cubicBezTo>
                    <a:cubicBezTo>
                      <a:pt x="447" y="260"/>
                      <a:pt x="401" y="347"/>
                      <a:pt x="342" y="386"/>
                    </a:cubicBezTo>
                    <a:cubicBezTo>
                      <a:pt x="267" y="435"/>
                      <a:pt x="169" y="431"/>
                      <a:pt x="98" y="375"/>
                    </a:cubicBezTo>
                    <a:cubicBezTo>
                      <a:pt x="28" y="320"/>
                      <a:pt x="0" y="224"/>
                      <a:pt x="31" y="140"/>
                    </a:cubicBezTo>
                    <a:cubicBezTo>
                      <a:pt x="60" y="57"/>
                      <a:pt x="141" y="0"/>
                      <a:pt x="227" y="2"/>
                    </a:cubicBezTo>
                    <a:cubicBezTo>
                      <a:pt x="227" y="71"/>
                      <a:pt x="227" y="140"/>
                      <a:pt x="227" y="21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20" name="Freeform 44"/>
              <p:cNvSpPr>
                <a:spLocks/>
              </p:cNvSpPr>
              <p:nvPr/>
            </p:nvSpPr>
            <p:spPr bwMode="auto">
              <a:xfrm>
                <a:off x="7468932" y="2901909"/>
                <a:ext cx="404813" cy="77787"/>
              </a:xfrm>
              <a:custGeom>
                <a:avLst/>
                <a:gdLst>
                  <a:gd name="T0" fmla="*/ 0 w 346"/>
                  <a:gd name="T1" fmla="*/ 67 h 67"/>
                  <a:gd name="T2" fmla="*/ 0 w 346"/>
                  <a:gd name="T3" fmla="*/ 0 h 67"/>
                  <a:gd name="T4" fmla="*/ 346 w 346"/>
                  <a:gd name="T5" fmla="*/ 0 h 67"/>
                  <a:gd name="T6" fmla="*/ 346 w 346"/>
                  <a:gd name="T7" fmla="*/ 67 h 67"/>
                  <a:gd name="T8" fmla="*/ 0 w 346"/>
                  <a:gd name="T9" fmla="*/ 67 h 67"/>
                </a:gdLst>
                <a:ahLst/>
                <a:cxnLst>
                  <a:cxn ang="0">
                    <a:pos x="T0" y="T1"/>
                  </a:cxn>
                  <a:cxn ang="0">
                    <a:pos x="T2" y="T3"/>
                  </a:cxn>
                  <a:cxn ang="0">
                    <a:pos x="T4" y="T5"/>
                  </a:cxn>
                  <a:cxn ang="0">
                    <a:pos x="T6" y="T7"/>
                  </a:cxn>
                  <a:cxn ang="0">
                    <a:pos x="T8" y="T9"/>
                  </a:cxn>
                </a:cxnLst>
                <a:rect l="0" t="0" r="r" b="b"/>
                <a:pathLst>
                  <a:path w="346" h="67">
                    <a:moveTo>
                      <a:pt x="0" y="67"/>
                    </a:moveTo>
                    <a:cubicBezTo>
                      <a:pt x="0" y="45"/>
                      <a:pt x="0" y="23"/>
                      <a:pt x="0" y="0"/>
                    </a:cubicBezTo>
                    <a:cubicBezTo>
                      <a:pt x="115" y="0"/>
                      <a:pt x="230" y="0"/>
                      <a:pt x="346" y="0"/>
                    </a:cubicBezTo>
                    <a:cubicBezTo>
                      <a:pt x="346" y="22"/>
                      <a:pt x="346" y="44"/>
                      <a:pt x="346" y="67"/>
                    </a:cubicBezTo>
                    <a:cubicBezTo>
                      <a:pt x="231" y="67"/>
                      <a:pt x="115" y="67"/>
                      <a:pt x="0" y="6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21" name="Freeform 45"/>
              <p:cNvSpPr>
                <a:spLocks/>
              </p:cNvSpPr>
              <p:nvPr/>
            </p:nvSpPr>
            <p:spPr bwMode="auto">
              <a:xfrm>
                <a:off x="7468932" y="3144796"/>
                <a:ext cx="404813" cy="79375"/>
              </a:xfrm>
              <a:custGeom>
                <a:avLst/>
                <a:gdLst>
                  <a:gd name="T0" fmla="*/ 346 w 346"/>
                  <a:gd name="T1" fmla="*/ 68 h 68"/>
                  <a:gd name="T2" fmla="*/ 0 w 346"/>
                  <a:gd name="T3" fmla="*/ 68 h 68"/>
                  <a:gd name="T4" fmla="*/ 0 w 346"/>
                  <a:gd name="T5" fmla="*/ 0 h 68"/>
                  <a:gd name="T6" fmla="*/ 346 w 346"/>
                  <a:gd name="T7" fmla="*/ 0 h 68"/>
                  <a:gd name="T8" fmla="*/ 346 w 346"/>
                  <a:gd name="T9" fmla="*/ 68 h 68"/>
                </a:gdLst>
                <a:ahLst/>
                <a:cxnLst>
                  <a:cxn ang="0">
                    <a:pos x="T0" y="T1"/>
                  </a:cxn>
                  <a:cxn ang="0">
                    <a:pos x="T2" y="T3"/>
                  </a:cxn>
                  <a:cxn ang="0">
                    <a:pos x="T4" y="T5"/>
                  </a:cxn>
                  <a:cxn ang="0">
                    <a:pos x="T6" y="T7"/>
                  </a:cxn>
                  <a:cxn ang="0">
                    <a:pos x="T8" y="T9"/>
                  </a:cxn>
                </a:cxnLst>
                <a:rect l="0" t="0" r="r" b="b"/>
                <a:pathLst>
                  <a:path w="346" h="68">
                    <a:moveTo>
                      <a:pt x="346" y="68"/>
                    </a:moveTo>
                    <a:cubicBezTo>
                      <a:pt x="230" y="68"/>
                      <a:pt x="116" y="68"/>
                      <a:pt x="0" y="68"/>
                    </a:cubicBezTo>
                    <a:cubicBezTo>
                      <a:pt x="0" y="45"/>
                      <a:pt x="0" y="23"/>
                      <a:pt x="0" y="0"/>
                    </a:cubicBezTo>
                    <a:cubicBezTo>
                      <a:pt x="115" y="0"/>
                      <a:pt x="230" y="0"/>
                      <a:pt x="346" y="0"/>
                    </a:cubicBezTo>
                    <a:cubicBezTo>
                      <a:pt x="346" y="22"/>
                      <a:pt x="346" y="45"/>
                      <a:pt x="346" y="6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grpSp>
      </p:grpSp>
      <p:grpSp>
        <p:nvGrpSpPr>
          <p:cNvPr id="23" name="组合 22"/>
          <p:cNvGrpSpPr/>
          <p:nvPr/>
        </p:nvGrpSpPr>
        <p:grpSpPr>
          <a:xfrm>
            <a:off x="2081694" y="986304"/>
            <a:ext cx="860610" cy="860608"/>
            <a:chOff x="10851778" y="914403"/>
            <a:chExt cx="860610" cy="860608"/>
          </a:xfrm>
        </p:grpSpPr>
        <p:grpSp>
          <p:nvGrpSpPr>
            <p:cNvPr id="24" name="组合 23"/>
            <p:cNvGrpSpPr/>
            <p:nvPr/>
          </p:nvGrpSpPr>
          <p:grpSpPr>
            <a:xfrm>
              <a:off x="10851778" y="914403"/>
              <a:ext cx="860610" cy="860608"/>
              <a:chOff x="10851778" y="914403"/>
              <a:chExt cx="860610" cy="860608"/>
            </a:xfrm>
          </p:grpSpPr>
          <p:sp>
            <p:nvSpPr>
              <p:cNvPr id="32" name="椭圆 31"/>
              <p:cNvSpPr/>
              <p:nvPr/>
            </p:nvSpPr>
            <p:spPr>
              <a:xfrm>
                <a:off x="10947307" y="1009931"/>
                <a:ext cx="669551" cy="669551"/>
              </a:xfrm>
              <a:prstGeom prst="ellipse">
                <a:avLst/>
              </a:prstGeom>
              <a:solidFill>
                <a:srgbClr val="D6343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33" name="椭圆 32"/>
              <p:cNvSpPr/>
              <p:nvPr/>
            </p:nvSpPr>
            <p:spPr>
              <a:xfrm>
                <a:off x="10851778" y="914403"/>
                <a:ext cx="860610" cy="860608"/>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25" name="组合 24"/>
            <p:cNvGrpSpPr/>
            <p:nvPr/>
          </p:nvGrpSpPr>
          <p:grpSpPr>
            <a:xfrm>
              <a:off x="11092383" y="1132843"/>
              <a:ext cx="379400" cy="423728"/>
              <a:chOff x="6652957" y="2328821"/>
              <a:chExt cx="1385887" cy="1547812"/>
            </a:xfrm>
          </p:grpSpPr>
          <p:sp>
            <p:nvSpPr>
              <p:cNvPr id="26" name="Freeform 38"/>
              <p:cNvSpPr>
                <a:spLocks noEditPoints="1"/>
              </p:cNvSpPr>
              <p:nvPr/>
            </p:nvSpPr>
            <p:spPr bwMode="auto">
              <a:xfrm>
                <a:off x="6654544" y="2328821"/>
                <a:ext cx="1384300" cy="1139825"/>
              </a:xfrm>
              <a:custGeom>
                <a:avLst/>
                <a:gdLst>
                  <a:gd name="T0" fmla="*/ 594 w 1187"/>
                  <a:gd name="T1" fmla="*/ 1 h 978"/>
                  <a:gd name="T2" fmla="*/ 1038 w 1187"/>
                  <a:gd name="T3" fmla="*/ 1 h 978"/>
                  <a:gd name="T4" fmla="*/ 1086 w 1187"/>
                  <a:gd name="T5" fmla="*/ 7 h 978"/>
                  <a:gd name="T6" fmla="*/ 1186 w 1187"/>
                  <a:gd name="T7" fmla="*/ 133 h 978"/>
                  <a:gd name="T8" fmla="*/ 1186 w 1187"/>
                  <a:gd name="T9" fmla="*/ 252 h 978"/>
                  <a:gd name="T10" fmla="*/ 1186 w 1187"/>
                  <a:gd name="T11" fmla="*/ 832 h 978"/>
                  <a:gd name="T12" fmla="*/ 1178 w 1187"/>
                  <a:gd name="T13" fmla="*/ 888 h 978"/>
                  <a:gd name="T14" fmla="*/ 1067 w 1187"/>
                  <a:gd name="T15" fmla="*/ 976 h 978"/>
                  <a:gd name="T16" fmla="*/ 1037 w 1187"/>
                  <a:gd name="T17" fmla="*/ 978 h 978"/>
                  <a:gd name="T18" fmla="*/ 151 w 1187"/>
                  <a:gd name="T19" fmla="*/ 978 h 978"/>
                  <a:gd name="T20" fmla="*/ 96 w 1187"/>
                  <a:gd name="T21" fmla="*/ 970 h 978"/>
                  <a:gd name="T22" fmla="*/ 1 w 1187"/>
                  <a:gd name="T23" fmla="*/ 845 h 978"/>
                  <a:gd name="T24" fmla="*/ 1 w 1187"/>
                  <a:gd name="T25" fmla="*/ 689 h 978"/>
                  <a:gd name="T26" fmla="*/ 1 w 1187"/>
                  <a:gd name="T27" fmla="*/ 148 h 978"/>
                  <a:gd name="T28" fmla="*/ 26 w 1187"/>
                  <a:gd name="T29" fmla="*/ 56 h 978"/>
                  <a:gd name="T30" fmla="*/ 144 w 1187"/>
                  <a:gd name="T31" fmla="*/ 1 h 978"/>
                  <a:gd name="T32" fmla="*/ 462 w 1187"/>
                  <a:gd name="T33" fmla="*/ 1 h 978"/>
                  <a:gd name="T34" fmla="*/ 594 w 1187"/>
                  <a:gd name="T35" fmla="*/ 1 h 978"/>
                  <a:gd name="T36" fmla="*/ 593 w 1187"/>
                  <a:gd name="T37" fmla="*/ 908 h 978"/>
                  <a:gd name="T38" fmla="*/ 1036 w 1187"/>
                  <a:gd name="T39" fmla="*/ 908 h 978"/>
                  <a:gd name="T40" fmla="*/ 1117 w 1187"/>
                  <a:gd name="T41" fmla="*/ 826 h 978"/>
                  <a:gd name="T42" fmla="*/ 1117 w 1187"/>
                  <a:gd name="T43" fmla="*/ 168 h 978"/>
                  <a:gd name="T44" fmla="*/ 1116 w 1187"/>
                  <a:gd name="T45" fmla="*/ 138 h 978"/>
                  <a:gd name="T46" fmla="*/ 1061 w 1187"/>
                  <a:gd name="T47" fmla="*/ 72 h 978"/>
                  <a:gd name="T48" fmla="*/ 1035 w 1187"/>
                  <a:gd name="T49" fmla="*/ 70 h 978"/>
                  <a:gd name="T50" fmla="*/ 154 w 1187"/>
                  <a:gd name="T51" fmla="*/ 70 h 978"/>
                  <a:gd name="T52" fmla="*/ 70 w 1187"/>
                  <a:gd name="T53" fmla="*/ 153 h 978"/>
                  <a:gd name="T54" fmla="*/ 70 w 1187"/>
                  <a:gd name="T55" fmla="*/ 790 h 978"/>
                  <a:gd name="T56" fmla="*/ 71 w 1187"/>
                  <a:gd name="T57" fmla="*/ 841 h 978"/>
                  <a:gd name="T58" fmla="*/ 125 w 1187"/>
                  <a:gd name="T59" fmla="*/ 906 h 978"/>
                  <a:gd name="T60" fmla="*/ 152 w 1187"/>
                  <a:gd name="T61" fmla="*/ 908 h 978"/>
                  <a:gd name="T62" fmla="*/ 593 w 1187"/>
                  <a:gd name="T63" fmla="*/ 908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87" h="978">
                    <a:moveTo>
                      <a:pt x="594" y="1"/>
                    </a:moveTo>
                    <a:cubicBezTo>
                      <a:pt x="742" y="1"/>
                      <a:pt x="890" y="1"/>
                      <a:pt x="1038" y="1"/>
                    </a:cubicBezTo>
                    <a:cubicBezTo>
                      <a:pt x="1054" y="1"/>
                      <a:pt x="1071" y="3"/>
                      <a:pt x="1086" y="7"/>
                    </a:cubicBezTo>
                    <a:cubicBezTo>
                      <a:pt x="1149" y="23"/>
                      <a:pt x="1185" y="69"/>
                      <a:pt x="1186" y="133"/>
                    </a:cubicBezTo>
                    <a:cubicBezTo>
                      <a:pt x="1187" y="173"/>
                      <a:pt x="1186" y="212"/>
                      <a:pt x="1186" y="252"/>
                    </a:cubicBezTo>
                    <a:cubicBezTo>
                      <a:pt x="1186" y="445"/>
                      <a:pt x="1186" y="639"/>
                      <a:pt x="1186" y="832"/>
                    </a:cubicBezTo>
                    <a:cubicBezTo>
                      <a:pt x="1186" y="851"/>
                      <a:pt x="1184" y="870"/>
                      <a:pt x="1178" y="888"/>
                    </a:cubicBezTo>
                    <a:cubicBezTo>
                      <a:pt x="1161" y="942"/>
                      <a:pt x="1120" y="966"/>
                      <a:pt x="1067" y="976"/>
                    </a:cubicBezTo>
                    <a:cubicBezTo>
                      <a:pt x="1057" y="977"/>
                      <a:pt x="1047" y="978"/>
                      <a:pt x="1037" y="978"/>
                    </a:cubicBezTo>
                    <a:cubicBezTo>
                      <a:pt x="742" y="978"/>
                      <a:pt x="446" y="978"/>
                      <a:pt x="151" y="978"/>
                    </a:cubicBezTo>
                    <a:cubicBezTo>
                      <a:pt x="133" y="978"/>
                      <a:pt x="114" y="975"/>
                      <a:pt x="96" y="970"/>
                    </a:cubicBezTo>
                    <a:cubicBezTo>
                      <a:pt x="36" y="953"/>
                      <a:pt x="2" y="908"/>
                      <a:pt x="1" y="845"/>
                    </a:cubicBezTo>
                    <a:cubicBezTo>
                      <a:pt x="0" y="793"/>
                      <a:pt x="1" y="741"/>
                      <a:pt x="1" y="689"/>
                    </a:cubicBezTo>
                    <a:cubicBezTo>
                      <a:pt x="1" y="509"/>
                      <a:pt x="1" y="328"/>
                      <a:pt x="1" y="148"/>
                    </a:cubicBezTo>
                    <a:cubicBezTo>
                      <a:pt x="1" y="115"/>
                      <a:pt x="5" y="83"/>
                      <a:pt x="26" y="56"/>
                    </a:cubicBezTo>
                    <a:cubicBezTo>
                      <a:pt x="55" y="17"/>
                      <a:pt x="97" y="1"/>
                      <a:pt x="144" y="1"/>
                    </a:cubicBezTo>
                    <a:cubicBezTo>
                      <a:pt x="250" y="0"/>
                      <a:pt x="356" y="1"/>
                      <a:pt x="462" y="1"/>
                    </a:cubicBezTo>
                    <a:cubicBezTo>
                      <a:pt x="506" y="1"/>
                      <a:pt x="550" y="1"/>
                      <a:pt x="594" y="1"/>
                    </a:cubicBezTo>
                    <a:close/>
                    <a:moveTo>
                      <a:pt x="593" y="908"/>
                    </a:moveTo>
                    <a:cubicBezTo>
                      <a:pt x="741" y="908"/>
                      <a:pt x="888" y="908"/>
                      <a:pt x="1036" y="908"/>
                    </a:cubicBezTo>
                    <a:cubicBezTo>
                      <a:pt x="1092" y="908"/>
                      <a:pt x="1117" y="884"/>
                      <a:pt x="1117" y="826"/>
                    </a:cubicBezTo>
                    <a:cubicBezTo>
                      <a:pt x="1117" y="607"/>
                      <a:pt x="1117" y="388"/>
                      <a:pt x="1117" y="168"/>
                    </a:cubicBezTo>
                    <a:cubicBezTo>
                      <a:pt x="1117" y="158"/>
                      <a:pt x="1117" y="148"/>
                      <a:pt x="1116" y="138"/>
                    </a:cubicBezTo>
                    <a:cubicBezTo>
                      <a:pt x="1115" y="102"/>
                      <a:pt x="1096" y="80"/>
                      <a:pt x="1061" y="72"/>
                    </a:cubicBezTo>
                    <a:cubicBezTo>
                      <a:pt x="1052" y="71"/>
                      <a:pt x="1044" y="70"/>
                      <a:pt x="1035" y="70"/>
                    </a:cubicBezTo>
                    <a:cubicBezTo>
                      <a:pt x="741" y="70"/>
                      <a:pt x="448" y="70"/>
                      <a:pt x="154" y="70"/>
                    </a:cubicBezTo>
                    <a:cubicBezTo>
                      <a:pt x="95" y="70"/>
                      <a:pt x="70" y="94"/>
                      <a:pt x="70" y="153"/>
                    </a:cubicBezTo>
                    <a:cubicBezTo>
                      <a:pt x="70" y="365"/>
                      <a:pt x="70" y="577"/>
                      <a:pt x="70" y="790"/>
                    </a:cubicBezTo>
                    <a:cubicBezTo>
                      <a:pt x="70" y="807"/>
                      <a:pt x="70" y="824"/>
                      <a:pt x="71" y="841"/>
                    </a:cubicBezTo>
                    <a:cubicBezTo>
                      <a:pt x="72" y="876"/>
                      <a:pt x="92" y="900"/>
                      <a:pt x="125" y="906"/>
                    </a:cubicBezTo>
                    <a:cubicBezTo>
                      <a:pt x="134" y="908"/>
                      <a:pt x="143" y="908"/>
                      <a:pt x="152" y="908"/>
                    </a:cubicBezTo>
                    <a:cubicBezTo>
                      <a:pt x="299" y="908"/>
                      <a:pt x="446" y="908"/>
                      <a:pt x="593" y="9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27" name="Freeform 39"/>
              <p:cNvSpPr>
                <a:spLocks/>
              </p:cNvSpPr>
              <p:nvPr/>
            </p:nvSpPr>
            <p:spPr bwMode="auto">
              <a:xfrm>
                <a:off x="6652957" y="3551196"/>
                <a:ext cx="1384300" cy="325437"/>
              </a:xfrm>
              <a:custGeom>
                <a:avLst/>
                <a:gdLst>
                  <a:gd name="T0" fmla="*/ 533 w 1187"/>
                  <a:gd name="T1" fmla="*/ 69 h 279"/>
                  <a:gd name="T2" fmla="*/ 442 w 1187"/>
                  <a:gd name="T3" fmla="*/ 69 h 279"/>
                  <a:gd name="T4" fmla="*/ 36 w 1187"/>
                  <a:gd name="T5" fmla="*/ 69 h 279"/>
                  <a:gd name="T6" fmla="*/ 2 w 1187"/>
                  <a:gd name="T7" fmla="*/ 42 h 279"/>
                  <a:gd name="T8" fmla="*/ 32 w 1187"/>
                  <a:gd name="T9" fmla="*/ 0 h 279"/>
                  <a:gd name="T10" fmla="*/ 44 w 1187"/>
                  <a:gd name="T11" fmla="*/ 0 h 279"/>
                  <a:gd name="T12" fmla="*/ 1146 w 1187"/>
                  <a:gd name="T13" fmla="*/ 0 h 279"/>
                  <a:gd name="T14" fmla="*/ 1187 w 1187"/>
                  <a:gd name="T15" fmla="*/ 38 h 279"/>
                  <a:gd name="T16" fmla="*/ 1155 w 1187"/>
                  <a:gd name="T17" fmla="*/ 69 h 279"/>
                  <a:gd name="T18" fmla="*/ 722 w 1187"/>
                  <a:gd name="T19" fmla="*/ 69 h 279"/>
                  <a:gd name="T20" fmla="*/ 702 w 1187"/>
                  <a:gd name="T21" fmla="*/ 69 h 279"/>
                  <a:gd name="T22" fmla="*/ 848 w 1187"/>
                  <a:gd name="T23" fmla="*/ 279 h 279"/>
                  <a:gd name="T24" fmla="*/ 781 w 1187"/>
                  <a:gd name="T25" fmla="*/ 278 h 279"/>
                  <a:gd name="T26" fmla="*/ 770 w 1187"/>
                  <a:gd name="T27" fmla="*/ 267 h 279"/>
                  <a:gd name="T28" fmla="*/ 639 w 1187"/>
                  <a:gd name="T29" fmla="*/ 80 h 279"/>
                  <a:gd name="T30" fmla="*/ 596 w 1187"/>
                  <a:gd name="T31" fmla="*/ 81 h 279"/>
                  <a:gd name="T32" fmla="*/ 464 w 1187"/>
                  <a:gd name="T33" fmla="*/ 269 h 279"/>
                  <a:gd name="T34" fmla="*/ 445 w 1187"/>
                  <a:gd name="T35" fmla="*/ 279 h 279"/>
                  <a:gd name="T36" fmla="*/ 387 w 1187"/>
                  <a:gd name="T37" fmla="*/ 279 h 279"/>
                  <a:gd name="T38" fmla="*/ 533 w 1187"/>
                  <a:gd name="T39" fmla="*/ 6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87" h="279">
                    <a:moveTo>
                      <a:pt x="533" y="69"/>
                    </a:moveTo>
                    <a:cubicBezTo>
                      <a:pt x="500" y="69"/>
                      <a:pt x="471" y="69"/>
                      <a:pt x="442" y="69"/>
                    </a:cubicBezTo>
                    <a:cubicBezTo>
                      <a:pt x="307" y="69"/>
                      <a:pt x="172" y="69"/>
                      <a:pt x="36" y="69"/>
                    </a:cubicBezTo>
                    <a:cubicBezTo>
                      <a:pt x="14" y="69"/>
                      <a:pt x="4" y="61"/>
                      <a:pt x="2" y="42"/>
                    </a:cubicBezTo>
                    <a:cubicBezTo>
                      <a:pt x="0" y="20"/>
                      <a:pt x="12" y="3"/>
                      <a:pt x="32" y="0"/>
                    </a:cubicBezTo>
                    <a:cubicBezTo>
                      <a:pt x="35" y="0"/>
                      <a:pt x="40" y="0"/>
                      <a:pt x="44" y="0"/>
                    </a:cubicBezTo>
                    <a:cubicBezTo>
                      <a:pt x="411" y="0"/>
                      <a:pt x="779" y="0"/>
                      <a:pt x="1146" y="0"/>
                    </a:cubicBezTo>
                    <a:cubicBezTo>
                      <a:pt x="1173" y="0"/>
                      <a:pt x="1187" y="13"/>
                      <a:pt x="1187" y="38"/>
                    </a:cubicBezTo>
                    <a:cubicBezTo>
                      <a:pt x="1187" y="59"/>
                      <a:pt x="1176" y="69"/>
                      <a:pt x="1155" y="69"/>
                    </a:cubicBezTo>
                    <a:cubicBezTo>
                      <a:pt x="1011" y="69"/>
                      <a:pt x="866" y="69"/>
                      <a:pt x="722" y="69"/>
                    </a:cubicBezTo>
                    <a:cubicBezTo>
                      <a:pt x="716" y="69"/>
                      <a:pt x="711" y="69"/>
                      <a:pt x="702" y="69"/>
                    </a:cubicBezTo>
                    <a:cubicBezTo>
                      <a:pt x="751" y="140"/>
                      <a:pt x="799" y="208"/>
                      <a:pt x="848" y="279"/>
                    </a:cubicBezTo>
                    <a:cubicBezTo>
                      <a:pt x="824" y="279"/>
                      <a:pt x="803" y="279"/>
                      <a:pt x="781" y="278"/>
                    </a:cubicBezTo>
                    <a:cubicBezTo>
                      <a:pt x="777" y="278"/>
                      <a:pt x="773" y="271"/>
                      <a:pt x="770" y="267"/>
                    </a:cubicBezTo>
                    <a:cubicBezTo>
                      <a:pt x="726" y="205"/>
                      <a:pt x="683" y="143"/>
                      <a:pt x="639" y="80"/>
                    </a:cubicBezTo>
                    <a:cubicBezTo>
                      <a:pt x="628" y="64"/>
                      <a:pt x="608" y="64"/>
                      <a:pt x="596" y="81"/>
                    </a:cubicBezTo>
                    <a:cubicBezTo>
                      <a:pt x="552" y="143"/>
                      <a:pt x="508" y="206"/>
                      <a:pt x="464" y="269"/>
                    </a:cubicBezTo>
                    <a:cubicBezTo>
                      <a:pt x="459" y="276"/>
                      <a:pt x="454" y="279"/>
                      <a:pt x="445" y="279"/>
                    </a:cubicBezTo>
                    <a:cubicBezTo>
                      <a:pt x="427" y="278"/>
                      <a:pt x="408" y="279"/>
                      <a:pt x="387" y="279"/>
                    </a:cubicBezTo>
                    <a:cubicBezTo>
                      <a:pt x="436" y="208"/>
                      <a:pt x="484" y="140"/>
                      <a:pt x="533" y="6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28" name="Freeform 42"/>
              <p:cNvSpPr>
                <a:spLocks/>
              </p:cNvSpPr>
              <p:nvPr/>
            </p:nvSpPr>
            <p:spPr bwMode="auto">
              <a:xfrm>
                <a:off x="6819644" y="2493921"/>
                <a:ext cx="1054100" cy="160337"/>
              </a:xfrm>
              <a:custGeom>
                <a:avLst/>
                <a:gdLst>
                  <a:gd name="T0" fmla="*/ 904 w 904"/>
                  <a:gd name="T1" fmla="*/ 0 h 138"/>
                  <a:gd name="T2" fmla="*/ 904 w 904"/>
                  <a:gd name="T3" fmla="*/ 138 h 138"/>
                  <a:gd name="T4" fmla="*/ 0 w 904"/>
                  <a:gd name="T5" fmla="*/ 138 h 138"/>
                  <a:gd name="T6" fmla="*/ 0 w 904"/>
                  <a:gd name="T7" fmla="*/ 0 h 138"/>
                  <a:gd name="T8" fmla="*/ 904 w 904"/>
                  <a:gd name="T9" fmla="*/ 0 h 138"/>
                </a:gdLst>
                <a:ahLst/>
                <a:cxnLst>
                  <a:cxn ang="0">
                    <a:pos x="T0" y="T1"/>
                  </a:cxn>
                  <a:cxn ang="0">
                    <a:pos x="T2" y="T3"/>
                  </a:cxn>
                  <a:cxn ang="0">
                    <a:pos x="T4" y="T5"/>
                  </a:cxn>
                  <a:cxn ang="0">
                    <a:pos x="T6" y="T7"/>
                  </a:cxn>
                  <a:cxn ang="0">
                    <a:pos x="T8" y="T9"/>
                  </a:cxn>
                </a:cxnLst>
                <a:rect l="0" t="0" r="r" b="b"/>
                <a:pathLst>
                  <a:path w="904" h="138">
                    <a:moveTo>
                      <a:pt x="904" y="0"/>
                    </a:moveTo>
                    <a:cubicBezTo>
                      <a:pt x="904" y="47"/>
                      <a:pt x="904" y="92"/>
                      <a:pt x="904" y="138"/>
                    </a:cubicBezTo>
                    <a:cubicBezTo>
                      <a:pt x="602" y="138"/>
                      <a:pt x="302" y="138"/>
                      <a:pt x="0" y="138"/>
                    </a:cubicBezTo>
                    <a:cubicBezTo>
                      <a:pt x="0" y="93"/>
                      <a:pt x="0" y="47"/>
                      <a:pt x="0" y="0"/>
                    </a:cubicBezTo>
                    <a:cubicBezTo>
                      <a:pt x="301" y="0"/>
                      <a:pt x="601" y="0"/>
                      <a:pt x="904" y="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29" name="Freeform 43"/>
              <p:cNvSpPr>
                <a:spLocks/>
              </p:cNvSpPr>
              <p:nvPr/>
            </p:nvSpPr>
            <p:spPr bwMode="auto">
              <a:xfrm>
                <a:off x="6797419" y="2816184"/>
                <a:ext cx="520700" cy="508000"/>
              </a:xfrm>
              <a:custGeom>
                <a:avLst/>
                <a:gdLst>
                  <a:gd name="T0" fmla="*/ 227 w 447"/>
                  <a:gd name="T1" fmla="*/ 210 h 435"/>
                  <a:gd name="T2" fmla="*/ 434 w 447"/>
                  <a:gd name="T3" fmla="*/ 210 h 435"/>
                  <a:gd name="T4" fmla="*/ 342 w 447"/>
                  <a:gd name="T5" fmla="*/ 386 h 435"/>
                  <a:gd name="T6" fmla="*/ 98 w 447"/>
                  <a:gd name="T7" fmla="*/ 375 h 435"/>
                  <a:gd name="T8" fmla="*/ 31 w 447"/>
                  <a:gd name="T9" fmla="*/ 140 h 435"/>
                  <a:gd name="T10" fmla="*/ 227 w 447"/>
                  <a:gd name="T11" fmla="*/ 2 h 435"/>
                  <a:gd name="T12" fmla="*/ 227 w 447"/>
                  <a:gd name="T13" fmla="*/ 210 h 435"/>
                </a:gdLst>
                <a:ahLst/>
                <a:cxnLst>
                  <a:cxn ang="0">
                    <a:pos x="T0" y="T1"/>
                  </a:cxn>
                  <a:cxn ang="0">
                    <a:pos x="T2" y="T3"/>
                  </a:cxn>
                  <a:cxn ang="0">
                    <a:pos x="T4" y="T5"/>
                  </a:cxn>
                  <a:cxn ang="0">
                    <a:pos x="T6" y="T7"/>
                  </a:cxn>
                  <a:cxn ang="0">
                    <a:pos x="T8" y="T9"/>
                  </a:cxn>
                  <a:cxn ang="0">
                    <a:pos x="T10" y="T11"/>
                  </a:cxn>
                  <a:cxn ang="0">
                    <a:pos x="T12" y="T13"/>
                  </a:cxn>
                </a:cxnLst>
                <a:rect l="0" t="0" r="r" b="b"/>
                <a:pathLst>
                  <a:path w="447" h="435">
                    <a:moveTo>
                      <a:pt x="227" y="210"/>
                    </a:moveTo>
                    <a:cubicBezTo>
                      <a:pt x="298" y="210"/>
                      <a:pt x="366" y="210"/>
                      <a:pt x="434" y="210"/>
                    </a:cubicBezTo>
                    <a:cubicBezTo>
                      <a:pt x="447" y="260"/>
                      <a:pt x="401" y="347"/>
                      <a:pt x="342" y="386"/>
                    </a:cubicBezTo>
                    <a:cubicBezTo>
                      <a:pt x="267" y="435"/>
                      <a:pt x="169" y="431"/>
                      <a:pt x="98" y="375"/>
                    </a:cubicBezTo>
                    <a:cubicBezTo>
                      <a:pt x="28" y="320"/>
                      <a:pt x="0" y="224"/>
                      <a:pt x="31" y="140"/>
                    </a:cubicBezTo>
                    <a:cubicBezTo>
                      <a:pt x="60" y="57"/>
                      <a:pt x="141" y="0"/>
                      <a:pt x="227" y="2"/>
                    </a:cubicBezTo>
                    <a:cubicBezTo>
                      <a:pt x="227" y="71"/>
                      <a:pt x="227" y="140"/>
                      <a:pt x="227" y="21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30" name="Freeform 44"/>
              <p:cNvSpPr>
                <a:spLocks/>
              </p:cNvSpPr>
              <p:nvPr/>
            </p:nvSpPr>
            <p:spPr bwMode="auto">
              <a:xfrm>
                <a:off x="7468932" y="2901909"/>
                <a:ext cx="404813" cy="77787"/>
              </a:xfrm>
              <a:custGeom>
                <a:avLst/>
                <a:gdLst>
                  <a:gd name="T0" fmla="*/ 0 w 346"/>
                  <a:gd name="T1" fmla="*/ 67 h 67"/>
                  <a:gd name="T2" fmla="*/ 0 w 346"/>
                  <a:gd name="T3" fmla="*/ 0 h 67"/>
                  <a:gd name="T4" fmla="*/ 346 w 346"/>
                  <a:gd name="T5" fmla="*/ 0 h 67"/>
                  <a:gd name="T6" fmla="*/ 346 w 346"/>
                  <a:gd name="T7" fmla="*/ 67 h 67"/>
                  <a:gd name="T8" fmla="*/ 0 w 346"/>
                  <a:gd name="T9" fmla="*/ 67 h 67"/>
                </a:gdLst>
                <a:ahLst/>
                <a:cxnLst>
                  <a:cxn ang="0">
                    <a:pos x="T0" y="T1"/>
                  </a:cxn>
                  <a:cxn ang="0">
                    <a:pos x="T2" y="T3"/>
                  </a:cxn>
                  <a:cxn ang="0">
                    <a:pos x="T4" y="T5"/>
                  </a:cxn>
                  <a:cxn ang="0">
                    <a:pos x="T6" y="T7"/>
                  </a:cxn>
                  <a:cxn ang="0">
                    <a:pos x="T8" y="T9"/>
                  </a:cxn>
                </a:cxnLst>
                <a:rect l="0" t="0" r="r" b="b"/>
                <a:pathLst>
                  <a:path w="346" h="67">
                    <a:moveTo>
                      <a:pt x="0" y="67"/>
                    </a:moveTo>
                    <a:cubicBezTo>
                      <a:pt x="0" y="45"/>
                      <a:pt x="0" y="23"/>
                      <a:pt x="0" y="0"/>
                    </a:cubicBezTo>
                    <a:cubicBezTo>
                      <a:pt x="115" y="0"/>
                      <a:pt x="230" y="0"/>
                      <a:pt x="346" y="0"/>
                    </a:cubicBezTo>
                    <a:cubicBezTo>
                      <a:pt x="346" y="22"/>
                      <a:pt x="346" y="44"/>
                      <a:pt x="346" y="67"/>
                    </a:cubicBezTo>
                    <a:cubicBezTo>
                      <a:pt x="231" y="67"/>
                      <a:pt x="115" y="67"/>
                      <a:pt x="0" y="6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31" name="Freeform 45"/>
              <p:cNvSpPr>
                <a:spLocks/>
              </p:cNvSpPr>
              <p:nvPr/>
            </p:nvSpPr>
            <p:spPr bwMode="auto">
              <a:xfrm>
                <a:off x="7468932" y="3144796"/>
                <a:ext cx="404813" cy="79375"/>
              </a:xfrm>
              <a:custGeom>
                <a:avLst/>
                <a:gdLst>
                  <a:gd name="T0" fmla="*/ 346 w 346"/>
                  <a:gd name="T1" fmla="*/ 68 h 68"/>
                  <a:gd name="T2" fmla="*/ 0 w 346"/>
                  <a:gd name="T3" fmla="*/ 68 h 68"/>
                  <a:gd name="T4" fmla="*/ 0 w 346"/>
                  <a:gd name="T5" fmla="*/ 0 h 68"/>
                  <a:gd name="T6" fmla="*/ 346 w 346"/>
                  <a:gd name="T7" fmla="*/ 0 h 68"/>
                  <a:gd name="T8" fmla="*/ 346 w 346"/>
                  <a:gd name="T9" fmla="*/ 68 h 68"/>
                </a:gdLst>
                <a:ahLst/>
                <a:cxnLst>
                  <a:cxn ang="0">
                    <a:pos x="T0" y="T1"/>
                  </a:cxn>
                  <a:cxn ang="0">
                    <a:pos x="T2" y="T3"/>
                  </a:cxn>
                  <a:cxn ang="0">
                    <a:pos x="T4" y="T5"/>
                  </a:cxn>
                  <a:cxn ang="0">
                    <a:pos x="T6" y="T7"/>
                  </a:cxn>
                  <a:cxn ang="0">
                    <a:pos x="T8" y="T9"/>
                  </a:cxn>
                </a:cxnLst>
                <a:rect l="0" t="0" r="r" b="b"/>
                <a:pathLst>
                  <a:path w="346" h="68">
                    <a:moveTo>
                      <a:pt x="346" y="68"/>
                    </a:moveTo>
                    <a:cubicBezTo>
                      <a:pt x="230" y="68"/>
                      <a:pt x="116" y="68"/>
                      <a:pt x="0" y="68"/>
                    </a:cubicBezTo>
                    <a:cubicBezTo>
                      <a:pt x="0" y="45"/>
                      <a:pt x="0" y="23"/>
                      <a:pt x="0" y="0"/>
                    </a:cubicBezTo>
                    <a:cubicBezTo>
                      <a:pt x="115" y="0"/>
                      <a:pt x="230" y="0"/>
                      <a:pt x="346" y="0"/>
                    </a:cubicBezTo>
                    <a:cubicBezTo>
                      <a:pt x="346" y="22"/>
                      <a:pt x="346" y="45"/>
                      <a:pt x="346" y="6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grpSp>
      </p:grpSp>
      <p:grpSp>
        <p:nvGrpSpPr>
          <p:cNvPr id="34" name="组合 33"/>
          <p:cNvGrpSpPr/>
          <p:nvPr/>
        </p:nvGrpSpPr>
        <p:grpSpPr>
          <a:xfrm>
            <a:off x="8761927" y="5278549"/>
            <a:ext cx="860610" cy="860608"/>
            <a:chOff x="10851778" y="914403"/>
            <a:chExt cx="860610" cy="860608"/>
          </a:xfrm>
        </p:grpSpPr>
        <p:grpSp>
          <p:nvGrpSpPr>
            <p:cNvPr id="35" name="组合 34"/>
            <p:cNvGrpSpPr/>
            <p:nvPr/>
          </p:nvGrpSpPr>
          <p:grpSpPr>
            <a:xfrm>
              <a:off x="10851778" y="914403"/>
              <a:ext cx="860610" cy="860608"/>
              <a:chOff x="10851778" y="914403"/>
              <a:chExt cx="860610" cy="860608"/>
            </a:xfrm>
          </p:grpSpPr>
          <p:sp>
            <p:nvSpPr>
              <p:cNvPr id="43" name="椭圆 42"/>
              <p:cNvSpPr/>
              <p:nvPr/>
            </p:nvSpPr>
            <p:spPr>
              <a:xfrm>
                <a:off x="10947307" y="1009931"/>
                <a:ext cx="669551" cy="669551"/>
              </a:xfrm>
              <a:prstGeom prst="ellipse">
                <a:avLst/>
              </a:prstGeom>
              <a:solidFill>
                <a:srgbClr val="D6343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44" name="椭圆 43"/>
              <p:cNvSpPr/>
              <p:nvPr/>
            </p:nvSpPr>
            <p:spPr>
              <a:xfrm>
                <a:off x="10851778" y="914403"/>
                <a:ext cx="860610" cy="860608"/>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36" name="组合 35"/>
            <p:cNvGrpSpPr/>
            <p:nvPr/>
          </p:nvGrpSpPr>
          <p:grpSpPr>
            <a:xfrm>
              <a:off x="11092383" y="1132843"/>
              <a:ext cx="379400" cy="423728"/>
              <a:chOff x="6652957" y="2328821"/>
              <a:chExt cx="1385887" cy="1547812"/>
            </a:xfrm>
          </p:grpSpPr>
          <p:sp>
            <p:nvSpPr>
              <p:cNvPr id="37" name="Freeform 38"/>
              <p:cNvSpPr>
                <a:spLocks noEditPoints="1"/>
              </p:cNvSpPr>
              <p:nvPr/>
            </p:nvSpPr>
            <p:spPr bwMode="auto">
              <a:xfrm>
                <a:off x="6654544" y="2328821"/>
                <a:ext cx="1384300" cy="1139825"/>
              </a:xfrm>
              <a:custGeom>
                <a:avLst/>
                <a:gdLst>
                  <a:gd name="T0" fmla="*/ 594 w 1187"/>
                  <a:gd name="T1" fmla="*/ 1 h 978"/>
                  <a:gd name="T2" fmla="*/ 1038 w 1187"/>
                  <a:gd name="T3" fmla="*/ 1 h 978"/>
                  <a:gd name="T4" fmla="*/ 1086 w 1187"/>
                  <a:gd name="T5" fmla="*/ 7 h 978"/>
                  <a:gd name="T6" fmla="*/ 1186 w 1187"/>
                  <a:gd name="T7" fmla="*/ 133 h 978"/>
                  <a:gd name="T8" fmla="*/ 1186 w 1187"/>
                  <a:gd name="T9" fmla="*/ 252 h 978"/>
                  <a:gd name="T10" fmla="*/ 1186 w 1187"/>
                  <a:gd name="T11" fmla="*/ 832 h 978"/>
                  <a:gd name="T12" fmla="*/ 1178 w 1187"/>
                  <a:gd name="T13" fmla="*/ 888 h 978"/>
                  <a:gd name="T14" fmla="*/ 1067 w 1187"/>
                  <a:gd name="T15" fmla="*/ 976 h 978"/>
                  <a:gd name="T16" fmla="*/ 1037 w 1187"/>
                  <a:gd name="T17" fmla="*/ 978 h 978"/>
                  <a:gd name="T18" fmla="*/ 151 w 1187"/>
                  <a:gd name="T19" fmla="*/ 978 h 978"/>
                  <a:gd name="T20" fmla="*/ 96 w 1187"/>
                  <a:gd name="T21" fmla="*/ 970 h 978"/>
                  <a:gd name="T22" fmla="*/ 1 w 1187"/>
                  <a:gd name="T23" fmla="*/ 845 h 978"/>
                  <a:gd name="T24" fmla="*/ 1 w 1187"/>
                  <a:gd name="T25" fmla="*/ 689 h 978"/>
                  <a:gd name="T26" fmla="*/ 1 w 1187"/>
                  <a:gd name="T27" fmla="*/ 148 h 978"/>
                  <a:gd name="T28" fmla="*/ 26 w 1187"/>
                  <a:gd name="T29" fmla="*/ 56 h 978"/>
                  <a:gd name="T30" fmla="*/ 144 w 1187"/>
                  <a:gd name="T31" fmla="*/ 1 h 978"/>
                  <a:gd name="T32" fmla="*/ 462 w 1187"/>
                  <a:gd name="T33" fmla="*/ 1 h 978"/>
                  <a:gd name="T34" fmla="*/ 594 w 1187"/>
                  <a:gd name="T35" fmla="*/ 1 h 978"/>
                  <a:gd name="T36" fmla="*/ 593 w 1187"/>
                  <a:gd name="T37" fmla="*/ 908 h 978"/>
                  <a:gd name="T38" fmla="*/ 1036 w 1187"/>
                  <a:gd name="T39" fmla="*/ 908 h 978"/>
                  <a:gd name="T40" fmla="*/ 1117 w 1187"/>
                  <a:gd name="T41" fmla="*/ 826 h 978"/>
                  <a:gd name="T42" fmla="*/ 1117 w 1187"/>
                  <a:gd name="T43" fmla="*/ 168 h 978"/>
                  <a:gd name="T44" fmla="*/ 1116 w 1187"/>
                  <a:gd name="T45" fmla="*/ 138 h 978"/>
                  <a:gd name="T46" fmla="*/ 1061 w 1187"/>
                  <a:gd name="T47" fmla="*/ 72 h 978"/>
                  <a:gd name="T48" fmla="*/ 1035 w 1187"/>
                  <a:gd name="T49" fmla="*/ 70 h 978"/>
                  <a:gd name="T50" fmla="*/ 154 w 1187"/>
                  <a:gd name="T51" fmla="*/ 70 h 978"/>
                  <a:gd name="T52" fmla="*/ 70 w 1187"/>
                  <a:gd name="T53" fmla="*/ 153 h 978"/>
                  <a:gd name="T54" fmla="*/ 70 w 1187"/>
                  <a:gd name="T55" fmla="*/ 790 h 978"/>
                  <a:gd name="T56" fmla="*/ 71 w 1187"/>
                  <a:gd name="T57" fmla="*/ 841 h 978"/>
                  <a:gd name="T58" fmla="*/ 125 w 1187"/>
                  <a:gd name="T59" fmla="*/ 906 h 978"/>
                  <a:gd name="T60" fmla="*/ 152 w 1187"/>
                  <a:gd name="T61" fmla="*/ 908 h 978"/>
                  <a:gd name="T62" fmla="*/ 593 w 1187"/>
                  <a:gd name="T63" fmla="*/ 908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87" h="978">
                    <a:moveTo>
                      <a:pt x="594" y="1"/>
                    </a:moveTo>
                    <a:cubicBezTo>
                      <a:pt x="742" y="1"/>
                      <a:pt x="890" y="1"/>
                      <a:pt x="1038" y="1"/>
                    </a:cubicBezTo>
                    <a:cubicBezTo>
                      <a:pt x="1054" y="1"/>
                      <a:pt x="1071" y="3"/>
                      <a:pt x="1086" y="7"/>
                    </a:cubicBezTo>
                    <a:cubicBezTo>
                      <a:pt x="1149" y="23"/>
                      <a:pt x="1185" y="69"/>
                      <a:pt x="1186" y="133"/>
                    </a:cubicBezTo>
                    <a:cubicBezTo>
                      <a:pt x="1187" y="173"/>
                      <a:pt x="1186" y="212"/>
                      <a:pt x="1186" y="252"/>
                    </a:cubicBezTo>
                    <a:cubicBezTo>
                      <a:pt x="1186" y="445"/>
                      <a:pt x="1186" y="639"/>
                      <a:pt x="1186" y="832"/>
                    </a:cubicBezTo>
                    <a:cubicBezTo>
                      <a:pt x="1186" y="851"/>
                      <a:pt x="1184" y="870"/>
                      <a:pt x="1178" y="888"/>
                    </a:cubicBezTo>
                    <a:cubicBezTo>
                      <a:pt x="1161" y="942"/>
                      <a:pt x="1120" y="966"/>
                      <a:pt x="1067" y="976"/>
                    </a:cubicBezTo>
                    <a:cubicBezTo>
                      <a:pt x="1057" y="977"/>
                      <a:pt x="1047" y="978"/>
                      <a:pt x="1037" y="978"/>
                    </a:cubicBezTo>
                    <a:cubicBezTo>
                      <a:pt x="742" y="978"/>
                      <a:pt x="446" y="978"/>
                      <a:pt x="151" y="978"/>
                    </a:cubicBezTo>
                    <a:cubicBezTo>
                      <a:pt x="133" y="978"/>
                      <a:pt x="114" y="975"/>
                      <a:pt x="96" y="970"/>
                    </a:cubicBezTo>
                    <a:cubicBezTo>
                      <a:pt x="36" y="953"/>
                      <a:pt x="2" y="908"/>
                      <a:pt x="1" y="845"/>
                    </a:cubicBezTo>
                    <a:cubicBezTo>
                      <a:pt x="0" y="793"/>
                      <a:pt x="1" y="741"/>
                      <a:pt x="1" y="689"/>
                    </a:cubicBezTo>
                    <a:cubicBezTo>
                      <a:pt x="1" y="509"/>
                      <a:pt x="1" y="328"/>
                      <a:pt x="1" y="148"/>
                    </a:cubicBezTo>
                    <a:cubicBezTo>
                      <a:pt x="1" y="115"/>
                      <a:pt x="5" y="83"/>
                      <a:pt x="26" y="56"/>
                    </a:cubicBezTo>
                    <a:cubicBezTo>
                      <a:pt x="55" y="17"/>
                      <a:pt x="97" y="1"/>
                      <a:pt x="144" y="1"/>
                    </a:cubicBezTo>
                    <a:cubicBezTo>
                      <a:pt x="250" y="0"/>
                      <a:pt x="356" y="1"/>
                      <a:pt x="462" y="1"/>
                    </a:cubicBezTo>
                    <a:cubicBezTo>
                      <a:pt x="506" y="1"/>
                      <a:pt x="550" y="1"/>
                      <a:pt x="594" y="1"/>
                    </a:cubicBezTo>
                    <a:close/>
                    <a:moveTo>
                      <a:pt x="593" y="908"/>
                    </a:moveTo>
                    <a:cubicBezTo>
                      <a:pt x="741" y="908"/>
                      <a:pt x="888" y="908"/>
                      <a:pt x="1036" y="908"/>
                    </a:cubicBezTo>
                    <a:cubicBezTo>
                      <a:pt x="1092" y="908"/>
                      <a:pt x="1117" y="884"/>
                      <a:pt x="1117" y="826"/>
                    </a:cubicBezTo>
                    <a:cubicBezTo>
                      <a:pt x="1117" y="607"/>
                      <a:pt x="1117" y="388"/>
                      <a:pt x="1117" y="168"/>
                    </a:cubicBezTo>
                    <a:cubicBezTo>
                      <a:pt x="1117" y="158"/>
                      <a:pt x="1117" y="148"/>
                      <a:pt x="1116" y="138"/>
                    </a:cubicBezTo>
                    <a:cubicBezTo>
                      <a:pt x="1115" y="102"/>
                      <a:pt x="1096" y="80"/>
                      <a:pt x="1061" y="72"/>
                    </a:cubicBezTo>
                    <a:cubicBezTo>
                      <a:pt x="1052" y="71"/>
                      <a:pt x="1044" y="70"/>
                      <a:pt x="1035" y="70"/>
                    </a:cubicBezTo>
                    <a:cubicBezTo>
                      <a:pt x="741" y="70"/>
                      <a:pt x="448" y="70"/>
                      <a:pt x="154" y="70"/>
                    </a:cubicBezTo>
                    <a:cubicBezTo>
                      <a:pt x="95" y="70"/>
                      <a:pt x="70" y="94"/>
                      <a:pt x="70" y="153"/>
                    </a:cubicBezTo>
                    <a:cubicBezTo>
                      <a:pt x="70" y="365"/>
                      <a:pt x="70" y="577"/>
                      <a:pt x="70" y="790"/>
                    </a:cubicBezTo>
                    <a:cubicBezTo>
                      <a:pt x="70" y="807"/>
                      <a:pt x="70" y="824"/>
                      <a:pt x="71" y="841"/>
                    </a:cubicBezTo>
                    <a:cubicBezTo>
                      <a:pt x="72" y="876"/>
                      <a:pt x="92" y="900"/>
                      <a:pt x="125" y="906"/>
                    </a:cubicBezTo>
                    <a:cubicBezTo>
                      <a:pt x="134" y="908"/>
                      <a:pt x="143" y="908"/>
                      <a:pt x="152" y="908"/>
                    </a:cubicBezTo>
                    <a:cubicBezTo>
                      <a:pt x="299" y="908"/>
                      <a:pt x="446" y="908"/>
                      <a:pt x="593" y="9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38" name="Freeform 39"/>
              <p:cNvSpPr>
                <a:spLocks/>
              </p:cNvSpPr>
              <p:nvPr/>
            </p:nvSpPr>
            <p:spPr bwMode="auto">
              <a:xfrm>
                <a:off x="6652957" y="3551196"/>
                <a:ext cx="1384300" cy="325437"/>
              </a:xfrm>
              <a:custGeom>
                <a:avLst/>
                <a:gdLst>
                  <a:gd name="T0" fmla="*/ 533 w 1187"/>
                  <a:gd name="T1" fmla="*/ 69 h 279"/>
                  <a:gd name="T2" fmla="*/ 442 w 1187"/>
                  <a:gd name="T3" fmla="*/ 69 h 279"/>
                  <a:gd name="T4" fmla="*/ 36 w 1187"/>
                  <a:gd name="T5" fmla="*/ 69 h 279"/>
                  <a:gd name="T6" fmla="*/ 2 w 1187"/>
                  <a:gd name="T7" fmla="*/ 42 h 279"/>
                  <a:gd name="T8" fmla="*/ 32 w 1187"/>
                  <a:gd name="T9" fmla="*/ 0 h 279"/>
                  <a:gd name="T10" fmla="*/ 44 w 1187"/>
                  <a:gd name="T11" fmla="*/ 0 h 279"/>
                  <a:gd name="T12" fmla="*/ 1146 w 1187"/>
                  <a:gd name="T13" fmla="*/ 0 h 279"/>
                  <a:gd name="T14" fmla="*/ 1187 w 1187"/>
                  <a:gd name="T15" fmla="*/ 38 h 279"/>
                  <a:gd name="T16" fmla="*/ 1155 w 1187"/>
                  <a:gd name="T17" fmla="*/ 69 h 279"/>
                  <a:gd name="T18" fmla="*/ 722 w 1187"/>
                  <a:gd name="T19" fmla="*/ 69 h 279"/>
                  <a:gd name="T20" fmla="*/ 702 w 1187"/>
                  <a:gd name="T21" fmla="*/ 69 h 279"/>
                  <a:gd name="T22" fmla="*/ 848 w 1187"/>
                  <a:gd name="T23" fmla="*/ 279 h 279"/>
                  <a:gd name="T24" fmla="*/ 781 w 1187"/>
                  <a:gd name="T25" fmla="*/ 278 h 279"/>
                  <a:gd name="T26" fmla="*/ 770 w 1187"/>
                  <a:gd name="T27" fmla="*/ 267 h 279"/>
                  <a:gd name="T28" fmla="*/ 639 w 1187"/>
                  <a:gd name="T29" fmla="*/ 80 h 279"/>
                  <a:gd name="T30" fmla="*/ 596 w 1187"/>
                  <a:gd name="T31" fmla="*/ 81 h 279"/>
                  <a:gd name="T32" fmla="*/ 464 w 1187"/>
                  <a:gd name="T33" fmla="*/ 269 h 279"/>
                  <a:gd name="T34" fmla="*/ 445 w 1187"/>
                  <a:gd name="T35" fmla="*/ 279 h 279"/>
                  <a:gd name="T36" fmla="*/ 387 w 1187"/>
                  <a:gd name="T37" fmla="*/ 279 h 279"/>
                  <a:gd name="T38" fmla="*/ 533 w 1187"/>
                  <a:gd name="T39" fmla="*/ 6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87" h="279">
                    <a:moveTo>
                      <a:pt x="533" y="69"/>
                    </a:moveTo>
                    <a:cubicBezTo>
                      <a:pt x="500" y="69"/>
                      <a:pt x="471" y="69"/>
                      <a:pt x="442" y="69"/>
                    </a:cubicBezTo>
                    <a:cubicBezTo>
                      <a:pt x="307" y="69"/>
                      <a:pt x="172" y="69"/>
                      <a:pt x="36" y="69"/>
                    </a:cubicBezTo>
                    <a:cubicBezTo>
                      <a:pt x="14" y="69"/>
                      <a:pt x="4" y="61"/>
                      <a:pt x="2" y="42"/>
                    </a:cubicBezTo>
                    <a:cubicBezTo>
                      <a:pt x="0" y="20"/>
                      <a:pt x="12" y="3"/>
                      <a:pt x="32" y="0"/>
                    </a:cubicBezTo>
                    <a:cubicBezTo>
                      <a:pt x="35" y="0"/>
                      <a:pt x="40" y="0"/>
                      <a:pt x="44" y="0"/>
                    </a:cubicBezTo>
                    <a:cubicBezTo>
                      <a:pt x="411" y="0"/>
                      <a:pt x="779" y="0"/>
                      <a:pt x="1146" y="0"/>
                    </a:cubicBezTo>
                    <a:cubicBezTo>
                      <a:pt x="1173" y="0"/>
                      <a:pt x="1187" y="13"/>
                      <a:pt x="1187" y="38"/>
                    </a:cubicBezTo>
                    <a:cubicBezTo>
                      <a:pt x="1187" y="59"/>
                      <a:pt x="1176" y="69"/>
                      <a:pt x="1155" y="69"/>
                    </a:cubicBezTo>
                    <a:cubicBezTo>
                      <a:pt x="1011" y="69"/>
                      <a:pt x="866" y="69"/>
                      <a:pt x="722" y="69"/>
                    </a:cubicBezTo>
                    <a:cubicBezTo>
                      <a:pt x="716" y="69"/>
                      <a:pt x="711" y="69"/>
                      <a:pt x="702" y="69"/>
                    </a:cubicBezTo>
                    <a:cubicBezTo>
                      <a:pt x="751" y="140"/>
                      <a:pt x="799" y="208"/>
                      <a:pt x="848" y="279"/>
                    </a:cubicBezTo>
                    <a:cubicBezTo>
                      <a:pt x="824" y="279"/>
                      <a:pt x="803" y="279"/>
                      <a:pt x="781" y="278"/>
                    </a:cubicBezTo>
                    <a:cubicBezTo>
                      <a:pt x="777" y="278"/>
                      <a:pt x="773" y="271"/>
                      <a:pt x="770" y="267"/>
                    </a:cubicBezTo>
                    <a:cubicBezTo>
                      <a:pt x="726" y="205"/>
                      <a:pt x="683" y="143"/>
                      <a:pt x="639" y="80"/>
                    </a:cubicBezTo>
                    <a:cubicBezTo>
                      <a:pt x="628" y="64"/>
                      <a:pt x="608" y="64"/>
                      <a:pt x="596" y="81"/>
                    </a:cubicBezTo>
                    <a:cubicBezTo>
                      <a:pt x="552" y="143"/>
                      <a:pt x="508" y="206"/>
                      <a:pt x="464" y="269"/>
                    </a:cubicBezTo>
                    <a:cubicBezTo>
                      <a:pt x="459" y="276"/>
                      <a:pt x="454" y="279"/>
                      <a:pt x="445" y="279"/>
                    </a:cubicBezTo>
                    <a:cubicBezTo>
                      <a:pt x="427" y="278"/>
                      <a:pt x="408" y="279"/>
                      <a:pt x="387" y="279"/>
                    </a:cubicBezTo>
                    <a:cubicBezTo>
                      <a:pt x="436" y="208"/>
                      <a:pt x="484" y="140"/>
                      <a:pt x="533" y="6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39" name="Freeform 42"/>
              <p:cNvSpPr>
                <a:spLocks/>
              </p:cNvSpPr>
              <p:nvPr/>
            </p:nvSpPr>
            <p:spPr bwMode="auto">
              <a:xfrm>
                <a:off x="6819644" y="2493921"/>
                <a:ext cx="1054100" cy="160337"/>
              </a:xfrm>
              <a:custGeom>
                <a:avLst/>
                <a:gdLst>
                  <a:gd name="T0" fmla="*/ 904 w 904"/>
                  <a:gd name="T1" fmla="*/ 0 h 138"/>
                  <a:gd name="T2" fmla="*/ 904 w 904"/>
                  <a:gd name="T3" fmla="*/ 138 h 138"/>
                  <a:gd name="T4" fmla="*/ 0 w 904"/>
                  <a:gd name="T5" fmla="*/ 138 h 138"/>
                  <a:gd name="T6" fmla="*/ 0 w 904"/>
                  <a:gd name="T7" fmla="*/ 0 h 138"/>
                  <a:gd name="T8" fmla="*/ 904 w 904"/>
                  <a:gd name="T9" fmla="*/ 0 h 138"/>
                </a:gdLst>
                <a:ahLst/>
                <a:cxnLst>
                  <a:cxn ang="0">
                    <a:pos x="T0" y="T1"/>
                  </a:cxn>
                  <a:cxn ang="0">
                    <a:pos x="T2" y="T3"/>
                  </a:cxn>
                  <a:cxn ang="0">
                    <a:pos x="T4" y="T5"/>
                  </a:cxn>
                  <a:cxn ang="0">
                    <a:pos x="T6" y="T7"/>
                  </a:cxn>
                  <a:cxn ang="0">
                    <a:pos x="T8" y="T9"/>
                  </a:cxn>
                </a:cxnLst>
                <a:rect l="0" t="0" r="r" b="b"/>
                <a:pathLst>
                  <a:path w="904" h="138">
                    <a:moveTo>
                      <a:pt x="904" y="0"/>
                    </a:moveTo>
                    <a:cubicBezTo>
                      <a:pt x="904" y="47"/>
                      <a:pt x="904" y="92"/>
                      <a:pt x="904" y="138"/>
                    </a:cubicBezTo>
                    <a:cubicBezTo>
                      <a:pt x="602" y="138"/>
                      <a:pt x="302" y="138"/>
                      <a:pt x="0" y="138"/>
                    </a:cubicBezTo>
                    <a:cubicBezTo>
                      <a:pt x="0" y="93"/>
                      <a:pt x="0" y="47"/>
                      <a:pt x="0" y="0"/>
                    </a:cubicBezTo>
                    <a:cubicBezTo>
                      <a:pt x="301" y="0"/>
                      <a:pt x="601" y="0"/>
                      <a:pt x="904" y="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40" name="Freeform 43"/>
              <p:cNvSpPr>
                <a:spLocks/>
              </p:cNvSpPr>
              <p:nvPr/>
            </p:nvSpPr>
            <p:spPr bwMode="auto">
              <a:xfrm>
                <a:off x="6797419" y="2816184"/>
                <a:ext cx="520700" cy="508000"/>
              </a:xfrm>
              <a:custGeom>
                <a:avLst/>
                <a:gdLst>
                  <a:gd name="T0" fmla="*/ 227 w 447"/>
                  <a:gd name="T1" fmla="*/ 210 h 435"/>
                  <a:gd name="T2" fmla="*/ 434 w 447"/>
                  <a:gd name="T3" fmla="*/ 210 h 435"/>
                  <a:gd name="T4" fmla="*/ 342 w 447"/>
                  <a:gd name="T5" fmla="*/ 386 h 435"/>
                  <a:gd name="T6" fmla="*/ 98 w 447"/>
                  <a:gd name="T7" fmla="*/ 375 h 435"/>
                  <a:gd name="T8" fmla="*/ 31 w 447"/>
                  <a:gd name="T9" fmla="*/ 140 h 435"/>
                  <a:gd name="T10" fmla="*/ 227 w 447"/>
                  <a:gd name="T11" fmla="*/ 2 h 435"/>
                  <a:gd name="T12" fmla="*/ 227 w 447"/>
                  <a:gd name="T13" fmla="*/ 210 h 435"/>
                </a:gdLst>
                <a:ahLst/>
                <a:cxnLst>
                  <a:cxn ang="0">
                    <a:pos x="T0" y="T1"/>
                  </a:cxn>
                  <a:cxn ang="0">
                    <a:pos x="T2" y="T3"/>
                  </a:cxn>
                  <a:cxn ang="0">
                    <a:pos x="T4" y="T5"/>
                  </a:cxn>
                  <a:cxn ang="0">
                    <a:pos x="T6" y="T7"/>
                  </a:cxn>
                  <a:cxn ang="0">
                    <a:pos x="T8" y="T9"/>
                  </a:cxn>
                  <a:cxn ang="0">
                    <a:pos x="T10" y="T11"/>
                  </a:cxn>
                  <a:cxn ang="0">
                    <a:pos x="T12" y="T13"/>
                  </a:cxn>
                </a:cxnLst>
                <a:rect l="0" t="0" r="r" b="b"/>
                <a:pathLst>
                  <a:path w="447" h="435">
                    <a:moveTo>
                      <a:pt x="227" y="210"/>
                    </a:moveTo>
                    <a:cubicBezTo>
                      <a:pt x="298" y="210"/>
                      <a:pt x="366" y="210"/>
                      <a:pt x="434" y="210"/>
                    </a:cubicBezTo>
                    <a:cubicBezTo>
                      <a:pt x="447" y="260"/>
                      <a:pt x="401" y="347"/>
                      <a:pt x="342" y="386"/>
                    </a:cubicBezTo>
                    <a:cubicBezTo>
                      <a:pt x="267" y="435"/>
                      <a:pt x="169" y="431"/>
                      <a:pt x="98" y="375"/>
                    </a:cubicBezTo>
                    <a:cubicBezTo>
                      <a:pt x="28" y="320"/>
                      <a:pt x="0" y="224"/>
                      <a:pt x="31" y="140"/>
                    </a:cubicBezTo>
                    <a:cubicBezTo>
                      <a:pt x="60" y="57"/>
                      <a:pt x="141" y="0"/>
                      <a:pt x="227" y="2"/>
                    </a:cubicBezTo>
                    <a:cubicBezTo>
                      <a:pt x="227" y="71"/>
                      <a:pt x="227" y="140"/>
                      <a:pt x="227" y="21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41" name="Freeform 44"/>
              <p:cNvSpPr>
                <a:spLocks/>
              </p:cNvSpPr>
              <p:nvPr/>
            </p:nvSpPr>
            <p:spPr bwMode="auto">
              <a:xfrm>
                <a:off x="7468932" y="2901909"/>
                <a:ext cx="404813" cy="77787"/>
              </a:xfrm>
              <a:custGeom>
                <a:avLst/>
                <a:gdLst>
                  <a:gd name="T0" fmla="*/ 0 w 346"/>
                  <a:gd name="T1" fmla="*/ 67 h 67"/>
                  <a:gd name="T2" fmla="*/ 0 w 346"/>
                  <a:gd name="T3" fmla="*/ 0 h 67"/>
                  <a:gd name="T4" fmla="*/ 346 w 346"/>
                  <a:gd name="T5" fmla="*/ 0 h 67"/>
                  <a:gd name="T6" fmla="*/ 346 w 346"/>
                  <a:gd name="T7" fmla="*/ 67 h 67"/>
                  <a:gd name="T8" fmla="*/ 0 w 346"/>
                  <a:gd name="T9" fmla="*/ 67 h 67"/>
                </a:gdLst>
                <a:ahLst/>
                <a:cxnLst>
                  <a:cxn ang="0">
                    <a:pos x="T0" y="T1"/>
                  </a:cxn>
                  <a:cxn ang="0">
                    <a:pos x="T2" y="T3"/>
                  </a:cxn>
                  <a:cxn ang="0">
                    <a:pos x="T4" y="T5"/>
                  </a:cxn>
                  <a:cxn ang="0">
                    <a:pos x="T6" y="T7"/>
                  </a:cxn>
                  <a:cxn ang="0">
                    <a:pos x="T8" y="T9"/>
                  </a:cxn>
                </a:cxnLst>
                <a:rect l="0" t="0" r="r" b="b"/>
                <a:pathLst>
                  <a:path w="346" h="67">
                    <a:moveTo>
                      <a:pt x="0" y="67"/>
                    </a:moveTo>
                    <a:cubicBezTo>
                      <a:pt x="0" y="45"/>
                      <a:pt x="0" y="23"/>
                      <a:pt x="0" y="0"/>
                    </a:cubicBezTo>
                    <a:cubicBezTo>
                      <a:pt x="115" y="0"/>
                      <a:pt x="230" y="0"/>
                      <a:pt x="346" y="0"/>
                    </a:cubicBezTo>
                    <a:cubicBezTo>
                      <a:pt x="346" y="22"/>
                      <a:pt x="346" y="44"/>
                      <a:pt x="346" y="67"/>
                    </a:cubicBezTo>
                    <a:cubicBezTo>
                      <a:pt x="231" y="67"/>
                      <a:pt x="115" y="67"/>
                      <a:pt x="0" y="6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42" name="Freeform 45"/>
              <p:cNvSpPr>
                <a:spLocks/>
              </p:cNvSpPr>
              <p:nvPr/>
            </p:nvSpPr>
            <p:spPr bwMode="auto">
              <a:xfrm>
                <a:off x="7468932" y="3144796"/>
                <a:ext cx="404813" cy="79375"/>
              </a:xfrm>
              <a:custGeom>
                <a:avLst/>
                <a:gdLst>
                  <a:gd name="T0" fmla="*/ 346 w 346"/>
                  <a:gd name="T1" fmla="*/ 68 h 68"/>
                  <a:gd name="T2" fmla="*/ 0 w 346"/>
                  <a:gd name="T3" fmla="*/ 68 h 68"/>
                  <a:gd name="T4" fmla="*/ 0 w 346"/>
                  <a:gd name="T5" fmla="*/ 0 h 68"/>
                  <a:gd name="T6" fmla="*/ 346 w 346"/>
                  <a:gd name="T7" fmla="*/ 0 h 68"/>
                  <a:gd name="T8" fmla="*/ 346 w 346"/>
                  <a:gd name="T9" fmla="*/ 68 h 68"/>
                </a:gdLst>
                <a:ahLst/>
                <a:cxnLst>
                  <a:cxn ang="0">
                    <a:pos x="T0" y="T1"/>
                  </a:cxn>
                  <a:cxn ang="0">
                    <a:pos x="T2" y="T3"/>
                  </a:cxn>
                  <a:cxn ang="0">
                    <a:pos x="T4" y="T5"/>
                  </a:cxn>
                  <a:cxn ang="0">
                    <a:pos x="T6" y="T7"/>
                  </a:cxn>
                  <a:cxn ang="0">
                    <a:pos x="T8" y="T9"/>
                  </a:cxn>
                </a:cxnLst>
                <a:rect l="0" t="0" r="r" b="b"/>
                <a:pathLst>
                  <a:path w="346" h="68">
                    <a:moveTo>
                      <a:pt x="346" y="68"/>
                    </a:moveTo>
                    <a:cubicBezTo>
                      <a:pt x="230" y="68"/>
                      <a:pt x="116" y="68"/>
                      <a:pt x="0" y="68"/>
                    </a:cubicBezTo>
                    <a:cubicBezTo>
                      <a:pt x="0" y="45"/>
                      <a:pt x="0" y="23"/>
                      <a:pt x="0" y="0"/>
                    </a:cubicBezTo>
                    <a:cubicBezTo>
                      <a:pt x="115" y="0"/>
                      <a:pt x="230" y="0"/>
                      <a:pt x="346" y="0"/>
                    </a:cubicBezTo>
                    <a:cubicBezTo>
                      <a:pt x="346" y="22"/>
                      <a:pt x="346" y="45"/>
                      <a:pt x="346" y="6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grpSp>
      </p:grpSp>
      <p:grpSp>
        <p:nvGrpSpPr>
          <p:cNvPr id="45" name="组合 44"/>
          <p:cNvGrpSpPr/>
          <p:nvPr/>
        </p:nvGrpSpPr>
        <p:grpSpPr>
          <a:xfrm>
            <a:off x="1221084" y="4395642"/>
            <a:ext cx="860610" cy="860608"/>
            <a:chOff x="10851778" y="914403"/>
            <a:chExt cx="860610" cy="860608"/>
          </a:xfrm>
        </p:grpSpPr>
        <p:grpSp>
          <p:nvGrpSpPr>
            <p:cNvPr id="46" name="组合 45"/>
            <p:cNvGrpSpPr/>
            <p:nvPr/>
          </p:nvGrpSpPr>
          <p:grpSpPr>
            <a:xfrm>
              <a:off x="10851778" y="914403"/>
              <a:ext cx="860610" cy="860608"/>
              <a:chOff x="10851778" y="914403"/>
              <a:chExt cx="860610" cy="860608"/>
            </a:xfrm>
          </p:grpSpPr>
          <p:sp>
            <p:nvSpPr>
              <p:cNvPr id="54" name="椭圆 53"/>
              <p:cNvSpPr/>
              <p:nvPr/>
            </p:nvSpPr>
            <p:spPr>
              <a:xfrm>
                <a:off x="10947307" y="1009931"/>
                <a:ext cx="669551" cy="669551"/>
              </a:xfrm>
              <a:prstGeom prst="ellipse">
                <a:avLst/>
              </a:prstGeom>
              <a:solidFill>
                <a:srgbClr val="D6343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55" name="椭圆 54"/>
              <p:cNvSpPr/>
              <p:nvPr/>
            </p:nvSpPr>
            <p:spPr>
              <a:xfrm>
                <a:off x="10851778" y="914403"/>
                <a:ext cx="860610" cy="860608"/>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47" name="组合 46"/>
            <p:cNvGrpSpPr/>
            <p:nvPr/>
          </p:nvGrpSpPr>
          <p:grpSpPr>
            <a:xfrm>
              <a:off x="11092383" y="1132843"/>
              <a:ext cx="379400" cy="423728"/>
              <a:chOff x="6652957" y="2328821"/>
              <a:chExt cx="1385887" cy="1547812"/>
            </a:xfrm>
          </p:grpSpPr>
          <p:sp>
            <p:nvSpPr>
              <p:cNvPr id="48" name="Freeform 38"/>
              <p:cNvSpPr>
                <a:spLocks noEditPoints="1"/>
              </p:cNvSpPr>
              <p:nvPr/>
            </p:nvSpPr>
            <p:spPr bwMode="auto">
              <a:xfrm>
                <a:off x="6654544" y="2328821"/>
                <a:ext cx="1384300" cy="1139825"/>
              </a:xfrm>
              <a:custGeom>
                <a:avLst/>
                <a:gdLst>
                  <a:gd name="T0" fmla="*/ 594 w 1187"/>
                  <a:gd name="T1" fmla="*/ 1 h 978"/>
                  <a:gd name="T2" fmla="*/ 1038 w 1187"/>
                  <a:gd name="T3" fmla="*/ 1 h 978"/>
                  <a:gd name="T4" fmla="*/ 1086 w 1187"/>
                  <a:gd name="T5" fmla="*/ 7 h 978"/>
                  <a:gd name="T6" fmla="*/ 1186 w 1187"/>
                  <a:gd name="T7" fmla="*/ 133 h 978"/>
                  <a:gd name="T8" fmla="*/ 1186 w 1187"/>
                  <a:gd name="T9" fmla="*/ 252 h 978"/>
                  <a:gd name="T10" fmla="*/ 1186 w 1187"/>
                  <a:gd name="T11" fmla="*/ 832 h 978"/>
                  <a:gd name="T12" fmla="*/ 1178 w 1187"/>
                  <a:gd name="T13" fmla="*/ 888 h 978"/>
                  <a:gd name="T14" fmla="*/ 1067 w 1187"/>
                  <a:gd name="T15" fmla="*/ 976 h 978"/>
                  <a:gd name="T16" fmla="*/ 1037 w 1187"/>
                  <a:gd name="T17" fmla="*/ 978 h 978"/>
                  <a:gd name="T18" fmla="*/ 151 w 1187"/>
                  <a:gd name="T19" fmla="*/ 978 h 978"/>
                  <a:gd name="T20" fmla="*/ 96 w 1187"/>
                  <a:gd name="T21" fmla="*/ 970 h 978"/>
                  <a:gd name="T22" fmla="*/ 1 w 1187"/>
                  <a:gd name="T23" fmla="*/ 845 h 978"/>
                  <a:gd name="T24" fmla="*/ 1 w 1187"/>
                  <a:gd name="T25" fmla="*/ 689 h 978"/>
                  <a:gd name="T26" fmla="*/ 1 w 1187"/>
                  <a:gd name="T27" fmla="*/ 148 h 978"/>
                  <a:gd name="T28" fmla="*/ 26 w 1187"/>
                  <a:gd name="T29" fmla="*/ 56 h 978"/>
                  <a:gd name="T30" fmla="*/ 144 w 1187"/>
                  <a:gd name="T31" fmla="*/ 1 h 978"/>
                  <a:gd name="T32" fmla="*/ 462 w 1187"/>
                  <a:gd name="T33" fmla="*/ 1 h 978"/>
                  <a:gd name="T34" fmla="*/ 594 w 1187"/>
                  <a:gd name="T35" fmla="*/ 1 h 978"/>
                  <a:gd name="T36" fmla="*/ 593 w 1187"/>
                  <a:gd name="T37" fmla="*/ 908 h 978"/>
                  <a:gd name="T38" fmla="*/ 1036 w 1187"/>
                  <a:gd name="T39" fmla="*/ 908 h 978"/>
                  <a:gd name="T40" fmla="*/ 1117 w 1187"/>
                  <a:gd name="T41" fmla="*/ 826 h 978"/>
                  <a:gd name="T42" fmla="*/ 1117 w 1187"/>
                  <a:gd name="T43" fmla="*/ 168 h 978"/>
                  <a:gd name="T44" fmla="*/ 1116 w 1187"/>
                  <a:gd name="T45" fmla="*/ 138 h 978"/>
                  <a:gd name="T46" fmla="*/ 1061 w 1187"/>
                  <a:gd name="T47" fmla="*/ 72 h 978"/>
                  <a:gd name="T48" fmla="*/ 1035 w 1187"/>
                  <a:gd name="T49" fmla="*/ 70 h 978"/>
                  <a:gd name="T50" fmla="*/ 154 w 1187"/>
                  <a:gd name="T51" fmla="*/ 70 h 978"/>
                  <a:gd name="T52" fmla="*/ 70 w 1187"/>
                  <a:gd name="T53" fmla="*/ 153 h 978"/>
                  <a:gd name="T54" fmla="*/ 70 w 1187"/>
                  <a:gd name="T55" fmla="*/ 790 h 978"/>
                  <a:gd name="T56" fmla="*/ 71 w 1187"/>
                  <a:gd name="T57" fmla="*/ 841 h 978"/>
                  <a:gd name="T58" fmla="*/ 125 w 1187"/>
                  <a:gd name="T59" fmla="*/ 906 h 978"/>
                  <a:gd name="T60" fmla="*/ 152 w 1187"/>
                  <a:gd name="T61" fmla="*/ 908 h 978"/>
                  <a:gd name="T62" fmla="*/ 593 w 1187"/>
                  <a:gd name="T63" fmla="*/ 908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87" h="978">
                    <a:moveTo>
                      <a:pt x="594" y="1"/>
                    </a:moveTo>
                    <a:cubicBezTo>
                      <a:pt x="742" y="1"/>
                      <a:pt x="890" y="1"/>
                      <a:pt x="1038" y="1"/>
                    </a:cubicBezTo>
                    <a:cubicBezTo>
                      <a:pt x="1054" y="1"/>
                      <a:pt x="1071" y="3"/>
                      <a:pt x="1086" y="7"/>
                    </a:cubicBezTo>
                    <a:cubicBezTo>
                      <a:pt x="1149" y="23"/>
                      <a:pt x="1185" y="69"/>
                      <a:pt x="1186" y="133"/>
                    </a:cubicBezTo>
                    <a:cubicBezTo>
                      <a:pt x="1187" y="173"/>
                      <a:pt x="1186" y="212"/>
                      <a:pt x="1186" y="252"/>
                    </a:cubicBezTo>
                    <a:cubicBezTo>
                      <a:pt x="1186" y="445"/>
                      <a:pt x="1186" y="639"/>
                      <a:pt x="1186" y="832"/>
                    </a:cubicBezTo>
                    <a:cubicBezTo>
                      <a:pt x="1186" y="851"/>
                      <a:pt x="1184" y="870"/>
                      <a:pt x="1178" y="888"/>
                    </a:cubicBezTo>
                    <a:cubicBezTo>
                      <a:pt x="1161" y="942"/>
                      <a:pt x="1120" y="966"/>
                      <a:pt x="1067" y="976"/>
                    </a:cubicBezTo>
                    <a:cubicBezTo>
                      <a:pt x="1057" y="977"/>
                      <a:pt x="1047" y="978"/>
                      <a:pt x="1037" y="978"/>
                    </a:cubicBezTo>
                    <a:cubicBezTo>
                      <a:pt x="742" y="978"/>
                      <a:pt x="446" y="978"/>
                      <a:pt x="151" y="978"/>
                    </a:cubicBezTo>
                    <a:cubicBezTo>
                      <a:pt x="133" y="978"/>
                      <a:pt x="114" y="975"/>
                      <a:pt x="96" y="970"/>
                    </a:cubicBezTo>
                    <a:cubicBezTo>
                      <a:pt x="36" y="953"/>
                      <a:pt x="2" y="908"/>
                      <a:pt x="1" y="845"/>
                    </a:cubicBezTo>
                    <a:cubicBezTo>
                      <a:pt x="0" y="793"/>
                      <a:pt x="1" y="741"/>
                      <a:pt x="1" y="689"/>
                    </a:cubicBezTo>
                    <a:cubicBezTo>
                      <a:pt x="1" y="509"/>
                      <a:pt x="1" y="328"/>
                      <a:pt x="1" y="148"/>
                    </a:cubicBezTo>
                    <a:cubicBezTo>
                      <a:pt x="1" y="115"/>
                      <a:pt x="5" y="83"/>
                      <a:pt x="26" y="56"/>
                    </a:cubicBezTo>
                    <a:cubicBezTo>
                      <a:pt x="55" y="17"/>
                      <a:pt x="97" y="1"/>
                      <a:pt x="144" y="1"/>
                    </a:cubicBezTo>
                    <a:cubicBezTo>
                      <a:pt x="250" y="0"/>
                      <a:pt x="356" y="1"/>
                      <a:pt x="462" y="1"/>
                    </a:cubicBezTo>
                    <a:cubicBezTo>
                      <a:pt x="506" y="1"/>
                      <a:pt x="550" y="1"/>
                      <a:pt x="594" y="1"/>
                    </a:cubicBezTo>
                    <a:close/>
                    <a:moveTo>
                      <a:pt x="593" y="908"/>
                    </a:moveTo>
                    <a:cubicBezTo>
                      <a:pt x="741" y="908"/>
                      <a:pt x="888" y="908"/>
                      <a:pt x="1036" y="908"/>
                    </a:cubicBezTo>
                    <a:cubicBezTo>
                      <a:pt x="1092" y="908"/>
                      <a:pt x="1117" y="884"/>
                      <a:pt x="1117" y="826"/>
                    </a:cubicBezTo>
                    <a:cubicBezTo>
                      <a:pt x="1117" y="607"/>
                      <a:pt x="1117" y="388"/>
                      <a:pt x="1117" y="168"/>
                    </a:cubicBezTo>
                    <a:cubicBezTo>
                      <a:pt x="1117" y="158"/>
                      <a:pt x="1117" y="148"/>
                      <a:pt x="1116" y="138"/>
                    </a:cubicBezTo>
                    <a:cubicBezTo>
                      <a:pt x="1115" y="102"/>
                      <a:pt x="1096" y="80"/>
                      <a:pt x="1061" y="72"/>
                    </a:cubicBezTo>
                    <a:cubicBezTo>
                      <a:pt x="1052" y="71"/>
                      <a:pt x="1044" y="70"/>
                      <a:pt x="1035" y="70"/>
                    </a:cubicBezTo>
                    <a:cubicBezTo>
                      <a:pt x="741" y="70"/>
                      <a:pt x="448" y="70"/>
                      <a:pt x="154" y="70"/>
                    </a:cubicBezTo>
                    <a:cubicBezTo>
                      <a:pt x="95" y="70"/>
                      <a:pt x="70" y="94"/>
                      <a:pt x="70" y="153"/>
                    </a:cubicBezTo>
                    <a:cubicBezTo>
                      <a:pt x="70" y="365"/>
                      <a:pt x="70" y="577"/>
                      <a:pt x="70" y="790"/>
                    </a:cubicBezTo>
                    <a:cubicBezTo>
                      <a:pt x="70" y="807"/>
                      <a:pt x="70" y="824"/>
                      <a:pt x="71" y="841"/>
                    </a:cubicBezTo>
                    <a:cubicBezTo>
                      <a:pt x="72" y="876"/>
                      <a:pt x="92" y="900"/>
                      <a:pt x="125" y="906"/>
                    </a:cubicBezTo>
                    <a:cubicBezTo>
                      <a:pt x="134" y="908"/>
                      <a:pt x="143" y="908"/>
                      <a:pt x="152" y="908"/>
                    </a:cubicBezTo>
                    <a:cubicBezTo>
                      <a:pt x="299" y="908"/>
                      <a:pt x="446" y="908"/>
                      <a:pt x="593" y="9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49" name="Freeform 39"/>
              <p:cNvSpPr>
                <a:spLocks/>
              </p:cNvSpPr>
              <p:nvPr/>
            </p:nvSpPr>
            <p:spPr bwMode="auto">
              <a:xfrm>
                <a:off x="6652957" y="3551196"/>
                <a:ext cx="1384300" cy="325437"/>
              </a:xfrm>
              <a:custGeom>
                <a:avLst/>
                <a:gdLst>
                  <a:gd name="T0" fmla="*/ 533 w 1187"/>
                  <a:gd name="T1" fmla="*/ 69 h 279"/>
                  <a:gd name="T2" fmla="*/ 442 w 1187"/>
                  <a:gd name="T3" fmla="*/ 69 h 279"/>
                  <a:gd name="T4" fmla="*/ 36 w 1187"/>
                  <a:gd name="T5" fmla="*/ 69 h 279"/>
                  <a:gd name="T6" fmla="*/ 2 w 1187"/>
                  <a:gd name="T7" fmla="*/ 42 h 279"/>
                  <a:gd name="T8" fmla="*/ 32 w 1187"/>
                  <a:gd name="T9" fmla="*/ 0 h 279"/>
                  <a:gd name="T10" fmla="*/ 44 w 1187"/>
                  <a:gd name="T11" fmla="*/ 0 h 279"/>
                  <a:gd name="T12" fmla="*/ 1146 w 1187"/>
                  <a:gd name="T13" fmla="*/ 0 h 279"/>
                  <a:gd name="T14" fmla="*/ 1187 w 1187"/>
                  <a:gd name="T15" fmla="*/ 38 h 279"/>
                  <a:gd name="T16" fmla="*/ 1155 w 1187"/>
                  <a:gd name="T17" fmla="*/ 69 h 279"/>
                  <a:gd name="T18" fmla="*/ 722 w 1187"/>
                  <a:gd name="T19" fmla="*/ 69 h 279"/>
                  <a:gd name="T20" fmla="*/ 702 w 1187"/>
                  <a:gd name="T21" fmla="*/ 69 h 279"/>
                  <a:gd name="T22" fmla="*/ 848 w 1187"/>
                  <a:gd name="T23" fmla="*/ 279 h 279"/>
                  <a:gd name="T24" fmla="*/ 781 w 1187"/>
                  <a:gd name="T25" fmla="*/ 278 h 279"/>
                  <a:gd name="T26" fmla="*/ 770 w 1187"/>
                  <a:gd name="T27" fmla="*/ 267 h 279"/>
                  <a:gd name="T28" fmla="*/ 639 w 1187"/>
                  <a:gd name="T29" fmla="*/ 80 h 279"/>
                  <a:gd name="T30" fmla="*/ 596 w 1187"/>
                  <a:gd name="T31" fmla="*/ 81 h 279"/>
                  <a:gd name="T32" fmla="*/ 464 w 1187"/>
                  <a:gd name="T33" fmla="*/ 269 h 279"/>
                  <a:gd name="T34" fmla="*/ 445 w 1187"/>
                  <a:gd name="T35" fmla="*/ 279 h 279"/>
                  <a:gd name="T36" fmla="*/ 387 w 1187"/>
                  <a:gd name="T37" fmla="*/ 279 h 279"/>
                  <a:gd name="T38" fmla="*/ 533 w 1187"/>
                  <a:gd name="T39" fmla="*/ 6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87" h="279">
                    <a:moveTo>
                      <a:pt x="533" y="69"/>
                    </a:moveTo>
                    <a:cubicBezTo>
                      <a:pt x="500" y="69"/>
                      <a:pt x="471" y="69"/>
                      <a:pt x="442" y="69"/>
                    </a:cubicBezTo>
                    <a:cubicBezTo>
                      <a:pt x="307" y="69"/>
                      <a:pt x="172" y="69"/>
                      <a:pt x="36" y="69"/>
                    </a:cubicBezTo>
                    <a:cubicBezTo>
                      <a:pt x="14" y="69"/>
                      <a:pt x="4" y="61"/>
                      <a:pt x="2" y="42"/>
                    </a:cubicBezTo>
                    <a:cubicBezTo>
                      <a:pt x="0" y="20"/>
                      <a:pt x="12" y="3"/>
                      <a:pt x="32" y="0"/>
                    </a:cubicBezTo>
                    <a:cubicBezTo>
                      <a:pt x="35" y="0"/>
                      <a:pt x="40" y="0"/>
                      <a:pt x="44" y="0"/>
                    </a:cubicBezTo>
                    <a:cubicBezTo>
                      <a:pt x="411" y="0"/>
                      <a:pt x="779" y="0"/>
                      <a:pt x="1146" y="0"/>
                    </a:cubicBezTo>
                    <a:cubicBezTo>
                      <a:pt x="1173" y="0"/>
                      <a:pt x="1187" y="13"/>
                      <a:pt x="1187" y="38"/>
                    </a:cubicBezTo>
                    <a:cubicBezTo>
                      <a:pt x="1187" y="59"/>
                      <a:pt x="1176" y="69"/>
                      <a:pt x="1155" y="69"/>
                    </a:cubicBezTo>
                    <a:cubicBezTo>
                      <a:pt x="1011" y="69"/>
                      <a:pt x="866" y="69"/>
                      <a:pt x="722" y="69"/>
                    </a:cubicBezTo>
                    <a:cubicBezTo>
                      <a:pt x="716" y="69"/>
                      <a:pt x="711" y="69"/>
                      <a:pt x="702" y="69"/>
                    </a:cubicBezTo>
                    <a:cubicBezTo>
                      <a:pt x="751" y="140"/>
                      <a:pt x="799" y="208"/>
                      <a:pt x="848" y="279"/>
                    </a:cubicBezTo>
                    <a:cubicBezTo>
                      <a:pt x="824" y="279"/>
                      <a:pt x="803" y="279"/>
                      <a:pt x="781" y="278"/>
                    </a:cubicBezTo>
                    <a:cubicBezTo>
                      <a:pt x="777" y="278"/>
                      <a:pt x="773" y="271"/>
                      <a:pt x="770" y="267"/>
                    </a:cubicBezTo>
                    <a:cubicBezTo>
                      <a:pt x="726" y="205"/>
                      <a:pt x="683" y="143"/>
                      <a:pt x="639" y="80"/>
                    </a:cubicBezTo>
                    <a:cubicBezTo>
                      <a:pt x="628" y="64"/>
                      <a:pt x="608" y="64"/>
                      <a:pt x="596" y="81"/>
                    </a:cubicBezTo>
                    <a:cubicBezTo>
                      <a:pt x="552" y="143"/>
                      <a:pt x="508" y="206"/>
                      <a:pt x="464" y="269"/>
                    </a:cubicBezTo>
                    <a:cubicBezTo>
                      <a:pt x="459" y="276"/>
                      <a:pt x="454" y="279"/>
                      <a:pt x="445" y="279"/>
                    </a:cubicBezTo>
                    <a:cubicBezTo>
                      <a:pt x="427" y="278"/>
                      <a:pt x="408" y="279"/>
                      <a:pt x="387" y="279"/>
                    </a:cubicBezTo>
                    <a:cubicBezTo>
                      <a:pt x="436" y="208"/>
                      <a:pt x="484" y="140"/>
                      <a:pt x="533" y="6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50" name="Freeform 42"/>
              <p:cNvSpPr>
                <a:spLocks/>
              </p:cNvSpPr>
              <p:nvPr/>
            </p:nvSpPr>
            <p:spPr bwMode="auto">
              <a:xfrm>
                <a:off x="6819644" y="2493921"/>
                <a:ext cx="1054100" cy="160337"/>
              </a:xfrm>
              <a:custGeom>
                <a:avLst/>
                <a:gdLst>
                  <a:gd name="T0" fmla="*/ 904 w 904"/>
                  <a:gd name="T1" fmla="*/ 0 h 138"/>
                  <a:gd name="T2" fmla="*/ 904 w 904"/>
                  <a:gd name="T3" fmla="*/ 138 h 138"/>
                  <a:gd name="T4" fmla="*/ 0 w 904"/>
                  <a:gd name="T5" fmla="*/ 138 h 138"/>
                  <a:gd name="T6" fmla="*/ 0 w 904"/>
                  <a:gd name="T7" fmla="*/ 0 h 138"/>
                  <a:gd name="T8" fmla="*/ 904 w 904"/>
                  <a:gd name="T9" fmla="*/ 0 h 138"/>
                </a:gdLst>
                <a:ahLst/>
                <a:cxnLst>
                  <a:cxn ang="0">
                    <a:pos x="T0" y="T1"/>
                  </a:cxn>
                  <a:cxn ang="0">
                    <a:pos x="T2" y="T3"/>
                  </a:cxn>
                  <a:cxn ang="0">
                    <a:pos x="T4" y="T5"/>
                  </a:cxn>
                  <a:cxn ang="0">
                    <a:pos x="T6" y="T7"/>
                  </a:cxn>
                  <a:cxn ang="0">
                    <a:pos x="T8" y="T9"/>
                  </a:cxn>
                </a:cxnLst>
                <a:rect l="0" t="0" r="r" b="b"/>
                <a:pathLst>
                  <a:path w="904" h="138">
                    <a:moveTo>
                      <a:pt x="904" y="0"/>
                    </a:moveTo>
                    <a:cubicBezTo>
                      <a:pt x="904" y="47"/>
                      <a:pt x="904" y="92"/>
                      <a:pt x="904" y="138"/>
                    </a:cubicBezTo>
                    <a:cubicBezTo>
                      <a:pt x="602" y="138"/>
                      <a:pt x="302" y="138"/>
                      <a:pt x="0" y="138"/>
                    </a:cubicBezTo>
                    <a:cubicBezTo>
                      <a:pt x="0" y="93"/>
                      <a:pt x="0" y="47"/>
                      <a:pt x="0" y="0"/>
                    </a:cubicBezTo>
                    <a:cubicBezTo>
                      <a:pt x="301" y="0"/>
                      <a:pt x="601" y="0"/>
                      <a:pt x="904" y="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51" name="Freeform 43"/>
              <p:cNvSpPr>
                <a:spLocks/>
              </p:cNvSpPr>
              <p:nvPr/>
            </p:nvSpPr>
            <p:spPr bwMode="auto">
              <a:xfrm>
                <a:off x="6797419" y="2816184"/>
                <a:ext cx="520700" cy="508000"/>
              </a:xfrm>
              <a:custGeom>
                <a:avLst/>
                <a:gdLst>
                  <a:gd name="T0" fmla="*/ 227 w 447"/>
                  <a:gd name="T1" fmla="*/ 210 h 435"/>
                  <a:gd name="T2" fmla="*/ 434 w 447"/>
                  <a:gd name="T3" fmla="*/ 210 h 435"/>
                  <a:gd name="T4" fmla="*/ 342 w 447"/>
                  <a:gd name="T5" fmla="*/ 386 h 435"/>
                  <a:gd name="T6" fmla="*/ 98 w 447"/>
                  <a:gd name="T7" fmla="*/ 375 h 435"/>
                  <a:gd name="T8" fmla="*/ 31 w 447"/>
                  <a:gd name="T9" fmla="*/ 140 h 435"/>
                  <a:gd name="T10" fmla="*/ 227 w 447"/>
                  <a:gd name="T11" fmla="*/ 2 h 435"/>
                  <a:gd name="T12" fmla="*/ 227 w 447"/>
                  <a:gd name="T13" fmla="*/ 210 h 435"/>
                </a:gdLst>
                <a:ahLst/>
                <a:cxnLst>
                  <a:cxn ang="0">
                    <a:pos x="T0" y="T1"/>
                  </a:cxn>
                  <a:cxn ang="0">
                    <a:pos x="T2" y="T3"/>
                  </a:cxn>
                  <a:cxn ang="0">
                    <a:pos x="T4" y="T5"/>
                  </a:cxn>
                  <a:cxn ang="0">
                    <a:pos x="T6" y="T7"/>
                  </a:cxn>
                  <a:cxn ang="0">
                    <a:pos x="T8" y="T9"/>
                  </a:cxn>
                  <a:cxn ang="0">
                    <a:pos x="T10" y="T11"/>
                  </a:cxn>
                  <a:cxn ang="0">
                    <a:pos x="T12" y="T13"/>
                  </a:cxn>
                </a:cxnLst>
                <a:rect l="0" t="0" r="r" b="b"/>
                <a:pathLst>
                  <a:path w="447" h="435">
                    <a:moveTo>
                      <a:pt x="227" y="210"/>
                    </a:moveTo>
                    <a:cubicBezTo>
                      <a:pt x="298" y="210"/>
                      <a:pt x="366" y="210"/>
                      <a:pt x="434" y="210"/>
                    </a:cubicBezTo>
                    <a:cubicBezTo>
                      <a:pt x="447" y="260"/>
                      <a:pt x="401" y="347"/>
                      <a:pt x="342" y="386"/>
                    </a:cubicBezTo>
                    <a:cubicBezTo>
                      <a:pt x="267" y="435"/>
                      <a:pt x="169" y="431"/>
                      <a:pt x="98" y="375"/>
                    </a:cubicBezTo>
                    <a:cubicBezTo>
                      <a:pt x="28" y="320"/>
                      <a:pt x="0" y="224"/>
                      <a:pt x="31" y="140"/>
                    </a:cubicBezTo>
                    <a:cubicBezTo>
                      <a:pt x="60" y="57"/>
                      <a:pt x="141" y="0"/>
                      <a:pt x="227" y="2"/>
                    </a:cubicBezTo>
                    <a:cubicBezTo>
                      <a:pt x="227" y="71"/>
                      <a:pt x="227" y="140"/>
                      <a:pt x="227" y="21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52" name="Freeform 44"/>
              <p:cNvSpPr>
                <a:spLocks/>
              </p:cNvSpPr>
              <p:nvPr/>
            </p:nvSpPr>
            <p:spPr bwMode="auto">
              <a:xfrm>
                <a:off x="7468932" y="2901909"/>
                <a:ext cx="404813" cy="77787"/>
              </a:xfrm>
              <a:custGeom>
                <a:avLst/>
                <a:gdLst>
                  <a:gd name="T0" fmla="*/ 0 w 346"/>
                  <a:gd name="T1" fmla="*/ 67 h 67"/>
                  <a:gd name="T2" fmla="*/ 0 w 346"/>
                  <a:gd name="T3" fmla="*/ 0 h 67"/>
                  <a:gd name="T4" fmla="*/ 346 w 346"/>
                  <a:gd name="T5" fmla="*/ 0 h 67"/>
                  <a:gd name="T6" fmla="*/ 346 w 346"/>
                  <a:gd name="T7" fmla="*/ 67 h 67"/>
                  <a:gd name="T8" fmla="*/ 0 w 346"/>
                  <a:gd name="T9" fmla="*/ 67 h 67"/>
                </a:gdLst>
                <a:ahLst/>
                <a:cxnLst>
                  <a:cxn ang="0">
                    <a:pos x="T0" y="T1"/>
                  </a:cxn>
                  <a:cxn ang="0">
                    <a:pos x="T2" y="T3"/>
                  </a:cxn>
                  <a:cxn ang="0">
                    <a:pos x="T4" y="T5"/>
                  </a:cxn>
                  <a:cxn ang="0">
                    <a:pos x="T6" y="T7"/>
                  </a:cxn>
                  <a:cxn ang="0">
                    <a:pos x="T8" y="T9"/>
                  </a:cxn>
                </a:cxnLst>
                <a:rect l="0" t="0" r="r" b="b"/>
                <a:pathLst>
                  <a:path w="346" h="67">
                    <a:moveTo>
                      <a:pt x="0" y="67"/>
                    </a:moveTo>
                    <a:cubicBezTo>
                      <a:pt x="0" y="45"/>
                      <a:pt x="0" y="23"/>
                      <a:pt x="0" y="0"/>
                    </a:cubicBezTo>
                    <a:cubicBezTo>
                      <a:pt x="115" y="0"/>
                      <a:pt x="230" y="0"/>
                      <a:pt x="346" y="0"/>
                    </a:cubicBezTo>
                    <a:cubicBezTo>
                      <a:pt x="346" y="22"/>
                      <a:pt x="346" y="44"/>
                      <a:pt x="346" y="67"/>
                    </a:cubicBezTo>
                    <a:cubicBezTo>
                      <a:pt x="231" y="67"/>
                      <a:pt x="115" y="67"/>
                      <a:pt x="0" y="6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53" name="Freeform 45"/>
              <p:cNvSpPr>
                <a:spLocks/>
              </p:cNvSpPr>
              <p:nvPr/>
            </p:nvSpPr>
            <p:spPr bwMode="auto">
              <a:xfrm>
                <a:off x="7468932" y="3144796"/>
                <a:ext cx="404813" cy="79375"/>
              </a:xfrm>
              <a:custGeom>
                <a:avLst/>
                <a:gdLst>
                  <a:gd name="T0" fmla="*/ 346 w 346"/>
                  <a:gd name="T1" fmla="*/ 68 h 68"/>
                  <a:gd name="T2" fmla="*/ 0 w 346"/>
                  <a:gd name="T3" fmla="*/ 68 h 68"/>
                  <a:gd name="T4" fmla="*/ 0 w 346"/>
                  <a:gd name="T5" fmla="*/ 0 h 68"/>
                  <a:gd name="T6" fmla="*/ 346 w 346"/>
                  <a:gd name="T7" fmla="*/ 0 h 68"/>
                  <a:gd name="T8" fmla="*/ 346 w 346"/>
                  <a:gd name="T9" fmla="*/ 68 h 68"/>
                </a:gdLst>
                <a:ahLst/>
                <a:cxnLst>
                  <a:cxn ang="0">
                    <a:pos x="T0" y="T1"/>
                  </a:cxn>
                  <a:cxn ang="0">
                    <a:pos x="T2" y="T3"/>
                  </a:cxn>
                  <a:cxn ang="0">
                    <a:pos x="T4" y="T5"/>
                  </a:cxn>
                  <a:cxn ang="0">
                    <a:pos x="T6" y="T7"/>
                  </a:cxn>
                  <a:cxn ang="0">
                    <a:pos x="T8" y="T9"/>
                  </a:cxn>
                </a:cxnLst>
                <a:rect l="0" t="0" r="r" b="b"/>
                <a:pathLst>
                  <a:path w="346" h="68">
                    <a:moveTo>
                      <a:pt x="346" y="68"/>
                    </a:moveTo>
                    <a:cubicBezTo>
                      <a:pt x="230" y="68"/>
                      <a:pt x="116" y="68"/>
                      <a:pt x="0" y="68"/>
                    </a:cubicBezTo>
                    <a:cubicBezTo>
                      <a:pt x="0" y="45"/>
                      <a:pt x="0" y="23"/>
                      <a:pt x="0" y="0"/>
                    </a:cubicBezTo>
                    <a:cubicBezTo>
                      <a:pt x="115" y="0"/>
                      <a:pt x="230" y="0"/>
                      <a:pt x="346" y="0"/>
                    </a:cubicBezTo>
                    <a:cubicBezTo>
                      <a:pt x="346" y="22"/>
                      <a:pt x="346" y="45"/>
                      <a:pt x="346" y="6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HK" altLang="en-US"/>
              </a:p>
            </p:txBody>
          </p:sp>
        </p:grpSp>
      </p:grpSp>
    </p:spTree>
    <p:extLst>
      <p:ext uri="{BB962C8B-B14F-4D97-AF65-F5344CB8AC3E}">
        <p14:creationId xmlns:p14="http://schemas.microsoft.com/office/powerpoint/2010/main" val="1175788909"/>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986484"/>
            <a:chOff x="0" y="174039"/>
            <a:chExt cx="3444158" cy="986484"/>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可行性研究</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要求和目标</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sp>
        <p:nvSpPr>
          <p:cNvPr id="7" name="文本框 6"/>
          <p:cNvSpPr txBox="1"/>
          <p:nvPr/>
        </p:nvSpPr>
        <p:spPr>
          <a:xfrm>
            <a:off x="427531" y="1633873"/>
            <a:ext cx="5437692" cy="4247317"/>
          </a:xfrm>
          <a:prstGeom prst="rect">
            <a:avLst/>
          </a:prstGeom>
          <a:noFill/>
        </p:spPr>
        <p:txBody>
          <a:bodyPr wrap="square" rtlCol="0">
            <a:spAutoFit/>
          </a:bodyPr>
          <a:lstStyle/>
          <a:p>
            <a:pPr>
              <a:lnSpc>
                <a:spcPct val="150000"/>
              </a:lnSpc>
            </a:pPr>
            <a:r>
              <a:rPr lang="en-US" altLang="zh-CN" dirty="0" smtClean="0"/>
              <a:t>         </a:t>
            </a:r>
            <a:r>
              <a:rPr lang="zh-CN" altLang="zh-CN" dirty="0" smtClean="0">
                <a:latin typeface="微软雅黑" panose="020B0503020204020204" pitchFamily="34" charset="-122"/>
                <a:ea typeface="微软雅黑" panose="020B0503020204020204" pitchFamily="34" charset="-122"/>
              </a:rPr>
              <a:t>构建</a:t>
            </a:r>
            <a:r>
              <a:rPr lang="zh-CN" altLang="zh-CN" dirty="0">
                <a:latin typeface="微软雅黑" panose="020B0503020204020204" pitchFamily="34" charset="-122"/>
                <a:ea typeface="微软雅黑" panose="020B0503020204020204" pitchFamily="34" charset="-122"/>
              </a:rPr>
              <a:t>一套</a:t>
            </a:r>
            <a:r>
              <a:rPr lang="zh-CN" altLang="zh-CN" dirty="0" smtClean="0">
                <a:latin typeface="微软雅黑" panose="020B0503020204020204" pitchFamily="34" charset="-122"/>
                <a:ea typeface="微软雅黑" panose="020B0503020204020204" pitchFamily="34" charset="-122"/>
              </a:rPr>
              <a:t>面向微</a:t>
            </a:r>
            <a:r>
              <a:rPr lang="zh-CN" altLang="zh-CN" dirty="0">
                <a:latin typeface="微软雅黑" panose="020B0503020204020204" pitchFamily="34" charset="-122"/>
                <a:ea typeface="微软雅黑" panose="020B0503020204020204" pitchFamily="34" charset="-122"/>
              </a:rPr>
              <a:t>信用户的众包同城跑腿配送服务平台</a:t>
            </a:r>
            <a:r>
              <a:rPr lang="zh-CN"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并完成如下功能：</a:t>
            </a:r>
            <a:endParaRPr lang="en-US" altLang="zh-CN" sz="1400" dirty="0">
              <a:latin typeface="微软雅黑" panose="020B0503020204020204" pitchFamily="34" charset="-122"/>
              <a:ea typeface="微软雅黑" panose="020B0503020204020204" pitchFamily="34" charset="-122"/>
            </a:endParaRPr>
          </a:p>
          <a:p>
            <a:pPr lvl="0">
              <a:lnSpc>
                <a:spcPct val="150000"/>
              </a:lnSpc>
            </a:pPr>
            <a:r>
              <a:rPr lang="en-US" altLang="zh-CN" dirty="0" smtClean="0">
                <a:latin typeface="微软雅黑" panose="020B0503020204020204" pitchFamily="34" charset="-122"/>
                <a:ea typeface="微软雅黑" panose="020B0503020204020204" pitchFamily="34" charset="-122"/>
              </a:rPr>
              <a:t>       </a:t>
            </a:r>
            <a:r>
              <a:rPr lang="zh-CN" altLang="zh-CN" b="1" dirty="0" smtClean="0">
                <a:latin typeface="微软雅黑" panose="020B0503020204020204" pitchFamily="34" charset="-122"/>
                <a:ea typeface="微软雅黑" panose="020B0503020204020204" pitchFamily="34" charset="-122"/>
              </a:rPr>
              <a:t>商户</a:t>
            </a:r>
            <a:r>
              <a:rPr lang="zh-CN" altLang="zh-CN" b="1" dirty="0">
                <a:latin typeface="微软雅黑" panose="020B0503020204020204" pitchFamily="34" charset="-122"/>
                <a:ea typeface="微软雅黑" panose="020B0503020204020204" pitchFamily="34" charset="-122"/>
              </a:rPr>
              <a:t>端</a:t>
            </a:r>
            <a:r>
              <a:rPr lang="zh-CN"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微信</a:t>
            </a:r>
            <a:r>
              <a:rPr lang="zh-CN" altLang="zh-CN" b="1" dirty="0" smtClean="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：有配送需求的商家或个人通过商户端发布</a:t>
            </a:r>
            <a:r>
              <a:rPr lang="zh-CN" altLang="zh-CN" dirty="0" smtClean="0">
                <a:latin typeface="微软雅黑" panose="020B0503020204020204" pitchFamily="34" charset="-122"/>
                <a:ea typeface="微软雅黑" panose="020B0503020204020204" pitchFamily="34" charset="-122"/>
              </a:rPr>
              <a:t>任务</a:t>
            </a:r>
            <a:r>
              <a:rPr lang="zh-CN" altLang="en-US"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smtClean="0">
                <a:latin typeface="微软雅黑" panose="020B0503020204020204" pitchFamily="34" charset="-122"/>
                <a:ea typeface="微软雅黑" panose="020B0503020204020204" pitchFamily="34" charset="-122"/>
              </a:rPr>
              <a:t>       </a:t>
            </a:r>
            <a:r>
              <a:rPr lang="zh-CN" altLang="zh-CN" b="1" dirty="0" smtClean="0">
                <a:latin typeface="微软雅黑" panose="020B0503020204020204" pitchFamily="34" charset="-122"/>
                <a:ea typeface="微软雅黑" panose="020B0503020204020204" pitchFamily="34" charset="-122"/>
              </a:rPr>
              <a:t>接</a:t>
            </a:r>
            <a:r>
              <a:rPr lang="zh-CN" altLang="zh-CN" b="1" dirty="0">
                <a:latin typeface="微软雅黑" panose="020B0503020204020204" pitchFamily="34" charset="-122"/>
                <a:ea typeface="微软雅黑" panose="020B0503020204020204" pitchFamily="34" charset="-122"/>
              </a:rPr>
              <a:t>单终端</a:t>
            </a:r>
            <a:r>
              <a:rPr lang="zh-CN"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微信</a:t>
            </a:r>
            <a:r>
              <a:rPr lang="zh-CN" altLang="zh-CN" dirty="0" smtClean="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：跑腿人通过下载接单终端，获取任务，并通过完成任务获取收益。收益以提现形式转入个人账户</a:t>
            </a:r>
            <a:r>
              <a:rPr lang="zh-CN" altLang="zh-CN" dirty="0" smtClean="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a:p>
            <a:pPr>
              <a:lnSpc>
                <a:spcPct val="150000"/>
              </a:lnSpc>
            </a:pPr>
            <a:r>
              <a:rPr lang="en-US" altLang="zh-CN" dirty="0" smtClean="0">
                <a:latin typeface="微软雅黑" panose="020B0503020204020204" pitchFamily="34" charset="-122"/>
                <a:ea typeface="微软雅黑" panose="020B0503020204020204" pitchFamily="34" charset="-122"/>
              </a:rPr>
              <a:t>      </a:t>
            </a:r>
            <a:r>
              <a:rPr lang="zh-CN" altLang="zh-CN" b="1" dirty="0" smtClean="0">
                <a:latin typeface="微软雅黑" panose="020B0503020204020204" pitchFamily="34" charset="-122"/>
                <a:ea typeface="微软雅黑" panose="020B0503020204020204" pitchFamily="34" charset="-122"/>
              </a:rPr>
              <a:t>平台</a:t>
            </a:r>
            <a:r>
              <a:rPr lang="zh-CN" altLang="en-US" b="1" dirty="0" smtClean="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JAVA</a:t>
            </a:r>
            <a:r>
              <a:rPr lang="zh-CN" altLang="en-US" b="1" dirty="0" smtClean="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收集商户配送任务，并将任务派发</a:t>
            </a:r>
            <a:r>
              <a:rPr lang="zh-CN" altLang="zh-CN" dirty="0">
                <a:latin typeface="微软雅黑" panose="020B0503020204020204" pitchFamily="34" charset="-122"/>
                <a:ea typeface="微软雅黑" panose="020B0503020204020204" pitchFamily="34" charset="-122"/>
              </a:rPr>
              <a:t>到跑腿人终端。系统</a:t>
            </a:r>
            <a:r>
              <a:rPr lang="zh-CN" altLang="zh-CN" dirty="0" smtClean="0">
                <a:latin typeface="微软雅黑" panose="020B0503020204020204" pitchFamily="34" charset="-122"/>
                <a:ea typeface="微软雅黑" panose="020B0503020204020204" pitchFamily="34" charset="-122"/>
              </a:rPr>
              <a:t>会优先</a:t>
            </a:r>
            <a:r>
              <a:rPr lang="zh-CN" altLang="zh-CN" dirty="0">
                <a:latin typeface="微软雅黑" panose="020B0503020204020204" pitchFamily="34" charset="-122"/>
                <a:ea typeface="微软雅黑" panose="020B0503020204020204" pitchFamily="34" charset="-122"/>
              </a:rPr>
              <a:t>发布给附近的跑腿人，实现快速接单</a:t>
            </a:r>
            <a:r>
              <a:rPr lang="zh-CN" altLang="zh-CN" dirty="0" smtClean="0">
                <a:latin typeface="微软雅黑" panose="020B0503020204020204" pitchFamily="34" charset="-122"/>
                <a:ea typeface="微软雅黑" panose="020B0503020204020204" pitchFamily="34" charset="-122"/>
              </a:rPr>
              <a:t>，跑腿</a:t>
            </a:r>
            <a:r>
              <a:rPr lang="zh-CN" altLang="zh-CN" dirty="0">
                <a:latin typeface="微软雅黑" panose="020B0503020204020204" pitchFamily="34" charset="-122"/>
                <a:ea typeface="微软雅黑" panose="020B0503020204020204" pitchFamily="34" charset="-122"/>
              </a:rPr>
              <a:t>人完成任务后进行结算</a:t>
            </a:r>
            <a:r>
              <a:rPr lang="zh-CN"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pic>
        <p:nvPicPr>
          <p:cNvPr id="10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046" y="1594683"/>
            <a:ext cx="5492954" cy="3604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7068000"/>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9654" y="86955"/>
            <a:ext cx="3444158" cy="986484"/>
            <a:chOff x="0" y="174039"/>
            <a:chExt cx="3444158" cy="986484"/>
          </a:xfrm>
        </p:grpSpPr>
        <p:sp>
          <p:nvSpPr>
            <p:cNvPr id="3" name="文本框 2"/>
            <p:cNvSpPr txBox="1"/>
            <p:nvPr/>
          </p:nvSpPr>
          <p:spPr>
            <a:xfrm>
              <a:off x="267877" y="174039"/>
              <a:ext cx="3176281" cy="646331"/>
            </a:xfrm>
            <a:prstGeom prst="rect">
              <a:avLst/>
            </a:prstGeom>
            <a:noFill/>
          </p:spPr>
          <p:txBody>
            <a:bodyPr wrap="square" rtlCol="0">
              <a:spAutoFit/>
            </a:bodyPr>
            <a:lstStyle/>
            <a:p>
              <a:r>
                <a:rPr lang="zh-CN" altLang="en-US" sz="3600" b="1" spc="300" dirty="0" smtClean="0">
                  <a:solidFill>
                    <a:srgbClr val="D7343F"/>
                  </a:solidFill>
                  <a:latin typeface="微软雅黑" panose="020B0503020204020204" pitchFamily="34" charset="-122"/>
                  <a:ea typeface="微软雅黑" panose="020B0503020204020204" pitchFamily="34" charset="-122"/>
                </a:rPr>
                <a:t>可行性研究</a:t>
              </a:r>
              <a:endParaRPr lang="zh-HK" altLang="en-US" sz="3600" b="1" spc="300" dirty="0">
                <a:solidFill>
                  <a:srgbClr val="D7343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7877" y="760413"/>
              <a:ext cx="2620469" cy="400110"/>
            </a:xfrm>
            <a:prstGeom prst="rect">
              <a:avLst/>
            </a:prstGeom>
            <a:noFill/>
          </p:spPr>
          <p:txBody>
            <a:bodyPr wrap="square" rtlCol="0">
              <a:spAutoFit/>
            </a:bodyPr>
            <a:lstStyle/>
            <a:p>
              <a:r>
                <a:rPr lang="zh-CN" altLang="en-US" sz="2000" b="1" spc="300" dirty="0" smtClean="0">
                  <a:solidFill>
                    <a:srgbClr val="485766"/>
                  </a:solidFill>
                  <a:latin typeface="微软雅黑" panose="020B0503020204020204" pitchFamily="34" charset="-122"/>
                  <a:ea typeface="微软雅黑" panose="020B0503020204020204" pitchFamily="34" charset="-122"/>
                </a:rPr>
                <a:t>技术开发架构</a:t>
              </a:r>
              <a:endParaRPr lang="zh-HK" altLang="en-US" sz="2000" b="1" spc="300" dirty="0">
                <a:solidFill>
                  <a:srgbClr val="485766"/>
                </a:solidFill>
                <a:latin typeface="微软雅黑" panose="020B0503020204020204" pitchFamily="34" charset="-122"/>
                <a:ea typeface="微软雅黑" panose="020B0503020204020204" pitchFamily="34" charset="-122"/>
              </a:endParaRPr>
            </a:p>
          </p:txBody>
        </p:sp>
        <p:sp>
          <p:nvSpPr>
            <p:cNvPr id="5" name="矩形 4"/>
            <p:cNvSpPr/>
            <p:nvPr/>
          </p:nvSpPr>
          <p:spPr>
            <a:xfrm>
              <a:off x="0" y="260350"/>
              <a:ext cx="201202" cy="831850"/>
            </a:xfrm>
            <a:prstGeom prst="rect">
              <a:avLst/>
            </a:prstGeom>
            <a:solidFill>
              <a:srgbClr val="D63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D7343F"/>
                </a:solidFill>
              </a:endParaRPr>
            </a:p>
          </p:txBody>
        </p:sp>
      </p:grpSp>
      <p:pic>
        <p:nvPicPr>
          <p:cNvPr id="6" name="图片 5"/>
          <p:cNvPicPr/>
          <p:nvPr/>
        </p:nvPicPr>
        <p:blipFill>
          <a:blip r:embed="rId2">
            <a:extLst>
              <a:ext uri="{28A0092B-C50C-407E-A947-70E740481C1C}">
                <a14:useLocalDpi xmlns:a14="http://schemas.microsoft.com/office/drawing/2010/main" val="0"/>
              </a:ext>
            </a:extLst>
          </a:blip>
          <a:stretch>
            <a:fillRect/>
          </a:stretch>
        </p:blipFill>
        <p:spPr>
          <a:xfrm>
            <a:off x="360856" y="1319660"/>
            <a:ext cx="6572160" cy="4280791"/>
          </a:xfrm>
          <a:prstGeom prst="rect">
            <a:avLst/>
          </a:prstGeom>
        </p:spPr>
      </p:pic>
      <p:sp>
        <p:nvSpPr>
          <p:cNvPr id="7" name="文本框 6"/>
          <p:cNvSpPr txBox="1"/>
          <p:nvPr/>
        </p:nvSpPr>
        <p:spPr>
          <a:xfrm>
            <a:off x="7197634" y="1187117"/>
            <a:ext cx="4493623" cy="5029390"/>
          </a:xfrm>
          <a:prstGeom prst="rect">
            <a:avLst/>
          </a:prstGeom>
          <a:noFill/>
        </p:spPr>
        <p:txBody>
          <a:bodyPr wrap="square" rtlCol="0">
            <a:spAutoFit/>
          </a:bodyPr>
          <a:lstStyle/>
          <a:p>
            <a:pPr>
              <a:lnSpc>
                <a:spcPct val="150000"/>
              </a:lnSpc>
            </a:pPr>
            <a:r>
              <a:rPr lang="zh-CN" altLang="zh-CN" dirty="0">
                <a:latin typeface="微软雅黑" panose="020B0503020204020204" pitchFamily="34" charset="-122"/>
                <a:ea typeface="微软雅黑" panose="020B0503020204020204" pitchFamily="34" charset="-122"/>
              </a:rPr>
              <a:t>本系统分为表现层，接口访问层，业务服务层，数据访问层。</a:t>
            </a:r>
          </a:p>
          <a:p>
            <a:pPr>
              <a:lnSpc>
                <a:spcPct val="150000"/>
              </a:lnSpc>
            </a:pPr>
            <a:r>
              <a:rPr lang="zh-CN" altLang="zh-CN" b="1" dirty="0">
                <a:latin typeface="微软雅黑" panose="020B0503020204020204" pitchFamily="34" charset="-122"/>
                <a:ea typeface="微软雅黑" panose="020B0503020204020204" pitchFamily="34" charset="-122"/>
              </a:rPr>
              <a:t>视图层</a:t>
            </a:r>
            <a:r>
              <a:rPr lang="zh-CN" altLang="zh-CN" dirty="0">
                <a:latin typeface="微软雅黑" panose="020B0503020204020204" pitchFamily="34" charset="-122"/>
                <a:ea typeface="微软雅黑" panose="020B0503020204020204" pitchFamily="34" charset="-122"/>
              </a:rPr>
              <a:t>主要负责数据的展示，网页的展示。包含系统的显示逻辑，位于客户端。通过</a:t>
            </a:r>
            <a:r>
              <a:rPr lang="en-US" altLang="zh-CN" dirty="0">
                <a:latin typeface="微软雅黑" panose="020B0503020204020204" pitchFamily="34" charset="-122"/>
                <a:ea typeface="微软雅黑" panose="020B0503020204020204" pitchFamily="34" charset="-122"/>
              </a:rPr>
              <a:t>Restful API </a:t>
            </a:r>
            <a:r>
              <a:rPr lang="zh-CN" altLang="zh-CN" dirty="0">
                <a:latin typeface="微软雅黑" panose="020B0503020204020204" pitchFamily="34" charset="-122"/>
                <a:ea typeface="微软雅黑" panose="020B0503020204020204" pitchFamily="34" charset="-122"/>
              </a:rPr>
              <a:t>向后台请求数据。</a:t>
            </a:r>
          </a:p>
          <a:p>
            <a:pPr>
              <a:lnSpc>
                <a:spcPct val="150000"/>
              </a:lnSpc>
            </a:pPr>
            <a:r>
              <a:rPr lang="zh-CN" altLang="zh-CN" b="1" dirty="0">
                <a:latin typeface="微软雅黑" panose="020B0503020204020204" pitchFamily="34" charset="-122"/>
                <a:ea typeface="微软雅黑" panose="020B0503020204020204" pitchFamily="34" charset="-122"/>
              </a:rPr>
              <a:t>接口访问层</a:t>
            </a:r>
            <a:r>
              <a:rPr lang="zh-CN" altLang="zh-CN" dirty="0">
                <a:latin typeface="微软雅黑" panose="020B0503020204020204" pitchFamily="34" charset="-122"/>
                <a:ea typeface="微软雅黑" panose="020B0503020204020204" pitchFamily="34" charset="-122"/>
              </a:rPr>
              <a:t>主要负责对前台</a:t>
            </a:r>
            <a:r>
              <a:rPr lang="en-US" altLang="zh-CN" dirty="0">
                <a:latin typeface="微软雅黑" panose="020B0503020204020204" pitchFamily="34" charset="-122"/>
                <a:ea typeface="微软雅黑" panose="020B0503020204020204" pitchFamily="34" charset="-122"/>
              </a:rPr>
              <a:t>Restful API</a:t>
            </a:r>
            <a:r>
              <a:rPr lang="zh-CN" altLang="zh-CN" dirty="0">
                <a:latin typeface="微软雅黑" panose="020B0503020204020204" pitchFamily="34" charset="-122"/>
                <a:ea typeface="微软雅黑" panose="020B0503020204020204" pitchFamily="34" charset="-122"/>
              </a:rPr>
              <a:t>的解析，并通过</a:t>
            </a:r>
            <a:r>
              <a:rPr lang="en-US" altLang="zh-CN" dirty="0">
                <a:latin typeface="微软雅黑" panose="020B0503020204020204" pitchFamily="34" charset="-122"/>
                <a:ea typeface="微软雅黑" panose="020B0503020204020204" pitchFamily="34" charset="-122"/>
              </a:rPr>
              <a:t>API</a:t>
            </a:r>
            <a:r>
              <a:rPr lang="zh-CN" altLang="zh-CN" dirty="0">
                <a:latin typeface="微软雅黑" panose="020B0503020204020204" pitchFamily="34" charset="-122"/>
                <a:ea typeface="微软雅黑" panose="020B0503020204020204" pitchFamily="34" charset="-122"/>
              </a:rPr>
              <a:t>网关来转发请求。</a:t>
            </a:r>
          </a:p>
          <a:p>
            <a:pPr>
              <a:lnSpc>
                <a:spcPct val="150000"/>
              </a:lnSpc>
            </a:pPr>
            <a:r>
              <a:rPr lang="zh-CN" altLang="zh-CN" b="1" dirty="0">
                <a:latin typeface="微软雅黑" panose="020B0503020204020204" pitchFamily="34" charset="-122"/>
                <a:ea typeface="微软雅黑" panose="020B0503020204020204" pitchFamily="34" charset="-122"/>
              </a:rPr>
              <a:t>业务层</a:t>
            </a:r>
            <a:r>
              <a:rPr lang="zh-CN" altLang="zh-CN" dirty="0">
                <a:latin typeface="微软雅黑" panose="020B0503020204020204" pitchFamily="34" charset="-122"/>
                <a:ea typeface="微软雅黑" panose="020B0503020204020204" pitchFamily="34" charset="-122"/>
              </a:rPr>
              <a:t>主要负责对具体问题的操作，在微服务架构中，会调取一个个的微服务用于实现相关的业务逻辑。 </a:t>
            </a:r>
          </a:p>
          <a:p>
            <a:pPr>
              <a:lnSpc>
                <a:spcPct val="150000"/>
              </a:lnSpc>
            </a:pPr>
            <a:r>
              <a:rPr lang="zh-CN" altLang="zh-CN" b="1" dirty="0">
                <a:latin typeface="微软雅黑" panose="020B0503020204020204" pitchFamily="34" charset="-122"/>
                <a:ea typeface="微软雅黑" panose="020B0503020204020204" pitchFamily="34" charset="-122"/>
              </a:rPr>
              <a:t>数据访问层</a:t>
            </a:r>
            <a:r>
              <a:rPr lang="zh-CN" altLang="zh-CN" dirty="0">
                <a:latin typeface="微软雅黑" panose="020B0503020204020204" pitchFamily="34" charset="-122"/>
                <a:ea typeface="微软雅黑" panose="020B0503020204020204" pitchFamily="34" charset="-122"/>
              </a:rPr>
              <a:t>主要负责对数据的处理，如数据的访问，事务处理，以及缓存。</a:t>
            </a:r>
          </a:p>
        </p:txBody>
      </p:sp>
    </p:spTree>
    <p:extLst>
      <p:ext uri="{BB962C8B-B14F-4D97-AF65-F5344CB8AC3E}">
        <p14:creationId xmlns:p14="http://schemas.microsoft.com/office/powerpoint/2010/main" val="1399887534"/>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4162</TotalTime>
  <Words>2088</Words>
  <Application>Microsoft Office PowerPoint</Application>
  <PresentationFormat>宽屏</PresentationFormat>
  <Paragraphs>162</Paragraphs>
  <Slides>34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新細明體</vt:lpstr>
      <vt:lpstr>华文细黑</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个人用户</cp:lastModifiedBy>
  <cp:revision>301</cp:revision>
  <dcterms:created xsi:type="dcterms:W3CDTF">2015-02-07T06:47:43Z</dcterms:created>
  <dcterms:modified xsi:type="dcterms:W3CDTF">2020-03-18T12:02:09Z</dcterms:modified>
</cp:coreProperties>
</file>