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  <p:embeddedFont>
      <p:font typeface="Domine Regular"/>
      <p:regular r:id="rId30"/>
      <p:bold r:id="rId31"/>
    </p:embeddedFont>
    <p:embeddedFont>
      <p:font typeface="Playfair Display"/>
      <p:regular r:id="rId32"/>
      <p:bold r:id="rId33"/>
      <p:italic r:id="rId34"/>
      <p:boldItalic r:id="rId35"/>
    </p:embeddedFont>
    <p:embeddedFont>
      <p:font typeface="Domine"/>
      <p:regular r:id="rId36"/>
      <p:bold r:id="rId37"/>
    </p:embeddedFont>
    <p:embeddedFont>
      <p:font typeface="Playfair Display Regular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88C5F51-3BE8-430D-BB94-63F3258F7E91}">
  <a:tblStyle styleId="{988C5F51-3BE8-430D-BB94-63F3258F7E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ayfairDisplayRegular-italic.fntdata"/><Relationship Id="rId20" Type="http://schemas.openxmlformats.org/officeDocument/2006/relationships/slide" Target="slides/slide14.xml"/><Relationship Id="rId41" Type="http://schemas.openxmlformats.org/officeDocument/2006/relationships/font" Target="fonts/PlayfairDisplayRegular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19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DomineRegular-bold.fntdata"/><Relationship Id="rId30" Type="http://schemas.openxmlformats.org/officeDocument/2006/relationships/font" Target="fonts/DomineRegular-regular.fntdata"/><Relationship Id="rId11" Type="http://schemas.openxmlformats.org/officeDocument/2006/relationships/slide" Target="slides/slide5.xml"/><Relationship Id="rId33" Type="http://schemas.openxmlformats.org/officeDocument/2006/relationships/font" Target="fonts/PlayfairDisplay-bold.fntdata"/><Relationship Id="rId10" Type="http://schemas.openxmlformats.org/officeDocument/2006/relationships/slide" Target="slides/slide4.xml"/><Relationship Id="rId32" Type="http://schemas.openxmlformats.org/officeDocument/2006/relationships/font" Target="fonts/PlayfairDisplay-regular.fntdata"/><Relationship Id="rId13" Type="http://schemas.openxmlformats.org/officeDocument/2006/relationships/slide" Target="slides/slide7.xml"/><Relationship Id="rId35" Type="http://schemas.openxmlformats.org/officeDocument/2006/relationships/font" Target="fonts/PlayfairDisplay-boldItalic.fntdata"/><Relationship Id="rId12" Type="http://schemas.openxmlformats.org/officeDocument/2006/relationships/slide" Target="slides/slide6.xml"/><Relationship Id="rId34" Type="http://schemas.openxmlformats.org/officeDocument/2006/relationships/font" Target="fonts/PlayfairDisplay-italic.fntdata"/><Relationship Id="rId15" Type="http://schemas.openxmlformats.org/officeDocument/2006/relationships/slide" Target="slides/slide9.xml"/><Relationship Id="rId37" Type="http://schemas.openxmlformats.org/officeDocument/2006/relationships/font" Target="fonts/Domine-bold.fntdata"/><Relationship Id="rId14" Type="http://schemas.openxmlformats.org/officeDocument/2006/relationships/slide" Target="slides/slide8.xml"/><Relationship Id="rId36" Type="http://schemas.openxmlformats.org/officeDocument/2006/relationships/font" Target="fonts/Domine-regular.fntdata"/><Relationship Id="rId17" Type="http://schemas.openxmlformats.org/officeDocument/2006/relationships/slide" Target="slides/slide11.xml"/><Relationship Id="rId39" Type="http://schemas.openxmlformats.org/officeDocument/2006/relationships/font" Target="fonts/PlayfairDisplayRegular-bold.fntdata"/><Relationship Id="rId16" Type="http://schemas.openxmlformats.org/officeDocument/2006/relationships/slide" Target="slides/slide10.xml"/><Relationship Id="rId38" Type="http://schemas.openxmlformats.org/officeDocument/2006/relationships/font" Target="fonts/PlayfairDisplayRegular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8a6a2847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8a6a2847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8a6a2847b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8a6a2847b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b0d72bb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b0d72bb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8a6a2847b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8a6a2847b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b0d72bbc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b0d72bbc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8a6a2847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8a6a2847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8df32ded5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8df32ded5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8a6a2847b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8a6a2847b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b0d72bbc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b0d72bbc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55343da3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55343da3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3175556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3175556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Original problem statement - “Lowering costs and environmental impacts of HVAC systems by optimising for efficiency and integrating one or more sustainable  methods driven by renewable resources to enhance design”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Why have we </a:t>
            </a:r>
            <a:r>
              <a:rPr lang="en"/>
              <a:t>changed</a:t>
            </a:r>
            <a:r>
              <a:rPr lang="en"/>
              <a:t> it? - because the earlier scope was way too wide, and we needed a more refined question to come up with a specific solution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user pain point </a:t>
            </a:r>
            <a:r>
              <a:rPr lang="en"/>
              <a:t>still remains the same - high energy costs and high environmental impact - we understood that trying to fix energ sources requires much more technical expertise, hence we focus on relatively simpler problems.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8a6a284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8a6a284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55343da3b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55343da3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	</a:t>
            </a:r>
            <a:r>
              <a:rPr lang="en">
                <a:solidFill>
                  <a:schemeClr val="dk1"/>
                </a:solidFill>
              </a:rPr>
              <a:t>Electricity requirement is quite high in modern houses esp in hot and dry places , leads to huge amount of energy cost therefore reduction of heat load by restricting the entering heat flux can be a efficient mechanism.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55343d189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55343d189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60% of heat flux entering house is through roof.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8a6a2847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8a6a2847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8a6a2847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8a6a2847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Sunlight exposure is for 6 hours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8a6a2847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8a6a2847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8a6a2847b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8a6a2847b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334486" y="454916"/>
            <a:ext cx="84750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435895" y="1671002"/>
            <a:ext cx="4066800" cy="27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l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 algn="l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 algn="l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 algn="l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l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 algn="l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2" type="body"/>
          </p:nvPr>
        </p:nvSpPr>
        <p:spPr>
          <a:xfrm>
            <a:off x="4641313" y="1671002"/>
            <a:ext cx="4066800" cy="27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l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 algn="l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 algn="l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 algn="l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l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 algn="l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1895550" y="1293700"/>
            <a:ext cx="5352900" cy="1816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1pPr>
            <a:lvl2pPr lvl="1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2pPr>
            <a:lvl3pPr lvl="2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3pPr>
            <a:lvl4pPr lvl="3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4pPr>
            <a:lvl5pPr lvl="4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5pPr>
            <a:lvl6pPr lvl="5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6pPr>
            <a:lvl7pPr lvl="6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7pPr>
            <a:lvl8pPr lvl="7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8pPr>
            <a:lvl9pPr lvl="8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457750" y="3262100"/>
            <a:ext cx="4228500" cy="587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23.png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8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6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2.jpg"/><Relationship Id="rId5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449400" y="1203625"/>
            <a:ext cx="5961000" cy="178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mine Regular"/>
                <a:ea typeface="Domine Regular"/>
                <a:cs typeface="Domine Regular"/>
                <a:sym typeface="Domine Regular"/>
              </a:rPr>
              <a:t>Optimisation of Heating in Closed Indoor Spaces</a:t>
            </a:r>
            <a:endParaRPr>
              <a:latin typeface="Domine Regular"/>
              <a:ea typeface="Domine Regular"/>
              <a:cs typeface="Domine Regular"/>
              <a:sym typeface="Domine Regular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449395" y="3153759"/>
            <a:ext cx="82452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 246 - Course Project | </a:t>
            </a:r>
            <a:r>
              <a:rPr b="1" lang="en"/>
              <a:t>G15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4"/>
          <p:cNvPicPr preferRelativeResize="0"/>
          <p:nvPr/>
        </p:nvPicPr>
        <p:blipFill rotWithShape="1">
          <a:blip r:embed="rId3">
            <a:alphaModFix/>
          </a:blip>
          <a:srcRect b="0" l="0" r="0" t="11621"/>
          <a:stretch/>
        </p:blipFill>
        <p:spPr>
          <a:xfrm>
            <a:off x="173684" y="937475"/>
            <a:ext cx="7008602" cy="227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 rotWithShape="1">
          <a:blip r:embed="rId4">
            <a:alphaModFix/>
          </a:blip>
          <a:srcRect b="0" l="2146" r="4508" t="0"/>
          <a:stretch/>
        </p:blipFill>
        <p:spPr>
          <a:xfrm>
            <a:off x="378825" y="3211975"/>
            <a:ext cx="4598400" cy="17214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0450" y="806925"/>
            <a:ext cx="1680550" cy="240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 rotWithShape="1">
          <a:blip r:embed="rId6">
            <a:alphaModFix/>
          </a:blip>
          <a:srcRect b="0" l="2236" r="2579" t="0"/>
          <a:stretch/>
        </p:blipFill>
        <p:spPr>
          <a:xfrm>
            <a:off x="4977225" y="3211975"/>
            <a:ext cx="3773775" cy="17214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234250"/>
            <a:ext cx="8520600" cy="7032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rPr>
              <a:t>Heat Flux Balance Through Room </a:t>
            </a:r>
            <a:endParaRPr sz="2500">
              <a:solidFill>
                <a:schemeClr val="lt1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rPr>
              <a:t>(Room as CV)</a:t>
            </a:r>
            <a:endParaRPr sz="1500">
              <a:solidFill>
                <a:schemeClr val="lt1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3763700"/>
            <a:ext cx="37536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n" sz="129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CASE A - indicative heat balance for roof without a water layer</a:t>
            </a:r>
            <a:endParaRPr sz="129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 rotWithShape="1">
          <a:blip r:embed="rId3">
            <a:alphaModFix/>
          </a:blip>
          <a:srcRect b="0" l="9118" r="15704" t="26161"/>
          <a:stretch/>
        </p:blipFill>
        <p:spPr>
          <a:xfrm>
            <a:off x="311700" y="1042150"/>
            <a:ext cx="3937200" cy="2613258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7" name="Google Shape;147;p25"/>
          <p:cNvPicPr preferRelativeResize="0"/>
          <p:nvPr/>
        </p:nvPicPr>
        <p:blipFill rotWithShape="1">
          <a:blip r:embed="rId3">
            <a:alphaModFix/>
          </a:blip>
          <a:srcRect b="77255" l="78760" r="0" t="13040"/>
          <a:stretch/>
        </p:blipFill>
        <p:spPr>
          <a:xfrm>
            <a:off x="3955531" y="4468825"/>
            <a:ext cx="111067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 b="76310" l="37524" r="41880" t="13986"/>
          <a:stretch/>
        </p:blipFill>
        <p:spPr>
          <a:xfrm>
            <a:off x="4019822" y="3783025"/>
            <a:ext cx="107697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 rotWithShape="1">
          <a:blip r:embed="rId3">
            <a:alphaModFix/>
          </a:blip>
          <a:srcRect b="76916" l="59139" r="20265" t="13380"/>
          <a:stretch/>
        </p:blipFill>
        <p:spPr>
          <a:xfrm>
            <a:off x="4019822" y="4125925"/>
            <a:ext cx="1076975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/>
        </p:nvSpPr>
        <p:spPr>
          <a:xfrm>
            <a:off x="3827588" y="4118997"/>
            <a:ext cx="750000" cy="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omine"/>
                <a:ea typeface="Domine"/>
                <a:cs typeface="Domine"/>
                <a:sym typeface="Domine"/>
              </a:rPr>
              <a:t>Concrete</a:t>
            </a:r>
            <a:endParaRPr b="1" sz="1000"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3950232" y="4453575"/>
            <a:ext cx="595200" cy="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omine"/>
                <a:ea typeface="Domine"/>
                <a:cs typeface="Domine"/>
                <a:sym typeface="Domine"/>
              </a:rPr>
              <a:t>Brick</a:t>
            </a:r>
            <a:endParaRPr b="1" sz="1000"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3947870" y="3763694"/>
            <a:ext cx="595200" cy="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Domine"/>
                <a:ea typeface="Domine"/>
                <a:cs typeface="Domine"/>
                <a:sym typeface="Domine"/>
              </a:rPr>
              <a:t>Lime</a:t>
            </a:r>
            <a:endParaRPr b="1" sz="1000"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361150"/>
            <a:ext cx="87168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Domine"/>
                <a:ea typeface="Domine"/>
                <a:cs typeface="Domine"/>
                <a:sym typeface="Domine"/>
              </a:rPr>
              <a:t>Considerations In The Problem</a:t>
            </a:r>
            <a:endParaRPr b="1">
              <a:solidFill>
                <a:srgbClr val="FFFFFF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5096800" y="1252800"/>
            <a:ext cx="30000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Basic Integral Balance Equation for case A:</a:t>
            </a:r>
            <a:endParaRPr sz="1500">
              <a:solidFill>
                <a:schemeClr val="accent2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accent2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accent2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Where, </a:t>
            </a:r>
            <a:endParaRPr sz="1500">
              <a:solidFill>
                <a:schemeClr val="accent2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Playfair Display Regular"/>
              <a:buChar char="●"/>
            </a:pPr>
            <a:r>
              <a:rPr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q</a:t>
            </a:r>
            <a:r>
              <a:rPr baseline="-25000"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rad </a:t>
            </a:r>
            <a:r>
              <a:rPr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 - radioactive flux</a:t>
            </a:r>
            <a:endParaRPr sz="1500">
              <a:solidFill>
                <a:schemeClr val="accent2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Playfair Display Regular"/>
              <a:buChar char="●"/>
            </a:pPr>
            <a:r>
              <a:rPr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q</a:t>
            </a:r>
            <a:r>
              <a:rPr baseline="-25000"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conv </a:t>
            </a:r>
            <a:r>
              <a:rPr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- convective flux</a:t>
            </a:r>
            <a:endParaRPr sz="1500">
              <a:solidFill>
                <a:schemeClr val="accent2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Playfair Display Regular"/>
              <a:buChar char="●"/>
            </a:pPr>
            <a:r>
              <a:rPr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q</a:t>
            </a:r>
            <a:r>
              <a:rPr baseline="-25000"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net</a:t>
            </a:r>
            <a:r>
              <a:rPr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 - net heat flux</a:t>
            </a:r>
            <a:endParaRPr sz="1500">
              <a:solidFill>
                <a:schemeClr val="accent2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Playfair Display Regular"/>
              <a:buChar char="●"/>
            </a:pPr>
            <a:r>
              <a:rPr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q</a:t>
            </a:r>
            <a:r>
              <a:rPr baseline="-25000"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cond </a:t>
            </a:r>
            <a:r>
              <a:rPr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- conductive heat flux</a:t>
            </a:r>
            <a:endParaRPr sz="1500">
              <a:solidFill>
                <a:schemeClr val="accent2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Playfair Display Regular"/>
              <a:buChar char="●"/>
            </a:pPr>
            <a:r>
              <a:rPr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 q</a:t>
            </a:r>
            <a:r>
              <a:rPr baseline="-25000"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in </a:t>
            </a:r>
            <a:r>
              <a:rPr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-  influx of heat</a:t>
            </a:r>
            <a:endParaRPr sz="1500">
              <a:solidFill>
                <a:schemeClr val="accent2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5586400" y="1910175"/>
            <a:ext cx="2199300" cy="877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q</a:t>
            </a:r>
            <a:r>
              <a:rPr baseline="-25000" i="1"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rad</a:t>
            </a:r>
            <a:r>
              <a:rPr i="1"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 + q</a:t>
            </a:r>
            <a:r>
              <a:rPr baseline="-25000" i="1"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conv</a:t>
            </a:r>
            <a:r>
              <a:rPr i="1"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- q</a:t>
            </a:r>
            <a:r>
              <a:rPr baseline="-25000" i="1"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ref</a:t>
            </a:r>
            <a:r>
              <a:rPr i="1"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  = q</a:t>
            </a:r>
            <a:r>
              <a:rPr baseline="-25000" i="1"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cond</a:t>
            </a:r>
            <a:endParaRPr i="1" sz="1500">
              <a:solidFill>
                <a:schemeClr val="accent2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accent2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q</a:t>
            </a:r>
            <a:r>
              <a:rPr baseline="-25000" i="1"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cond </a:t>
            </a:r>
            <a:r>
              <a:rPr i="1"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 = q</a:t>
            </a:r>
            <a:r>
              <a:rPr baseline="-25000" i="1"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in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Domine"/>
                <a:ea typeface="Domine"/>
                <a:cs typeface="Domine"/>
                <a:sym typeface="Domine"/>
              </a:rPr>
              <a:t>Integral Balance</a:t>
            </a:r>
            <a:endParaRPr b="1">
              <a:solidFill>
                <a:srgbClr val="FFFFFF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4643400" y="1209300"/>
            <a:ext cx="4188900" cy="3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Basic Integral Balance Equation for case B:</a:t>
            </a:r>
            <a:endParaRPr sz="1500">
              <a:solidFill>
                <a:schemeClr val="accent2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accent2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accent2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Where, </a:t>
            </a:r>
            <a:endParaRPr sz="1500">
              <a:solidFill>
                <a:schemeClr val="accent2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Playfair Display Regular"/>
              <a:buChar char="●"/>
            </a:pPr>
            <a:r>
              <a:rPr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q</a:t>
            </a:r>
            <a:r>
              <a:rPr baseline="-25000"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rad </a:t>
            </a:r>
            <a:r>
              <a:rPr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 - radioactive flux</a:t>
            </a:r>
            <a:endParaRPr sz="1500">
              <a:solidFill>
                <a:schemeClr val="accent2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Playfair Display Regular"/>
              <a:buChar char="●"/>
            </a:pPr>
            <a:r>
              <a:rPr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q</a:t>
            </a:r>
            <a:r>
              <a:rPr baseline="-25000"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conv </a:t>
            </a:r>
            <a:r>
              <a:rPr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- convective flux</a:t>
            </a:r>
            <a:endParaRPr sz="1500">
              <a:solidFill>
                <a:schemeClr val="accent2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Playfair Display Regular"/>
              <a:buChar char="●"/>
            </a:pPr>
            <a:r>
              <a:rPr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q</a:t>
            </a:r>
            <a:r>
              <a:rPr baseline="-25000"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net</a:t>
            </a:r>
            <a:r>
              <a:rPr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 - net heat flux</a:t>
            </a:r>
            <a:endParaRPr sz="1500">
              <a:solidFill>
                <a:schemeClr val="accent2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Playfair Display Regular"/>
              <a:buChar char="●"/>
            </a:pPr>
            <a:r>
              <a:rPr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q</a:t>
            </a:r>
            <a:r>
              <a:rPr baseline="-25000"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cond </a:t>
            </a:r>
            <a:r>
              <a:rPr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- conductive heat flux</a:t>
            </a:r>
            <a:endParaRPr sz="1500">
              <a:solidFill>
                <a:schemeClr val="accent2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Playfair Display Regular"/>
              <a:buChar char="●"/>
            </a:pPr>
            <a:r>
              <a:rPr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 q</a:t>
            </a:r>
            <a:r>
              <a:rPr baseline="-25000"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in </a:t>
            </a:r>
            <a:r>
              <a:rPr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-  influx of heat</a:t>
            </a:r>
            <a:endParaRPr sz="1500">
              <a:solidFill>
                <a:schemeClr val="accent2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Playfair Display Regular"/>
              <a:buChar char="●"/>
            </a:pPr>
            <a:r>
              <a:rPr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q</a:t>
            </a:r>
            <a:r>
              <a:rPr baseline="-25000"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evap</a:t>
            </a:r>
            <a:r>
              <a:rPr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- evaporative heat flux</a:t>
            </a:r>
            <a:endParaRPr sz="1500">
              <a:solidFill>
                <a:schemeClr val="accent2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Playfair Display Regular"/>
              <a:buChar char="●"/>
            </a:pPr>
            <a:r>
              <a:rPr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q</a:t>
            </a:r>
            <a:r>
              <a:rPr baseline="-25000"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ref</a:t>
            </a:r>
            <a:r>
              <a:rPr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 - reflective heat flux</a:t>
            </a:r>
            <a:endParaRPr baseline="-25000" sz="1500">
              <a:solidFill>
                <a:schemeClr val="accent2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5638200" y="1565425"/>
            <a:ext cx="2440500" cy="877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q</a:t>
            </a:r>
            <a:r>
              <a:rPr baseline="-25000" i="1"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net</a:t>
            </a:r>
            <a:r>
              <a:rPr i="1"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 = q</a:t>
            </a:r>
            <a:r>
              <a:rPr baseline="-25000" i="1"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cond</a:t>
            </a:r>
            <a:r>
              <a:rPr i="1"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 = q</a:t>
            </a:r>
            <a:r>
              <a:rPr baseline="-25000" i="1"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in</a:t>
            </a:r>
            <a:r>
              <a:rPr i="1"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 </a:t>
            </a:r>
            <a:endParaRPr i="1" sz="1500">
              <a:solidFill>
                <a:schemeClr val="accent2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accent2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q</a:t>
            </a:r>
            <a:r>
              <a:rPr baseline="-25000" i="1"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net</a:t>
            </a:r>
            <a:r>
              <a:rPr i="1"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 = q</a:t>
            </a:r>
            <a:r>
              <a:rPr baseline="-25000" i="1"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rad</a:t>
            </a:r>
            <a:r>
              <a:rPr i="1"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 + q</a:t>
            </a:r>
            <a:r>
              <a:rPr baseline="-25000" i="1"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conv</a:t>
            </a:r>
            <a:r>
              <a:rPr i="1"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 - q</a:t>
            </a:r>
            <a:r>
              <a:rPr baseline="-25000" i="1"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ref</a:t>
            </a:r>
            <a:r>
              <a:rPr i="1"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 - q</a:t>
            </a:r>
            <a:r>
              <a:rPr baseline="-25000" i="1" lang="en" sz="15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evap</a:t>
            </a:r>
            <a:endParaRPr i="1" sz="1500">
              <a:solidFill>
                <a:schemeClr val="accent2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b="2442" l="5566" r="4075" t="14487"/>
          <a:stretch/>
        </p:blipFill>
        <p:spPr>
          <a:xfrm>
            <a:off x="391225" y="1112144"/>
            <a:ext cx="3103050" cy="1710648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550" y="2822798"/>
            <a:ext cx="3103050" cy="179125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5" name="Google Shape;165;p26"/>
          <p:cNvSpPr/>
          <p:nvPr/>
        </p:nvSpPr>
        <p:spPr>
          <a:xfrm>
            <a:off x="391225" y="1158850"/>
            <a:ext cx="594300" cy="109800"/>
          </a:xfrm>
          <a:prstGeom prst="rect">
            <a:avLst/>
          </a:prstGeom>
          <a:solidFill>
            <a:srgbClr val="6AC9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554475" y="4426525"/>
            <a:ext cx="54777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n" sz="129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CASE B - indicative heat balance for roof with water layer with two CVs - one for only water layer and one for entire roof (All layers)</a:t>
            </a:r>
            <a:endParaRPr sz="129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166425"/>
            <a:ext cx="85206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Domine"/>
                <a:ea typeface="Domine"/>
                <a:cs typeface="Domine"/>
                <a:sym typeface="Domine"/>
              </a:rPr>
              <a:t>Qualitative Temperature Profile</a:t>
            </a:r>
            <a:endParaRPr b="1">
              <a:solidFill>
                <a:srgbClr val="FFFFFF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862400"/>
            <a:ext cx="4260300" cy="11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R</a:t>
            </a:r>
            <a:r>
              <a:rPr lang="en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oof directly exposed to the radiation </a:t>
            </a:r>
            <a:endParaRPr>
              <a:solidFill>
                <a:srgbClr val="000000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pic>
        <p:nvPicPr>
          <p:cNvPr id="173" name="Google Shape;173;p27"/>
          <p:cNvPicPr preferRelativeResize="0"/>
          <p:nvPr/>
        </p:nvPicPr>
        <p:blipFill rotWithShape="1">
          <a:blip r:embed="rId3">
            <a:alphaModFix/>
          </a:blip>
          <a:srcRect b="7227" l="23832" r="0" t="0"/>
          <a:stretch/>
        </p:blipFill>
        <p:spPr>
          <a:xfrm>
            <a:off x="4625625" y="1552450"/>
            <a:ext cx="4143149" cy="25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4572150" y="862400"/>
            <a:ext cx="4260300" cy="13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L</a:t>
            </a:r>
            <a:r>
              <a:rPr lang="en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ayer of water over the roof surface</a:t>
            </a:r>
            <a:endParaRPr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(to allow evaporative cooling)</a:t>
            </a:r>
            <a:endParaRPr>
              <a:solidFill>
                <a:srgbClr val="000000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pic>
        <p:nvPicPr>
          <p:cNvPr id="175" name="Google Shape;175;p27"/>
          <p:cNvPicPr preferRelativeResize="0"/>
          <p:nvPr/>
        </p:nvPicPr>
        <p:blipFill rotWithShape="1">
          <a:blip r:embed="rId4">
            <a:alphaModFix/>
          </a:blip>
          <a:srcRect b="5609" l="23983" r="0" t="7290"/>
          <a:stretch/>
        </p:blipFill>
        <p:spPr>
          <a:xfrm>
            <a:off x="370295" y="1752232"/>
            <a:ext cx="4014601" cy="23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 rotWithShape="1">
          <a:blip r:embed="rId4">
            <a:alphaModFix/>
          </a:blip>
          <a:srcRect b="0" l="13323" r="76133" t="86285"/>
          <a:stretch/>
        </p:blipFill>
        <p:spPr>
          <a:xfrm>
            <a:off x="188325" y="4118525"/>
            <a:ext cx="654726" cy="4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 rotWithShape="1">
          <a:blip r:embed="rId3">
            <a:alphaModFix/>
          </a:blip>
          <a:srcRect b="2659" l="10918" r="76064" t="85587"/>
          <a:stretch/>
        </p:blipFill>
        <p:spPr>
          <a:xfrm>
            <a:off x="4572000" y="4247700"/>
            <a:ext cx="847450" cy="37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 rotWithShape="1">
          <a:blip r:embed="rId4">
            <a:alphaModFix/>
          </a:blip>
          <a:srcRect b="49753" l="2614" r="76133" t="0"/>
          <a:stretch/>
        </p:blipFill>
        <p:spPr>
          <a:xfrm>
            <a:off x="317795" y="1329388"/>
            <a:ext cx="1159550" cy="10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Domine"/>
                <a:ea typeface="Domine"/>
                <a:cs typeface="Domine"/>
                <a:sym typeface="Domine"/>
              </a:rPr>
              <a:t>Heat Transfer Modes (rough estimates 1/2)</a:t>
            </a:r>
            <a:endParaRPr sz="2500">
              <a:solidFill>
                <a:srgbClr val="FFFFFF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311700" y="3273625"/>
            <a:ext cx="2458500" cy="3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Radiation heat transfer</a:t>
            </a:r>
            <a:endParaRPr sz="12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4280489" y="3358382"/>
            <a:ext cx="2458500" cy="3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Convection heat transfer</a:t>
            </a:r>
            <a:endParaRPr sz="12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pic>
        <p:nvPicPr>
          <p:cNvPr id="186" name="Google Shape;186;p28"/>
          <p:cNvPicPr preferRelativeResize="0"/>
          <p:nvPr/>
        </p:nvPicPr>
        <p:blipFill rotWithShape="1">
          <a:blip r:embed="rId3">
            <a:alphaModFix/>
          </a:blip>
          <a:srcRect b="62048" l="6250" r="41706" t="8522"/>
          <a:stretch/>
        </p:blipFill>
        <p:spPr>
          <a:xfrm>
            <a:off x="4823938" y="3811650"/>
            <a:ext cx="1763625" cy="36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28"/>
          <p:cNvCxnSpPr/>
          <p:nvPr/>
        </p:nvCxnSpPr>
        <p:spPr>
          <a:xfrm>
            <a:off x="2890550" y="3261200"/>
            <a:ext cx="0" cy="16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4476489" y="4349619"/>
            <a:ext cx="2458500" cy="3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400">
                <a:latin typeface="Playfair Display"/>
                <a:ea typeface="Playfair Display"/>
                <a:cs typeface="Playfair Display"/>
                <a:sym typeface="Playfair Display"/>
              </a:rPr>
              <a:t>h_c </a:t>
            </a:r>
            <a:r>
              <a:rPr lang="en" sz="14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(approx) = 330 W/m^2</a:t>
            </a:r>
            <a:endParaRPr sz="14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400">
                <a:latin typeface="Playfair Display"/>
                <a:ea typeface="Playfair Display"/>
                <a:cs typeface="Playfair Display"/>
                <a:sym typeface="Playfair Display"/>
              </a:rPr>
              <a:t>q_c </a:t>
            </a:r>
            <a:r>
              <a:rPr lang="en" sz="14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(approx) = -1330 W/m^2</a:t>
            </a:r>
            <a:endParaRPr sz="14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311700" y="4144575"/>
            <a:ext cx="2458500" cy="3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400">
                <a:latin typeface="Playfair Display"/>
                <a:ea typeface="Playfair Display"/>
                <a:cs typeface="Playfair Display"/>
                <a:sym typeface="Playfair Display"/>
              </a:rPr>
              <a:t>q_r </a:t>
            </a:r>
            <a:r>
              <a:rPr lang="en" sz="14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(approx) = 1343 W/m^2</a:t>
            </a:r>
            <a:endParaRPr sz="14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4572000" y="2369372"/>
            <a:ext cx="2458500" cy="3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400">
                <a:latin typeface="Playfair Display"/>
                <a:ea typeface="Playfair Display"/>
                <a:cs typeface="Playfair Display"/>
                <a:sym typeface="Playfair Display"/>
              </a:rPr>
              <a:t>q_t</a:t>
            </a:r>
            <a:r>
              <a:rPr lang="en" sz="14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 (approx) = 15 W/m^2</a:t>
            </a:r>
            <a:endParaRPr sz="14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 rotWithShape="1">
          <a:blip r:embed="rId4">
            <a:alphaModFix/>
          </a:blip>
          <a:srcRect b="0" l="0" r="28627" t="0"/>
          <a:stretch/>
        </p:blipFill>
        <p:spPr>
          <a:xfrm>
            <a:off x="4223901" y="1834450"/>
            <a:ext cx="1101625" cy="21011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978195" y="1161950"/>
            <a:ext cx="2214900" cy="6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Case 1: No Water</a:t>
            </a:r>
            <a:endParaRPr sz="20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Layer Present</a:t>
            </a:r>
            <a:endParaRPr sz="20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pic>
        <p:nvPicPr>
          <p:cNvPr id="193" name="Google Shape;193;p28"/>
          <p:cNvPicPr preferRelativeResize="0"/>
          <p:nvPr/>
        </p:nvPicPr>
        <p:blipFill rotWithShape="1">
          <a:blip r:embed="rId5">
            <a:alphaModFix/>
          </a:blip>
          <a:srcRect b="79040" l="6165" r="66876" t="0"/>
          <a:stretch/>
        </p:blipFill>
        <p:spPr>
          <a:xfrm>
            <a:off x="6192851" y="1640860"/>
            <a:ext cx="1189149" cy="61820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384175" y="2040525"/>
            <a:ext cx="3358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Approximate:</a:t>
            </a:r>
            <a:endParaRPr sz="14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Outside temperature (Ta): 310K</a:t>
            </a:r>
            <a:endParaRPr sz="14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Roof surface temp. (Ts): 314K</a:t>
            </a:r>
            <a:endParaRPr sz="14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cxnSp>
        <p:nvCxnSpPr>
          <p:cNvPr id="195" name="Google Shape;195;p28"/>
          <p:cNvCxnSpPr/>
          <p:nvPr/>
        </p:nvCxnSpPr>
        <p:spPr>
          <a:xfrm>
            <a:off x="349425" y="3046975"/>
            <a:ext cx="83649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4456700" y="1188933"/>
            <a:ext cx="2498100" cy="3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Total heat transfer</a:t>
            </a:r>
            <a:endParaRPr sz="12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pic>
        <p:nvPicPr>
          <p:cNvPr id="197" name="Google Shape;197;p28"/>
          <p:cNvPicPr preferRelativeResize="0"/>
          <p:nvPr/>
        </p:nvPicPr>
        <p:blipFill rotWithShape="1">
          <a:blip r:embed="rId6">
            <a:alphaModFix/>
          </a:blip>
          <a:srcRect b="58624" l="0" r="0" t="0"/>
          <a:stretch/>
        </p:blipFill>
        <p:spPr>
          <a:xfrm>
            <a:off x="460375" y="3709100"/>
            <a:ext cx="2187549" cy="3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08806" y="3861946"/>
            <a:ext cx="227850" cy="2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Domine"/>
                <a:ea typeface="Domine"/>
                <a:cs typeface="Domine"/>
                <a:sym typeface="Domine"/>
              </a:rPr>
              <a:t>Heat Transfer Modes (rough estimates 2/2)</a:t>
            </a:r>
            <a:endParaRPr sz="2500">
              <a:solidFill>
                <a:srgbClr val="FFFFFF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311700" y="3273625"/>
            <a:ext cx="2458500" cy="3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6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Radiation heat transfer</a:t>
            </a:r>
            <a:endParaRPr sz="16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pic>
        <p:nvPicPr>
          <p:cNvPr id="205" name="Google Shape;205;p29"/>
          <p:cNvPicPr preferRelativeResize="0"/>
          <p:nvPr/>
        </p:nvPicPr>
        <p:blipFill rotWithShape="1">
          <a:blip r:embed="rId3">
            <a:alphaModFix/>
          </a:blip>
          <a:srcRect b="55133" l="12931" r="2658" t="13519"/>
          <a:stretch/>
        </p:blipFill>
        <p:spPr>
          <a:xfrm>
            <a:off x="3035985" y="3814475"/>
            <a:ext cx="2416071" cy="28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5717826" y="3273625"/>
            <a:ext cx="2622900" cy="3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6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Convection </a:t>
            </a:r>
            <a:r>
              <a:rPr lang="en" sz="16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heat transfer</a:t>
            </a:r>
            <a:endParaRPr sz="16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pic>
        <p:nvPicPr>
          <p:cNvPr id="207" name="Google Shape;207;p29"/>
          <p:cNvPicPr preferRelativeResize="0"/>
          <p:nvPr/>
        </p:nvPicPr>
        <p:blipFill rotWithShape="1">
          <a:blip r:embed="rId4">
            <a:alphaModFix/>
          </a:blip>
          <a:srcRect b="62048" l="6250" r="41706" t="8522"/>
          <a:stretch/>
        </p:blipFill>
        <p:spPr>
          <a:xfrm>
            <a:off x="6087055" y="3717025"/>
            <a:ext cx="1763625" cy="3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 rotWithShape="1">
          <a:blip r:embed="rId5">
            <a:alphaModFix/>
          </a:blip>
          <a:srcRect b="67479" l="3515" r="16778" t="7256"/>
          <a:stretch/>
        </p:blipFill>
        <p:spPr>
          <a:xfrm>
            <a:off x="425075" y="3738275"/>
            <a:ext cx="2263575" cy="286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29"/>
          <p:cNvCxnSpPr/>
          <p:nvPr/>
        </p:nvCxnSpPr>
        <p:spPr>
          <a:xfrm>
            <a:off x="5568575" y="3261200"/>
            <a:ext cx="0" cy="16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9"/>
          <p:cNvCxnSpPr/>
          <p:nvPr/>
        </p:nvCxnSpPr>
        <p:spPr>
          <a:xfrm>
            <a:off x="2890550" y="3261200"/>
            <a:ext cx="0" cy="16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29"/>
          <p:cNvSpPr txBox="1"/>
          <p:nvPr>
            <p:ph idx="1" type="body"/>
          </p:nvPr>
        </p:nvSpPr>
        <p:spPr>
          <a:xfrm>
            <a:off x="3000313" y="3261200"/>
            <a:ext cx="2458500" cy="3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5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Evaporation </a:t>
            </a:r>
            <a:r>
              <a:rPr lang="en" sz="15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heat transfer</a:t>
            </a:r>
            <a:endParaRPr sz="15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5882239" y="4088294"/>
            <a:ext cx="2458500" cy="3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400">
                <a:latin typeface="Playfair Display"/>
                <a:ea typeface="Playfair Display"/>
                <a:cs typeface="Playfair Display"/>
                <a:sym typeface="Playfair Display"/>
              </a:rPr>
              <a:t>h</a:t>
            </a:r>
            <a:r>
              <a:rPr b="1" lang="en" sz="1400">
                <a:latin typeface="Playfair Display"/>
                <a:ea typeface="Playfair Display"/>
                <a:cs typeface="Playfair Display"/>
                <a:sym typeface="Playfair Display"/>
              </a:rPr>
              <a:t>_c </a:t>
            </a:r>
            <a:r>
              <a:rPr lang="en" sz="14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(approx) = 19 W/m^2</a:t>
            </a:r>
            <a:endParaRPr sz="14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400">
                <a:latin typeface="Playfair Display"/>
                <a:ea typeface="Playfair Display"/>
                <a:cs typeface="Playfair Display"/>
                <a:sym typeface="Playfair Display"/>
              </a:rPr>
              <a:t>q_c </a:t>
            </a:r>
            <a:r>
              <a:rPr lang="en" sz="14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(approx) = 841 W/m^2</a:t>
            </a:r>
            <a:endParaRPr sz="14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213" name="Google Shape;213;p29"/>
          <p:cNvSpPr txBox="1"/>
          <p:nvPr>
            <p:ph idx="1" type="body"/>
          </p:nvPr>
        </p:nvSpPr>
        <p:spPr>
          <a:xfrm>
            <a:off x="3000300" y="4122675"/>
            <a:ext cx="2458500" cy="3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en" sz="1400">
                <a:latin typeface="Playfair Display"/>
                <a:ea typeface="Playfair Display"/>
                <a:cs typeface="Playfair Display"/>
                <a:sym typeface="Playfair Display"/>
              </a:rPr>
              <a:t>q_e </a:t>
            </a:r>
            <a:r>
              <a:rPr lang="en" sz="14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(approx) = 76 W/m^2</a:t>
            </a:r>
            <a:endParaRPr sz="14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214" name="Google Shape;214;p29"/>
          <p:cNvSpPr txBox="1"/>
          <p:nvPr>
            <p:ph idx="1" type="body"/>
          </p:nvPr>
        </p:nvSpPr>
        <p:spPr>
          <a:xfrm>
            <a:off x="327613" y="4122675"/>
            <a:ext cx="2458500" cy="3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en" sz="1400">
                <a:latin typeface="Playfair Display"/>
                <a:ea typeface="Playfair Display"/>
                <a:cs typeface="Playfair Display"/>
                <a:sym typeface="Playfair Display"/>
              </a:rPr>
              <a:t>q_r </a:t>
            </a:r>
            <a:r>
              <a:rPr lang="en" sz="14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(approx) = 786 W/m^2</a:t>
            </a:r>
            <a:endParaRPr sz="14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215" name="Google Shape;215;p29"/>
          <p:cNvSpPr txBox="1"/>
          <p:nvPr>
            <p:ph idx="1" type="body"/>
          </p:nvPr>
        </p:nvSpPr>
        <p:spPr>
          <a:xfrm>
            <a:off x="5794025" y="2458950"/>
            <a:ext cx="2458500" cy="3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en" sz="1400">
                <a:latin typeface="Playfair Display"/>
                <a:ea typeface="Playfair Display"/>
                <a:cs typeface="Playfair Display"/>
                <a:sym typeface="Playfair Display"/>
              </a:rPr>
              <a:t>q_t </a:t>
            </a:r>
            <a:r>
              <a:rPr lang="en" sz="14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(approx) = 6 W/m^2</a:t>
            </a:r>
            <a:endParaRPr sz="14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pic>
        <p:nvPicPr>
          <p:cNvPr id="216" name="Google Shape;21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24050" y="1793553"/>
            <a:ext cx="2416075" cy="32889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9"/>
          <p:cNvSpPr txBox="1"/>
          <p:nvPr>
            <p:ph idx="1" type="body"/>
          </p:nvPr>
        </p:nvSpPr>
        <p:spPr>
          <a:xfrm>
            <a:off x="356825" y="1161950"/>
            <a:ext cx="2214900" cy="6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Case 2: Water</a:t>
            </a:r>
            <a:endParaRPr sz="20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Layer Present</a:t>
            </a:r>
            <a:endParaRPr sz="20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pic>
        <p:nvPicPr>
          <p:cNvPr id="218" name="Google Shape;218;p29"/>
          <p:cNvPicPr preferRelativeResize="0"/>
          <p:nvPr/>
        </p:nvPicPr>
        <p:blipFill rotWithShape="1">
          <a:blip r:embed="rId7">
            <a:alphaModFix/>
          </a:blip>
          <a:srcRect b="79040" l="6165" r="66876" t="0"/>
          <a:stretch/>
        </p:blipFill>
        <p:spPr>
          <a:xfrm>
            <a:off x="6158513" y="1487350"/>
            <a:ext cx="1577129" cy="81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384175" y="2040525"/>
            <a:ext cx="2805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Approximate:</a:t>
            </a:r>
            <a:endParaRPr sz="14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Outside temperature (Ta): 310K</a:t>
            </a:r>
            <a:endParaRPr sz="14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Water surface temp. </a:t>
            </a:r>
            <a:r>
              <a:rPr lang="en" sz="14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(Tw): 306K</a:t>
            </a:r>
            <a:endParaRPr sz="14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cxnSp>
        <p:nvCxnSpPr>
          <p:cNvPr id="220" name="Google Shape;220;p29"/>
          <p:cNvCxnSpPr/>
          <p:nvPr/>
        </p:nvCxnSpPr>
        <p:spPr>
          <a:xfrm>
            <a:off x="335450" y="3033000"/>
            <a:ext cx="83790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4187210" y="1188933"/>
            <a:ext cx="2498100" cy="3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6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Total heat transfer</a:t>
            </a:r>
            <a:endParaRPr sz="16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792" y="2987575"/>
            <a:ext cx="2198334" cy="17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Domine"/>
                <a:ea typeface="Domine"/>
                <a:cs typeface="Domine"/>
                <a:sym typeface="Domine"/>
              </a:rPr>
              <a:t>Solving the equations</a:t>
            </a:r>
            <a:endParaRPr sz="2500">
              <a:solidFill>
                <a:srgbClr val="FFFFFF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pic>
        <p:nvPicPr>
          <p:cNvPr id="228" name="Google Shape;22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6425" y="1114350"/>
            <a:ext cx="2365876" cy="1776592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/>
          <p:nvPr/>
        </p:nvSpPr>
        <p:spPr>
          <a:xfrm>
            <a:off x="399750" y="1137100"/>
            <a:ext cx="66246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27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02122"/>
                </a:solidFill>
                <a:highlight>
                  <a:srgbClr val="FFFFFF"/>
                </a:highlight>
              </a:rPr>
              <a:t>SymPy was used to create symbolic equations and later solve them. </a:t>
            </a:r>
            <a:endParaRPr sz="13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marR="1270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02122"/>
                </a:solidFill>
                <a:highlight>
                  <a:srgbClr val="FFFFFF"/>
                </a:highlight>
              </a:rPr>
              <a:t>For the bare surface, roof surface temperature was taken as a variable.</a:t>
            </a:r>
            <a:endParaRPr sz="13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marR="12700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300">
                <a:solidFill>
                  <a:srgbClr val="202122"/>
                </a:solidFill>
                <a:highlight>
                  <a:srgbClr val="FFFFFF"/>
                </a:highlight>
              </a:rPr>
              <a:t>For the case containing a water layer, water surface temperature was a variable.</a:t>
            </a:r>
            <a:endParaRPr sz="130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230" name="Google Shape;23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4500" y="2973138"/>
            <a:ext cx="1140250" cy="114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950" y="2298825"/>
            <a:ext cx="4276303" cy="248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Domine"/>
                <a:ea typeface="Domine"/>
                <a:cs typeface="Domine"/>
                <a:sym typeface="Domine"/>
              </a:rPr>
              <a:t>Conclusion and Impact</a:t>
            </a:r>
            <a:endParaRPr b="1">
              <a:solidFill>
                <a:srgbClr val="FFFFFF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The drastic reduction evident here indicates that this might be a viable method to achieve our original goal of reduction in energy and electrical costs, even accounting and/or revising for the assumptions considered.</a:t>
            </a:r>
            <a:endParaRPr/>
          </a:p>
        </p:txBody>
      </p:sp>
      <p:graphicFrame>
        <p:nvGraphicFramePr>
          <p:cNvPr id="238" name="Google Shape;238;p31"/>
          <p:cNvGraphicFramePr/>
          <p:nvPr/>
        </p:nvGraphicFramePr>
        <p:xfrm>
          <a:off x="952500" y="274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{988C5F51-3BE8-430D-BB94-63F3258F7E91}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Temperature of outside air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(T</a:t>
                      </a:r>
                      <a:r>
                        <a:rPr baseline="-25000"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</a:t>
                      </a: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 K)</a:t>
                      </a:r>
                      <a:endParaRPr baseline="-25000"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Without Water Layer (W/m</a:t>
                      </a:r>
                      <a:r>
                        <a:rPr baseline="30000"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With Water Layer (W/m</a:t>
                      </a:r>
                      <a:r>
                        <a:rPr baseline="30000"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305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28.5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6.0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310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44.3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16.2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315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60.0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26.3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320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75.8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36.5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Domine"/>
                <a:ea typeface="Domine"/>
                <a:cs typeface="Domine"/>
                <a:sym typeface="Domine"/>
              </a:rPr>
              <a:t>Conclusion and Impact</a:t>
            </a:r>
            <a:endParaRPr b="1">
              <a:solidFill>
                <a:srgbClr val="FFFFFF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311700" y="1152475"/>
            <a:ext cx="8520600" cy="3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Playfair Display Regular"/>
              <a:buChar char="●"/>
            </a:pPr>
            <a:r>
              <a:rPr lang="en" sz="21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Energy required to evaporate one litre of water - 0.67 kilowatt-hour (2.412 MJ)</a:t>
            </a:r>
            <a:endParaRPr sz="21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Playfair Display Regular"/>
              <a:buChar char="●"/>
            </a:pPr>
            <a:r>
              <a:rPr lang="en" sz="21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Energy spent in one hour of AC </a:t>
            </a:r>
            <a:r>
              <a:rPr lang="en" sz="21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cooling</a:t>
            </a:r>
            <a:r>
              <a:rPr lang="en" sz="21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 - 3.571 kilowatt-hour (12.86 MJ)</a:t>
            </a:r>
            <a:endParaRPr sz="21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Playfair Display Regular"/>
              <a:buChar char="●"/>
            </a:pPr>
            <a:r>
              <a:rPr lang="en" sz="21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Therefore, 5.5 litres of water evaporating is equivalent to energy usage of one hour of air conditioning</a:t>
            </a:r>
            <a:endParaRPr sz="21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Playfair Display Regular"/>
              <a:buChar char="●"/>
            </a:pPr>
            <a:r>
              <a:rPr lang="en" sz="21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Advantages:</a:t>
            </a:r>
            <a:endParaRPr sz="21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Playfair Display Regular"/>
              <a:buChar char="○"/>
            </a:pPr>
            <a:r>
              <a:rPr lang="en" sz="17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Low cost of setup </a:t>
            </a:r>
            <a:endParaRPr sz="17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Playfair Display Regular"/>
              <a:buChar char="○"/>
            </a:pPr>
            <a:r>
              <a:rPr lang="en" sz="17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Negligible </a:t>
            </a:r>
            <a:r>
              <a:rPr lang="en" sz="17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maintenance</a:t>
            </a:r>
            <a:r>
              <a:rPr lang="en" sz="17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 and </a:t>
            </a:r>
            <a:r>
              <a:rPr lang="en" sz="17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operational</a:t>
            </a:r>
            <a:r>
              <a:rPr lang="en" sz="17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 costs</a:t>
            </a:r>
            <a:endParaRPr sz="21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Domine Regular"/>
                <a:ea typeface="Domine Regular"/>
                <a:cs typeface="Domine Regular"/>
                <a:sym typeface="Domine Regular"/>
              </a:rPr>
              <a:t>THANK YOU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omine Regular"/>
                <a:ea typeface="Domine Regular"/>
                <a:cs typeface="Domine Regular"/>
                <a:sym typeface="Domine Regular"/>
              </a:rPr>
              <a:t>P</a:t>
            </a:r>
            <a:r>
              <a:rPr lang="en">
                <a:solidFill>
                  <a:schemeClr val="lt1"/>
                </a:solidFill>
                <a:latin typeface="Domine Regular"/>
                <a:ea typeface="Domine Regular"/>
                <a:cs typeface="Domine Regular"/>
                <a:sym typeface="Domine Regular"/>
              </a:rPr>
              <a:t>roblem Statement</a:t>
            </a:r>
            <a:endParaRPr>
              <a:solidFill>
                <a:schemeClr val="lt1"/>
              </a:solidFill>
              <a:latin typeface="Domine Regular"/>
              <a:ea typeface="Domine Regular"/>
              <a:cs typeface="Domine Regular"/>
              <a:sym typeface="Domine Regular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4356600" cy="12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297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Reduction Of Heat Load Of Households Using Evaporative Cooling </a:t>
            </a:r>
            <a:endParaRPr sz="1395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908100" y="2571775"/>
            <a:ext cx="132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solved by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572000" y="3275625"/>
            <a:ext cx="42603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500"/>
              </a:spcAft>
              <a:buNone/>
            </a:pPr>
            <a:r>
              <a:rPr lang="en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Lowering energy consumption in large buildings by reducing the heating load, using a combination of sustainable methods</a:t>
            </a:r>
            <a:endParaRPr sz="1395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omine Regular"/>
                <a:ea typeface="Domine Regular"/>
                <a:cs typeface="Domine Regular"/>
                <a:sym typeface="Domine Regular"/>
              </a:rPr>
              <a:t>Need for this project </a:t>
            </a:r>
            <a:endParaRPr>
              <a:solidFill>
                <a:schemeClr val="lt1"/>
              </a:solidFill>
              <a:latin typeface="Domine Regular"/>
              <a:ea typeface="Domine Regular"/>
              <a:cs typeface="Domine Regular"/>
              <a:sym typeface="Domine Regular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025" y="1536075"/>
            <a:ext cx="6300976" cy="29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6862650" y="1536075"/>
            <a:ext cx="2055000" cy="26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With rising energy </a:t>
            </a:r>
            <a:r>
              <a:rPr lang="en" sz="1600">
                <a:solidFill>
                  <a:schemeClr val="accent3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requirements</a:t>
            </a:r>
            <a:r>
              <a:rPr lang="en" sz="1600">
                <a:solidFill>
                  <a:schemeClr val="accent3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 in tropical countries such as India, it is important to optimise cooling while lowering energy consumption.</a:t>
            </a:r>
            <a:endParaRPr sz="1600">
              <a:solidFill>
                <a:schemeClr val="accent3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omine Regular"/>
                <a:ea typeface="Domine Regular"/>
                <a:cs typeface="Domine Regular"/>
                <a:sym typeface="Domine Regular"/>
              </a:rPr>
              <a:t>Sources of heat gain in a house</a:t>
            </a:r>
            <a:endParaRPr>
              <a:solidFill>
                <a:schemeClr val="lt1"/>
              </a:solidFill>
              <a:latin typeface="Domine Regular"/>
              <a:ea typeface="Domine Regular"/>
              <a:cs typeface="Domine Regular"/>
              <a:sym typeface="Domine Regular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290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Heat Conduction to building Envelope</a:t>
            </a:r>
            <a:endParaRPr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Playfair Display Regular"/>
              <a:buChar char="●"/>
            </a:pPr>
            <a:r>
              <a:rPr lang="en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Heat gain through ventilation and airflow through the room</a:t>
            </a:r>
            <a:endParaRPr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Casual heat gain due to occupants</a:t>
            </a:r>
            <a:endParaRPr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600" y="1123110"/>
            <a:ext cx="5030699" cy="370806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340000" y="4480950"/>
            <a:ext cx="40275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>
            <a:off x="4572000" y="168215"/>
            <a:ext cx="4482301" cy="480707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302300" y="240700"/>
            <a:ext cx="4193100" cy="569400"/>
          </a:xfrm>
          <a:prstGeom prst="rect">
            <a:avLst/>
          </a:prstGeom>
          <a:solidFill>
            <a:srgbClr val="353744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Domine Regular"/>
                <a:ea typeface="Domine Regular"/>
                <a:cs typeface="Domine Regular"/>
                <a:sym typeface="Domine Regular"/>
              </a:rPr>
              <a:t>Evaporative Roof Cooling</a:t>
            </a:r>
            <a:endParaRPr sz="2500">
              <a:solidFill>
                <a:srgbClr val="FFFFFF"/>
              </a:solidFill>
              <a:latin typeface="Domine Regular"/>
              <a:ea typeface="Domine Regular"/>
              <a:cs typeface="Domine Regular"/>
              <a:sym typeface="Domine Regular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111825" y="990575"/>
            <a:ext cx="4193100" cy="30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layfair Display"/>
              <a:buChar char="●"/>
            </a:pPr>
            <a:r>
              <a:rPr lang="en" sz="1800">
                <a:solidFill>
                  <a:schemeClr val="accent3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An approach to reduce heat flux into buildings through the roof.</a:t>
            </a:r>
            <a:endParaRPr sz="1800">
              <a:solidFill>
                <a:schemeClr val="accent3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layfair Display Regular"/>
              <a:buChar char="●"/>
            </a:pPr>
            <a:r>
              <a:rPr lang="en" sz="1800">
                <a:solidFill>
                  <a:schemeClr val="accent3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Film of water is maintained above the roof by using water absorbent material.</a:t>
            </a:r>
            <a:endParaRPr sz="1800">
              <a:solidFill>
                <a:schemeClr val="accent3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layfair Display"/>
              <a:buChar char="●"/>
            </a:pPr>
            <a:r>
              <a:rPr lang="en" sz="1800">
                <a:solidFill>
                  <a:schemeClr val="accent3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Latent heat of vaporization is the main mechanism of reducing load.</a:t>
            </a:r>
            <a:endParaRPr sz="1800">
              <a:solidFill>
                <a:schemeClr val="accent3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omine Regular"/>
                <a:ea typeface="Domine Regular"/>
                <a:cs typeface="Domine Regular"/>
                <a:sym typeface="Domine Regular"/>
              </a:rPr>
              <a:t>System</a:t>
            </a:r>
            <a:endParaRPr>
              <a:solidFill>
                <a:srgbClr val="FFFFFF"/>
              </a:solidFill>
              <a:latin typeface="Domine Regular"/>
              <a:ea typeface="Domine Regular"/>
              <a:cs typeface="Domine Regular"/>
              <a:sym typeface="Domine Regular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" y="1491138"/>
            <a:ext cx="2428875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0613" y="1491138"/>
            <a:ext cx="3064669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7038" y="1510188"/>
            <a:ext cx="24669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356700" y="3682775"/>
            <a:ext cx="8430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These are indicative images that </a:t>
            </a:r>
            <a:r>
              <a:rPr lang="en" sz="1600">
                <a:solidFill>
                  <a:schemeClr val="accent3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reflect the way a roof based evaporative cooling system would appear physically. The system would consist of the room as a control volume, with the liquid layer on the roof and sun as the major source of heat flux.</a:t>
            </a:r>
            <a:endParaRPr sz="1600">
              <a:solidFill>
                <a:schemeClr val="accent3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35450" y="389100"/>
            <a:ext cx="3368400" cy="854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rPr>
              <a:t>Actual Structure of </a:t>
            </a:r>
            <a:endParaRPr sz="2500">
              <a:solidFill>
                <a:schemeClr val="lt1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rPr>
              <a:t>Evaporative cooling</a:t>
            </a:r>
            <a:endParaRPr sz="2500">
              <a:latin typeface="Domine"/>
              <a:ea typeface="Domine"/>
              <a:cs typeface="Domine"/>
              <a:sym typeface="Domine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887" y="449400"/>
            <a:ext cx="5167113" cy="459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 rotWithShape="1">
          <a:blip r:embed="rId4">
            <a:alphaModFix/>
          </a:blip>
          <a:srcRect b="0" l="11613" r="0" t="0"/>
          <a:stretch/>
        </p:blipFill>
        <p:spPr>
          <a:xfrm>
            <a:off x="335450" y="1699325"/>
            <a:ext cx="3158775" cy="334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/>
          <p:nvPr/>
        </p:nvSpPr>
        <p:spPr>
          <a:xfrm>
            <a:off x="3941875" y="3619500"/>
            <a:ext cx="322500" cy="307800"/>
          </a:xfrm>
          <a:prstGeom prst="flowChartOr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3795875" y="3843625"/>
            <a:ext cx="132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Proxima Nova"/>
                <a:ea typeface="Proxima Nova"/>
                <a:cs typeface="Proxima Nova"/>
                <a:sym typeface="Proxima Nova"/>
              </a:rPr>
              <a:t>ventilation/cooling device</a:t>
            </a:r>
            <a:endParaRPr b="1"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Domine"/>
                <a:ea typeface="Domine"/>
                <a:cs typeface="Domine"/>
                <a:sym typeface="Domine"/>
              </a:rPr>
              <a:t>The Problem</a:t>
            </a:r>
            <a:endParaRPr b="1">
              <a:solidFill>
                <a:srgbClr val="FFFFFF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Estimate and compare the heat flux through the roof of a house in a place with hot and dry conditions in two cases:</a:t>
            </a:r>
            <a:endParaRPr sz="16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-330200" lvl="0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layfair Display"/>
              <a:buAutoNum type="alphaUcPeriod"/>
            </a:pPr>
            <a:r>
              <a:rPr lang="en" sz="16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Normal conditions with just a three layered roof exposed to the solar radiation and wind convection during afternoon when the solar radiation can be assumed to constant (invariable with time).</a:t>
            </a:r>
            <a:endParaRPr sz="16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-330200" lvl="0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layfair Display"/>
              <a:buAutoNum type="alphaUcPeriod"/>
            </a:pPr>
            <a:r>
              <a:rPr lang="en" sz="16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Now a thin water layer is added to the roof (thin enough to neglect temperature variation along the thickness of the water layer) which uses some of the heat incident into evaporation . This phenomenon of reduction of inlet heat flux in the house is known as evaporative cooling. </a:t>
            </a:r>
            <a:endParaRPr sz="16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172500" y="166425"/>
            <a:ext cx="87168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Domine"/>
                <a:ea typeface="Domine"/>
                <a:cs typeface="Domine"/>
                <a:sym typeface="Domine"/>
              </a:rPr>
              <a:t>Considerations In The Problem</a:t>
            </a:r>
            <a:endParaRPr b="1">
              <a:solidFill>
                <a:srgbClr val="FFFFFF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251575" y="867975"/>
            <a:ext cx="8637600" cy="40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layfair Display Regular"/>
              <a:buChar char="●"/>
            </a:pPr>
            <a:r>
              <a:rPr lang="en" sz="16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Ambient room temperature i.e. inside room temperature is 27 deg.centigrade</a:t>
            </a:r>
            <a:endParaRPr sz="16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layfair Display Regular"/>
              <a:buChar char="●"/>
            </a:pPr>
            <a:r>
              <a:rPr lang="en" sz="16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Temperature outside varies between 35 deg centigrade and 50 deg centigrade, and is constant and uniform at any point of time</a:t>
            </a:r>
            <a:endParaRPr sz="16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layfair Display Regular"/>
              <a:buChar char="●"/>
            </a:pPr>
            <a:r>
              <a:rPr lang="en" sz="16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Heat transfer majorly involves conduction through roof, convection through air and water and conduction through the roof layers</a:t>
            </a:r>
            <a:endParaRPr sz="16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layfair Display Regular"/>
              <a:buChar char="●"/>
            </a:pPr>
            <a:r>
              <a:rPr lang="en" sz="16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Solar radiation is incident for six hours in a day</a:t>
            </a:r>
            <a:endParaRPr sz="16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layfair Display Regular"/>
              <a:buChar char="●"/>
            </a:pPr>
            <a:r>
              <a:rPr lang="en" sz="16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The control volume is cuboidal</a:t>
            </a:r>
            <a:endParaRPr sz="16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