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6" r:id="rId8"/>
    <p:sldId id="267" r:id="rId9"/>
    <p:sldId id="270" r:id="rId10"/>
    <p:sldId id="268" r:id="rId11"/>
    <p:sldId id="269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72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0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96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1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2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93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9C12-1490-4598-B7CE-8406B5D736F8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Don’t try to change me, I’m perfect just the way I am!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An exercise in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writing immutable code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“I call it my billion-dollar mistake… </a:t>
            </a:r>
            <a:r>
              <a:rPr lang="en-GB" dirty="0" smtClean="0"/>
              <a:t>..I </a:t>
            </a:r>
            <a:r>
              <a:rPr lang="en-GB" dirty="0"/>
              <a:t>couldn’t resist the temptation to put in a null reference, simply because it was so easy to implement. This has led to innumerable errors, vulnerabilities, and system crashes, which have probably caused a billion dollars of pain and damage in the last forty years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r>
              <a:rPr lang="en-GB" dirty="0" smtClean="0"/>
              <a:t>- C.A.R. Hoare, creator of ALGOL W (and NULL in modern languages)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4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Reordering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8"/>
            <a:ext cx="10515600" cy="50161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>
                <a:cs typeface="Consolas" panose="020B0609020204030204" pitchFamily="49" charset="0"/>
              </a:rPr>
              <a:t>Original code: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myOrder.AddItems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(checkout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myOrder.CalculateTotals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Printer.Print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cs typeface="Consolas" panose="020B0609020204030204" pitchFamily="49" charset="0"/>
              </a:rPr>
              <a:t>After some refactoring:</a:t>
            </a:r>
            <a:endParaRPr lang="en-GB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myOrder.CalculateTotals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Oops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myOrder.AddItems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(checkout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Printer.Print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cs typeface="Consolas" panose="020B0609020204030204" pitchFamily="49" charset="0"/>
              </a:rPr>
              <a:t>In the immutable version, reordering results in compilation error: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orderWithItems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myOrder.AddItems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(checkout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totalsOrder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orderWithItems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.CalculateTotals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Printer.Print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totalsOrder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an Immutable C#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650"/>
            <a:ext cx="10515600" cy="513859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ImmutaBot</a:t>
            </a:r>
            <a:r>
              <a:rPr lang="en-GB" dirty="0"/>
              <a:t> {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private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initialEnergy</a:t>
            </a:r>
            <a:r>
              <a:rPr lang="en-GB" dirty="0"/>
              <a:t> = 100;</a:t>
            </a:r>
          </a:p>
          <a:p>
            <a:pPr marL="0" indent="0">
              <a:buNone/>
            </a:pPr>
            <a:r>
              <a:rPr lang="en-GB" dirty="0"/>
              <a:t>    private </a:t>
            </a:r>
            <a:r>
              <a:rPr lang="en-GB" dirty="0" err="1"/>
              <a:t>readonly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_energy;</a:t>
            </a:r>
          </a:p>
          <a:p>
            <a:pPr marL="0" indent="0">
              <a:buNone/>
            </a:pPr>
            <a:r>
              <a:rPr lang="en-GB" dirty="0"/>
              <a:t>    private </a:t>
            </a:r>
            <a:r>
              <a:rPr lang="en-GB" dirty="0" err="1"/>
              <a:t>readonly</a:t>
            </a:r>
            <a:r>
              <a:rPr lang="en-GB" dirty="0"/>
              <a:t> </a:t>
            </a:r>
            <a:r>
              <a:rPr lang="en-GB" dirty="0" err="1"/>
              <a:t>ImmutablePoint</a:t>
            </a:r>
            <a:r>
              <a:rPr lang="en-GB" dirty="0"/>
              <a:t> _location;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public </a:t>
            </a:r>
            <a:r>
              <a:rPr lang="en-GB" dirty="0" err="1"/>
              <a:t>ImmutaBot</a:t>
            </a:r>
            <a:r>
              <a:rPr lang="en-GB" dirty="0"/>
              <a:t>(</a:t>
            </a:r>
            <a:r>
              <a:rPr lang="en-GB" dirty="0" err="1"/>
              <a:t>ImmutablePoint</a:t>
            </a:r>
            <a:r>
              <a:rPr lang="en-GB" dirty="0"/>
              <a:t> location, </a:t>
            </a:r>
            <a:r>
              <a:rPr lang="en-GB" dirty="0" err="1"/>
              <a:t>int</a:t>
            </a:r>
            <a:r>
              <a:rPr lang="en-GB" dirty="0"/>
              <a:t> energy) {</a:t>
            </a:r>
          </a:p>
          <a:p>
            <a:pPr marL="0" indent="0">
              <a:buNone/>
            </a:pPr>
            <a:r>
              <a:rPr lang="en-GB" dirty="0"/>
              <a:t>        _location = location;</a:t>
            </a:r>
          </a:p>
          <a:p>
            <a:pPr marL="0" indent="0">
              <a:buNone/>
            </a:pPr>
            <a:r>
              <a:rPr lang="en-GB" dirty="0"/>
              <a:t>        _energy = energy;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public </a:t>
            </a:r>
            <a:r>
              <a:rPr lang="en-GB" dirty="0" err="1"/>
              <a:t>ImmutaBot</a:t>
            </a:r>
            <a:r>
              <a:rPr lang="en-GB" dirty="0"/>
              <a:t> Move(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moveX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moveY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    return new </a:t>
            </a:r>
            <a:r>
              <a:rPr lang="en-GB" dirty="0" err="1"/>
              <a:t>ImmutaBot</a:t>
            </a:r>
            <a:r>
              <a:rPr lang="en-GB" dirty="0"/>
              <a:t>(new </a:t>
            </a:r>
            <a:r>
              <a:rPr lang="en-GB" dirty="0" err="1"/>
              <a:t>ImmutablePoint</a:t>
            </a:r>
            <a:r>
              <a:rPr lang="en-GB" dirty="0"/>
              <a:t>(</a:t>
            </a:r>
            <a:r>
              <a:rPr lang="en-GB" dirty="0" err="1"/>
              <a:t>moveX</a:t>
            </a:r>
            <a:r>
              <a:rPr lang="en-GB" dirty="0"/>
              <a:t>, </a:t>
            </a:r>
            <a:r>
              <a:rPr lang="en-GB" dirty="0" err="1"/>
              <a:t>moveY</a:t>
            </a:r>
            <a:r>
              <a:rPr lang="en-GB" dirty="0"/>
              <a:t>), _energy);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public Energy {</a:t>
            </a:r>
          </a:p>
          <a:p>
            <a:pPr marL="0" indent="0">
              <a:buNone/>
            </a:pPr>
            <a:r>
              <a:rPr lang="en-GB" dirty="0"/>
              <a:t>        get { return _energy; }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39145" y="1604651"/>
            <a:ext cx="7894997" cy="945445"/>
            <a:chOff x="1539145" y="1604651"/>
            <a:chExt cx="7894997" cy="945445"/>
          </a:xfrm>
        </p:grpSpPr>
        <p:sp>
          <p:nvSpPr>
            <p:cNvPr id="4" name="TextBox 3"/>
            <p:cNvSpPr txBox="1"/>
            <p:nvPr/>
          </p:nvSpPr>
          <p:spPr>
            <a:xfrm>
              <a:off x="5591872" y="1604651"/>
              <a:ext cx="384227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Fields must be either </a:t>
              </a:r>
              <a:r>
                <a:rPr lang="en-GB" dirty="0" err="1" smtClean="0"/>
                <a:t>const</a:t>
              </a:r>
              <a:r>
                <a:rPr lang="en-GB" dirty="0" smtClean="0"/>
                <a:t> or </a:t>
              </a:r>
              <a:r>
                <a:rPr lang="en-GB" dirty="0" err="1" smtClean="0"/>
                <a:t>readonly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39145" y="2016224"/>
              <a:ext cx="488438" cy="2669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39145" y="2283160"/>
              <a:ext cx="664502" cy="2669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endCxn id="4" idx="1"/>
            </p:cNvCxnSpPr>
            <p:nvPr/>
          </p:nvCxnSpPr>
          <p:spPr>
            <a:xfrm flipV="1">
              <a:off x="2027583" y="1789317"/>
              <a:ext cx="3564289" cy="3291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  <a:endCxn id="4" idx="1"/>
            </p:cNvCxnSpPr>
            <p:nvPr/>
          </p:nvCxnSpPr>
          <p:spPr>
            <a:xfrm flipV="1">
              <a:off x="2203647" y="1789317"/>
              <a:ext cx="3388225" cy="6273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03647" y="2416628"/>
            <a:ext cx="8236474" cy="482839"/>
            <a:chOff x="2203647" y="2416628"/>
            <a:chExt cx="8236474" cy="482839"/>
          </a:xfrm>
        </p:grpSpPr>
        <p:sp>
          <p:nvSpPr>
            <p:cNvPr id="14" name="TextBox 13"/>
            <p:cNvSpPr txBox="1"/>
            <p:nvPr/>
          </p:nvSpPr>
          <p:spPr>
            <a:xfrm>
              <a:off x="6317902" y="2416628"/>
              <a:ext cx="4122219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Referenced types must also be immutable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3647" y="2530135"/>
              <a:ext cx="1118862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cxnSp>
          <p:nvCxnSpPr>
            <p:cNvPr id="18" name="Straight Connector 17"/>
            <p:cNvCxnSpPr>
              <a:endCxn id="14" idx="1"/>
            </p:cNvCxnSpPr>
            <p:nvPr/>
          </p:nvCxnSpPr>
          <p:spPr>
            <a:xfrm flipV="1">
              <a:off x="3350907" y="2601294"/>
              <a:ext cx="2966995" cy="1078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495607" y="3935485"/>
            <a:ext cx="10113552" cy="820803"/>
            <a:chOff x="1495607" y="3935485"/>
            <a:chExt cx="10113552" cy="820803"/>
          </a:xfrm>
        </p:grpSpPr>
        <p:sp>
          <p:nvSpPr>
            <p:cNvPr id="19" name="TextBox 18"/>
            <p:cNvSpPr txBox="1"/>
            <p:nvPr/>
          </p:nvSpPr>
          <p:spPr>
            <a:xfrm>
              <a:off x="4892897" y="3935485"/>
              <a:ext cx="671626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Methods which change values must return a new instance of the type</a:t>
              </a:r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95607" y="4386956"/>
              <a:ext cx="838669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cxnSp>
          <p:nvCxnSpPr>
            <p:cNvPr id="22" name="Straight Connector 21"/>
            <p:cNvCxnSpPr>
              <a:stCxn id="20" idx="3"/>
              <a:endCxn id="19" idx="1"/>
            </p:cNvCxnSpPr>
            <p:nvPr/>
          </p:nvCxnSpPr>
          <p:spPr>
            <a:xfrm flipV="1">
              <a:off x="2334276" y="4120151"/>
              <a:ext cx="2558621" cy="4514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96750" y="5607640"/>
            <a:ext cx="2554893" cy="369332"/>
            <a:chOff x="2396750" y="5607640"/>
            <a:chExt cx="2554893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809727" y="5607640"/>
              <a:ext cx="1141916" cy="36933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No setters</a:t>
              </a:r>
              <a:endParaRPr lang="en-GB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2396750" y="5668144"/>
              <a:ext cx="1412977" cy="12416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589635" y="5030757"/>
            <a:ext cx="8151081" cy="738507"/>
            <a:chOff x="2589635" y="5030757"/>
            <a:chExt cx="8151081" cy="738507"/>
          </a:xfrm>
        </p:grpSpPr>
        <p:sp>
          <p:nvSpPr>
            <p:cNvPr id="29" name="TextBox 28"/>
            <p:cNvSpPr txBox="1"/>
            <p:nvPr/>
          </p:nvSpPr>
          <p:spPr>
            <a:xfrm>
              <a:off x="5761340" y="5122933"/>
              <a:ext cx="4979376" cy="64633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Code inside the class must not change the value of </a:t>
              </a:r>
            </a:p>
            <a:p>
              <a:r>
                <a:rPr lang="en-GB" dirty="0" smtClean="0"/>
                <a:t>any </a:t>
              </a:r>
              <a:r>
                <a:rPr lang="en-GB" dirty="0" smtClean="0"/>
                <a:t>variables</a:t>
              </a:r>
              <a:r>
                <a:rPr lang="en-GB" dirty="0" smtClean="0"/>
                <a:t>, outside the constructor</a:t>
              </a:r>
              <a:endParaRPr lang="en-GB" dirty="0"/>
            </a:p>
          </p:txBody>
        </p:sp>
        <p:cxnSp>
          <p:nvCxnSpPr>
            <p:cNvPr id="31" name="Straight Connector 30"/>
            <p:cNvCxnSpPr>
              <a:stCxn id="29" idx="1"/>
            </p:cNvCxnSpPr>
            <p:nvPr/>
          </p:nvCxnSpPr>
          <p:spPr>
            <a:xfrm flipH="1" flipV="1">
              <a:off x="2589635" y="5030757"/>
              <a:ext cx="3171705" cy="4153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6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 Supporters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"I believe that immutable objects are the way of the future in C</a:t>
            </a:r>
            <a:r>
              <a:rPr lang="en-GB" dirty="0" smtClean="0"/>
              <a:t>#.“</a:t>
            </a:r>
          </a:p>
          <a:p>
            <a:pPr>
              <a:buFontTx/>
              <a:buChar char="-"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Eric Lippert, C# Language Design Team, 2007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"When a type is immutable, it’s usually easier to reason about your code, easier to share data safely, and easier to make money ooze from every USB port</a:t>
            </a:r>
            <a:r>
              <a:rPr lang="en-GB" dirty="0" smtClean="0"/>
              <a:t>.“</a:t>
            </a:r>
          </a:p>
          <a:p>
            <a:pPr>
              <a:buFontTx/>
              <a:buChar char="-"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Jon Skeet, Coding Superstar, 2016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“..mutable objects have no right to exist.  Their usage must be </a:t>
            </a:r>
            <a:r>
              <a:rPr lang="en-GB" i="1" dirty="0"/>
              <a:t>strictly prohibited</a:t>
            </a:r>
            <a:r>
              <a:rPr lang="en-GB" dirty="0"/>
              <a:t>.  They simply shouldn’t be present in OOP“</a:t>
            </a:r>
          </a:p>
          <a:p>
            <a:pPr>
              <a:buFontTx/>
              <a:buChar char="-"/>
            </a:pPr>
            <a:r>
              <a:rPr lang="en-GB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Yegor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Bugayenko</a:t>
            </a: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, ‘Elegant Objects’, 2016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6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Immutability?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..an</a:t>
            </a:r>
            <a:r>
              <a:rPr lang="en-GB" dirty="0"/>
              <a:t> </a:t>
            </a:r>
            <a:r>
              <a:rPr lang="en-GB" b="1" dirty="0"/>
              <a:t>immutable</a:t>
            </a:r>
            <a:r>
              <a:rPr lang="en-GB" dirty="0"/>
              <a:t> object (unchangeable object) is an object whose state cannot be modified after it is </a:t>
            </a:r>
            <a:r>
              <a:rPr lang="en-GB" dirty="0" smtClean="0"/>
              <a:t>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x = 10;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x</a:t>
            </a:r>
            <a:r>
              <a:rPr lang="en-GB" dirty="0" smtClean="0"/>
              <a:t> = x + 10;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y = x + 10;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23" y="5093309"/>
            <a:ext cx="1109623" cy="832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97" y="4144538"/>
            <a:ext cx="813557" cy="6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Immutable Code Example -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message = “Hi mum!”;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/>
              <a:t>m</a:t>
            </a:r>
            <a:r>
              <a:rPr lang="en-GB" dirty="0" err="1" smtClean="0"/>
              <a:t>essage.ToUpper</a:t>
            </a:r>
            <a:r>
              <a:rPr lang="en-GB" dirty="0" smtClean="0"/>
              <a:t>();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messageCaps</a:t>
            </a:r>
            <a:r>
              <a:rPr lang="en-GB" dirty="0" smtClean="0"/>
              <a:t> = </a:t>
            </a:r>
            <a:r>
              <a:rPr lang="en-GB" dirty="0" err="1" smtClean="0"/>
              <a:t>message.ToUpper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// </a:t>
            </a:r>
            <a:r>
              <a:rPr lang="en-GB" dirty="0" err="1"/>
              <a:t>ToUpper</a:t>
            </a:r>
            <a:r>
              <a:rPr lang="en-GB" dirty="0"/>
              <a:t>() does not modify the string, it returns a new one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69" y="2730864"/>
            <a:ext cx="813557" cy="69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60" y="3585185"/>
            <a:ext cx="1109623" cy="8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Immutable Code Example - 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smtClean="0"/>
              <a:t>doubles = 0;</a:t>
            </a:r>
          </a:p>
          <a:p>
            <a:pPr marL="0" indent="0">
              <a:buNone/>
            </a:pPr>
            <a:r>
              <a:rPr lang="en-GB" dirty="0" err="1" smtClean="0"/>
              <a:t>Foreach</a:t>
            </a:r>
            <a:r>
              <a:rPr lang="en-GB" dirty="0" smtClean="0"/>
              <a:t>(</a:t>
            </a:r>
            <a:r>
              <a:rPr lang="en-GB" dirty="0" err="1" smtClean="0"/>
              <a:t>var</a:t>
            </a:r>
            <a:r>
              <a:rPr lang="en-GB" dirty="0" smtClean="0"/>
              <a:t> number in </a:t>
            </a:r>
            <a:r>
              <a:rPr lang="en-GB" dirty="0" err="1" smtClean="0"/>
              <a:t>numberList</a:t>
            </a:r>
            <a:r>
              <a:rPr lang="en-GB" dirty="0" smtClean="0"/>
              <a:t>){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doubles += number * 2;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doubles = </a:t>
            </a:r>
            <a:r>
              <a:rPr lang="en-GB" dirty="0" err="1"/>
              <a:t>numberList.Select</a:t>
            </a:r>
            <a:r>
              <a:rPr lang="en-GB" dirty="0"/>
              <a:t>(</a:t>
            </a:r>
            <a:r>
              <a:rPr lang="en-GB" dirty="0" err="1"/>
              <a:t>num</a:t>
            </a:r>
            <a:r>
              <a:rPr lang="en-GB" dirty="0"/>
              <a:t> =&gt; </a:t>
            </a:r>
            <a:r>
              <a:rPr lang="en-GB" dirty="0" err="1"/>
              <a:t>num</a:t>
            </a:r>
            <a:r>
              <a:rPr lang="en-GB" dirty="0"/>
              <a:t> * 2);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</a:t>
            </a:r>
            <a:r>
              <a:rPr lang="en-GB" dirty="0" smtClean="0"/>
              <a:t>Which is why you can chain Linq methods together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sumOfDoubles</a:t>
            </a:r>
            <a:r>
              <a:rPr lang="en-GB" dirty="0" smtClean="0"/>
              <a:t> = </a:t>
            </a:r>
            <a:r>
              <a:rPr lang="en-GB" dirty="0" err="1" smtClean="0"/>
              <a:t>numberList.Select</a:t>
            </a:r>
            <a:r>
              <a:rPr lang="en-GB" dirty="0" smtClean="0"/>
              <a:t>(</a:t>
            </a:r>
            <a:r>
              <a:rPr lang="en-GB" dirty="0" err="1" smtClean="0"/>
              <a:t>num</a:t>
            </a:r>
            <a:r>
              <a:rPr lang="en-GB" dirty="0" smtClean="0"/>
              <a:t> </a:t>
            </a:r>
            <a:r>
              <a:rPr lang="en-GB" dirty="0"/>
              <a:t>=&gt; </a:t>
            </a:r>
            <a:r>
              <a:rPr lang="en-GB" dirty="0" err="1"/>
              <a:t>num</a:t>
            </a:r>
            <a:r>
              <a:rPr lang="en-GB" dirty="0"/>
              <a:t> * 2</a:t>
            </a:r>
            <a:r>
              <a:rPr lang="en-GB" dirty="0" smtClean="0"/>
              <a:t>).Sum()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45" y="2091345"/>
            <a:ext cx="813557" cy="69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938" y="3525769"/>
            <a:ext cx="1109623" cy="8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Immutable Code Example -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bot = new Robot(0, 0);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bot.MoveBy</a:t>
            </a:r>
            <a:r>
              <a:rPr lang="en-GB" dirty="0"/>
              <a:t>(2, 4);</a:t>
            </a:r>
          </a:p>
          <a:p>
            <a:pPr marL="0" indent="0">
              <a:buNone/>
            </a:pPr>
            <a:r>
              <a:rPr lang="en-GB" dirty="0"/>
              <a:t>            </a:t>
            </a:r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movedBot</a:t>
            </a:r>
            <a:r>
              <a:rPr lang="en-GB" dirty="0"/>
              <a:t> = </a:t>
            </a:r>
            <a:r>
              <a:rPr lang="en-GB" dirty="0" err="1"/>
              <a:t>bot.MoveBy</a:t>
            </a:r>
            <a:r>
              <a:rPr lang="en-GB" dirty="0"/>
              <a:t>(2, 4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// Immutable methods should rarely return void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80" y="2747693"/>
            <a:ext cx="813557" cy="69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97" y="3666014"/>
            <a:ext cx="1109623" cy="8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would I ever want this?!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</a:t>
            </a:r>
            <a:r>
              <a:rPr lang="en-GB" dirty="0"/>
              <a:t>easier to </a:t>
            </a:r>
            <a:r>
              <a:rPr lang="en-GB" dirty="0" smtClean="0"/>
              <a:t>reason about</a:t>
            </a:r>
          </a:p>
          <a:p>
            <a:pPr lvl="1"/>
            <a:r>
              <a:rPr lang="en-GB" dirty="0" smtClean="0"/>
              <a:t>No side effects*</a:t>
            </a:r>
          </a:p>
          <a:p>
            <a:pPr lvl="1"/>
            <a:r>
              <a:rPr lang="en-GB" dirty="0" smtClean="0"/>
              <a:t>Minimise </a:t>
            </a:r>
            <a:r>
              <a:rPr lang="en-GB" dirty="0" smtClean="0"/>
              <a:t>temporal coupling</a:t>
            </a:r>
          </a:p>
          <a:p>
            <a:pPr lvl="1"/>
            <a:r>
              <a:rPr lang="en-GB" dirty="0" smtClean="0"/>
              <a:t>No NULLs (mainly)*</a:t>
            </a:r>
          </a:p>
          <a:p>
            <a:r>
              <a:rPr lang="en-GB" dirty="0" smtClean="0"/>
              <a:t>Code harder to break by accident</a:t>
            </a:r>
          </a:p>
          <a:p>
            <a:r>
              <a:rPr lang="en-GB" dirty="0" smtClean="0"/>
              <a:t>Objects are always valid (or not created), AKA </a:t>
            </a:r>
            <a:r>
              <a:rPr lang="en-GB" dirty="0"/>
              <a:t>Failure </a:t>
            </a:r>
            <a:r>
              <a:rPr lang="en-GB" dirty="0" smtClean="0"/>
              <a:t>Atomicity</a:t>
            </a:r>
          </a:p>
          <a:p>
            <a:r>
              <a:rPr lang="en-GB" dirty="0" smtClean="0"/>
              <a:t>Code automatically </a:t>
            </a:r>
            <a:r>
              <a:rPr lang="en-GB" dirty="0" err="1" smtClean="0"/>
              <a:t>threadsafe</a:t>
            </a:r>
            <a:r>
              <a:rPr lang="en-GB" dirty="0" smtClean="0"/>
              <a:t>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smtClean="0"/>
              <a:t>* C# doesn’t support immutability as a core concept, so not all benefits are guaranteed.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06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Side 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825625"/>
            <a:ext cx="1151273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Your code:</a:t>
            </a:r>
          </a:p>
          <a:p>
            <a:pPr marL="0" indent="0">
              <a:buNone/>
            </a:pPr>
            <a:r>
              <a:rPr lang="en-GB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printer.Print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What could go wrong?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save(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dirty="0" smtClean="0"/>
              <a:t>Their code: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 void Print(Order o){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(“Order {0}: Cost £{1}”,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o.Id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o.TotalCost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o.TotalCost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-999</a:t>
            </a:r>
            <a:r>
              <a:rPr lang="en-GB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On noes!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nsolas" panose="020B0609020204030204" pitchFamily="49" charset="0"/>
              </a:rPr>
              <a:t>This is impossible with immutable code.</a:t>
            </a:r>
            <a:endParaRPr lang="en-GB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3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Temporal Coupling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49551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000" dirty="0" smtClean="0"/>
              <a:t>This code compiles but fails at runtime: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Order </a:t>
            </a:r>
            <a:r>
              <a:rPr lang="en-GB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myOrder</a:t>
            </a:r>
            <a:r>
              <a:rPr lang="en-GB" sz="3400" dirty="0">
                <a:latin typeface="Consolas" panose="020B0609020204030204" pitchFamily="49" charset="0"/>
                <a:cs typeface="Consolas" panose="020B0609020204030204" pitchFamily="49" charset="0"/>
              </a:rPr>
              <a:t> = new Order();</a:t>
            </a:r>
          </a:p>
          <a:p>
            <a:pPr marL="0" indent="0">
              <a:buNone/>
            </a:pP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3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myOrder.AddItems</a:t>
            </a: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(checkout);</a:t>
            </a:r>
          </a:p>
          <a:p>
            <a:pPr marL="0" indent="0">
              <a:buNone/>
            </a:pP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3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Printer.Print</a:t>
            </a: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</a:t>
            </a: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000" dirty="0" smtClean="0"/>
              <a:t>Why?  Oh, we needed to do this: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Order </a:t>
            </a:r>
            <a:r>
              <a:rPr lang="en-GB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myOrder</a:t>
            </a:r>
            <a:r>
              <a:rPr lang="en-GB" sz="3400" dirty="0">
                <a:latin typeface="Consolas" panose="020B0609020204030204" pitchFamily="49" charset="0"/>
                <a:cs typeface="Consolas" panose="020B0609020204030204" pitchFamily="49" charset="0"/>
              </a:rPr>
              <a:t> = new Order();</a:t>
            </a:r>
          </a:p>
          <a:p>
            <a:pPr marL="0" indent="0">
              <a:buNone/>
            </a:pP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3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myOrder.AddItems</a:t>
            </a: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(checkout</a:t>
            </a:r>
            <a:r>
              <a:rPr lang="en-GB" sz="3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3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myOrder.CalculateTotals</a:t>
            </a:r>
            <a:r>
              <a:rPr lang="en-GB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3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Printer.Print</a:t>
            </a: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</a:t>
            </a:r>
            <a:r>
              <a:rPr lang="en-GB" sz="3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400" dirty="0" smtClean="0"/>
              <a:t>This is still possible with immutable code, but certain kinds are prevented, and it becomes more obvious.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016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Invalid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Badly designed(?) code often requires properties to be set outside the constructor: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Order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Order();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myOrder.Id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123;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 immutable code, everything would need to be set in the constructor, so an object could not be in an invalid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8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757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Don’t try to change me, I’m perfect just the way I am!</vt:lpstr>
      <vt:lpstr>What is Immutability?</vt:lpstr>
      <vt:lpstr>Immutable Code Example - strings</vt:lpstr>
      <vt:lpstr>Immutable Code Example - Linq</vt:lpstr>
      <vt:lpstr>Immutable Code Example - Objects</vt:lpstr>
      <vt:lpstr>Why would I ever want this?!</vt:lpstr>
      <vt:lpstr>Side Effects</vt:lpstr>
      <vt:lpstr>Temporal Coupling</vt:lpstr>
      <vt:lpstr>Invalid Objects</vt:lpstr>
      <vt:lpstr>NULLs</vt:lpstr>
      <vt:lpstr>Reordering Errors</vt:lpstr>
      <vt:lpstr>Creating an Immutable C# Class</vt:lpstr>
      <vt:lpstr>Immutability Supporters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try to change me, I’m perfect just the way I am!</dc:title>
  <dc:creator>Grant Crofton</dc:creator>
  <cp:lastModifiedBy>Grant Crofton</cp:lastModifiedBy>
  <cp:revision>18</cp:revision>
  <dcterms:created xsi:type="dcterms:W3CDTF">2016-11-28T17:40:12Z</dcterms:created>
  <dcterms:modified xsi:type="dcterms:W3CDTF">2016-11-29T10:02:33Z</dcterms:modified>
</cp:coreProperties>
</file>