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46"/>
  </p:notesMasterIdLst>
  <p:handoutMasterIdLst>
    <p:handoutMasterId r:id="rId47"/>
  </p:handoutMasterIdLst>
  <p:sldIdLst>
    <p:sldId id="256" r:id="rId2"/>
    <p:sldId id="410" r:id="rId3"/>
    <p:sldId id="491" r:id="rId4"/>
    <p:sldId id="476" r:id="rId5"/>
    <p:sldId id="411" r:id="rId6"/>
    <p:sldId id="441" r:id="rId7"/>
    <p:sldId id="443" r:id="rId8"/>
    <p:sldId id="444" r:id="rId9"/>
    <p:sldId id="445" r:id="rId10"/>
    <p:sldId id="446" r:id="rId11"/>
    <p:sldId id="458" r:id="rId12"/>
    <p:sldId id="483" r:id="rId13"/>
    <p:sldId id="461" r:id="rId14"/>
    <p:sldId id="412" r:id="rId15"/>
    <p:sldId id="490" r:id="rId16"/>
    <p:sldId id="463" r:id="rId17"/>
    <p:sldId id="464" r:id="rId18"/>
    <p:sldId id="465" r:id="rId19"/>
    <p:sldId id="466" r:id="rId20"/>
    <p:sldId id="467" r:id="rId21"/>
    <p:sldId id="468" r:id="rId22"/>
    <p:sldId id="484" r:id="rId23"/>
    <p:sldId id="459" r:id="rId24"/>
    <p:sldId id="457" r:id="rId25"/>
    <p:sldId id="460" r:id="rId26"/>
    <p:sldId id="470" r:id="rId27"/>
    <p:sldId id="471" r:id="rId28"/>
    <p:sldId id="475" r:id="rId29"/>
    <p:sldId id="472" r:id="rId30"/>
    <p:sldId id="474" r:id="rId31"/>
    <p:sldId id="473" r:id="rId32"/>
    <p:sldId id="447" r:id="rId33"/>
    <p:sldId id="480" r:id="rId34"/>
    <p:sldId id="477" r:id="rId35"/>
    <p:sldId id="478" r:id="rId36"/>
    <p:sldId id="479" r:id="rId37"/>
    <p:sldId id="481" r:id="rId38"/>
    <p:sldId id="482" r:id="rId39"/>
    <p:sldId id="448" r:id="rId40"/>
    <p:sldId id="449" r:id="rId41"/>
    <p:sldId id="485" r:id="rId42"/>
    <p:sldId id="486" r:id="rId43"/>
    <p:sldId id="487" r:id="rId44"/>
    <p:sldId id="488" r:id="rId45"/>
  </p:sldIdLst>
  <p:sldSz cx="9144000" cy="6858000" type="screen4x3"/>
  <p:notesSz cx="6858000" cy="9067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7D00"/>
    <a:srgbClr val="3366FF"/>
    <a:srgbClr val="F0EA00"/>
    <a:srgbClr val="DDD800"/>
    <a:srgbClr val="FFFF00"/>
    <a:srgbClr val="FFFF66"/>
    <a:srgbClr val="FF33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3161" autoAdjust="0"/>
  </p:normalViewPr>
  <p:slideViewPr>
    <p:cSldViewPr>
      <p:cViewPr varScale="1">
        <p:scale>
          <a:sx n="114" d="100"/>
          <a:sy n="114" d="100"/>
        </p:scale>
        <p:origin x="6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371" y="-72"/>
      </p:cViewPr>
      <p:guideLst>
        <p:guide orient="horz" pos="285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565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79450"/>
            <a:ext cx="4533900" cy="3400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6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6888"/>
            <a:ext cx="5029200" cy="40814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366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3775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6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3775"/>
            <a:ext cx="2971800" cy="454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309E603-508B-44E8-B485-201E1E66E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52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983F405-7458-48F2-AD84-F4CF262DB395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96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4CF3338-FC28-415D-9161-EB1CF6340717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24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3C66A02-1D12-443E-A2A5-33AA92A38E2D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56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FDB7849-2431-4FB8-A511-6FE49F184209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3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FDB7849-2431-4FB8-A511-6FE49F184209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6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DE7B5A0-32B9-44CD-A15C-E44EF8F3C950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318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E06FE50-946D-45F4-A325-DEAFB73B56A0}" type="slidenum">
              <a:rPr lang="en-US" smtClean="0">
                <a:latin typeface="Times New Roman" pitchFamily="18" charset="0"/>
              </a:rPr>
              <a:pPr/>
              <a:t>32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7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E06FE50-946D-45F4-A325-DEAFB73B56A0}" type="slidenum">
              <a:rPr lang="en-US" smtClean="0">
                <a:latin typeface="Times New Roman" pitchFamily="18" charset="0"/>
              </a:rPr>
              <a:pPr/>
              <a:t>34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1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D40F041-EF50-41E3-8E72-87A97E999D56}" type="slidenum">
              <a:rPr lang="en-US" smtClean="0">
                <a:latin typeface="Times New Roman" pitchFamily="18" charset="0"/>
              </a:rPr>
              <a:pPr/>
              <a:t>39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Attributes (user-</a:t>
            </a:r>
            <a:r>
              <a:rPr lang="en-US" sz="1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defined)</a:t>
            </a:r>
            <a:endParaRPr lang="en-US" sz="1200" b="0" u="sng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u="sng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Formal Definition</a:t>
            </a:r>
          </a:p>
          <a:p>
            <a:r>
              <a:rPr lang="en-US" sz="1200" b="0" i="1" u="sng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 value, function, type, range, signal, or constant that may be associated with one or more named entities in a description.</a:t>
            </a:r>
            <a:endParaRPr lang="en-US" sz="1200" b="0" i="0" u="sng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i="0" u="sng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Simplified Syntax</a:t>
            </a:r>
          </a:p>
          <a:p>
            <a:r>
              <a:rPr lang="en-US" sz="1200" b="1" i="0" u="sng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attribute </a:t>
            </a:r>
            <a:r>
              <a:rPr lang="en-US" sz="1200" b="0" i="0" u="sng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attribute_name</a:t>
            </a:r>
            <a:r>
              <a:rPr lang="en-US" sz="1200" b="0" i="0" u="sng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: type;             -- attribute declaration</a:t>
            </a:r>
          </a:p>
          <a:p>
            <a:r>
              <a:rPr lang="en-US" sz="1200" b="1" i="0" u="sng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attribute</a:t>
            </a:r>
            <a:r>
              <a:rPr lang="en-US" sz="1200" b="0" i="0" u="sng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0" i="0" u="sng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attribute_name</a:t>
            </a:r>
            <a:r>
              <a:rPr lang="en-US" sz="1200" b="0" i="0" u="sng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i="0" u="sng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of </a:t>
            </a:r>
            <a:r>
              <a:rPr lang="en-US" sz="1200" b="0" i="0" u="sng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item : </a:t>
            </a:r>
            <a:r>
              <a:rPr lang="en-US" sz="1200" b="0" i="0" u="sng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item_class</a:t>
            </a:r>
            <a:r>
              <a:rPr lang="en-US" sz="1200" b="0" i="0" u="sng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b="1" i="0" u="sng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is </a:t>
            </a:r>
            <a:r>
              <a:rPr lang="en-US" sz="1200" b="0" i="0" u="sng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expression; -- attribute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3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B769D97-66F0-494E-BB4B-62AA042AAEC4}" type="slidenum">
              <a:rPr lang="en-US" smtClean="0">
                <a:latin typeface="Times New Roman" pitchFamily="18" charset="0"/>
              </a:rPr>
              <a:pPr/>
              <a:t>40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9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6B902D1-B7E6-4085-8876-004B65CA41F1}" type="slidenum">
              <a:rPr lang="en-US" smtClean="0">
                <a:latin typeface="Times New Roman" pitchFamily="18" charset="0"/>
              </a:rPr>
              <a:pPr/>
              <a:t>41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6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2561CE8-F7C7-42ED-9655-733ADB2EB478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90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2C6696F-DC76-40F2-AB37-FABB32C732EA}" type="slidenum">
              <a:rPr lang="en-US" smtClean="0">
                <a:latin typeface="Times New Roman" pitchFamily="18" charset="0"/>
              </a:rPr>
              <a:pPr/>
              <a:t>42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50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A70C2F6-1AFD-4FA1-BD95-37100EEFB98C}" type="slidenum">
              <a:rPr lang="en-US" smtClean="0">
                <a:latin typeface="Times New Roman" pitchFamily="18" charset="0"/>
              </a:rPr>
              <a:pPr/>
              <a:t>43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55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282A08-235A-4A01-AD46-6C9CCE881E44}" type="slidenum">
              <a:rPr lang="en-US" smtClean="0">
                <a:latin typeface="Times New Roman" pitchFamily="18" charset="0"/>
              </a:rPr>
              <a:pPr/>
              <a:t>44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CA789BB-2702-4B59-8D07-29F1E57653D0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69C3324-F411-4445-B0F4-846DC7C5D0C8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9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69C3324-F411-4445-B0F4-846DC7C5D0C8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A2AF21A-D18D-4384-B868-07EE85A4C6C3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7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EE1AF6D-1382-4747-8578-8D4083EC97FA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33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22E143C-BA8B-48C7-9993-CE0C2D8423BE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1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B1F3F73-04EC-4C53-A09B-A5623596763C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Fall 2008               Slide </a:t>
            </a:r>
            <a:fld id="{08D70650-CEC2-438B-B013-3CC00E7B22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6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Fall 2008               Slide </a:t>
            </a:r>
            <a:fld id="{534C4170-EDCC-43AC-BFE9-576B32F9ED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2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Fall 2008               Slide </a:t>
            </a:r>
            <a:fld id="{096E0B5D-7068-4838-8712-8A97AB10CA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D078B582-BB4C-415F-BFF0-3D4AC656DF2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Fall 2008               Slide </a:t>
            </a:r>
            <a:fld id="{3958C534-C5F2-45AA-81F6-39ED7F0958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9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Fall 2008               Slide </a:t>
            </a:r>
            <a:fld id="{C4F83751-6459-4E6F-8F3F-0F4399A8A7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6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Fall 2008               Slide </a:t>
            </a:r>
            <a:fld id="{AFAD5743-ECF7-467B-AFE4-BD66C0183B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3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5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Fall 2008               Slide </a:t>
            </a:r>
            <a:fld id="{D8A972FA-0E42-4274-884B-15A90F39FE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3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Fall 2008               Slide </a:t>
            </a:r>
            <a:fld id="{7F6AF05E-A55D-4EF9-99C2-581537D4C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0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Fall 2008               Slide </a:t>
            </a:r>
            <a:fld id="{E8ECED84-2075-43E1-AF32-A53B5AFE6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7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r>
              <a:rPr lang="en-US"/>
              <a:t>	</a:t>
            </a:r>
          </a:p>
        </p:txBody>
      </p:sp>
      <p:sp>
        <p:nvSpPr>
          <p:cNvPr id="89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890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890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553200"/>
            <a:ext cx="1752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 Fall 2008               Slide </a:t>
            </a:r>
            <a:fld id="{A6E95DFE-6FA6-4B36-9CCD-466EF73329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90887" name="Line 7"/>
          <p:cNvSpPr>
            <a:spLocks noChangeShapeType="1"/>
          </p:cNvSpPr>
          <p:nvPr/>
        </p:nvSpPr>
        <p:spPr bwMode="auto">
          <a:xfrm flipV="1">
            <a:off x="228600" y="990600"/>
            <a:ext cx="8686800" cy="0"/>
          </a:xfrm>
          <a:prstGeom prst="line">
            <a:avLst/>
          </a:prstGeom>
          <a:noFill/>
          <a:ln w="76200" cmpd="tri">
            <a:solidFill>
              <a:srgbClr val="DDD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90888" name="Text Box 8"/>
          <p:cNvSpPr txBox="1">
            <a:spLocks noChangeArrowheads="1"/>
          </p:cNvSpPr>
          <p:nvPr/>
        </p:nvSpPr>
        <p:spPr bwMode="auto">
          <a:xfrm>
            <a:off x="990600" y="381000"/>
            <a:ext cx="12192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600">
              <a:latin typeface="Verdana" pitchFamily="34" charset="0"/>
            </a:endParaRPr>
          </a:p>
        </p:txBody>
      </p:sp>
      <p:sp>
        <p:nvSpPr>
          <p:cNvPr id="890889" name="Line 9"/>
          <p:cNvSpPr>
            <a:spLocks noChangeShapeType="1"/>
          </p:cNvSpPr>
          <p:nvPr userDrawn="1"/>
        </p:nvSpPr>
        <p:spPr bwMode="auto">
          <a:xfrm>
            <a:off x="152400" y="6477000"/>
            <a:ext cx="8839200" cy="0"/>
          </a:xfrm>
          <a:prstGeom prst="line">
            <a:avLst/>
          </a:prstGeom>
          <a:noFill/>
          <a:ln w="38100" cmpd="dbl">
            <a:solidFill>
              <a:srgbClr val="DDD8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har char="•"/>
        <a:defRPr sz="20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66CC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5pPr>
      <a:lvl6pPr marL="25146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6pPr>
      <a:lvl7pPr marL="29718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7pPr>
      <a:lvl8pPr marL="34290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8pPr>
      <a:lvl9pPr marL="38862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Courier New" pitchFamily="49" charset="0"/>
          <a:cs typeface="Courier New" pitchFamily="4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wmf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wm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Finite State Machine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Ahmed Abou-Auf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Example—VHDL (2-segment)</a:t>
            </a:r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18437" r="14853" b="43379"/>
          <a:stretch>
            <a:fillRect/>
          </a:stretch>
        </p:blipFill>
        <p:spPr bwMode="auto">
          <a:xfrm>
            <a:off x="152400" y="3657600"/>
            <a:ext cx="44196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12148" r="16296" b="6874"/>
          <a:stretch>
            <a:fillRect/>
          </a:stretch>
        </p:blipFill>
        <p:spPr bwMode="auto">
          <a:xfrm>
            <a:off x="4865688" y="1066800"/>
            <a:ext cx="37988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0638"/>
            <a:ext cx="46482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990600"/>
          </a:xfrm>
        </p:spPr>
        <p:txBody>
          <a:bodyPr/>
          <a:lstStyle/>
          <a:p>
            <a:pPr algn="l"/>
            <a:r>
              <a:rPr lang="en-US"/>
              <a:t>Example—VHDL (1-segment)</a:t>
            </a: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" b="52481"/>
          <a:stretch/>
        </p:blipFill>
        <p:spPr bwMode="auto">
          <a:xfrm>
            <a:off x="228599" y="1294262"/>
            <a:ext cx="4693555" cy="42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18" r="14646" b="2563"/>
          <a:stretch/>
        </p:blipFill>
        <p:spPr bwMode="auto">
          <a:xfrm>
            <a:off x="4953000" y="1022445"/>
            <a:ext cx="3962400" cy="470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Testbench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EENG </a:t>
            </a:r>
            <a:r>
              <a:rPr lang="mr-IN"/>
              <a:t>414        Ch. 5: FSM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238"/>
          <a:stretch/>
        </p:blipFill>
        <p:spPr>
          <a:xfrm>
            <a:off x="304800" y="1042988"/>
            <a:ext cx="3295650" cy="5357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752475"/>
            <a:ext cx="35242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4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mem_ctrl</a:t>
            </a:r>
            <a:r>
              <a:rPr lang="en-US" dirty="0"/>
              <a:t> Simulation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" y="1600200"/>
            <a:ext cx="8893779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vs Mealy output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48006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Both machines have similar “computation capability”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But?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Mealy uses less states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Mealy more prone to input glitches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E.g., edge detection circuit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 A circuit to detect the rising edge of a slow “strobe” input and generate a “short” (about 1-clock period) output pulse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D078B582-BB4C-415F-BFF0-3D4AC656DF2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40704"/>
              </p:ext>
            </p:extLst>
          </p:nvPr>
        </p:nvGraphicFramePr>
        <p:xfrm>
          <a:off x="5150113" y="1600200"/>
          <a:ext cx="3904772" cy="1356360"/>
        </p:xfrm>
        <a:graphic>
          <a:graphicData uri="http://schemas.openxmlformats.org/drawingml/2006/table">
            <a:tbl>
              <a:tblPr/>
              <a:tblGrid>
                <a:gridCol w="966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6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64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64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64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4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3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strobe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3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3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rise_edge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464" y="3105983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rising edge detection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EENG 514         FSM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2017              Slide </a:t>
            </a:r>
            <a:fld id="{D078B582-BB4C-415F-BFF0-3D4AC656DF2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484446"/>
            <a:ext cx="5064125" cy="291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27"/>
          <a:stretch/>
        </p:blipFill>
        <p:spPr bwMode="auto">
          <a:xfrm>
            <a:off x="5029200" y="1066799"/>
            <a:ext cx="2086852" cy="461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86400" y="5685786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Moore FSM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13326" y="4800600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Mealy FSM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31" b="22464"/>
          <a:stretch/>
        </p:blipFill>
        <p:spPr bwMode="auto">
          <a:xfrm>
            <a:off x="7315200" y="1143000"/>
            <a:ext cx="1694947" cy="3581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 vs Mealy</a:t>
            </a:r>
          </a:p>
        </p:txBody>
      </p:sp>
    </p:spTree>
    <p:extLst>
      <p:ext uri="{BB962C8B-B14F-4D97-AF65-F5344CB8AC3E}">
        <p14:creationId xmlns:p14="http://schemas.microsoft.com/office/powerpoint/2010/main" val="476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Implementation of the Moore FSM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D078B582-BB4C-415F-BFF0-3D4AC656DF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5309742" cy="464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10"/>
          <a:stretch/>
        </p:blipFill>
        <p:spPr bwMode="auto">
          <a:xfrm>
            <a:off x="6345151" y="1066799"/>
            <a:ext cx="2494049" cy="487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53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Implementation of the Moore FSM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D078B582-BB4C-415F-BFF0-3D4AC656DF2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143000"/>
            <a:ext cx="4252912" cy="5230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10"/>
          <a:stretch/>
        </p:blipFill>
        <p:spPr bwMode="auto">
          <a:xfrm>
            <a:off x="6345151" y="1066799"/>
            <a:ext cx="2494049" cy="487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33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FSM Edge Detection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5886450" cy="5067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4" b="20814"/>
          <a:stretch/>
        </p:blipFill>
        <p:spPr bwMode="auto">
          <a:xfrm>
            <a:off x="6913563" y="1066799"/>
            <a:ext cx="2154237" cy="449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8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Implementation of the Mealy FSM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7143750" cy="4848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4" b="20814"/>
          <a:stretch/>
        </p:blipFill>
        <p:spPr bwMode="auto">
          <a:xfrm>
            <a:off x="6913563" y="1066799"/>
            <a:ext cx="2154237" cy="449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5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58200" cy="2590800"/>
          </a:xfrm>
        </p:spPr>
        <p:txBody>
          <a:bodyPr/>
          <a:lstStyle/>
          <a:p>
            <a:r>
              <a:rPr lang="en-US" dirty="0"/>
              <a:t>It is a synchronous sequential circuits</a:t>
            </a:r>
          </a:p>
          <a:p>
            <a:pPr lvl="1"/>
            <a:r>
              <a:rPr lang="en-US" sz="1800" dirty="0"/>
              <a:t>Contain irregular pattern for next-state logic</a:t>
            </a:r>
          </a:p>
          <a:p>
            <a:pPr lvl="1"/>
            <a:r>
              <a:rPr lang="en-US" sz="1800" dirty="0"/>
              <a:t>Used mainly as a controller in a large system</a:t>
            </a:r>
            <a:endParaRPr lang="en-US" dirty="0"/>
          </a:p>
          <a:p>
            <a:r>
              <a:rPr lang="en-US" dirty="0"/>
              <a:t>Mealy vs. Moore output</a:t>
            </a:r>
          </a:p>
          <a:p>
            <a:pPr lvl="1"/>
            <a:r>
              <a:rPr lang="en-US" sz="1800" dirty="0"/>
              <a:t>Moore machine: output is a function of state</a:t>
            </a:r>
          </a:p>
          <a:p>
            <a:pPr lvl="1"/>
            <a:r>
              <a:rPr lang="en-US" sz="1800" dirty="0"/>
              <a:t>Mealy machine: output function of state and input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" b="4941"/>
          <a:stretch/>
        </p:blipFill>
        <p:spPr bwMode="auto">
          <a:xfrm>
            <a:off x="1" y="3505200"/>
            <a:ext cx="9144000" cy="293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D078B582-BB4C-415F-BFF0-3D4AC656DF2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FSM Edge </a:t>
            </a:r>
            <a:r>
              <a:rPr lang="en-US" dirty="0"/>
              <a:t>detection </a:t>
            </a:r>
            <a:r>
              <a:rPr lang="en-US" dirty="0" err="1"/>
              <a:t>testbench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219200"/>
            <a:ext cx="5791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9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detection </a:t>
            </a:r>
            <a:r>
              <a:rPr lang="en-US" dirty="0" err="1"/>
              <a:t>testbench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46386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Detector Simulation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EENG </a:t>
            </a:r>
            <a:r>
              <a:rPr lang="mr-IN"/>
              <a:t>414        Ch. 5: FSM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3057525"/>
            <a:ext cx="75819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Practical Edge Detector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 FSM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91835"/>
              </p:ext>
            </p:extLst>
          </p:nvPr>
        </p:nvGraphicFramePr>
        <p:xfrm>
          <a:off x="1524000" y="1676400"/>
          <a:ext cx="6057900" cy="3657600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strobe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strobe_n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strobe_d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strobe_d_n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rise_edge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strobe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strobe_d_n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falling_edge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strobe_n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and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strobe_d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both_edge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strobe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xor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strobe_d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80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Edge Detector—No FSM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D078B582-BB4C-415F-BFF0-3D4AC656DF2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19200"/>
            <a:ext cx="4835702" cy="5010150"/>
          </a:xfrm>
          <a:prstGeom prst="rect">
            <a:avLst/>
          </a:prstGeom>
        </p:spPr>
      </p:pic>
      <p:grpSp>
        <p:nvGrpSpPr>
          <p:cNvPr id="15374" name="Group 15373"/>
          <p:cNvGrpSpPr/>
          <p:nvPr/>
        </p:nvGrpSpPr>
        <p:grpSpPr>
          <a:xfrm>
            <a:off x="5486400" y="3061901"/>
            <a:ext cx="3505200" cy="1510099"/>
            <a:chOff x="5638800" y="3061901"/>
            <a:chExt cx="3505200" cy="1510099"/>
          </a:xfrm>
        </p:grpSpPr>
        <p:grpSp>
          <p:nvGrpSpPr>
            <p:cNvPr id="25" name="Group 24"/>
            <p:cNvGrpSpPr/>
            <p:nvPr/>
          </p:nvGrpSpPr>
          <p:grpSpPr>
            <a:xfrm>
              <a:off x="7731374" y="3352800"/>
              <a:ext cx="726826" cy="685800"/>
              <a:chOff x="6477000" y="3352800"/>
              <a:chExt cx="726826" cy="609600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477000" y="3352800"/>
                <a:ext cx="685800" cy="609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477000" y="33806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934200" y="335280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6477000" y="3657600"/>
                <a:ext cx="76199" cy="76200"/>
                <a:chOff x="6075451" y="2514600"/>
                <a:chExt cx="172949" cy="304800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6075451" y="2514600"/>
                  <a:ext cx="172949" cy="15240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flipH="1">
                  <a:off x="6075451" y="2667000"/>
                  <a:ext cx="172949" cy="15240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cxnSp>
          <p:nvCxnSpPr>
            <p:cNvPr id="15360" name="Elbow Connector 15359"/>
            <p:cNvCxnSpPr/>
            <p:nvPr/>
          </p:nvCxnSpPr>
          <p:spPr bwMode="auto">
            <a:xfrm flipV="1">
              <a:off x="5867400" y="3733800"/>
              <a:ext cx="1863974" cy="533400"/>
            </a:xfrm>
            <a:prstGeom prst="bentConnector3">
              <a:avLst>
                <a:gd name="adj1" fmla="val 78141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35" name="Group 34"/>
            <p:cNvGrpSpPr/>
            <p:nvPr/>
          </p:nvGrpSpPr>
          <p:grpSpPr>
            <a:xfrm>
              <a:off x="6324600" y="3390900"/>
              <a:ext cx="726826" cy="685800"/>
              <a:chOff x="6477000" y="3352800"/>
              <a:chExt cx="726826" cy="609600"/>
            </a:xfrm>
          </p:grpSpPr>
          <p:sp>
            <p:nvSpPr>
              <p:cNvPr id="36" name="Rectangle 35"/>
              <p:cNvSpPr/>
              <p:nvPr/>
            </p:nvSpPr>
            <p:spPr bwMode="auto">
              <a:xfrm>
                <a:off x="6477000" y="3352800"/>
                <a:ext cx="685800" cy="609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477000" y="33806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934200" y="335280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6477000" y="3657600"/>
                <a:ext cx="76199" cy="76200"/>
                <a:chOff x="6075451" y="2514600"/>
                <a:chExt cx="172949" cy="304800"/>
              </a:xfrm>
            </p:grpSpPr>
            <p:cxnSp>
              <p:nvCxnSpPr>
                <p:cNvPr id="40" name="Straight Connector 39"/>
                <p:cNvCxnSpPr/>
                <p:nvPr/>
              </p:nvCxnSpPr>
              <p:spPr bwMode="auto">
                <a:xfrm>
                  <a:off x="6075451" y="2514600"/>
                  <a:ext cx="172949" cy="15240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1" name="Straight Connector 40"/>
                <p:cNvCxnSpPr/>
                <p:nvPr/>
              </p:nvCxnSpPr>
              <p:spPr bwMode="auto">
                <a:xfrm flipH="1">
                  <a:off x="6075451" y="2667000"/>
                  <a:ext cx="172949" cy="15240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cxnSp>
          <p:nvCxnSpPr>
            <p:cNvPr id="15364" name="Elbow Connector 15363"/>
            <p:cNvCxnSpPr/>
            <p:nvPr/>
          </p:nvCxnSpPr>
          <p:spPr bwMode="auto">
            <a:xfrm rot="5400000" flipH="1" flipV="1">
              <a:off x="5948304" y="3873353"/>
              <a:ext cx="482894" cy="304800"/>
            </a:xfrm>
            <a:prstGeom prst="bentConnector3">
              <a:avLst>
                <a:gd name="adj1" fmla="val 10137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5371" name="Straight Arrow Connector 15370"/>
            <p:cNvCxnSpPr/>
            <p:nvPr/>
          </p:nvCxnSpPr>
          <p:spPr bwMode="auto">
            <a:xfrm flipV="1">
              <a:off x="5715000" y="3574576"/>
              <a:ext cx="609600" cy="68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V="1">
              <a:off x="7010400" y="3574576"/>
              <a:ext cx="720974" cy="68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V="1">
              <a:off x="8382000" y="3505200"/>
              <a:ext cx="609600" cy="68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5373" name="TextBox 15372"/>
            <p:cNvSpPr txBox="1"/>
            <p:nvPr/>
          </p:nvSpPr>
          <p:spPr>
            <a:xfrm>
              <a:off x="5638800" y="3061901"/>
              <a:ext cx="61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strobe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08935" y="3061901"/>
              <a:ext cx="8066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strobe_d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78057" y="3061901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strobe_dd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91200" y="4295001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clock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 FSM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3733800" cy="25788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3962400"/>
            <a:ext cx="9010650" cy="191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5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FSM and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 FSM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77685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84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FSM and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 FSM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28713"/>
            <a:ext cx="7403379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0" y="1600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FSM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5791200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Datapath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GCD—RTL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 FSM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295400"/>
            <a:ext cx="60102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1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GCD—RTL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5363"/>
            <a:ext cx="4293127" cy="5405437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88" t="9348" r="9425" b="1511"/>
          <a:stretch/>
        </p:blipFill>
        <p:spPr bwMode="auto">
          <a:xfrm>
            <a:off x="5181600" y="1524000"/>
            <a:ext cx="3352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12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as a Design Tool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4191000" cy="3657600"/>
          </a:xfrm>
        </p:spPr>
        <p:txBody>
          <a:bodyPr/>
          <a:lstStyle/>
          <a:p>
            <a:r>
              <a:rPr lang="en-US" dirty="0"/>
              <a:t>States</a:t>
            </a:r>
          </a:p>
          <a:p>
            <a:pPr lvl="1"/>
            <a:r>
              <a:rPr lang="en-US" sz="1800" dirty="0"/>
              <a:t>Each state is presented by a circle or a “bubble”</a:t>
            </a:r>
          </a:p>
          <a:p>
            <a:r>
              <a:rPr lang="en-US" dirty="0"/>
              <a:t>Transition between states</a:t>
            </a:r>
          </a:p>
          <a:p>
            <a:pPr lvl="1"/>
            <a:r>
              <a:rPr lang="en-US" sz="1800" dirty="0"/>
              <a:t>The machine transits from one state to another when input condition is met</a:t>
            </a:r>
          </a:p>
          <a:p>
            <a:pPr lvl="1"/>
            <a:r>
              <a:rPr lang="en-US" sz="1800" dirty="0"/>
              <a:t>The transition between states is presented by an arrow with logical expression of the inputs that represents the condition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sz="1800" dirty="0"/>
              <a:t>Moore output: inside the state</a:t>
            </a:r>
          </a:p>
          <a:p>
            <a:pPr lvl="1"/>
            <a:r>
              <a:rPr lang="en-US" sz="1800" dirty="0"/>
              <a:t>Mealy output: next to the input condition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D078B582-BB4C-415F-BFF0-3D4AC656DF2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F1BE3542-FB55-4953-AB7B-F86095E15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1143000"/>
            <a:ext cx="36703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45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2999"/>
            <a:ext cx="4758316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4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1"/>
            <a:ext cx="8763000" cy="219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Encoding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209800"/>
          </a:xfrm>
        </p:spPr>
        <p:txBody>
          <a:bodyPr/>
          <a:lstStyle/>
          <a:p>
            <a:r>
              <a:rPr lang="en-US" dirty="0"/>
              <a:t>State assignment: </a:t>
            </a:r>
          </a:p>
          <a:p>
            <a:pPr lvl="1"/>
            <a:r>
              <a:rPr lang="en-US" sz="1800" dirty="0"/>
              <a:t>assigns binary representations to symbolic states</a:t>
            </a:r>
          </a:p>
          <a:p>
            <a:pPr lvl="1"/>
            <a:r>
              <a:rPr lang="en-US" sz="1800" dirty="0"/>
              <a:t>Good assignment reduce the complexity of next-state/output logic</a:t>
            </a:r>
          </a:p>
          <a:p>
            <a:r>
              <a:rPr lang="en-US" dirty="0"/>
              <a:t>Typical assignment</a:t>
            </a:r>
          </a:p>
          <a:p>
            <a:pPr lvl="1"/>
            <a:r>
              <a:rPr lang="en-US" sz="1800" dirty="0"/>
              <a:t>Binary, Gray, one-hot, almost one-hot</a:t>
            </a:r>
          </a:p>
        </p:txBody>
      </p:sp>
      <p:pic>
        <p:nvPicPr>
          <p:cNvPr id="163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6810375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D078B582-BB4C-415F-BFF0-3D4AC656DF2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</a:t>
            </a:r>
            <a:r>
              <a:rPr lang="en-US" dirty="0" err="1"/>
              <a:t>mem_ctrl</a:t>
            </a:r>
            <a:r>
              <a:rPr lang="en-US" dirty="0"/>
              <a:t>: Altera </a:t>
            </a:r>
            <a:r>
              <a:rPr lang="en-US" dirty="0" err="1"/>
              <a:t>Quartus</a:t>
            </a:r>
            <a:r>
              <a:rPr lang="en-US" dirty="0"/>
              <a:t>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ECNG 4104        Ch. 5: FSM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458200" cy="538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5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mem_ctrl</a:t>
            </a:r>
            <a:r>
              <a:rPr lang="en-US" dirty="0"/>
              <a:t>—state encoding: FSM Viewer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D078B582-BB4C-415F-BFF0-3D4AC656DF2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586" t="31257" r="9335"/>
          <a:stretch/>
        </p:blipFill>
        <p:spPr>
          <a:xfrm>
            <a:off x="152400" y="1066800"/>
            <a:ext cx="8763000" cy="2984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47807"/>
            <a:ext cx="3962401" cy="236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5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mem_ctrl</a:t>
            </a:r>
            <a:r>
              <a:rPr lang="en-US" dirty="0"/>
              <a:t>—state encoding: RTL Viewer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ECNG 4104        Ch. 5: FSM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69" y="1143000"/>
            <a:ext cx="8272131" cy="523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Map Viewer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ECNG 4104        Ch. 5: FSM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063942"/>
            <a:ext cx="8458200" cy="539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Optimization  Options in Synthesis Settings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ECNG 4104        Ch. 5: FSM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333" t="11649" r="22083" b="21899"/>
          <a:stretch/>
        </p:blipFill>
        <p:spPr>
          <a:xfrm>
            <a:off x="1514626" y="1066800"/>
            <a:ext cx="657194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mem_ctrl</a:t>
            </a:r>
            <a:r>
              <a:rPr lang="en-US" dirty="0"/>
              <a:t>: state encoding minimum bits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ECNG 4104        Ch. 5: FSM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038600"/>
            <a:ext cx="38576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109214"/>
            <a:ext cx="8991600" cy="27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VHDL Synthesis Directives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3352800"/>
          </a:xfrm>
        </p:spPr>
        <p:txBody>
          <a:bodyPr/>
          <a:lstStyle/>
          <a:p>
            <a:r>
              <a:rPr lang="en-US" dirty="0"/>
              <a:t>Synthesis Directives: </a:t>
            </a:r>
          </a:p>
          <a:p>
            <a:pPr lvl="1"/>
            <a:r>
              <a:rPr lang="en-US" sz="1800" dirty="0"/>
              <a:t>VHDL attributes: </a:t>
            </a:r>
            <a:r>
              <a:rPr lang="en-US" sz="1800" dirty="0" err="1"/>
              <a:t>enum_encoding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dirty="0"/>
              <a:t>Explicit VHDL Assignment</a:t>
            </a:r>
          </a:p>
        </p:txBody>
      </p:sp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20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741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91000"/>
            <a:ext cx="7026275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D078B582-BB4C-415F-BFF0-3D4AC656DF29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Example—Simple Memory Controller</a:t>
            </a:r>
          </a:p>
        </p:txBody>
      </p:sp>
      <p:sp>
        <p:nvSpPr>
          <p:cNvPr id="61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4876800" cy="4876800"/>
          </a:xfrm>
          <a:noFill/>
        </p:spPr>
        <p:txBody>
          <a:bodyPr/>
          <a:lstStyle/>
          <a:p>
            <a:r>
              <a:rPr lang="en-US" dirty="0"/>
              <a:t>Inputs from FPGA/ASIC logic</a:t>
            </a:r>
          </a:p>
          <a:p>
            <a:pPr lvl="1"/>
            <a:r>
              <a:rPr lang="en-US" sz="1800" dirty="0"/>
              <a:t>reset: </a:t>
            </a:r>
            <a:r>
              <a:rPr lang="en-US" sz="1800" dirty="0" err="1"/>
              <a:t>async</a:t>
            </a:r>
            <a:r>
              <a:rPr lang="en-US" sz="1800" dirty="0"/>
              <a:t> reset </a:t>
            </a:r>
          </a:p>
          <a:p>
            <a:pPr lvl="1"/>
            <a:r>
              <a:rPr lang="en-US" sz="1800" dirty="0" err="1"/>
              <a:t>clk</a:t>
            </a:r>
            <a:r>
              <a:rPr lang="en-US" sz="1800" dirty="0"/>
              <a:t>: controller and memory clock</a:t>
            </a:r>
          </a:p>
          <a:p>
            <a:pPr lvl="1"/>
            <a:r>
              <a:rPr lang="en-US" sz="1800" dirty="0"/>
              <a:t>mem: indicates memory operation when asserted (logic 1)</a:t>
            </a:r>
          </a:p>
          <a:p>
            <a:pPr lvl="1"/>
            <a:r>
              <a:rPr lang="en-US" sz="1800" dirty="0" err="1"/>
              <a:t>rw</a:t>
            </a:r>
            <a:r>
              <a:rPr lang="en-US" sz="1800" dirty="0"/>
              <a:t>: 1 read operation, 0 write operation</a:t>
            </a:r>
          </a:p>
          <a:p>
            <a:pPr lvl="1"/>
            <a:r>
              <a:rPr lang="en-US" sz="1800" dirty="0"/>
              <a:t>burst: read 4 locations when asserted (logic 1)</a:t>
            </a:r>
          </a:p>
          <a:p>
            <a:pPr lvl="1"/>
            <a:r>
              <a:rPr lang="en-US" sz="400" dirty="0"/>
              <a:t>1</a:t>
            </a:r>
          </a:p>
          <a:p>
            <a:r>
              <a:rPr lang="en-US" dirty="0"/>
              <a:t>Outputs</a:t>
            </a:r>
          </a:p>
          <a:p>
            <a:pPr lvl="1"/>
            <a:r>
              <a:rPr lang="en-US" sz="1800" dirty="0"/>
              <a:t>Output enable: </a:t>
            </a:r>
            <a:r>
              <a:rPr lang="en-US" sz="1800" dirty="0" err="1"/>
              <a:t>oe</a:t>
            </a:r>
            <a:r>
              <a:rPr lang="en-US" sz="1800" dirty="0"/>
              <a:t> (read)</a:t>
            </a:r>
          </a:p>
          <a:p>
            <a:pPr lvl="1"/>
            <a:r>
              <a:rPr lang="en-US" sz="1800" dirty="0"/>
              <a:t>Write enable: we (write)</a:t>
            </a:r>
          </a:p>
          <a:p>
            <a:pPr lvl="1"/>
            <a:r>
              <a:rPr lang="en-US" sz="1800" dirty="0"/>
              <a:t>Mealy output: </a:t>
            </a:r>
            <a:r>
              <a:rPr lang="en-US" sz="1800" dirty="0" err="1"/>
              <a:t>me_we</a:t>
            </a:r>
            <a:r>
              <a:rPr lang="en-US" sz="1800" dirty="0"/>
              <a:t> (write)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D078B582-BB4C-415F-BFF0-3D4AC656DF2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9B2C46-D242-40E7-A7A8-DCF53877D66C}"/>
              </a:ext>
            </a:extLst>
          </p:cNvPr>
          <p:cNvGrpSpPr/>
          <p:nvPr/>
        </p:nvGrpSpPr>
        <p:grpSpPr>
          <a:xfrm>
            <a:off x="4038600" y="2133600"/>
            <a:ext cx="4953000" cy="4191000"/>
            <a:chOff x="4038600" y="2133600"/>
            <a:chExt cx="4953000" cy="4191000"/>
          </a:xfrm>
        </p:grpSpPr>
        <p:grpSp>
          <p:nvGrpSpPr>
            <p:cNvPr id="30" name="Group 29"/>
            <p:cNvGrpSpPr/>
            <p:nvPr/>
          </p:nvGrpSpPr>
          <p:grpSpPr>
            <a:xfrm>
              <a:off x="4038600" y="2133600"/>
              <a:ext cx="4953000" cy="4191000"/>
              <a:chOff x="3657600" y="2133600"/>
              <a:chExt cx="4953000" cy="4191000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3657600" y="3352800"/>
                <a:ext cx="2590800" cy="29718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FPGA</a:t>
                </a: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4724400" y="3505200"/>
                <a:ext cx="1371600" cy="1524000"/>
              </a:xfrm>
              <a:prstGeom prst="rect">
                <a:avLst/>
              </a:prstGeom>
              <a:solidFill>
                <a:srgbClr val="D27D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Memory Controller</a:t>
                </a: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7239000" y="2133600"/>
                <a:ext cx="1371600" cy="381000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Memory</a:t>
                </a:r>
                <a:r>
                  <a:rPr kumimoji="0" lang="en-US" sz="12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7" name="Elbow Connector 6"/>
              <p:cNvCxnSpPr/>
              <p:nvPr/>
            </p:nvCxnSpPr>
            <p:spPr bwMode="auto">
              <a:xfrm flipV="1">
                <a:off x="4038600" y="5029200"/>
                <a:ext cx="1066800" cy="533400"/>
              </a:xfrm>
              <a:prstGeom prst="bentConnector3">
                <a:avLst>
                  <a:gd name="adj1" fmla="val 100549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2" name="Elbow Connector 11"/>
              <p:cNvCxnSpPr/>
              <p:nvPr/>
            </p:nvCxnSpPr>
            <p:spPr bwMode="auto">
              <a:xfrm flipV="1">
                <a:off x="4038600" y="5029200"/>
                <a:ext cx="1638300" cy="962799"/>
              </a:xfrm>
              <a:prstGeom prst="bentConnector3">
                <a:avLst>
                  <a:gd name="adj1" fmla="val 100089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>
                <a:off x="3897923" y="3657600"/>
                <a:ext cx="8382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9" name="Straight Arrow Connector 18"/>
              <p:cNvCxnSpPr/>
              <p:nvPr/>
            </p:nvCxnSpPr>
            <p:spPr bwMode="auto">
              <a:xfrm>
                <a:off x="3886200" y="4191000"/>
                <a:ext cx="8382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20" name="Straight Arrow Connector 19"/>
              <p:cNvCxnSpPr/>
              <p:nvPr/>
            </p:nvCxnSpPr>
            <p:spPr bwMode="auto">
              <a:xfrm>
                <a:off x="3886200" y="4724400"/>
                <a:ext cx="8382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6096000" y="4003431"/>
                <a:ext cx="1143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23" name="Straight Arrow Connector 22"/>
              <p:cNvCxnSpPr/>
              <p:nvPr/>
            </p:nvCxnSpPr>
            <p:spPr bwMode="auto">
              <a:xfrm>
                <a:off x="6096000" y="4495800"/>
                <a:ext cx="1143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4198294" y="5715000"/>
                <a:ext cx="526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reset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99782" y="5257800"/>
                <a:ext cx="37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clk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810000" y="4419600"/>
                <a:ext cx="526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burst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810000" y="3352800"/>
                <a:ext cx="526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mem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10000" y="3886200"/>
                <a:ext cx="3465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rw</a:t>
                </a:r>
                <a:endParaRPr lang="en-US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712894" y="376160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oe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5600" y="421880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062D29-333B-4AEE-BD9D-1FA78E3C059F}"/>
              </a:ext>
            </a:extLst>
          </p:cNvPr>
          <p:cNvSpPr txBox="1"/>
          <p:nvPr/>
        </p:nvSpPr>
        <p:spPr>
          <a:xfrm>
            <a:off x="5339697" y="199063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Note</a:t>
            </a:r>
            <a:r>
              <a:rPr lang="en-US" i="1" dirty="0">
                <a:solidFill>
                  <a:srgbClr val="FF0000"/>
                </a:solidFill>
              </a:rPr>
              <a:t>: address bus and data bus are not part of the memory controller.</a:t>
            </a:r>
          </a:p>
        </p:txBody>
      </p:sp>
    </p:spTree>
    <p:extLst>
      <p:ext uri="{BB962C8B-B14F-4D97-AF65-F5344CB8AC3E}">
        <p14:creationId xmlns:p14="http://schemas.microsoft.com/office/powerpoint/2010/main" val="11272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6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the unused state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r>
              <a:rPr lang="en-US"/>
              <a:t>Problem: </a:t>
            </a:r>
          </a:p>
          <a:p>
            <a:pPr lvl="1"/>
            <a:r>
              <a:rPr lang="en-US" sz="1800"/>
              <a:t>State presentation is not all inclusive—many unused states</a:t>
            </a:r>
          </a:p>
          <a:p>
            <a:pPr lvl="1"/>
            <a:r>
              <a:rPr lang="en-US" sz="1800"/>
              <a:t>If there is no proper handling of the unused state, the FSM can hang up forever. </a:t>
            </a:r>
          </a:p>
          <a:p>
            <a:r>
              <a:rPr lang="en-US"/>
              <a:t>Solution</a:t>
            </a:r>
          </a:p>
          <a:p>
            <a:pPr lvl="1"/>
            <a:r>
              <a:rPr lang="en-US" sz="1800"/>
              <a:t>Collect the unused states in an “others =&gt;” clause and return to idle state.</a:t>
            </a:r>
          </a:p>
          <a:p>
            <a:r>
              <a:rPr lang="en-US"/>
              <a:t>Subtlety </a:t>
            </a:r>
          </a:p>
          <a:p>
            <a:pPr lvl="1"/>
            <a:r>
              <a:rPr lang="en-US" sz="1800"/>
              <a:t>The above solution is ok for the explicit state assignment as the unused states are know at the VHDL level</a:t>
            </a:r>
          </a:p>
          <a:p>
            <a:pPr lvl="1"/>
            <a:r>
              <a:rPr lang="en-US" sz="1800"/>
              <a:t>This is not the case for the enumerated states as the unused states are only known after synthesis and the “others=&gt;” will be ignored by VHDL. However, synthesis tools take it into consideration.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D078B582-BB4C-415F-BFF0-3D4AC656DF29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Tri-state buffer</a:t>
            </a: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r>
              <a:rPr lang="en-US" dirty="0"/>
              <a:t>Output with “high-impedance”</a:t>
            </a:r>
          </a:p>
          <a:p>
            <a:pPr lvl="1"/>
            <a:r>
              <a:rPr lang="en-US" sz="1800" dirty="0"/>
              <a:t>VHDL description</a:t>
            </a:r>
          </a:p>
          <a:p>
            <a:pPr lvl="3">
              <a:buFontTx/>
              <a:buNone/>
            </a:pPr>
            <a:r>
              <a:rPr lang="en-US" dirty="0"/>
              <a:t>y &lt;= 'Z' </a:t>
            </a:r>
            <a:r>
              <a:rPr lang="en-US" b="1" dirty="0"/>
              <a:t>when </a:t>
            </a:r>
            <a:r>
              <a:rPr lang="en-US" dirty="0" err="1"/>
              <a:t>oe</a:t>
            </a:r>
            <a:r>
              <a:rPr lang="en-US" dirty="0"/>
              <a:t>=‘0' </a:t>
            </a:r>
            <a:r>
              <a:rPr lang="en-US" b="1" dirty="0"/>
              <a:t>else</a:t>
            </a:r>
          </a:p>
          <a:p>
            <a:pPr lvl="3">
              <a:buFontTx/>
              <a:buNone/>
            </a:pPr>
            <a:r>
              <a:rPr lang="en-US" dirty="0" err="1"/>
              <a:t>a_in</a:t>
            </a:r>
            <a:r>
              <a:rPr lang="en-US" dirty="0"/>
              <a:t>;</a:t>
            </a:r>
          </a:p>
          <a:p>
            <a:pPr lvl="3">
              <a:buFontTx/>
              <a:buNone/>
            </a:pPr>
            <a:endParaRPr lang="en-US" dirty="0"/>
          </a:p>
          <a:p>
            <a:r>
              <a:rPr lang="en-US" dirty="0"/>
              <a:t>‘Z’ is not a value in Boolean algebra</a:t>
            </a:r>
          </a:p>
          <a:p>
            <a:pPr lvl="1"/>
            <a:r>
              <a:rPr lang="en-US" sz="1800" dirty="0"/>
              <a:t>Can’t be used as input to logical operations</a:t>
            </a:r>
          </a:p>
          <a:p>
            <a:pPr lvl="2">
              <a:buFontTx/>
              <a:buNone/>
            </a:pPr>
            <a:r>
              <a:rPr lang="en-US" dirty="0"/>
              <a:t>f &lt;= 'Z' </a:t>
            </a:r>
            <a:r>
              <a:rPr lang="en-US" b="1" dirty="0"/>
              <a:t>and </a:t>
            </a:r>
            <a:r>
              <a:rPr lang="en-US" dirty="0"/>
              <a:t>a;</a:t>
            </a:r>
          </a:p>
          <a:p>
            <a:pPr lvl="2">
              <a:buFontTx/>
              <a:buNone/>
            </a:pPr>
            <a:r>
              <a:rPr lang="en-US" dirty="0"/>
              <a:t>y &lt;= </a:t>
            </a:r>
            <a:r>
              <a:rPr lang="en-US" dirty="0" err="1"/>
              <a:t>data_a</a:t>
            </a:r>
            <a:r>
              <a:rPr lang="en-US" dirty="0"/>
              <a:t> </a:t>
            </a:r>
            <a:r>
              <a:rPr lang="en-US" b="1" dirty="0"/>
              <a:t>when </a:t>
            </a:r>
            <a:r>
              <a:rPr lang="en-US" dirty="0" err="1"/>
              <a:t>in_bus</a:t>
            </a:r>
            <a:r>
              <a:rPr lang="en-US" dirty="0"/>
              <a:t>='Z' </a:t>
            </a:r>
            <a:r>
              <a:rPr lang="en-US" b="1" dirty="0"/>
              <a:t>else</a:t>
            </a:r>
          </a:p>
          <a:p>
            <a:pPr lvl="2">
              <a:buFontTx/>
              <a:buNone/>
            </a:pPr>
            <a:r>
              <a:rPr lang="en-US" dirty="0" err="1"/>
              <a:t>data_b</a:t>
            </a:r>
            <a:r>
              <a:rPr lang="en-US" dirty="0"/>
              <a:t>;</a:t>
            </a:r>
          </a:p>
          <a:p>
            <a:r>
              <a:rPr lang="en-US" dirty="0"/>
              <a:t>Major application</a:t>
            </a:r>
          </a:p>
          <a:p>
            <a:pPr lvl="1"/>
            <a:r>
              <a:rPr lang="en-US" sz="1800" dirty="0"/>
              <a:t>Bi-directional I/O pins</a:t>
            </a:r>
          </a:p>
          <a:p>
            <a:pPr lvl="1"/>
            <a:r>
              <a:rPr lang="en-US" sz="1800" dirty="0"/>
              <a:t>Tri-state bus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7800"/>
            <a:ext cx="2346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19400"/>
            <a:ext cx="1722438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EENG </a:t>
            </a:r>
            <a:r>
              <a:rPr lang="mr-IN" dirty="0"/>
              <a:t>414        </a:t>
            </a:r>
            <a:r>
              <a:rPr lang="mr-IN" dirty="0" err="1"/>
              <a:t>Ch</a:t>
            </a:r>
            <a:r>
              <a:rPr lang="mr-IN" dirty="0"/>
              <a:t>. 5: FSM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D078B582-BB4C-415F-BFF0-3D4AC656DF29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Tristate Synthesis Issue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4724400" cy="3429000"/>
          </a:xfrm>
        </p:spPr>
        <p:txBody>
          <a:bodyPr/>
          <a:lstStyle/>
          <a:p>
            <a:r>
              <a:rPr lang="en-US"/>
              <a:t>Synthesis Problem</a:t>
            </a:r>
          </a:p>
          <a:p>
            <a:pPr lvl="2">
              <a:buFontTx/>
              <a:buNone/>
            </a:pPr>
            <a:r>
              <a:rPr lang="en-US" b="1"/>
              <a:t>with </a:t>
            </a:r>
            <a:r>
              <a:rPr lang="en-US"/>
              <a:t>sel </a:t>
            </a:r>
            <a:r>
              <a:rPr lang="en-US" b="1"/>
              <a:t>select</a:t>
            </a:r>
          </a:p>
          <a:p>
            <a:pPr lvl="2">
              <a:buFontTx/>
              <a:buNone/>
            </a:pPr>
            <a:r>
              <a:rPr lang="en-US"/>
              <a:t>y &lt;= 'Z' </a:t>
            </a:r>
            <a:r>
              <a:rPr lang="en-US" b="1"/>
              <a:t>when </a:t>
            </a:r>
            <a:r>
              <a:rPr lang="en-US"/>
              <a:t>"00",</a:t>
            </a:r>
          </a:p>
          <a:p>
            <a:pPr lvl="2">
              <a:buFontTx/>
              <a:buNone/>
            </a:pPr>
            <a:r>
              <a:rPr lang="en-US"/>
              <a:t>'1' </a:t>
            </a:r>
            <a:r>
              <a:rPr lang="en-US" b="1"/>
              <a:t>when </a:t>
            </a:r>
            <a:r>
              <a:rPr lang="en-US"/>
              <a:t>"01"|"11",</a:t>
            </a:r>
          </a:p>
          <a:p>
            <a:pPr lvl="2">
              <a:buFontTx/>
              <a:buNone/>
            </a:pPr>
            <a:r>
              <a:rPr lang="en-US"/>
              <a:t>'0' </a:t>
            </a:r>
            <a:r>
              <a:rPr lang="en-US" b="1"/>
              <a:t>when others</a:t>
            </a:r>
            <a:r>
              <a:rPr lang="en-US"/>
              <a:t>;</a:t>
            </a:r>
          </a:p>
          <a:p>
            <a:r>
              <a:rPr lang="en-US"/>
              <a:t>Solution—separate tristate buffer</a:t>
            </a:r>
          </a:p>
          <a:p>
            <a:pPr lvl="2">
              <a:buFontTx/>
              <a:buNone/>
            </a:pPr>
            <a:r>
              <a:rPr lang="en-US" b="1"/>
              <a:t>with </a:t>
            </a:r>
            <a:r>
              <a:rPr lang="en-US"/>
              <a:t>sel </a:t>
            </a:r>
            <a:r>
              <a:rPr lang="en-US" b="1"/>
              <a:t>select</a:t>
            </a:r>
          </a:p>
          <a:p>
            <a:pPr lvl="2">
              <a:buFontTx/>
              <a:buNone/>
            </a:pPr>
            <a:r>
              <a:rPr lang="en-US"/>
              <a:t>	tmp &lt;= '1' </a:t>
            </a:r>
            <a:r>
              <a:rPr lang="en-US" b="1"/>
              <a:t>when </a:t>
            </a:r>
            <a:r>
              <a:rPr lang="en-US"/>
              <a:t>"01"|"11",</a:t>
            </a:r>
          </a:p>
          <a:p>
            <a:pPr lvl="2">
              <a:buFontTx/>
              <a:buNone/>
            </a:pPr>
            <a:r>
              <a:rPr lang="en-US"/>
              <a:t>		'0' </a:t>
            </a:r>
            <a:r>
              <a:rPr lang="en-US" b="1"/>
              <a:t>when others</a:t>
            </a:r>
            <a:r>
              <a:rPr lang="en-US"/>
              <a:t>;</a:t>
            </a:r>
          </a:p>
          <a:p>
            <a:pPr lvl="2">
              <a:buFontTx/>
              <a:buNone/>
            </a:pPr>
            <a:r>
              <a:rPr lang="en-US"/>
              <a:t>y &lt;= 'Z' </a:t>
            </a:r>
            <a:r>
              <a:rPr lang="en-US" b="1"/>
              <a:t>when </a:t>
            </a:r>
            <a:r>
              <a:rPr lang="en-US"/>
              <a:t>sel="00" </a:t>
            </a:r>
            <a:r>
              <a:rPr lang="en-US" b="1"/>
              <a:t>else</a:t>
            </a:r>
          </a:p>
          <a:p>
            <a:pPr lvl="2">
              <a:buFontTx/>
              <a:buNone/>
            </a:pPr>
            <a:r>
              <a:rPr lang="en-US"/>
              <a:t>	tmp;</a:t>
            </a:r>
          </a:p>
          <a:p>
            <a:pPr lvl="2">
              <a:buFontTx/>
              <a:buNone/>
            </a:pPr>
            <a:endParaRPr lang="en-US"/>
          </a:p>
        </p:txBody>
      </p:sp>
      <p:pic>
        <p:nvPicPr>
          <p:cNvPr id="204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4000"/>
            <a:ext cx="2922588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EENG </a:t>
            </a:r>
            <a:r>
              <a:rPr lang="mr-IN" dirty="0"/>
              <a:t>414        </a:t>
            </a:r>
            <a:r>
              <a:rPr lang="mr-IN" dirty="0" err="1"/>
              <a:t>Ch</a:t>
            </a:r>
            <a:r>
              <a:rPr lang="mr-IN" dirty="0"/>
              <a:t>. 5: FSM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D078B582-BB4C-415F-BFF0-3D4AC656DF29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0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Bi-directional i/o pins—single tristate buffer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02063"/>
            <a:ext cx="5418138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15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49387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EENG </a:t>
            </a:r>
            <a:r>
              <a:rPr lang="mr-IN" dirty="0"/>
              <a:t>414        </a:t>
            </a:r>
            <a:r>
              <a:rPr lang="mr-IN" dirty="0" err="1"/>
              <a:t>Ch</a:t>
            </a:r>
            <a:r>
              <a:rPr lang="mr-IN" dirty="0"/>
              <a:t>. 5: FSM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D078B582-BB4C-415F-BFF0-3D4AC656DF29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3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Bi-directional i/o pins—double tristate buffer</a:t>
            </a:r>
          </a:p>
        </p:txBody>
      </p:sp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1600200"/>
            <a:ext cx="544195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EENG </a:t>
            </a:r>
            <a:r>
              <a:rPr lang="mr-IN" dirty="0"/>
              <a:t>414        </a:t>
            </a:r>
            <a:r>
              <a:rPr lang="mr-IN" dirty="0" err="1"/>
              <a:t>Ch</a:t>
            </a:r>
            <a:r>
              <a:rPr lang="mr-IN" dirty="0"/>
              <a:t>. 5: FSM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Memory Controller—State Diagram</a:t>
            </a:r>
          </a:p>
        </p:txBody>
      </p:sp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66800"/>
            <a:ext cx="36703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1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4191000" cy="4876800"/>
          </a:xfrm>
          <a:noFill/>
        </p:spPr>
        <p:txBody>
          <a:bodyPr/>
          <a:lstStyle/>
          <a:p>
            <a:r>
              <a:rPr lang="en-US" dirty="0"/>
              <a:t>Operations</a:t>
            </a:r>
          </a:p>
          <a:p>
            <a:pPr lvl="1"/>
            <a:r>
              <a:rPr lang="en-US" sz="1800" dirty="0"/>
              <a:t>write, read, read burst</a:t>
            </a:r>
          </a:p>
          <a:p>
            <a:r>
              <a:rPr lang="en-US" dirty="0"/>
              <a:t>6-state FSM</a:t>
            </a:r>
          </a:p>
          <a:p>
            <a:pPr lvl="1"/>
            <a:r>
              <a:rPr lang="en-US" sz="1800" dirty="0"/>
              <a:t>Idle, write, read1, read2, read3, read4</a:t>
            </a:r>
          </a:p>
          <a:p>
            <a:r>
              <a:rPr lang="en-US" dirty="0"/>
              <a:t>Inputs</a:t>
            </a:r>
          </a:p>
          <a:p>
            <a:pPr lvl="1"/>
            <a:r>
              <a:rPr lang="en-US" sz="1800" dirty="0"/>
              <a:t>reset, </a:t>
            </a:r>
            <a:r>
              <a:rPr lang="en-US" sz="1800" dirty="0" err="1"/>
              <a:t>clk</a:t>
            </a:r>
            <a:r>
              <a:rPr lang="en-US" sz="1800" dirty="0"/>
              <a:t>, mem, </a:t>
            </a:r>
            <a:r>
              <a:rPr lang="en-US" sz="1800" dirty="0" err="1"/>
              <a:t>rw</a:t>
            </a:r>
            <a:r>
              <a:rPr lang="en-US" sz="1800" dirty="0"/>
              <a:t>, burst</a:t>
            </a:r>
          </a:p>
          <a:p>
            <a:r>
              <a:rPr lang="en-US" dirty="0"/>
              <a:t>Outputs</a:t>
            </a:r>
          </a:p>
          <a:p>
            <a:pPr lvl="1"/>
            <a:r>
              <a:rPr lang="en-US" sz="1800" dirty="0"/>
              <a:t>Output enable: </a:t>
            </a:r>
            <a:r>
              <a:rPr lang="en-US" sz="1800" dirty="0" err="1"/>
              <a:t>oe</a:t>
            </a:r>
            <a:endParaRPr lang="en-US" sz="1800" dirty="0"/>
          </a:p>
          <a:p>
            <a:pPr lvl="1"/>
            <a:r>
              <a:rPr lang="en-US" sz="1800" dirty="0"/>
              <a:t>Write enable: we</a:t>
            </a:r>
          </a:p>
          <a:p>
            <a:pPr lvl="1"/>
            <a:r>
              <a:rPr lang="en-US" sz="1800" dirty="0"/>
              <a:t>Mealy output: </a:t>
            </a:r>
            <a:r>
              <a:rPr lang="en-US" sz="1800" dirty="0" err="1"/>
              <a:t>me_we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D078B582-BB4C-415F-BFF0-3D4AC656DF2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0"/>
            <a:ext cx="36703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VHDL Implementation of FSM</a:t>
            </a:r>
          </a:p>
        </p:txBody>
      </p:sp>
      <p:sp>
        <p:nvSpPr>
          <p:cNvPr id="71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5334000" cy="2667000"/>
          </a:xfrm>
        </p:spPr>
        <p:txBody>
          <a:bodyPr/>
          <a:lstStyle/>
          <a:p>
            <a:r>
              <a:rPr lang="en-US" dirty="0"/>
              <a:t>Implementation Steps</a:t>
            </a:r>
          </a:p>
          <a:p>
            <a:pPr lvl="1"/>
            <a:r>
              <a:rPr lang="en-US" sz="1800" dirty="0"/>
              <a:t>Break the design into the same blocks of the basic FSM model</a:t>
            </a:r>
          </a:p>
          <a:p>
            <a:pPr lvl="1"/>
            <a:r>
              <a:rPr lang="en-US" sz="1800" dirty="0"/>
              <a:t>Infer the state register block</a:t>
            </a:r>
          </a:p>
          <a:p>
            <a:pPr lvl="1"/>
            <a:r>
              <a:rPr lang="en-US" sz="1800" dirty="0"/>
              <a:t>Code the next-state logic according to the state diagram</a:t>
            </a:r>
          </a:p>
          <a:p>
            <a:pPr lvl="1"/>
            <a:r>
              <a:rPr lang="en-US" sz="1800" dirty="0"/>
              <a:t>Code output logic according to the state diagram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D078B582-BB4C-415F-BFF0-3D4AC656DF2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46525"/>
            <a:ext cx="52578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Example—VHDL (4-segment)</a:t>
            </a:r>
          </a:p>
        </p:txBody>
      </p:sp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" t="13014" r="13409" b="28423"/>
          <a:stretch>
            <a:fillRect/>
          </a:stretch>
        </p:blipFill>
        <p:spPr bwMode="auto">
          <a:xfrm>
            <a:off x="380999" y="1143001"/>
            <a:ext cx="5471361" cy="509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432" y="1295400"/>
            <a:ext cx="4856568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6324600" y="1828800"/>
            <a:ext cx="1219200" cy="1066800"/>
          </a:xfrm>
          <a:prstGeom prst="ellipse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Example—VHDL (4-segment)</a:t>
            </a:r>
          </a:p>
        </p:txBody>
      </p:sp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19521" r="24954" b="15408"/>
          <a:stretch>
            <a:fillRect/>
          </a:stretch>
        </p:blipFill>
        <p:spPr bwMode="auto">
          <a:xfrm>
            <a:off x="228600" y="1295400"/>
            <a:ext cx="4191000" cy="49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r="6150"/>
          <a:stretch/>
        </p:blipFill>
        <p:spPr bwMode="auto">
          <a:xfrm>
            <a:off x="4648199" y="1101924"/>
            <a:ext cx="4113663" cy="529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432" y="1295400"/>
            <a:ext cx="4856568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5105400" y="1905000"/>
            <a:ext cx="1219200" cy="1066800"/>
          </a:xfrm>
          <a:prstGeom prst="ellipse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30367" r="6194" b="17578"/>
          <a:stretch>
            <a:fillRect/>
          </a:stretch>
        </p:blipFill>
        <p:spPr bwMode="auto">
          <a:xfrm>
            <a:off x="76200" y="1371600"/>
            <a:ext cx="5181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43000"/>
            <a:ext cx="36703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Example—VHDL (4-segment)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ECNG 4104        Ch. 5: FSM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Abou-Auf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Fall </a:t>
            </a:r>
            <a:r>
              <a:rPr lang="is-IS" dirty="0"/>
              <a:t>2019</a:t>
            </a:r>
            <a:r>
              <a:rPr lang="en-US" dirty="0"/>
              <a:t>              Slide </a:t>
            </a:r>
            <a:fld id="{87D6642A-54A3-464B-8A76-3FCFC8AD3E0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tes">
  <a:themeElements>
    <a:clrScheme name="n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ot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27172</TotalTime>
  <Words>1551</Words>
  <Application>Microsoft Office PowerPoint</Application>
  <PresentationFormat>On-screen Show (4:3)</PresentationFormat>
  <Paragraphs>424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Times New Roman</vt:lpstr>
      <vt:lpstr>Verdana</vt:lpstr>
      <vt:lpstr>notes</vt:lpstr>
      <vt:lpstr>Chapter 5   Finite State Machine</vt:lpstr>
      <vt:lpstr>Finite State Machines</vt:lpstr>
      <vt:lpstr>State Diagram as a Design Tool</vt:lpstr>
      <vt:lpstr>Example—Simple Memory Controller</vt:lpstr>
      <vt:lpstr>Simple Memory Controller—State Diagram</vt:lpstr>
      <vt:lpstr>VHDL Implementation of FSM</vt:lpstr>
      <vt:lpstr>Example—VHDL (4-segment)</vt:lpstr>
      <vt:lpstr>Example—VHDL (4-segment)</vt:lpstr>
      <vt:lpstr>Example—VHDL (4-segment)</vt:lpstr>
      <vt:lpstr>Example—VHDL (2-segment)</vt:lpstr>
      <vt:lpstr>Example—VHDL (1-segment)</vt:lpstr>
      <vt:lpstr>Testbench</vt:lpstr>
      <vt:lpstr>mem_ctrl Simulation </vt:lpstr>
      <vt:lpstr>Moore vs Mealy output</vt:lpstr>
      <vt:lpstr>Moore vs Mealy</vt:lpstr>
      <vt:lpstr>RTL Implementation of the Moore FSM</vt:lpstr>
      <vt:lpstr>RTL Implementation of the Moore FSM</vt:lpstr>
      <vt:lpstr>Mealy FSM Edge Detection</vt:lpstr>
      <vt:lpstr>RTL Implementation of the Mealy FSM</vt:lpstr>
      <vt:lpstr>FSM Edge detection testbench</vt:lpstr>
      <vt:lpstr>Edge detection testbench</vt:lpstr>
      <vt:lpstr>Edge Detector Simulation</vt:lpstr>
      <vt:lpstr>Design Practical Edge Detector</vt:lpstr>
      <vt:lpstr>Practical Edge Detector—No FSM</vt:lpstr>
      <vt:lpstr>Simulation</vt:lpstr>
      <vt:lpstr>Mixing FSM and Datapath</vt:lpstr>
      <vt:lpstr>Mixing FSM and Datapath</vt:lpstr>
      <vt:lpstr>GCD—RTL </vt:lpstr>
      <vt:lpstr>GCD—RTL </vt:lpstr>
      <vt:lpstr>Testbench </vt:lpstr>
      <vt:lpstr>Simulation</vt:lpstr>
      <vt:lpstr>State Encoding</vt:lpstr>
      <vt:lpstr>Synthesis mem_ctrl: Altera Quartus II</vt:lpstr>
      <vt:lpstr>mem_ctrl—state encoding: FSM Viewer</vt:lpstr>
      <vt:lpstr>mem_ctrl—state encoding: RTL Viewer</vt:lpstr>
      <vt:lpstr>Technology Map Viewer</vt:lpstr>
      <vt:lpstr>Optimization  Options in Synthesis Settings</vt:lpstr>
      <vt:lpstr>mem_ctrl: state encoding minimum bits</vt:lpstr>
      <vt:lpstr>VHDL Synthesis Directives</vt:lpstr>
      <vt:lpstr>Handling the unused state</vt:lpstr>
      <vt:lpstr>Tri-state buffer</vt:lpstr>
      <vt:lpstr>Tristate Synthesis Issue</vt:lpstr>
      <vt:lpstr>Bi-directional i/o pins—single tristate buffer</vt:lpstr>
      <vt:lpstr>Bi-directional i/o pins—double tristate buffer</vt:lpstr>
    </vt:vector>
  </TitlesOfParts>
  <Manager/>
  <Company>PyramidTech,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 Magnetostatic Fields</dc:title>
  <dc:subject/>
  <dc:creator>Ahmed Abou-Auf</dc:creator>
  <cp:keywords/>
  <dc:description/>
  <cp:lastModifiedBy>Ahmed Abou-Auf</cp:lastModifiedBy>
  <cp:revision>259</cp:revision>
  <cp:lastPrinted>2005-07-04T07:58:56Z</cp:lastPrinted>
  <dcterms:created xsi:type="dcterms:W3CDTF">2005-04-15T08:10:26Z</dcterms:created>
  <dcterms:modified xsi:type="dcterms:W3CDTF">2019-10-14T11:54:43Z</dcterms:modified>
  <cp:category/>
</cp:coreProperties>
</file>