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19"/>
  </p:notesMasterIdLst>
  <p:handoutMasterIdLst>
    <p:handoutMasterId r:id="rId20"/>
  </p:handoutMasterIdLst>
  <p:sldIdLst>
    <p:sldId id="256" r:id="rId2"/>
    <p:sldId id="384" r:id="rId3"/>
    <p:sldId id="388" r:id="rId4"/>
    <p:sldId id="385" r:id="rId5"/>
    <p:sldId id="386" r:id="rId6"/>
    <p:sldId id="389" r:id="rId7"/>
    <p:sldId id="391" r:id="rId8"/>
    <p:sldId id="405" r:id="rId9"/>
    <p:sldId id="409" r:id="rId10"/>
    <p:sldId id="392" r:id="rId11"/>
    <p:sldId id="394" r:id="rId12"/>
    <p:sldId id="393" r:id="rId13"/>
    <p:sldId id="408" r:id="rId14"/>
    <p:sldId id="410" r:id="rId15"/>
    <p:sldId id="395" r:id="rId16"/>
    <p:sldId id="396" r:id="rId17"/>
    <p:sldId id="397" r:id="rId18"/>
  </p:sldIdLst>
  <p:sldSz cx="9144000" cy="6858000" type="screen4x3"/>
  <p:notesSz cx="6858000" cy="9067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D27D00"/>
    <a:srgbClr val="F0EA00"/>
    <a:srgbClr val="DDD800"/>
    <a:srgbClr val="FFFF00"/>
    <a:srgbClr val="FFFF66"/>
    <a:srgbClr val="FF330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669" autoAdjust="0"/>
  </p:normalViewPr>
  <p:slideViewPr>
    <p:cSldViewPr>
      <p:cViewPr varScale="1">
        <p:scale>
          <a:sx n="81" d="100"/>
          <a:sy n="81" d="100"/>
        </p:scale>
        <p:origin x="1502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371" y="-72"/>
      </p:cViewPr>
      <p:guideLst>
        <p:guide orient="horz" pos="285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380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66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79450"/>
            <a:ext cx="4533900" cy="3400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66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6888"/>
            <a:ext cx="5029200" cy="40814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366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3775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66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3775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fld id="{1821535C-29E6-4D13-87C9-DAD09EE156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17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B70528-38FA-45AD-8F21-ABD94DC47ED4}" type="slidenum">
              <a:rPr lang="en-US"/>
              <a:pPr/>
              <a:t>1</a:t>
            </a:fld>
            <a:endParaRPr lang="en-US"/>
          </a:p>
        </p:txBody>
      </p:sp>
      <p:sp>
        <p:nvSpPr>
          <p:cNvPr id="112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76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294F1E-45CE-4314-85FE-5429C7EC0C8F}" type="slidenum">
              <a:rPr lang="en-US"/>
              <a:pPr/>
              <a:t>12</a:t>
            </a:fld>
            <a:endParaRPr lang="en-US"/>
          </a:p>
        </p:txBody>
      </p:sp>
      <p:sp>
        <p:nvSpPr>
          <p:cNvPr id="132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30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0FA4CB-F166-4136-8FC3-4F3F9A0FA02B}" type="slidenum">
              <a:rPr lang="en-US"/>
              <a:pPr/>
              <a:t>15</a:t>
            </a:fld>
            <a:endParaRPr lang="en-US"/>
          </a:p>
        </p:txBody>
      </p:sp>
      <p:sp>
        <p:nvSpPr>
          <p:cNvPr id="133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07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F20FEB-9A1C-488D-8A6E-527DB5D78A76}" type="slidenum">
              <a:rPr lang="en-US"/>
              <a:pPr/>
              <a:t>16</a:t>
            </a:fld>
            <a:endParaRPr lang="en-US"/>
          </a:p>
        </p:txBody>
      </p:sp>
      <p:sp>
        <p:nvSpPr>
          <p:cNvPr id="133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04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13ADA-8884-47C9-B7D7-3317AC85AE55}" type="slidenum">
              <a:rPr lang="en-US"/>
              <a:pPr/>
              <a:t>17</a:t>
            </a:fld>
            <a:endParaRPr lang="en-US"/>
          </a:p>
        </p:txBody>
      </p:sp>
      <p:sp>
        <p:nvSpPr>
          <p:cNvPr id="133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16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03DC8D-D03B-48BB-B340-3172B7750A1B}" type="slidenum">
              <a:rPr lang="en-US"/>
              <a:pPr/>
              <a:t>2</a:t>
            </a:fld>
            <a:endParaRPr lang="en-US"/>
          </a:p>
        </p:txBody>
      </p:sp>
      <p:sp>
        <p:nvSpPr>
          <p:cNvPr id="130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65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D2DC8F-BAD6-4E60-8450-9D59691C45F8}" type="slidenum">
              <a:rPr lang="en-US"/>
              <a:pPr/>
              <a:t>3</a:t>
            </a:fld>
            <a:endParaRPr lang="en-US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6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6C0DCE-92A1-49D0-9CB6-C10D1DD41362}" type="slidenum">
              <a:rPr lang="en-US"/>
              <a:pPr/>
              <a:t>4</a:t>
            </a:fld>
            <a:endParaRPr lang="en-US"/>
          </a:p>
        </p:txBody>
      </p:sp>
      <p:sp>
        <p:nvSpPr>
          <p:cNvPr id="130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13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D74598-DB23-4C81-886D-402DC9FFD375}" type="slidenum">
              <a:rPr lang="en-US"/>
              <a:pPr/>
              <a:t>5</a:t>
            </a:fld>
            <a:endParaRPr lang="en-US"/>
          </a:p>
        </p:txBody>
      </p:sp>
      <p:sp>
        <p:nvSpPr>
          <p:cNvPr id="131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9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D3080-57FE-48B7-A695-E3F8368D67C3}" type="slidenum">
              <a:rPr lang="en-US"/>
              <a:pPr/>
              <a:t>6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06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24345-81DF-4901-AFB6-EEE72785C59B}" type="slidenum">
              <a:rPr lang="en-US"/>
              <a:pPr/>
              <a:t>7</a:t>
            </a:fld>
            <a:endParaRPr lang="en-US"/>
          </a:p>
        </p:txBody>
      </p:sp>
      <p:sp>
        <p:nvSpPr>
          <p:cNvPr id="132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10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6A6956-08BF-4068-9D23-6CDCF9940449}" type="slidenum">
              <a:rPr lang="en-US"/>
              <a:pPr/>
              <a:t>10</a:t>
            </a:fld>
            <a:endParaRPr lang="en-US"/>
          </a:p>
        </p:txBody>
      </p:sp>
      <p:sp>
        <p:nvSpPr>
          <p:cNvPr id="132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02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8ADC8-DC91-4EF7-9822-E75151D4A374}" type="slidenum">
              <a:rPr lang="en-US"/>
              <a:pPr/>
              <a:t>11</a:t>
            </a:fld>
            <a:endParaRPr lang="en-US"/>
          </a:p>
        </p:txBody>
      </p:sp>
      <p:sp>
        <p:nvSpPr>
          <p:cNvPr id="133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5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ECNG 4104        Ch. 3: VHDL Basics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Spring </a:t>
            </a:r>
            <a:r>
              <a:rPr lang="is-IS" dirty="0"/>
              <a:t>2018</a:t>
            </a:r>
            <a:r>
              <a:rPr lang="en-US" dirty="0"/>
              <a:t>               Slide </a:t>
            </a:r>
            <a:fld id="{FD327E7B-F184-43A7-A248-C8470063532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ECNG 4104        Ch. 3: VHDL Basics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Spring </a:t>
            </a:r>
            <a:r>
              <a:rPr lang="is-IS" dirty="0"/>
              <a:t>2018</a:t>
            </a:r>
            <a:r>
              <a:rPr lang="en-US" dirty="0"/>
              <a:t>               Slide </a:t>
            </a:r>
            <a:fld id="{C3557F42-69E2-4EF1-A8FD-5111CCA95D2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ECNG 4104        Ch. 3: VHDL Basics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Spring </a:t>
            </a:r>
            <a:r>
              <a:rPr lang="is-IS" dirty="0"/>
              <a:t>2018</a:t>
            </a:r>
            <a:r>
              <a:rPr lang="en-US" dirty="0"/>
              <a:t>               Slide </a:t>
            </a:r>
            <a:fld id="{4DD7D943-00BC-4BC5-AFFD-62ECB75BBF8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315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6868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3810000"/>
            <a:ext cx="86868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" y="6553200"/>
            <a:ext cx="3048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ECNG 4104        Ch. 3: VHDL Basics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33800" y="6553200"/>
            <a:ext cx="16002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5200" y="6553200"/>
            <a:ext cx="1752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Spring </a:t>
            </a:r>
            <a:r>
              <a:rPr lang="is-IS" dirty="0"/>
              <a:t>2018</a:t>
            </a:r>
            <a:r>
              <a:rPr lang="en-US" dirty="0"/>
              <a:t>               Slide </a:t>
            </a:r>
            <a:fld id="{6C6A3870-85F2-41B8-99AF-8BAA2DCEC25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ECNG 4104        Ch. 3: VHDL Basics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Spring </a:t>
            </a:r>
            <a:r>
              <a:rPr lang="is-IS" dirty="0"/>
              <a:t>2018</a:t>
            </a:r>
            <a:r>
              <a:rPr lang="en-US" dirty="0"/>
              <a:t>               Slide </a:t>
            </a:r>
            <a:fld id="{DAA7B455-C6C7-4B95-B253-FA165EB8DD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ECNG 4104        Ch. 3: VHDL Basics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Spring </a:t>
            </a:r>
            <a:r>
              <a:rPr lang="is-IS" dirty="0"/>
              <a:t>2018</a:t>
            </a:r>
            <a:r>
              <a:rPr lang="en-US" dirty="0"/>
              <a:t>               Slide </a:t>
            </a:r>
            <a:fld id="{6FEF3CF3-58B7-4162-9FB2-00E2A1A4BCB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ECNG 4104        Ch. 3: VHDL Basics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Spring </a:t>
            </a:r>
            <a:r>
              <a:rPr lang="is-IS" dirty="0"/>
              <a:t>2018</a:t>
            </a:r>
            <a:r>
              <a:rPr lang="en-US" dirty="0"/>
              <a:t>               Slide </a:t>
            </a:r>
            <a:fld id="{B1A66409-779F-43EC-984F-98FFA0902F3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ECNG 4104        Ch. 3: VHDL Basics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Spring </a:t>
            </a:r>
            <a:r>
              <a:rPr lang="is-IS" dirty="0"/>
              <a:t>2018</a:t>
            </a:r>
            <a:r>
              <a:rPr lang="en-US" dirty="0"/>
              <a:t>               Slide </a:t>
            </a:r>
            <a:fld id="{A902EF9B-6A0C-45F2-8CCC-9CF58B883D1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ECNG 4104        Ch. 3: VHDL Basics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Spring </a:t>
            </a:r>
            <a:r>
              <a:rPr lang="is-IS" dirty="0"/>
              <a:t>2018</a:t>
            </a:r>
            <a:r>
              <a:rPr lang="en-US" dirty="0"/>
              <a:t>               Slide </a:t>
            </a:r>
            <a:fld id="{71CBE6BC-1FFF-4F4F-AB68-9F297291CC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ECNG 4104        Ch. 3: VHDL Basics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Spring </a:t>
            </a:r>
            <a:r>
              <a:rPr lang="is-IS" dirty="0"/>
              <a:t>2018</a:t>
            </a:r>
            <a:r>
              <a:rPr lang="en-US" dirty="0"/>
              <a:t>               Slide </a:t>
            </a:r>
            <a:fld id="{D21CD5C1-1715-4170-9203-51C93B00C68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ECNG 4104        Ch. 3: VHDL Basics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Spring </a:t>
            </a:r>
            <a:r>
              <a:rPr lang="is-IS" dirty="0"/>
              <a:t>2018</a:t>
            </a:r>
            <a:r>
              <a:rPr lang="en-US" dirty="0"/>
              <a:t>               Slide </a:t>
            </a:r>
            <a:fld id="{EB95E174-7FE8-4B03-B515-24A145F17DD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ECNG 4104        Ch. 3: VHDL Basics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Spring </a:t>
            </a:r>
            <a:r>
              <a:rPr lang="is-IS" dirty="0"/>
              <a:t>2018</a:t>
            </a:r>
            <a:r>
              <a:rPr lang="en-US" dirty="0"/>
              <a:t>               Slide </a:t>
            </a:r>
            <a:fld id="{208CE00C-072F-437F-BB88-184A286721F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315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r>
              <a:rPr lang="en-US"/>
              <a:t>	</a:t>
            </a:r>
          </a:p>
        </p:txBody>
      </p:sp>
      <p:sp>
        <p:nvSpPr>
          <p:cNvPr id="89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53200"/>
            <a:ext cx="304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</a:defRPr>
            </a:lvl1pPr>
          </a:lstStyle>
          <a:p>
            <a:r>
              <a:rPr lang="en-US" dirty="0"/>
              <a:t>ECNG 4104        Ch. 3: VHDL Basics</a:t>
            </a:r>
          </a:p>
        </p:txBody>
      </p:sp>
      <p:sp>
        <p:nvSpPr>
          <p:cNvPr id="8908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</a:defRPr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8908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5200" y="6553200"/>
            <a:ext cx="1752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</a:defRPr>
            </a:lvl1pPr>
          </a:lstStyle>
          <a:p>
            <a:r>
              <a:rPr lang="en-US" dirty="0"/>
              <a:t> Spring </a:t>
            </a:r>
            <a:r>
              <a:rPr lang="is-IS" dirty="0"/>
              <a:t>2018</a:t>
            </a:r>
            <a:r>
              <a:rPr lang="en-US" dirty="0"/>
              <a:t>               Slide </a:t>
            </a:r>
            <a:fld id="{31CE672F-C7F9-4C0B-BB7F-A7FB3C27709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90887" name="Line 7"/>
          <p:cNvSpPr>
            <a:spLocks noChangeShapeType="1"/>
          </p:cNvSpPr>
          <p:nvPr/>
        </p:nvSpPr>
        <p:spPr bwMode="auto">
          <a:xfrm flipV="1">
            <a:off x="228600" y="990600"/>
            <a:ext cx="8686800" cy="0"/>
          </a:xfrm>
          <a:prstGeom prst="line">
            <a:avLst/>
          </a:prstGeom>
          <a:noFill/>
          <a:ln w="76200" cmpd="tri">
            <a:solidFill>
              <a:srgbClr val="DDD8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888" name="Text Box 8"/>
          <p:cNvSpPr txBox="1">
            <a:spLocks noChangeArrowheads="1"/>
          </p:cNvSpPr>
          <p:nvPr/>
        </p:nvSpPr>
        <p:spPr bwMode="auto">
          <a:xfrm>
            <a:off x="990600" y="381000"/>
            <a:ext cx="12192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600">
              <a:latin typeface="Verdana" pitchFamily="34" charset="0"/>
            </a:endParaRPr>
          </a:p>
        </p:txBody>
      </p:sp>
      <p:sp>
        <p:nvSpPr>
          <p:cNvPr id="890889" name="Line 9"/>
          <p:cNvSpPr>
            <a:spLocks noChangeShapeType="1"/>
          </p:cNvSpPr>
          <p:nvPr userDrawn="1"/>
        </p:nvSpPr>
        <p:spPr bwMode="auto">
          <a:xfrm>
            <a:off x="152400" y="6477000"/>
            <a:ext cx="8839200" cy="0"/>
          </a:xfrm>
          <a:prstGeom prst="line">
            <a:avLst/>
          </a:prstGeom>
          <a:noFill/>
          <a:ln w="38100" cmpd="dbl">
            <a:solidFill>
              <a:srgbClr val="DDD8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har char="•"/>
        <a:defRPr sz="2000" b="1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66CC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5pPr>
      <a:lvl6pPr marL="25146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6pPr>
      <a:lvl7pPr marL="29718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7pPr>
      <a:lvl8pPr marL="34290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8pPr>
      <a:lvl9pPr marL="38862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  <a:br>
              <a:rPr lang="en-US" dirty="0"/>
            </a:br>
            <a:r>
              <a:rPr lang="en-US" dirty="0"/>
              <a:t> VHDL Basics</a:t>
            </a:r>
          </a:p>
        </p:txBody>
      </p:sp>
      <p:sp>
        <p:nvSpPr>
          <p:cNvPr id="73114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Ahmed Abou-Auf</a:t>
            </a:r>
          </a:p>
          <a:p>
            <a:r>
              <a:rPr lang="en-US" dirty="0"/>
              <a:t>Spring </a:t>
            </a:r>
            <a:r>
              <a:rPr lang="is-IS" dirty="0"/>
              <a:t>2018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IEEE numeric_std package</a:t>
            </a:r>
          </a:p>
        </p:txBody>
      </p:sp>
      <p:sp>
        <p:nvSpPr>
          <p:cNvPr id="132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Difficult to synthesize arithmetic operators from integer operands</a:t>
            </a:r>
          </a:p>
          <a:p>
            <a:pPr lvl="2"/>
            <a:r>
              <a:rPr lang="en-US" b="1"/>
              <a:t>signal </a:t>
            </a:r>
            <a:r>
              <a:rPr lang="en-US"/>
              <a:t>a, b, sum: integer;</a:t>
            </a:r>
          </a:p>
          <a:p>
            <a:pPr lvl="2"/>
            <a:r>
              <a:rPr lang="en-US"/>
              <a:t>. . .</a:t>
            </a:r>
          </a:p>
          <a:p>
            <a:pPr lvl="2"/>
            <a:r>
              <a:rPr lang="en-US"/>
              <a:t>sum &lt;= a + b;</a:t>
            </a:r>
          </a:p>
          <a:p>
            <a:pPr lvl="1"/>
            <a:r>
              <a:rPr lang="en-US"/>
              <a:t>IEEE numeric_std package: define integer as a an array of elements of std_logic</a:t>
            </a:r>
          </a:p>
          <a:p>
            <a:pPr lvl="1"/>
            <a:r>
              <a:rPr lang="en-US"/>
              <a:t>Two new data types: unsigned, signed</a:t>
            </a:r>
          </a:p>
          <a:p>
            <a:pPr lvl="1"/>
            <a:r>
              <a:rPr lang="en-US"/>
              <a:t>The array interpreted as an unsigned or signed binary number</a:t>
            </a:r>
          </a:p>
          <a:p>
            <a:pPr lvl="1"/>
            <a:r>
              <a:rPr lang="en-US"/>
              <a:t>E.g.,</a:t>
            </a:r>
          </a:p>
          <a:p>
            <a:pPr lvl="2"/>
            <a:r>
              <a:rPr lang="en-US" b="1"/>
              <a:t>signal </a:t>
            </a:r>
            <a:r>
              <a:rPr lang="en-US"/>
              <a:t>x, y: signed(15 </a:t>
            </a:r>
            <a:r>
              <a:rPr lang="en-US" b="1"/>
              <a:t>downto </a:t>
            </a:r>
            <a:r>
              <a:rPr lang="en-US"/>
              <a:t>0);</a:t>
            </a:r>
          </a:p>
          <a:p>
            <a:pPr lvl="1"/>
            <a:r>
              <a:rPr lang="en-US"/>
              <a:t>Need invoke package to use the data type</a:t>
            </a:r>
          </a:p>
          <a:p>
            <a:pPr lvl="2"/>
            <a:r>
              <a:rPr lang="en-US" b="1"/>
              <a:t>library </a:t>
            </a:r>
            <a:r>
              <a:rPr lang="en-US"/>
              <a:t>ieee;</a:t>
            </a:r>
          </a:p>
          <a:p>
            <a:pPr lvl="2"/>
            <a:r>
              <a:rPr lang="en-US" b="1"/>
              <a:t>use </a:t>
            </a:r>
            <a:r>
              <a:rPr lang="en-US"/>
              <a:t>ieee.std_logic_1164.</a:t>
            </a:r>
            <a:r>
              <a:rPr lang="en-US" b="1"/>
              <a:t>all</a:t>
            </a:r>
            <a:r>
              <a:rPr lang="en-US"/>
              <a:t>;</a:t>
            </a:r>
          </a:p>
          <a:p>
            <a:pPr lvl="2"/>
            <a:r>
              <a:rPr lang="en-US" b="1"/>
              <a:t>use </a:t>
            </a:r>
            <a:r>
              <a:rPr lang="en-US"/>
              <a:t>ieee.numeric_std.</a:t>
            </a:r>
            <a:r>
              <a:rPr lang="en-US" b="1"/>
              <a:t>all</a:t>
            </a:r>
            <a:r>
              <a:rPr lang="en-US"/>
              <a:t>;</a:t>
            </a:r>
          </a:p>
          <a:p>
            <a:pPr lvl="2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ECNG 4104        Ch. 3: VHDL Basics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Abou-Auf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Spring </a:t>
            </a:r>
            <a:r>
              <a:rPr lang="is-IS" dirty="0"/>
              <a:t>2018</a:t>
            </a:r>
            <a:r>
              <a:rPr lang="en-US" dirty="0"/>
              <a:t>               Slide </a:t>
            </a:r>
            <a:fld id="{DAA7B455-C6C7-4B95-B253-FA165EB8DDC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IEEE numeric_std package—functions</a:t>
            </a:r>
          </a:p>
        </p:txBody>
      </p:sp>
      <p:pic>
        <p:nvPicPr>
          <p:cNvPr id="13301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328738"/>
            <a:ext cx="7467600" cy="4205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ECNG 4104        Ch. 3: VHDL Basics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Abou-Auf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Spring </a:t>
            </a:r>
            <a:r>
              <a:rPr lang="is-IS" dirty="0"/>
              <a:t>2018</a:t>
            </a:r>
            <a:r>
              <a:rPr lang="en-US" dirty="0"/>
              <a:t>               Slide </a:t>
            </a:r>
            <a:fld id="{DAA7B455-C6C7-4B95-B253-FA165EB8DDC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IEEE numeric_std package—operators.</a:t>
            </a:r>
          </a:p>
        </p:txBody>
      </p:sp>
      <p:pic>
        <p:nvPicPr>
          <p:cNvPr id="132813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295400"/>
            <a:ext cx="7239000" cy="44370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ECNG 4104        Ch. 3: VHDL Basics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Abou-Auf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Spring </a:t>
            </a:r>
            <a:r>
              <a:rPr lang="is-IS" dirty="0"/>
              <a:t>2018</a:t>
            </a:r>
            <a:r>
              <a:rPr lang="en-US" dirty="0"/>
              <a:t>               Slide </a:t>
            </a:r>
            <a:fld id="{DAA7B455-C6C7-4B95-B253-FA165EB8DDC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VHDL Type Cast and Conversion 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ECNG 4104        Ch. 3: VHDL Basics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Abou-Auf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Spring </a:t>
            </a:r>
            <a:r>
              <a:rPr lang="is-IS" dirty="0"/>
              <a:t>2018</a:t>
            </a:r>
            <a:r>
              <a:rPr lang="en-US" dirty="0"/>
              <a:t>               Slide </a:t>
            </a:r>
            <a:fld id="{71CBE6BC-1FFF-4F4F-AB68-9F297291CCF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5067"/>
            <a:ext cx="9144000" cy="248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0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" t="17105" r="26125" b="11842"/>
          <a:stretch>
            <a:fillRect/>
          </a:stretch>
        </p:blipFill>
        <p:spPr bwMode="auto">
          <a:xfrm>
            <a:off x="304800" y="1219200"/>
            <a:ext cx="6172200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4339" name="Title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Example: Simple ALU</a:t>
            </a:r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245870"/>
            <a:ext cx="264795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ECNG 4104         Combinational Circuits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Spring </a:t>
            </a:r>
            <a:r>
              <a:rPr lang="is-IS" dirty="0"/>
              <a:t>2018</a:t>
            </a:r>
            <a:r>
              <a:rPr lang="en-US" dirty="0"/>
              <a:t>               Slide </a:t>
            </a:r>
            <a:fld id="{9E175CF9-4CC8-4A9C-A233-4658AB4EC04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1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IEEE numeric_std package—examples</a:t>
            </a:r>
          </a:p>
        </p:txBody>
      </p:sp>
      <p:sp>
        <p:nvSpPr>
          <p:cNvPr id="133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90000"/>
              </a:lnSpc>
            </a:pPr>
            <a:r>
              <a:rPr lang="en-US" sz="1200" b="1"/>
              <a:t>library </a:t>
            </a:r>
            <a:r>
              <a:rPr lang="en-US" sz="1200"/>
              <a:t>ieee;</a:t>
            </a:r>
          </a:p>
          <a:p>
            <a:pPr lvl="2">
              <a:lnSpc>
                <a:spcPct val="90000"/>
              </a:lnSpc>
            </a:pPr>
            <a:r>
              <a:rPr lang="en-US" sz="1200" b="1"/>
              <a:t>use </a:t>
            </a:r>
            <a:r>
              <a:rPr lang="en-US" sz="1200"/>
              <a:t>ieee.std_logic_1164.</a:t>
            </a:r>
            <a:r>
              <a:rPr lang="en-US" sz="1200" b="1"/>
              <a:t>all</a:t>
            </a:r>
            <a:r>
              <a:rPr lang="en-US" sz="1200"/>
              <a:t>;</a:t>
            </a:r>
          </a:p>
          <a:p>
            <a:pPr lvl="2">
              <a:lnSpc>
                <a:spcPct val="90000"/>
              </a:lnSpc>
            </a:pPr>
            <a:r>
              <a:rPr lang="en-US" sz="1200" b="1"/>
              <a:t>use </a:t>
            </a:r>
            <a:r>
              <a:rPr lang="en-US" sz="1200"/>
              <a:t>ieee.numeric_std.</a:t>
            </a:r>
            <a:r>
              <a:rPr lang="en-US" sz="1200" b="1"/>
              <a:t>all</a:t>
            </a:r>
            <a:r>
              <a:rPr lang="en-US" sz="1200"/>
              <a:t>;</a:t>
            </a:r>
          </a:p>
          <a:p>
            <a:pPr lvl="2">
              <a:lnSpc>
                <a:spcPct val="90000"/>
              </a:lnSpc>
            </a:pPr>
            <a:r>
              <a:rPr lang="en-US" sz="1200" b="1"/>
              <a:t>signal </a:t>
            </a:r>
            <a:r>
              <a:rPr lang="en-US" sz="1200"/>
              <a:t>s1, s2, s3, s4, s5, s6: std_logic_vector(3 </a:t>
            </a:r>
            <a:r>
              <a:rPr lang="en-US" sz="1200" b="1"/>
              <a:t>downto </a:t>
            </a:r>
            <a:r>
              <a:rPr lang="en-US" sz="1200"/>
              <a:t>0);</a:t>
            </a:r>
          </a:p>
          <a:p>
            <a:pPr lvl="2">
              <a:lnSpc>
                <a:spcPct val="90000"/>
              </a:lnSpc>
            </a:pPr>
            <a:r>
              <a:rPr lang="en-US" sz="1200" b="1"/>
              <a:t>signal </a:t>
            </a:r>
            <a:r>
              <a:rPr lang="en-US" sz="1200"/>
              <a:t>u1, u2, u3, u4, u6, u7: unsigned(3 </a:t>
            </a:r>
            <a:r>
              <a:rPr lang="en-US" sz="1200" b="1"/>
              <a:t>downto </a:t>
            </a:r>
            <a:r>
              <a:rPr lang="en-US" sz="1200"/>
              <a:t>0);</a:t>
            </a:r>
          </a:p>
          <a:p>
            <a:pPr lvl="2">
              <a:lnSpc>
                <a:spcPct val="90000"/>
              </a:lnSpc>
            </a:pPr>
            <a:r>
              <a:rPr lang="en-US" sz="1200" b="1"/>
              <a:t>signal </a:t>
            </a:r>
            <a:r>
              <a:rPr lang="en-US" sz="1200"/>
              <a:t>sg: signed(3 </a:t>
            </a:r>
            <a:r>
              <a:rPr lang="en-US" sz="1200" b="1"/>
              <a:t>downto </a:t>
            </a:r>
            <a:r>
              <a:rPr lang="en-US" sz="1200"/>
              <a:t>0);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– Ok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u3 &lt;= u2 + u1; --- ok, both operands unsigned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u4 &lt;= u2 + 1; --- ok, operands unsigned and natural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–Wrong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u5 &lt;= sg; -- type mismatch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u6 &lt;= 5; -- type mismatch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– Fix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u5 &lt;= unsigned(sg); -- type casting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u6 &lt;= to_unsigned(5,4); -- conversion function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–Wrong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u7 &lt;= sg + u1; -- + undefined over the types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– Fix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u7 &lt;= unsigned(sg) + u1; -- ok, but be careful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–Wrong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s3 &lt;= u3; -- type mismatch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s4 &lt;= 5; -- type mismatch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– Fix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s3 &lt;= std_logic_vector(u3); -- type casting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s4 &lt;= std_logic_vector(to_unsigned(5,4));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–Wrong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s5 &lt;= s2 + s1; + undefined over std_logic_vector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s6 &lt;= s2 + 1; + undefined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– Fix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s5 &lt;= std_logic_vector(unsigned(s2) + unsigned(s1));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s6 &lt;= std_logic_vector(unsigned(s2) + 1);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ECNG 4104        Ch. 3: VHDL Basics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Abou-Auf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Spring </a:t>
            </a:r>
            <a:r>
              <a:rPr lang="is-IS" dirty="0"/>
              <a:t>2018</a:t>
            </a:r>
            <a:r>
              <a:rPr lang="en-US" dirty="0"/>
              <a:t>               Slide </a:t>
            </a:r>
            <a:fld id="{DAA7B455-C6C7-4B95-B253-FA165EB8DDC2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IEEE math_real—commonly used constants</a:t>
            </a:r>
          </a:p>
        </p:txBody>
      </p:sp>
      <p:pic>
        <p:nvPicPr>
          <p:cNvPr id="1334276" name="Picture 4"/>
          <p:cNvPicPr>
            <a:picLocks noChangeAspect="1" noChangeArrowheads="1"/>
          </p:cNvPicPr>
          <p:nvPr/>
        </p:nvPicPr>
        <p:blipFill>
          <a:blip r:embed="rId3"/>
          <a:srcRect l="1987" t="17487" r="23541" b="9290"/>
          <a:stretch>
            <a:fillRect/>
          </a:stretch>
        </p:blipFill>
        <p:spPr bwMode="auto">
          <a:xfrm>
            <a:off x="304800" y="1066800"/>
            <a:ext cx="5715000" cy="5105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ECNG 4104        Ch. 3: VHDL Basics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Abou-Auf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Spring </a:t>
            </a:r>
            <a:r>
              <a:rPr lang="is-IS" dirty="0"/>
              <a:t>2018</a:t>
            </a:r>
            <a:r>
              <a:rPr lang="en-US" dirty="0"/>
              <a:t>               Slide </a:t>
            </a:r>
            <a:fld id="{DAA7B455-C6C7-4B95-B253-FA165EB8DDC2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IEEE math_real—functions</a:t>
            </a:r>
          </a:p>
        </p:txBody>
      </p:sp>
      <p:pic>
        <p:nvPicPr>
          <p:cNvPr id="1336326" name="Picture 6"/>
          <p:cNvPicPr>
            <a:picLocks noChangeAspect="1" noChangeArrowheads="1"/>
          </p:cNvPicPr>
          <p:nvPr/>
        </p:nvPicPr>
        <p:blipFill>
          <a:blip r:embed="rId3"/>
          <a:srcRect l="2338" t="12842" r="10281" b="11749"/>
          <a:stretch>
            <a:fillRect/>
          </a:stretch>
        </p:blipFill>
        <p:spPr bwMode="auto">
          <a:xfrm>
            <a:off x="304800" y="1066800"/>
            <a:ext cx="6705600" cy="5257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ECNG 4104        Ch. 3: VHDL Basics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Abou-Auf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Spring </a:t>
            </a:r>
            <a:r>
              <a:rPr lang="is-IS" dirty="0"/>
              <a:t>2018</a:t>
            </a:r>
            <a:r>
              <a:rPr lang="en-US" dirty="0"/>
              <a:t>               Slide </a:t>
            </a:r>
            <a:fld id="{71CBE6BC-1FFF-4F4F-AB68-9F297291CCF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VHDL Lexical Elements</a:t>
            </a:r>
          </a:p>
        </p:txBody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Identifier is the name of an object</a:t>
            </a:r>
          </a:p>
          <a:p>
            <a:pPr lvl="1"/>
            <a:r>
              <a:rPr lang="en-US" sz="1400" dirty="0"/>
              <a:t>Can only contain alphabetic letters, decimal digits and underscore, the last character cannot be an underscore, no two successive underscores</a:t>
            </a:r>
          </a:p>
          <a:p>
            <a:pPr lvl="1"/>
            <a:r>
              <a:rPr lang="en-US" sz="1400" dirty="0"/>
              <a:t>The first character must be a letter</a:t>
            </a:r>
          </a:p>
          <a:p>
            <a:pPr lvl="1"/>
            <a:r>
              <a:rPr lang="en-US" sz="1400" dirty="0"/>
              <a:t>Not a reserved word</a:t>
            </a:r>
          </a:p>
          <a:p>
            <a:pPr lvl="1"/>
            <a:r>
              <a:rPr lang="en-US" sz="1400" dirty="0"/>
              <a:t>Valid examples:</a:t>
            </a:r>
          </a:p>
          <a:p>
            <a:pPr lvl="2"/>
            <a:r>
              <a:rPr lang="en-US" dirty="0"/>
              <a:t>A10, </a:t>
            </a:r>
            <a:r>
              <a:rPr lang="en-US" dirty="0" err="1"/>
              <a:t>next_state</a:t>
            </a:r>
            <a:r>
              <a:rPr lang="en-US" dirty="0"/>
              <a:t>, </a:t>
            </a:r>
            <a:r>
              <a:rPr lang="en-US" dirty="0" err="1"/>
              <a:t>NextState</a:t>
            </a:r>
            <a:r>
              <a:rPr lang="en-US" dirty="0"/>
              <a:t>, </a:t>
            </a:r>
            <a:r>
              <a:rPr lang="en-US" dirty="0" err="1"/>
              <a:t>mem_addr_enable</a:t>
            </a:r>
            <a:endParaRPr lang="en-US" dirty="0"/>
          </a:p>
          <a:p>
            <a:pPr lvl="1"/>
            <a:r>
              <a:rPr lang="en-US" sz="1400" dirty="0"/>
              <a:t>Invalid examples:</a:t>
            </a:r>
          </a:p>
          <a:p>
            <a:pPr lvl="2"/>
            <a:r>
              <a:rPr lang="en-US" dirty="0"/>
              <a:t>sig#3, _X10, 7segment, X10_, hi_ _there</a:t>
            </a:r>
          </a:p>
          <a:p>
            <a:r>
              <a:rPr lang="en-US" sz="1600" dirty="0"/>
              <a:t>Numbers:</a:t>
            </a:r>
          </a:p>
          <a:p>
            <a:pPr lvl="1"/>
            <a:r>
              <a:rPr lang="en-US" sz="1400" dirty="0"/>
              <a:t>Integer: 0, 1234, 98E7:</a:t>
            </a:r>
          </a:p>
          <a:p>
            <a:pPr lvl="1"/>
            <a:r>
              <a:rPr lang="en-US" sz="1400" dirty="0"/>
              <a:t>Real: 0.0, 1.23456 or 9.87E6</a:t>
            </a:r>
          </a:p>
          <a:p>
            <a:pPr lvl="1"/>
            <a:r>
              <a:rPr lang="en-US" sz="1400" dirty="0"/>
              <a:t>Base (2 – 16): 2#101101#</a:t>
            </a:r>
          </a:p>
          <a:p>
            <a:r>
              <a:rPr lang="en-US" sz="1600" dirty="0"/>
              <a:t>Character</a:t>
            </a:r>
          </a:p>
          <a:p>
            <a:pPr lvl="1"/>
            <a:r>
              <a:rPr lang="en-US" sz="1400" dirty="0"/>
              <a:t>‘1’, ‘0’</a:t>
            </a:r>
          </a:p>
          <a:p>
            <a:r>
              <a:rPr lang="en-US" sz="1600" dirty="0"/>
              <a:t>Strings</a:t>
            </a:r>
          </a:p>
          <a:p>
            <a:pPr lvl="1"/>
            <a:r>
              <a:rPr lang="en-US" sz="1400" dirty="0"/>
              <a:t>Text Strings: “Hello”</a:t>
            </a:r>
          </a:p>
          <a:p>
            <a:pPr lvl="1"/>
            <a:r>
              <a:rPr lang="en-US" sz="1400" dirty="0"/>
              <a:t>Bit strings: “1101”, B”1001”, O”372”, X”FAA0”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ECNG 4104        Ch. 3: VHDL Basics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Abou-Auf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Spring </a:t>
            </a:r>
            <a:r>
              <a:rPr lang="is-IS" dirty="0"/>
              <a:t>2018</a:t>
            </a:r>
            <a:r>
              <a:rPr lang="en-US" dirty="0"/>
              <a:t>               Slide </a:t>
            </a:r>
            <a:fld id="{DAA7B455-C6C7-4B95-B253-FA165EB8DDC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VHDL Objects</a:t>
            </a:r>
          </a:p>
        </p:txBody>
      </p:sp>
      <p:sp>
        <p:nvSpPr>
          <p:cNvPr id="131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named item that hold a value of specific data type</a:t>
            </a:r>
          </a:p>
          <a:p>
            <a:r>
              <a:rPr lang="en-US" sz="1800" dirty="0"/>
              <a:t>Four kinds of objects</a:t>
            </a:r>
          </a:p>
          <a:p>
            <a:pPr lvl="1"/>
            <a:r>
              <a:rPr lang="en-US" sz="1600" dirty="0"/>
              <a:t>Signal</a:t>
            </a:r>
          </a:p>
          <a:p>
            <a:pPr lvl="1"/>
            <a:r>
              <a:rPr lang="en-US" sz="1600" dirty="0"/>
              <a:t>Variable</a:t>
            </a:r>
          </a:p>
          <a:p>
            <a:pPr lvl="1"/>
            <a:r>
              <a:rPr lang="en-US" sz="1600" dirty="0"/>
              <a:t>Constant</a:t>
            </a:r>
          </a:p>
          <a:p>
            <a:pPr lvl="1"/>
            <a:r>
              <a:rPr lang="en-US" sz="1600" dirty="0"/>
              <a:t>File (cannot be synthesized)</a:t>
            </a:r>
          </a:p>
          <a:p>
            <a:r>
              <a:rPr lang="en-US" sz="1800" dirty="0"/>
              <a:t>Signal:</a:t>
            </a:r>
          </a:p>
          <a:p>
            <a:pPr lvl="1"/>
            <a:r>
              <a:rPr lang="en-US" sz="1600" dirty="0"/>
              <a:t>Declared in the architecture body's declaration section. Ports in entity declaration are considered as signals</a:t>
            </a:r>
          </a:p>
          <a:p>
            <a:pPr lvl="1"/>
            <a:r>
              <a:rPr lang="en-US" sz="1600" dirty="0"/>
              <a:t>Signal declaration:</a:t>
            </a:r>
          </a:p>
          <a:p>
            <a:pPr lvl="2"/>
            <a:r>
              <a:rPr lang="en-US" sz="1200" b="1" dirty="0"/>
              <a:t>signal</a:t>
            </a:r>
            <a:r>
              <a:rPr lang="en-US" sz="1200" dirty="0"/>
              <a:t> </a:t>
            </a:r>
            <a:r>
              <a:rPr lang="en-US" sz="1200" dirty="0" err="1"/>
              <a:t>signal_name</a:t>
            </a:r>
            <a:r>
              <a:rPr lang="en-US" sz="1200" dirty="0"/>
              <a:t>, </a:t>
            </a:r>
            <a:r>
              <a:rPr lang="en-US" sz="1200" dirty="0" err="1"/>
              <a:t>signal_name</a:t>
            </a:r>
            <a:r>
              <a:rPr lang="en-US" sz="1200" dirty="0"/>
              <a:t>, ... : </a:t>
            </a:r>
            <a:r>
              <a:rPr lang="en-US" sz="1200" dirty="0" err="1"/>
              <a:t>data_type</a:t>
            </a:r>
            <a:r>
              <a:rPr lang="en-US" sz="1200" dirty="0"/>
              <a:t>;</a:t>
            </a:r>
          </a:p>
          <a:p>
            <a:pPr lvl="1"/>
            <a:r>
              <a:rPr lang="en-US" sz="1600" dirty="0"/>
              <a:t>Signal assignment:</a:t>
            </a:r>
          </a:p>
          <a:p>
            <a:pPr lvl="2"/>
            <a:r>
              <a:rPr lang="en-US" sz="1200" dirty="0" err="1"/>
              <a:t>signal_name</a:t>
            </a:r>
            <a:r>
              <a:rPr lang="en-US" sz="1200" dirty="0"/>
              <a:t> &lt;= </a:t>
            </a:r>
            <a:r>
              <a:rPr lang="en-US" sz="1200" dirty="0" err="1"/>
              <a:t>projected_waveform</a:t>
            </a:r>
            <a:r>
              <a:rPr lang="en-US" sz="1200" dirty="0"/>
              <a:t>;	</a:t>
            </a:r>
          </a:p>
          <a:p>
            <a:pPr lvl="1"/>
            <a:r>
              <a:rPr lang="en-US" sz="1600" dirty="0"/>
              <a:t>Can be interpreted as wires or “wires with memory” (i.e., FFs, latches etc.)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ECNG 4104        Ch. 3: VHDL Basics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Abou-Auf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Spring </a:t>
            </a:r>
            <a:r>
              <a:rPr lang="is-IS" dirty="0"/>
              <a:t>2018</a:t>
            </a:r>
            <a:r>
              <a:rPr lang="en-US" dirty="0"/>
              <a:t>               Slide </a:t>
            </a:r>
            <a:fld id="{DAA7B455-C6C7-4B95-B253-FA165EB8DDC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VHDL Objects—cont.</a:t>
            </a:r>
          </a:p>
        </p:txBody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Variable:</a:t>
            </a:r>
          </a:p>
          <a:p>
            <a:pPr lvl="1">
              <a:lnSpc>
                <a:spcPct val="90000"/>
              </a:lnSpc>
            </a:pPr>
            <a:r>
              <a:rPr lang="en-US"/>
              <a:t>Declared inside a process or a function/procedure. </a:t>
            </a:r>
          </a:p>
          <a:p>
            <a:pPr lvl="1">
              <a:lnSpc>
                <a:spcPct val="90000"/>
              </a:lnSpc>
            </a:pPr>
            <a:r>
              <a:rPr lang="en-US"/>
              <a:t>Variable declaration:</a:t>
            </a:r>
          </a:p>
          <a:p>
            <a:pPr lvl="2">
              <a:lnSpc>
                <a:spcPct val="90000"/>
              </a:lnSpc>
            </a:pPr>
            <a:r>
              <a:rPr lang="en-US" b="1"/>
              <a:t>variable</a:t>
            </a:r>
            <a:r>
              <a:rPr lang="en-US"/>
              <a:t> variable_name, variable_name, ... : data_type;</a:t>
            </a:r>
          </a:p>
          <a:p>
            <a:pPr lvl="1">
              <a:lnSpc>
                <a:spcPct val="90000"/>
              </a:lnSpc>
            </a:pPr>
            <a:r>
              <a:rPr lang="en-US"/>
              <a:t>Variabe assignment:</a:t>
            </a:r>
          </a:p>
          <a:p>
            <a:pPr lvl="2">
              <a:lnSpc>
                <a:spcPct val="90000"/>
              </a:lnSpc>
            </a:pPr>
            <a:r>
              <a:rPr lang="en-US"/>
              <a:t>variable_name := projected_waveform;	</a:t>
            </a:r>
          </a:p>
          <a:p>
            <a:pPr lvl="1">
              <a:lnSpc>
                <a:spcPct val="90000"/>
              </a:lnSpc>
            </a:pPr>
            <a:r>
              <a:rPr lang="en-US"/>
              <a:t>No direct hardware counterpart</a:t>
            </a:r>
          </a:p>
          <a:p>
            <a:pPr lvl="1">
              <a:lnSpc>
                <a:spcPct val="90000"/>
              </a:lnSpc>
            </a:pPr>
            <a:r>
              <a:rPr lang="en-US"/>
              <a:t>Contains no “timing info” (immediate assignment)</a:t>
            </a:r>
          </a:p>
          <a:p>
            <a:pPr>
              <a:lnSpc>
                <a:spcPct val="90000"/>
              </a:lnSpc>
            </a:pPr>
            <a:r>
              <a:rPr lang="en-US"/>
              <a:t>Constant</a:t>
            </a:r>
          </a:p>
          <a:p>
            <a:pPr lvl="1">
              <a:lnSpc>
                <a:spcPct val="90000"/>
              </a:lnSpc>
            </a:pPr>
            <a:r>
              <a:rPr lang="en-US"/>
              <a:t>Constant declaration:</a:t>
            </a:r>
          </a:p>
          <a:p>
            <a:pPr lvl="2">
              <a:lnSpc>
                <a:spcPct val="90000"/>
              </a:lnSpc>
            </a:pPr>
            <a:r>
              <a:rPr lang="en-US" b="1"/>
              <a:t>constant</a:t>
            </a:r>
            <a:r>
              <a:rPr lang="en-US"/>
              <a:t> const_name, ... : data_type := value_expression</a:t>
            </a:r>
          </a:p>
          <a:p>
            <a:pPr lvl="1">
              <a:lnSpc>
                <a:spcPct val="90000"/>
              </a:lnSpc>
            </a:pPr>
            <a:r>
              <a:rPr lang="en-US"/>
              <a:t>Used to enhance readability</a:t>
            </a:r>
          </a:p>
          <a:p>
            <a:pPr lvl="1">
              <a:lnSpc>
                <a:spcPct val="90000"/>
              </a:lnSpc>
            </a:pPr>
            <a:r>
              <a:rPr lang="en-US"/>
              <a:t>Example</a:t>
            </a:r>
          </a:p>
        </p:txBody>
      </p:sp>
      <p:pic>
        <p:nvPicPr>
          <p:cNvPr id="13086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5334000"/>
            <a:ext cx="6137275" cy="523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ECNG 4104        Ch. 3: VHDL Basics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Abou-Auf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Spring </a:t>
            </a:r>
            <a:r>
              <a:rPr lang="is-IS" dirty="0"/>
              <a:t>2018</a:t>
            </a:r>
            <a:r>
              <a:rPr lang="en-US" dirty="0"/>
              <a:t>               Slide </a:t>
            </a:r>
            <a:fld id="{DAA7B455-C6C7-4B95-B253-FA165EB8DDC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131072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of data type</a:t>
            </a:r>
          </a:p>
          <a:p>
            <a:pPr lvl="1"/>
            <a:r>
              <a:rPr lang="en-US" dirty="0"/>
              <a:t>A set of values that an object can assume.</a:t>
            </a:r>
          </a:p>
          <a:p>
            <a:pPr lvl="1"/>
            <a:r>
              <a:rPr lang="en-US" dirty="0"/>
              <a:t>A set of operations that can be performed on objects of this data type.</a:t>
            </a:r>
          </a:p>
          <a:p>
            <a:r>
              <a:rPr lang="en-US" dirty="0"/>
              <a:t>Frequently used data types:</a:t>
            </a:r>
          </a:p>
          <a:p>
            <a:pPr lvl="1"/>
            <a:r>
              <a:rPr lang="en-US" dirty="0"/>
              <a:t>Standard VHDL types</a:t>
            </a:r>
          </a:p>
          <a:p>
            <a:pPr lvl="1"/>
            <a:r>
              <a:rPr lang="en-US" dirty="0"/>
              <a:t>IEEE1164_std_logic package</a:t>
            </a:r>
          </a:p>
          <a:p>
            <a:pPr lvl="1"/>
            <a:r>
              <a:rPr lang="en-US" dirty="0"/>
              <a:t>IEEE </a:t>
            </a:r>
            <a:r>
              <a:rPr lang="en-US" dirty="0" err="1"/>
              <a:t>numeric_std</a:t>
            </a:r>
            <a:r>
              <a:rPr lang="en-US" dirty="0"/>
              <a:t> package</a:t>
            </a:r>
          </a:p>
          <a:p>
            <a:pPr lvl="2"/>
            <a:r>
              <a:rPr lang="en-US" dirty="0"/>
              <a:t>signed and unsigned has flexible operators and functions than </a:t>
            </a:r>
            <a:r>
              <a:rPr lang="en-US" dirty="0" err="1"/>
              <a:t>std_logic_vectors</a:t>
            </a:r>
            <a:endParaRPr lang="en-US" dirty="0"/>
          </a:p>
          <a:p>
            <a:pPr lvl="1"/>
            <a:r>
              <a:rPr lang="en-US" dirty="0"/>
              <a:t>User-defined types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ECNG 4104        Ch. 3: VHDL Basics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Abou-Auf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Spring </a:t>
            </a:r>
            <a:r>
              <a:rPr lang="is-IS" dirty="0"/>
              <a:t>2018</a:t>
            </a:r>
            <a:r>
              <a:rPr lang="en-US" dirty="0"/>
              <a:t>               Slide </a:t>
            </a:r>
            <a:fld id="{DAA7B455-C6C7-4B95-B253-FA165EB8DDC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VHDL types</a:t>
            </a:r>
          </a:p>
        </p:txBody>
      </p:sp>
      <p:sp>
        <p:nvSpPr>
          <p:cNvPr id="131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integer: 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range: -(2^31) to 2^31-1, two subtypes: natural, positive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Operators: +, -, *, /, abs, mod, rem, **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Real: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range: -(1.0E+38) to (1.0E+38) 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Operators: +, -, *, /, abs, **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Time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Similar to integer but has units: fs, </a:t>
            </a:r>
            <a:r>
              <a:rPr lang="en-US" sz="1600" dirty="0" err="1"/>
              <a:t>ps</a:t>
            </a:r>
            <a:r>
              <a:rPr lang="en-US" sz="1600" dirty="0"/>
              <a:t>, ns, us, </a:t>
            </a:r>
            <a:r>
              <a:rPr lang="en-US" sz="1600" dirty="0" err="1"/>
              <a:t>ms</a:t>
            </a:r>
            <a:r>
              <a:rPr lang="en-US" sz="1600" dirty="0"/>
              <a:t>, sec, min, </a:t>
            </a:r>
            <a:r>
              <a:rPr lang="en-US" sz="1600" dirty="0" err="1"/>
              <a:t>hr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800" dirty="0"/>
              <a:t>Boolean: 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(false, true)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Boolean expression Operators: and, or, not, </a:t>
            </a:r>
            <a:r>
              <a:rPr lang="en-US" sz="1600" dirty="0" err="1"/>
              <a:t>xor</a:t>
            </a:r>
            <a:r>
              <a:rPr lang="en-US" sz="1600" dirty="0"/>
              <a:t>, </a:t>
            </a:r>
            <a:r>
              <a:rPr lang="en-US" sz="1600" dirty="0" err="1"/>
              <a:t>nand</a:t>
            </a:r>
            <a:r>
              <a:rPr lang="en-US" sz="1600" dirty="0"/>
              <a:t>, nor, </a:t>
            </a:r>
            <a:r>
              <a:rPr lang="en-US" sz="1600" dirty="0" err="1"/>
              <a:t>xnor</a:t>
            </a:r>
            <a:endParaRPr lang="en-US" sz="1600" dirty="0"/>
          </a:p>
          <a:p>
            <a:pPr lvl="1">
              <a:lnSpc>
                <a:spcPct val="80000"/>
              </a:lnSpc>
            </a:pPr>
            <a:r>
              <a:rPr lang="en-US" sz="1600" dirty="0"/>
              <a:t>Relational operators returns </a:t>
            </a:r>
            <a:r>
              <a:rPr lang="en-US" sz="1600" dirty="0" err="1"/>
              <a:t>boolean</a:t>
            </a:r>
            <a:r>
              <a:rPr lang="en-US" sz="1600" dirty="0"/>
              <a:t>: =, &gt;, &gt;=, &lt;, &lt;=, 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Bit: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‘0’, ‘1’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Operators: and, or, not, </a:t>
            </a:r>
            <a:r>
              <a:rPr lang="en-US" sz="1600" dirty="0" err="1"/>
              <a:t>xor</a:t>
            </a:r>
            <a:r>
              <a:rPr lang="en-US" sz="1600" dirty="0"/>
              <a:t>, </a:t>
            </a:r>
            <a:r>
              <a:rPr lang="en-US" sz="1600" dirty="0" err="1"/>
              <a:t>nand</a:t>
            </a:r>
            <a:r>
              <a:rPr lang="en-US" sz="1600" dirty="0"/>
              <a:t>, nor, </a:t>
            </a:r>
            <a:r>
              <a:rPr lang="en-US" sz="1600" dirty="0" err="1"/>
              <a:t>xnor</a:t>
            </a:r>
            <a:endParaRPr lang="en-US" sz="1600" dirty="0"/>
          </a:p>
          <a:p>
            <a:pPr lvl="1">
              <a:lnSpc>
                <a:spcPct val="80000"/>
              </a:lnSpc>
            </a:pPr>
            <a:r>
              <a:rPr lang="en-US" sz="1600" dirty="0"/>
              <a:t>Cannot be mixed with </a:t>
            </a:r>
            <a:r>
              <a:rPr lang="en-US" sz="1600" dirty="0" err="1"/>
              <a:t>boolean</a:t>
            </a:r>
            <a:r>
              <a:rPr lang="en-US" sz="1600" dirty="0"/>
              <a:t>: ‘0’ and true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ECNG 4104        Ch. 3: VHDL Basics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Abou-Auf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Spring </a:t>
            </a:r>
            <a:r>
              <a:rPr lang="is-IS" dirty="0"/>
              <a:t>2018</a:t>
            </a:r>
            <a:r>
              <a:rPr lang="en-US" dirty="0"/>
              <a:t>               Slide </a:t>
            </a:r>
            <a:fld id="{DAA7B455-C6C7-4B95-B253-FA165EB8DDC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IEEE std_logic_1164 package</a:t>
            </a:r>
          </a:p>
        </p:txBody>
      </p:sp>
      <p:sp>
        <p:nvSpPr>
          <p:cNvPr id="132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data type: std_logic, std_logic_vector</a:t>
            </a:r>
          </a:p>
          <a:p>
            <a:pPr lvl="1"/>
            <a:r>
              <a:rPr lang="en-US"/>
              <a:t>Replaces bit and bit_vector</a:t>
            </a:r>
          </a:p>
          <a:p>
            <a:pPr lvl="1"/>
            <a:r>
              <a:rPr lang="en-US"/>
              <a:t>std_logic:</a:t>
            </a:r>
          </a:p>
          <a:p>
            <a:pPr lvl="2"/>
            <a:r>
              <a:rPr lang="en-US" sz="1600"/>
              <a:t>– 9 values: ('U', 'X', '0', '1', 'Z', 'W', 'L', 'H', '-')</a:t>
            </a:r>
          </a:p>
          <a:p>
            <a:pPr lvl="2"/>
            <a:r>
              <a:rPr lang="en-US" sz="1600"/>
              <a:t>• '0', '1': forcing logic 0' and forcing logic 1</a:t>
            </a:r>
          </a:p>
          <a:p>
            <a:pPr lvl="2"/>
            <a:r>
              <a:rPr lang="en-US" sz="1600"/>
              <a:t>• 'Z': high-impedance, as in a tri-state buffer.</a:t>
            </a:r>
          </a:p>
          <a:p>
            <a:pPr lvl="2"/>
            <a:r>
              <a:rPr lang="en-US" sz="1600"/>
              <a:t>• 'L' , 'H': weak logic 0 and weak logic 1, as in wiredlogic</a:t>
            </a:r>
          </a:p>
          <a:p>
            <a:pPr lvl="2"/>
            <a:r>
              <a:rPr lang="en-US" sz="1600"/>
              <a:t>• 'X', 'W': “unknown” and “weak unknown”</a:t>
            </a:r>
          </a:p>
          <a:p>
            <a:pPr lvl="2"/>
            <a:r>
              <a:rPr lang="en-US" sz="1600"/>
              <a:t>• 'U': for uninitialized</a:t>
            </a:r>
          </a:p>
          <a:p>
            <a:pPr lvl="2"/>
            <a:r>
              <a:rPr lang="en-US" sz="1600"/>
              <a:t>• '-': don't-care.</a:t>
            </a:r>
          </a:p>
          <a:p>
            <a:pPr lvl="1"/>
            <a:r>
              <a:rPr lang="en-US"/>
              <a:t>std_logic_vector:  an array of elements with std_logic data type</a:t>
            </a:r>
          </a:p>
          <a:p>
            <a:pPr lvl="1"/>
            <a:r>
              <a:rPr lang="en-US"/>
              <a:t>E.g.,</a:t>
            </a:r>
          </a:p>
          <a:p>
            <a:pPr lvl="2"/>
            <a:r>
              <a:rPr lang="en-US" b="1"/>
              <a:t>signal </a:t>
            </a:r>
            <a:r>
              <a:rPr lang="en-US"/>
              <a:t>a: std_logic_vector(7 </a:t>
            </a:r>
            <a:r>
              <a:rPr lang="en-US" b="1"/>
              <a:t>downto </a:t>
            </a:r>
            <a:r>
              <a:rPr lang="en-US"/>
              <a:t>0);</a:t>
            </a:r>
          </a:p>
          <a:p>
            <a:pPr lvl="1"/>
            <a:r>
              <a:rPr lang="en-US"/>
              <a:t>Need to invoke package to use the data type:</a:t>
            </a:r>
          </a:p>
          <a:p>
            <a:pPr lvl="2"/>
            <a:r>
              <a:rPr lang="en-US" b="1"/>
              <a:t>library </a:t>
            </a:r>
            <a:r>
              <a:rPr lang="en-US"/>
              <a:t>ieee;</a:t>
            </a:r>
          </a:p>
          <a:p>
            <a:pPr lvl="2"/>
            <a:r>
              <a:rPr lang="en-US" b="1"/>
              <a:t>use </a:t>
            </a:r>
            <a:r>
              <a:rPr lang="en-US"/>
              <a:t>ieee.std_logic_1164.</a:t>
            </a:r>
            <a:r>
              <a:rPr lang="en-US" b="1"/>
              <a:t>all</a:t>
            </a:r>
            <a:r>
              <a:rPr lang="en-US"/>
              <a:t>;</a:t>
            </a:r>
          </a:p>
          <a:p>
            <a:pPr lvl="1"/>
            <a:r>
              <a:rPr lang="en-US"/>
              <a:t>Overloaded Logical operators: and, or, not, xor, nand, nor, xnor</a:t>
            </a:r>
          </a:p>
          <a:p>
            <a:pPr lvl="1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ECNG 4104        Ch. 3: VHDL Basics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Abou-Auf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Spring </a:t>
            </a:r>
            <a:r>
              <a:rPr lang="is-IS" dirty="0"/>
              <a:t>2018</a:t>
            </a:r>
            <a:r>
              <a:rPr lang="en-US" dirty="0"/>
              <a:t>               Slide </a:t>
            </a:r>
            <a:fld id="{DAA7B455-C6C7-4B95-B253-FA165EB8DDC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std_logic</a:t>
            </a:r>
            <a:r>
              <a:rPr lang="en-US" dirty="0"/>
              <a:t> type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ECNG 4104        Ch. 3: VHDL Basics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Abou-Auf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Spring </a:t>
            </a:r>
            <a:r>
              <a:rPr lang="is-IS" dirty="0"/>
              <a:t>2018</a:t>
            </a:r>
            <a:r>
              <a:rPr lang="en-US" dirty="0"/>
              <a:t>               Slide </a:t>
            </a:r>
            <a:fld id="{71CBE6BC-1FFF-4F4F-AB68-9F297291CCF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1430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is a resolved version of </a:t>
            </a:r>
            <a:r>
              <a:rPr lang="en-US" sz="1800" b="1" dirty="0" err="1"/>
              <a:t>std_ulogic</a:t>
            </a:r>
            <a:r>
              <a:rPr lang="en-US" sz="1800" dirty="0"/>
              <a:t>, this means there is a method to resolve the conflicts when one signal has multiple drivers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30761"/>
            <a:ext cx="8610600" cy="356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20000" cy="990600"/>
          </a:xfrm>
        </p:spPr>
        <p:txBody>
          <a:bodyPr/>
          <a:lstStyle/>
          <a:p>
            <a:r>
              <a:rPr lang="en-US" dirty="0"/>
              <a:t>Overloaded operators for std_logic_1164 package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ECNG 4104        Ch. 3: VHDL Basics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Abou-Auf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Spring </a:t>
            </a:r>
            <a:r>
              <a:rPr lang="is-IS" dirty="0"/>
              <a:t>2018</a:t>
            </a:r>
            <a:r>
              <a:rPr lang="en-US" dirty="0"/>
              <a:t>               Slide </a:t>
            </a:r>
            <a:fld id="{71CBE6BC-1FFF-4F4F-AB68-9F297291CCF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50979"/>
            <a:ext cx="6688374" cy="350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4114"/>
      </p:ext>
    </p:extLst>
  </p:cSld>
  <p:clrMapOvr>
    <a:masterClrMapping/>
  </p:clrMapOvr>
</p:sld>
</file>

<file path=ppt/theme/theme1.xml><?xml version="1.0" encoding="utf-8"?>
<a:theme xmlns:a="http://schemas.openxmlformats.org/drawingml/2006/main" name="notes">
  <a:themeElements>
    <a:clrScheme name="n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ot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t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17102</TotalTime>
  <Words>1400</Words>
  <Application>Microsoft Office PowerPoint</Application>
  <PresentationFormat>On-screen Show (4:3)</PresentationFormat>
  <Paragraphs>210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Times New Roman</vt:lpstr>
      <vt:lpstr>Verdana</vt:lpstr>
      <vt:lpstr>notes</vt:lpstr>
      <vt:lpstr>Chapter 3  VHDL Basics</vt:lpstr>
      <vt:lpstr>VHDL Lexical Elements</vt:lpstr>
      <vt:lpstr>VHDL Objects</vt:lpstr>
      <vt:lpstr>VHDL Objects—cont.</vt:lpstr>
      <vt:lpstr>Data Types</vt:lpstr>
      <vt:lpstr>Standard VHDL types</vt:lpstr>
      <vt:lpstr>IEEE std_logic_1164 package</vt:lpstr>
      <vt:lpstr>The std_logic type </vt:lpstr>
      <vt:lpstr>Overloaded operators for std_logic_1164 package</vt:lpstr>
      <vt:lpstr>IEEE numeric_std package</vt:lpstr>
      <vt:lpstr>IEEE numeric_std package—functions</vt:lpstr>
      <vt:lpstr>IEEE numeric_std package—operators.</vt:lpstr>
      <vt:lpstr>VHDL Type Cast and Conversion Functions</vt:lpstr>
      <vt:lpstr>Example: Simple ALU</vt:lpstr>
      <vt:lpstr>IEEE numeric_std package—examples</vt:lpstr>
      <vt:lpstr>IEEE math_real—commonly used constants</vt:lpstr>
      <vt:lpstr>IEEE math_real—functions</vt:lpstr>
    </vt:vector>
  </TitlesOfParts>
  <Company>PyramidTech,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 Magnetostatic Fields</dc:title>
  <dc:creator>Ahmed Abou-Auf</dc:creator>
  <cp:lastModifiedBy>Ahmed Abou-Auf</cp:lastModifiedBy>
  <cp:revision>209</cp:revision>
  <cp:lastPrinted>2005-07-04T07:58:56Z</cp:lastPrinted>
  <dcterms:created xsi:type="dcterms:W3CDTF">2005-04-15T08:10:26Z</dcterms:created>
  <dcterms:modified xsi:type="dcterms:W3CDTF">2018-02-12T13:21:02Z</dcterms:modified>
</cp:coreProperties>
</file>