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 id="2147483668" r:id="rId2"/>
  </p:sldMasterIdLst>
  <p:notesMasterIdLst>
    <p:notesMasterId r:id="rId21"/>
  </p:notesMasterIdLst>
  <p:handoutMasterIdLst>
    <p:handoutMasterId r:id="rId22"/>
  </p:handoutMasterIdLst>
  <p:sldIdLst>
    <p:sldId id="256" r:id="rId3"/>
    <p:sldId id="410" r:id="rId4"/>
    <p:sldId id="421" r:id="rId5"/>
    <p:sldId id="433" r:id="rId6"/>
    <p:sldId id="450" r:id="rId7"/>
    <p:sldId id="454" r:id="rId8"/>
    <p:sldId id="422" r:id="rId9"/>
    <p:sldId id="449" r:id="rId10"/>
    <p:sldId id="457" r:id="rId11"/>
    <p:sldId id="465" r:id="rId12"/>
    <p:sldId id="466" r:id="rId13"/>
    <p:sldId id="468" r:id="rId14"/>
    <p:sldId id="474" r:id="rId15"/>
    <p:sldId id="469" r:id="rId16"/>
    <p:sldId id="470" r:id="rId17"/>
    <p:sldId id="471" r:id="rId18"/>
    <p:sldId id="472" r:id="rId19"/>
    <p:sldId id="473" r:id="rId20"/>
  </p:sldIdLst>
  <p:sldSz cx="9144000" cy="6858000" type="screen4x3"/>
  <p:notesSz cx="6858000" cy="9067800"/>
  <p:defaultTextStyle>
    <a:defPPr>
      <a:defRPr lang="en-US"/>
    </a:defPPr>
    <a:lvl1pPr algn="l" rtl="0" eaLnBrk="0" fontAlgn="base" hangingPunct="0">
      <a:spcBef>
        <a:spcPct val="0"/>
      </a:spcBef>
      <a:spcAft>
        <a:spcPct val="0"/>
      </a:spcAft>
      <a:defRPr sz="1200" kern="1200">
        <a:solidFill>
          <a:schemeClr val="tx1"/>
        </a:solidFill>
        <a:latin typeface="Arial" charset="0"/>
        <a:ea typeface="+mn-ea"/>
        <a:cs typeface="+mn-cs"/>
      </a:defRPr>
    </a:lvl1pPr>
    <a:lvl2pPr marL="457200" algn="l" rtl="0" eaLnBrk="0" fontAlgn="base" hangingPunct="0">
      <a:spcBef>
        <a:spcPct val="0"/>
      </a:spcBef>
      <a:spcAft>
        <a:spcPct val="0"/>
      </a:spcAft>
      <a:defRPr sz="1200" kern="1200">
        <a:solidFill>
          <a:schemeClr val="tx1"/>
        </a:solidFill>
        <a:latin typeface="Arial" charset="0"/>
        <a:ea typeface="+mn-ea"/>
        <a:cs typeface="+mn-cs"/>
      </a:defRPr>
    </a:lvl2pPr>
    <a:lvl3pPr marL="914400" algn="l" rtl="0" eaLnBrk="0" fontAlgn="base" hangingPunct="0">
      <a:spcBef>
        <a:spcPct val="0"/>
      </a:spcBef>
      <a:spcAft>
        <a:spcPct val="0"/>
      </a:spcAft>
      <a:defRPr sz="1200" kern="1200">
        <a:solidFill>
          <a:schemeClr val="tx1"/>
        </a:solidFill>
        <a:latin typeface="Arial" charset="0"/>
        <a:ea typeface="+mn-ea"/>
        <a:cs typeface="+mn-cs"/>
      </a:defRPr>
    </a:lvl3pPr>
    <a:lvl4pPr marL="1371600" algn="l" rtl="0" eaLnBrk="0" fontAlgn="base" hangingPunct="0">
      <a:spcBef>
        <a:spcPct val="0"/>
      </a:spcBef>
      <a:spcAft>
        <a:spcPct val="0"/>
      </a:spcAft>
      <a:defRPr sz="1200" kern="1200">
        <a:solidFill>
          <a:schemeClr val="tx1"/>
        </a:solidFill>
        <a:latin typeface="Arial" charset="0"/>
        <a:ea typeface="+mn-ea"/>
        <a:cs typeface="+mn-cs"/>
      </a:defRPr>
    </a:lvl4pPr>
    <a:lvl5pPr marL="1828800" algn="l" rtl="0" eaLnBrk="0" fontAlgn="base" hangingPunct="0">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D27D00"/>
    <a:srgbClr val="F0EA00"/>
    <a:srgbClr val="DDD800"/>
    <a:srgbClr val="FFFF00"/>
    <a:srgbClr val="FFFF66"/>
    <a:srgbClr val="FF33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96597" autoAdjust="0"/>
  </p:normalViewPr>
  <p:slideViewPr>
    <p:cSldViewPr>
      <p:cViewPr varScale="1">
        <p:scale>
          <a:sx n="118" d="100"/>
          <a:sy n="118" d="100"/>
        </p:scale>
        <p:origin x="1152" y="96"/>
      </p:cViewPr>
      <p:guideLst>
        <p:guide orient="horz" pos="2160"/>
        <p:guide pos="2880"/>
      </p:guideLst>
    </p:cSldViewPr>
  </p:slideViewPr>
  <p:outlineViewPr>
    <p:cViewPr>
      <p:scale>
        <a:sx n="33" d="100"/>
        <a:sy n="33" d="100"/>
      </p:scale>
      <p:origin x="0" y="-3936"/>
    </p:cViewPr>
  </p:outlineViewPr>
  <p:notesTextViewPr>
    <p:cViewPr>
      <p:scale>
        <a:sx n="100" d="100"/>
        <a:sy n="100" d="100"/>
      </p:scale>
      <p:origin x="0" y="0"/>
    </p:cViewPr>
  </p:notesTextViewPr>
  <p:sorterViewPr>
    <p:cViewPr>
      <p:scale>
        <a:sx n="138" d="100"/>
        <a:sy n="138" d="100"/>
      </p:scale>
      <p:origin x="0" y="0"/>
    </p:cViewPr>
  </p:sorterViewPr>
  <p:notesViewPr>
    <p:cSldViewPr>
      <p:cViewPr varScale="1">
        <p:scale>
          <a:sx n="75" d="100"/>
          <a:sy n="75" d="100"/>
        </p:scale>
        <p:origin x="-2371" y="-72"/>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97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Times New Roman" pitchFamily="18" charset="0"/>
              </a:defRPr>
            </a:lvl1pPr>
          </a:lstStyle>
          <a:p>
            <a:endParaRPr lang="en-US"/>
          </a:p>
        </p:txBody>
      </p:sp>
      <p:sp>
        <p:nvSpPr>
          <p:cNvPr id="366595" name="Rectangle 3"/>
          <p:cNvSpPr>
            <a:spLocks noGrp="1" noChangeArrowheads="1"/>
          </p:cNvSpPr>
          <p:nvPr>
            <p:ph type="dt" idx="1"/>
          </p:nvPr>
        </p:nvSpPr>
        <p:spPr bwMode="auto">
          <a:xfrm>
            <a:off x="3886200" y="0"/>
            <a:ext cx="297180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Times New Roman" pitchFamily="18" charset="0"/>
              </a:defRPr>
            </a:lvl1pPr>
          </a:lstStyle>
          <a:p>
            <a:endParaRPr lang="en-US"/>
          </a:p>
        </p:txBody>
      </p:sp>
      <p:sp>
        <p:nvSpPr>
          <p:cNvPr id="366596" name="Rectangle 4"/>
          <p:cNvSpPr>
            <a:spLocks noGrp="1" noRot="1" noChangeAspect="1" noChangeArrowheads="1" noTextEdit="1"/>
          </p:cNvSpPr>
          <p:nvPr>
            <p:ph type="sldImg" idx="2"/>
          </p:nvPr>
        </p:nvSpPr>
        <p:spPr bwMode="auto">
          <a:xfrm>
            <a:off x="1162050" y="679450"/>
            <a:ext cx="4533900" cy="34004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66597" name="Rectangle 5"/>
          <p:cNvSpPr>
            <a:spLocks noGrp="1" noChangeArrowheads="1"/>
          </p:cNvSpPr>
          <p:nvPr>
            <p:ph type="body" sz="quarter" idx="3"/>
          </p:nvPr>
        </p:nvSpPr>
        <p:spPr bwMode="auto">
          <a:xfrm>
            <a:off x="914400" y="4306888"/>
            <a:ext cx="5029200" cy="4081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366598" name="Rectangle 6"/>
          <p:cNvSpPr>
            <a:spLocks noGrp="1" noChangeArrowheads="1"/>
          </p:cNvSpPr>
          <p:nvPr>
            <p:ph type="ftr" sz="quarter" idx="4"/>
          </p:nvPr>
        </p:nvSpPr>
        <p:spPr bwMode="auto">
          <a:xfrm>
            <a:off x="0" y="8613775"/>
            <a:ext cx="297180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Times New Roman" pitchFamily="18" charset="0"/>
              </a:defRPr>
            </a:lvl1pPr>
          </a:lstStyle>
          <a:p>
            <a:endParaRPr lang="en-US"/>
          </a:p>
        </p:txBody>
      </p:sp>
      <p:sp>
        <p:nvSpPr>
          <p:cNvPr id="366599" name="Rectangle 7"/>
          <p:cNvSpPr>
            <a:spLocks noGrp="1" noChangeArrowheads="1"/>
          </p:cNvSpPr>
          <p:nvPr>
            <p:ph type="sldNum" sz="quarter" idx="5"/>
          </p:nvPr>
        </p:nvSpPr>
        <p:spPr bwMode="auto">
          <a:xfrm>
            <a:off x="3886200" y="8613775"/>
            <a:ext cx="297180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a:latin typeface="Times New Roman" pitchFamily="18" charset="0"/>
              </a:defRPr>
            </a:lvl1pPr>
          </a:lstStyle>
          <a:p>
            <a:fld id="{31C40F9E-2AFA-451A-953A-7BA17E40BA18}" type="slidenum">
              <a:rPr lang="en-US"/>
              <a:pPr/>
              <a:t>‹#›</a:t>
            </a:fld>
            <a:endParaRPr lang="en-US"/>
          </a:p>
        </p:txBody>
      </p:sp>
    </p:spTree>
    <p:extLst>
      <p:ext uri="{BB962C8B-B14F-4D97-AF65-F5344CB8AC3E}">
        <p14:creationId xmlns:p14="http://schemas.microsoft.com/office/powerpoint/2010/main" val="1667835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07A034-3EF7-423F-A80E-EEA95138B179}" type="slidenum">
              <a:rPr lang="en-US"/>
              <a:pPr/>
              <a:t>1</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9389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783E9B-E42C-45E7-91E2-6C2E131CD63E}" type="slidenum">
              <a:rPr lang="en-US"/>
              <a:pPr/>
              <a:t>2</a:t>
            </a:fld>
            <a:endParaRPr lang="en-US"/>
          </a:p>
        </p:txBody>
      </p:sp>
      <p:sp>
        <p:nvSpPr>
          <p:cNvPr id="1363970" name="Rectangle 2"/>
          <p:cNvSpPr>
            <a:spLocks noGrp="1" noRot="1" noChangeAspect="1" noChangeArrowheads="1" noTextEdit="1"/>
          </p:cNvSpPr>
          <p:nvPr>
            <p:ph type="sldImg"/>
          </p:nvPr>
        </p:nvSpPr>
        <p:spPr>
          <a:ln/>
        </p:spPr>
      </p:sp>
      <p:sp>
        <p:nvSpPr>
          <p:cNvPr id="136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238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49A61A93-C340-4631-BC97-38FA2DC70482}" type="slidenum">
              <a:rPr lang="en-US" smtClean="0">
                <a:latin typeface="Times New Roman" pitchFamily="18" charset="0"/>
              </a:rPr>
              <a:pPr/>
              <a:t>5</a:t>
            </a:fld>
            <a:endParaRPr lang="en-US">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endParaRPr lang="en-US"/>
          </a:p>
        </p:txBody>
      </p:sp>
    </p:spTree>
    <p:extLst>
      <p:ext uri="{BB962C8B-B14F-4D97-AF65-F5344CB8AC3E}">
        <p14:creationId xmlns:p14="http://schemas.microsoft.com/office/powerpoint/2010/main" val="4027499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lstStyle/>
          <a:p>
            <a:endParaRPr lang="en-US"/>
          </a:p>
        </p:txBody>
      </p:sp>
      <p:sp>
        <p:nvSpPr>
          <p:cNvPr id="48132" name="Slide Number Placeholder 3"/>
          <p:cNvSpPr>
            <a:spLocks noGrp="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09638F56-D5F0-46DE-8902-FDDEFFBA11A9}" type="slidenum">
              <a:rPr lang="en-US" smtClean="0">
                <a:latin typeface="Times New Roman" pitchFamily="18" charset="0"/>
              </a:rPr>
              <a:pPr/>
              <a:t>6</a:t>
            </a:fld>
            <a:endParaRPr lang="en-US">
              <a:latin typeface="Times New Roman" pitchFamily="18" charset="0"/>
            </a:endParaRPr>
          </a:p>
        </p:txBody>
      </p:sp>
    </p:spTree>
    <p:extLst>
      <p:ext uri="{BB962C8B-B14F-4D97-AF65-F5344CB8AC3E}">
        <p14:creationId xmlns:p14="http://schemas.microsoft.com/office/powerpoint/2010/main" val="312594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40F9E-2AFA-451A-953A-7BA17E40BA18}" type="slidenum">
              <a:rPr lang="en-US" smtClean="0"/>
              <a:pPr/>
              <a:t>14</a:t>
            </a:fld>
            <a:endParaRPr lang="en-US"/>
          </a:p>
        </p:txBody>
      </p:sp>
    </p:spTree>
    <p:extLst>
      <p:ext uri="{BB962C8B-B14F-4D97-AF65-F5344CB8AC3E}">
        <p14:creationId xmlns:p14="http://schemas.microsoft.com/office/powerpoint/2010/main" val="121680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a:t>
            </a:r>
            <a:r>
              <a:rPr lang="is-IS" dirty="0"/>
              <a:t>2019</a:t>
            </a:r>
            <a:r>
              <a:rPr lang="en-US" dirty="0"/>
              <a:t>               Slide </a:t>
            </a:r>
            <a:fld id="{666A529B-DAC1-4992-8EF0-757C3790A569}" type="slidenum">
              <a:rPr lang="en-US"/>
              <a:pPr/>
              <a:t>‹#›</a:t>
            </a:fld>
            <a:endParaRPr lang="en-US" dirty="0"/>
          </a:p>
        </p:txBody>
      </p:sp>
    </p:spTree>
    <p:extLst>
      <p:ext uri="{BB962C8B-B14F-4D97-AF65-F5344CB8AC3E}">
        <p14:creationId xmlns:p14="http://schemas.microsoft.com/office/powerpoint/2010/main" val="318834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a:t>
            </a:r>
            <a:r>
              <a:rPr lang="is-IS" dirty="0"/>
              <a:t>2019</a:t>
            </a:r>
            <a:r>
              <a:rPr lang="en-US" dirty="0"/>
              <a:t>               Slide </a:t>
            </a:r>
            <a:fld id="{C9AC0C1F-1ED8-4C09-A551-61F68D880B0B}" type="slidenum">
              <a:rPr lang="en-US"/>
              <a:pPr/>
              <a:t>‹#›</a:t>
            </a:fld>
            <a:endParaRPr lang="en-US" dirty="0"/>
          </a:p>
        </p:txBody>
      </p:sp>
    </p:spTree>
    <p:extLst>
      <p:ext uri="{BB962C8B-B14F-4D97-AF65-F5344CB8AC3E}">
        <p14:creationId xmlns:p14="http://schemas.microsoft.com/office/powerpoint/2010/main" val="33000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a:t>
            </a:r>
            <a:r>
              <a:rPr lang="is-IS" dirty="0"/>
              <a:t>2019</a:t>
            </a:r>
            <a:r>
              <a:rPr lang="en-US" dirty="0"/>
              <a:t>               Slide </a:t>
            </a:r>
            <a:fld id="{A7B9E68C-AB41-4DE8-824F-8817B48DA8F6}" type="slidenum">
              <a:rPr lang="en-US"/>
              <a:pPr/>
              <a:t>‹#›</a:t>
            </a:fld>
            <a:endParaRPr lang="en-US" dirty="0"/>
          </a:p>
        </p:txBody>
      </p:sp>
    </p:spTree>
    <p:extLst>
      <p:ext uri="{BB962C8B-B14F-4D97-AF65-F5344CB8AC3E}">
        <p14:creationId xmlns:p14="http://schemas.microsoft.com/office/powerpoint/2010/main" val="150278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B22F7-AE40-4A46-8418-D3A7BA0B659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AD5C05-07B2-4ADA-A18F-0FFB17A56E1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C1847-C029-4520-A8CA-AC975C088F15}"/>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5" name="Footer Placeholder 4">
            <a:extLst>
              <a:ext uri="{FF2B5EF4-FFF2-40B4-BE49-F238E27FC236}">
                <a16:creationId xmlns:a16="http://schemas.microsoft.com/office/drawing/2014/main" id="{7BA5BC18-A4BA-47F5-84D2-8E5C82022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E7F72-F454-4B83-9508-97D3C9268772}"/>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1569340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CA8E-592F-441A-AFC1-32C1716E6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622C3-6DC8-494D-9284-2853CC27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74FDE-E8B0-418B-8509-AEEF04A37A88}"/>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5" name="Footer Placeholder 4">
            <a:extLst>
              <a:ext uri="{FF2B5EF4-FFF2-40B4-BE49-F238E27FC236}">
                <a16:creationId xmlns:a16="http://schemas.microsoft.com/office/drawing/2014/main" id="{FECBFB73-ACB2-4E19-BC6E-CC852C7B0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6DFD6-83C4-4EAD-AAA0-0DDAADA50C76}"/>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373832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6217-B28A-4134-A725-4EEBE65EBBC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2345C-5783-453B-9C14-AF31A2913C85}"/>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276DA-D4E7-43C1-B0F6-CF7F6507C38A}"/>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5" name="Footer Placeholder 4">
            <a:extLst>
              <a:ext uri="{FF2B5EF4-FFF2-40B4-BE49-F238E27FC236}">
                <a16:creationId xmlns:a16="http://schemas.microsoft.com/office/drawing/2014/main" id="{3F3ED445-C26B-4277-B12C-143CADBE0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6DDDA-76E6-4A92-8A42-BC5EF2EE7A44}"/>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3904508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2CCF-3891-4706-A6D1-D2263F0B8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656C45-697D-4CBE-95CC-76FD912E19C8}"/>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6F299E-73A8-474E-A253-59C534E4ECAF}"/>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00FDAA-04F3-4D3E-B608-0ED8997EC10B}"/>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6" name="Footer Placeholder 5">
            <a:extLst>
              <a:ext uri="{FF2B5EF4-FFF2-40B4-BE49-F238E27FC236}">
                <a16:creationId xmlns:a16="http://schemas.microsoft.com/office/drawing/2014/main" id="{439C1FEA-1287-47DF-A314-8F80CEB62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4967E-C0B9-47AE-8B5E-C76A4F5C1928}"/>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269548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6D02-790D-4D9A-9110-EF03E61D639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5A85D-3794-4F75-848E-78CC48F4214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4533E-41E8-4AB0-911F-623E53947ED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09E852-FBC4-403C-92AD-69D99DA0B74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170C7-4C23-4CD4-B9FB-0988285A1AE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AF1CD-E10D-47C5-AC22-98A5284EF005}"/>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8" name="Footer Placeholder 7">
            <a:extLst>
              <a:ext uri="{FF2B5EF4-FFF2-40B4-BE49-F238E27FC236}">
                <a16:creationId xmlns:a16="http://schemas.microsoft.com/office/drawing/2014/main" id="{0A391ACA-0623-4A12-88D9-ADA59D4178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549CC5-AA41-403A-A891-C443EE7059E6}"/>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4125927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B9FF-09D5-48C3-8455-287F7DC0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B19D2-78E1-4F33-AB68-B183AA89E3FA}"/>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4" name="Footer Placeholder 3">
            <a:extLst>
              <a:ext uri="{FF2B5EF4-FFF2-40B4-BE49-F238E27FC236}">
                <a16:creationId xmlns:a16="http://schemas.microsoft.com/office/drawing/2014/main" id="{920472CA-D8F0-4A29-B473-1808DFB85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1C8FA1-2ED2-45A8-BF3A-97420EA68DB6}"/>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1874641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0012FD-630D-4F34-9BBC-5C61CD86A327}"/>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3" name="Footer Placeholder 2">
            <a:extLst>
              <a:ext uri="{FF2B5EF4-FFF2-40B4-BE49-F238E27FC236}">
                <a16:creationId xmlns:a16="http://schemas.microsoft.com/office/drawing/2014/main" id="{14AFA599-9FB5-4849-AD85-974AFE39F9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44CB7-1527-4873-80E3-5E867FFD99D6}"/>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1782685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48D4-9A5D-47D7-9857-C8405C477FC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7B6C90-E66F-4E32-A74F-E8A26817DA1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644C07-D7A3-44DA-8106-93BFCDF9104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53A2F-33EB-4327-BAE9-3BFFDF86FFD0}"/>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6" name="Footer Placeholder 5">
            <a:extLst>
              <a:ext uri="{FF2B5EF4-FFF2-40B4-BE49-F238E27FC236}">
                <a16:creationId xmlns:a16="http://schemas.microsoft.com/office/drawing/2014/main" id="{C6079CD0-E3CA-45A8-9FEF-32A338938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1715A-6AF9-40FB-B955-46A0A8FF07A0}"/>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228086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a:t>
            </a:r>
            <a:r>
              <a:rPr lang="is-IS" dirty="0"/>
              <a:t>2019</a:t>
            </a:r>
            <a:r>
              <a:rPr lang="en-US" dirty="0"/>
              <a:t>              Slide </a:t>
            </a:r>
            <a:fld id="{0CC036D3-185A-4CEC-9049-77D6EEEF1945}" type="slidenum">
              <a:rPr lang="en-US" smtClean="0"/>
              <a:pPr/>
              <a:t>‹#›</a:t>
            </a:fld>
            <a:endParaRPr lang="en-US" dirty="0"/>
          </a:p>
        </p:txBody>
      </p:sp>
    </p:spTree>
    <p:extLst>
      <p:ext uri="{BB962C8B-B14F-4D97-AF65-F5344CB8AC3E}">
        <p14:creationId xmlns:p14="http://schemas.microsoft.com/office/powerpoint/2010/main" val="1927416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D86B-6AA0-413B-AF46-E392043A7B6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5A76DF-D944-4FB3-985A-C13436CDA86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7D7E9B-64E9-428D-834B-10679049BB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CD97F-4254-4C59-A5A8-5ED91E22420A}"/>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6" name="Footer Placeholder 5">
            <a:extLst>
              <a:ext uri="{FF2B5EF4-FFF2-40B4-BE49-F238E27FC236}">
                <a16:creationId xmlns:a16="http://schemas.microsoft.com/office/drawing/2014/main" id="{AD3C7A2A-0445-4BEA-8FA0-C6BD92CBF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13004-48E2-4DC7-9D4E-3196DED972E2}"/>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1046878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7486B-6C9F-40F4-8C6F-6124C1BDE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32A0A3-38AE-472F-A060-8F1A19B51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48325-BB60-4C1C-8B86-6E42411F41BA}"/>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5" name="Footer Placeholder 4">
            <a:extLst>
              <a:ext uri="{FF2B5EF4-FFF2-40B4-BE49-F238E27FC236}">
                <a16:creationId xmlns:a16="http://schemas.microsoft.com/office/drawing/2014/main" id="{A1CF05D0-EA75-409F-A793-8B9666942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3F235-E807-4256-BD1D-4E34D74880BF}"/>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1302197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B9338-28EA-4DD1-B6C6-BABBCC0295A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4F69F-6B33-4ECA-B2ED-F1FDFDD0FA9A}"/>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94563-DA83-4B1B-ACF6-56D380D127E4}"/>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5" name="Footer Placeholder 4">
            <a:extLst>
              <a:ext uri="{FF2B5EF4-FFF2-40B4-BE49-F238E27FC236}">
                <a16:creationId xmlns:a16="http://schemas.microsoft.com/office/drawing/2014/main" id="{D5DA0EDC-ABAB-4C30-ABC3-381BC5D11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90B8E-44ED-4C04-885E-A0450458690D}"/>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4249941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8896-5BE6-4B15-8F00-ED0CDC3B83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EF3BF-ACDB-4D42-8BA5-715EC237DAD5}"/>
              </a:ext>
            </a:extLst>
          </p:cNvPr>
          <p:cNvSpPr>
            <a:spLocks noGrp="1"/>
          </p:cNvSpPr>
          <p:nvPr>
            <p:ph type="dt" sz="half" idx="10"/>
          </p:nvPr>
        </p:nvSpPr>
        <p:spPr/>
        <p:txBody>
          <a:bodyPr/>
          <a:lstStyle/>
          <a:p>
            <a:fld id="{305674A0-18D9-479D-90A7-7C4268E097D6}" type="datetimeFigureOut">
              <a:rPr lang="en-US" smtClean="0"/>
              <a:t>11/11/2019</a:t>
            </a:fld>
            <a:endParaRPr lang="en-US"/>
          </a:p>
        </p:txBody>
      </p:sp>
      <p:sp>
        <p:nvSpPr>
          <p:cNvPr id="4" name="Footer Placeholder 3">
            <a:extLst>
              <a:ext uri="{FF2B5EF4-FFF2-40B4-BE49-F238E27FC236}">
                <a16:creationId xmlns:a16="http://schemas.microsoft.com/office/drawing/2014/main" id="{8BFC8C8A-C72B-4EBA-9980-2627698A2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6551FB-4BEA-4857-B4B5-FB414327E79F}"/>
              </a:ext>
            </a:extLst>
          </p:cNvPr>
          <p:cNvSpPr>
            <a:spLocks noGrp="1"/>
          </p:cNvSpPr>
          <p:nvPr>
            <p:ph type="sldNum" sz="quarter" idx="12"/>
          </p:nvPr>
        </p:nvSpPr>
        <p:spPr/>
        <p:txBody>
          <a:bodyPr/>
          <a:lstStyle/>
          <a:p>
            <a:fld id="{09B410A4-8747-4717-AD87-E8761B0F5A0B}" type="slidenum">
              <a:rPr lang="en-US" smtClean="0"/>
              <a:t>‹#›</a:t>
            </a:fld>
            <a:endParaRPr lang="en-US"/>
          </a:p>
        </p:txBody>
      </p:sp>
    </p:spTree>
    <p:extLst>
      <p:ext uri="{BB962C8B-B14F-4D97-AF65-F5344CB8AC3E}">
        <p14:creationId xmlns:p14="http://schemas.microsoft.com/office/powerpoint/2010/main" val="3528282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lvl1pPr>
              <a:defRPr/>
            </a:lvl1pPr>
          </a:lstStyle>
          <a:p>
            <a:r>
              <a:rPr lang="en-US"/>
              <a:t>Dr. Abou-Auf</a:t>
            </a:r>
          </a:p>
        </p:txBody>
      </p:sp>
      <p:sp>
        <p:nvSpPr>
          <p:cNvPr id="6" name="Slide Number Placeholder 5"/>
          <p:cNvSpPr>
            <a:spLocks noGrp="1"/>
          </p:cNvSpPr>
          <p:nvPr>
            <p:ph type="sldNum" sz="quarter" idx="12"/>
          </p:nvPr>
        </p:nvSpPr>
        <p:spPr/>
        <p:txBody>
          <a:bodyPr/>
          <a:lstStyle>
            <a:lvl1pPr>
              <a:defRPr/>
            </a:lvl1pPr>
          </a:lstStyle>
          <a:p>
            <a:r>
              <a:rPr lang="en-US" dirty="0"/>
              <a:t> Fall </a:t>
            </a:r>
            <a:r>
              <a:rPr lang="is-IS" dirty="0"/>
              <a:t>2019</a:t>
            </a:r>
            <a:r>
              <a:rPr lang="en-US" dirty="0"/>
              <a:t>               Slide </a:t>
            </a:r>
            <a:fld id="{120D2F72-2165-4B67-BBED-90B0D47F3FD7}" type="slidenum">
              <a:rPr lang="en-US"/>
              <a:pPr/>
              <a:t>‹#›</a:t>
            </a:fld>
            <a:endParaRPr lang="en-US" dirty="0"/>
          </a:p>
        </p:txBody>
      </p:sp>
    </p:spTree>
    <p:extLst>
      <p:ext uri="{BB962C8B-B14F-4D97-AF65-F5344CB8AC3E}">
        <p14:creationId xmlns:p14="http://schemas.microsoft.com/office/powerpoint/2010/main" val="357500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26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a:t>
            </a:r>
            <a:r>
              <a:rPr lang="is-IS" dirty="0"/>
              <a:t>2019</a:t>
            </a:r>
            <a:r>
              <a:rPr lang="en-US" dirty="0"/>
              <a:t>               Slide </a:t>
            </a:r>
            <a:fld id="{9CD7EF39-337A-453B-BC73-912EC20FED9C}" type="slidenum">
              <a:rPr lang="en-US"/>
              <a:pPr/>
              <a:t>‹#›</a:t>
            </a:fld>
            <a:endParaRPr lang="en-US" dirty="0"/>
          </a:p>
        </p:txBody>
      </p:sp>
    </p:spTree>
    <p:extLst>
      <p:ext uri="{BB962C8B-B14F-4D97-AF65-F5344CB8AC3E}">
        <p14:creationId xmlns:p14="http://schemas.microsoft.com/office/powerpoint/2010/main" val="4550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8" name="Footer Placeholder 7"/>
          <p:cNvSpPr>
            <a:spLocks noGrp="1"/>
          </p:cNvSpPr>
          <p:nvPr>
            <p:ph type="ftr" sz="quarter" idx="11"/>
          </p:nvPr>
        </p:nvSpPr>
        <p:spPr/>
        <p:txBody>
          <a:bodyPr/>
          <a:lstStyle>
            <a:lvl1pPr>
              <a:defRPr/>
            </a:lvl1pPr>
          </a:lstStyle>
          <a:p>
            <a:r>
              <a:rPr lang="en-US"/>
              <a:t>Dr. Abou-Auf</a:t>
            </a:r>
          </a:p>
        </p:txBody>
      </p:sp>
      <p:sp>
        <p:nvSpPr>
          <p:cNvPr id="9" name="Slide Number Placeholder 8"/>
          <p:cNvSpPr>
            <a:spLocks noGrp="1"/>
          </p:cNvSpPr>
          <p:nvPr>
            <p:ph type="sldNum" sz="quarter" idx="12"/>
          </p:nvPr>
        </p:nvSpPr>
        <p:spPr/>
        <p:txBody>
          <a:bodyPr/>
          <a:lstStyle>
            <a:lvl1pPr>
              <a:defRPr/>
            </a:lvl1pPr>
          </a:lstStyle>
          <a:p>
            <a:r>
              <a:rPr lang="en-US" dirty="0"/>
              <a:t> Fall </a:t>
            </a:r>
            <a:r>
              <a:rPr lang="is-IS" dirty="0"/>
              <a:t>2019</a:t>
            </a:r>
            <a:r>
              <a:rPr lang="en-US" dirty="0"/>
              <a:t>               Slide </a:t>
            </a:r>
            <a:fld id="{F89C5A97-9FC6-404D-8190-4EC991412A39}" type="slidenum">
              <a:rPr lang="en-US"/>
              <a:pPr/>
              <a:t>‹#›</a:t>
            </a:fld>
            <a:endParaRPr lang="en-US" dirty="0"/>
          </a:p>
        </p:txBody>
      </p:sp>
    </p:spTree>
    <p:extLst>
      <p:ext uri="{BB962C8B-B14F-4D97-AF65-F5344CB8AC3E}">
        <p14:creationId xmlns:p14="http://schemas.microsoft.com/office/powerpoint/2010/main" val="387900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4" name="Footer Placeholder 3"/>
          <p:cNvSpPr>
            <a:spLocks noGrp="1"/>
          </p:cNvSpPr>
          <p:nvPr>
            <p:ph type="ftr" sz="quarter" idx="11"/>
          </p:nvPr>
        </p:nvSpPr>
        <p:spPr/>
        <p:txBody>
          <a:bodyPr/>
          <a:lstStyle>
            <a:lvl1pPr>
              <a:defRPr/>
            </a:lvl1pPr>
          </a:lstStyle>
          <a:p>
            <a:r>
              <a:rPr lang="en-US"/>
              <a:t>Dr. Abou-Auf</a:t>
            </a:r>
          </a:p>
        </p:txBody>
      </p:sp>
      <p:sp>
        <p:nvSpPr>
          <p:cNvPr id="5" name="Slide Number Placeholder 4"/>
          <p:cNvSpPr>
            <a:spLocks noGrp="1"/>
          </p:cNvSpPr>
          <p:nvPr>
            <p:ph type="sldNum" sz="quarter" idx="12"/>
          </p:nvPr>
        </p:nvSpPr>
        <p:spPr/>
        <p:txBody>
          <a:bodyPr/>
          <a:lstStyle>
            <a:lvl1pPr>
              <a:defRPr/>
            </a:lvl1pPr>
          </a:lstStyle>
          <a:p>
            <a:r>
              <a:rPr lang="en-US" dirty="0"/>
              <a:t> Fall </a:t>
            </a:r>
            <a:r>
              <a:rPr lang="is-IS" dirty="0"/>
              <a:t>2019</a:t>
            </a:r>
            <a:r>
              <a:rPr lang="en-US" dirty="0"/>
              <a:t>               Slide </a:t>
            </a:r>
            <a:fld id="{435F5E0A-DECD-479B-AE17-052AC9811A0B}" type="slidenum">
              <a:rPr lang="en-US"/>
              <a:pPr/>
              <a:t>‹#›</a:t>
            </a:fld>
            <a:endParaRPr lang="en-US" dirty="0"/>
          </a:p>
        </p:txBody>
      </p:sp>
    </p:spTree>
    <p:extLst>
      <p:ext uri="{BB962C8B-B14F-4D97-AF65-F5344CB8AC3E}">
        <p14:creationId xmlns:p14="http://schemas.microsoft.com/office/powerpoint/2010/main" val="393742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3" name="Footer Placeholder 2"/>
          <p:cNvSpPr>
            <a:spLocks noGrp="1"/>
          </p:cNvSpPr>
          <p:nvPr>
            <p:ph type="ftr" sz="quarter" idx="11"/>
          </p:nvPr>
        </p:nvSpPr>
        <p:spPr/>
        <p:txBody>
          <a:bodyPr/>
          <a:lstStyle>
            <a:lvl1pPr>
              <a:defRPr/>
            </a:lvl1pPr>
          </a:lstStyle>
          <a:p>
            <a:r>
              <a:rPr lang="en-US"/>
              <a:t>Dr. Abou-Auf</a:t>
            </a:r>
          </a:p>
        </p:txBody>
      </p:sp>
      <p:sp>
        <p:nvSpPr>
          <p:cNvPr id="4" name="Slide Number Placeholder 3"/>
          <p:cNvSpPr>
            <a:spLocks noGrp="1"/>
          </p:cNvSpPr>
          <p:nvPr>
            <p:ph type="sldNum" sz="quarter" idx="12"/>
          </p:nvPr>
        </p:nvSpPr>
        <p:spPr/>
        <p:txBody>
          <a:bodyPr/>
          <a:lstStyle>
            <a:lvl1pPr>
              <a:defRPr/>
            </a:lvl1pPr>
          </a:lstStyle>
          <a:p>
            <a:r>
              <a:rPr lang="en-US" dirty="0"/>
              <a:t> Fall </a:t>
            </a:r>
            <a:r>
              <a:rPr lang="is-IS" dirty="0"/>
              <a:t>2019</a:t>
            </a:r>
            <a:r>
              <a:rPr lang="en-US" dirty="0"/>
              <a:t>               Slide </a:t>
            </a:r>
            <a:fld id="{2728ABDB-30F3-4783-BFE5-887698164778}" type="slidenum">
              <a:rPr lang="en-US"/>
              <a:pPr/>
              <a:t>‹#›</a:t>
            </a:fld>
            <a:endParaRPr lang="en-US" dirty="0"/>
          </a:p>
        </p:txBody>
      </p:sp>
    </p:spTree>
    <p:extLst>
      <p:ext uri="{BB962C8B-B14F-4D97-AF65-F5344CB8AC3E}">
        <p14:creationId xmlns:p14="http://schemas.microsoft.com/office/powerpoint/2010/main" val="69179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a:t>
            </a:r>
            <a:r>
              <a:rPr lang="is-IS" dirty="0"/>
              <a:t>2019</a:t>
            </a:r>
            <a:r>
              <a:rPr lang="en-US" dirty="0"/>
              <a:t>               Slide </a:t>
            </a:r>
            <a:fld id="{0A80B801-9868-472D-8E27-D324381B2BCB}" type="slidenum">
              <a:rPr lang="en-US"/>
              <a:pPr/>
              <a:t>‹#›</a:t>
            </a:fld>
            <a:endParaRPr lang="en-US" dirty="0"/>
          </a:p>
        </p:txBody>
      </p:sp>
    </p:spTree>
    <p:extLst>
      <p:ext uri="{BB962C8B-B14F-4D97-AF65-F5344CB8AC3E}">
        <p14:creationId xmlns:p14="http://schemas.microsoft.com/office/powerpoint/2010/main" val="37723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dirty="0"/>
              <a:t>ECNG 414        </a:t>
            </a:r>
            <a:r>
              <a:rPr lang="pl-PL" dirty="0"/>
              <a:t>Ch. 7</a:t>
            </a:r>
            <a:r>
              <a:rPr lang="en-US" dirty="0"/>
              <a:t>: Clock Domain Crossing</a:t>
            </a:r>
          </a:p>
        </p:txBody>
      </p:sp>
      <p:sp>
        <p:nvSpPr>
          <p:cNvPr id="6" name="Footer Placeholder 5"/>
          <p:cNvSpPr>
            <a:spLocks noGrp="1"/>
          </p:cNvSpPr>
          <p:nvPr>
            <p:ph type="ftr" sz="quarter" idx="11"/>
          </p:nvPr>
        </p:nvSpPr>
        <p:spPr/>
        <p:txBody>
          <a:bodyPr/>
          <a:lstStyle>
            <a:lvl1pPr>
              <a:defRPr/>
            </a:lvl1pPr>
          </a:lstStyle>
          <a:p>
            <a:r>
              <a:rPr lang="en-US"/>
              <a:t>Dr. Abou-Auf</a:t>
            </a:r>
          </a:p>
        </p:txBody>
      </p:sp>
      <p:sp>
        <p:nvSpPr>
          <p:cNvPr id="7" name="Slide Number Placeholder 6"/>
          <p:cNvSpPr>
            <a:spLocks noGrp="1"/>
          </p:cNvSpPr>
          <p:nvPr>
            <p:ph type="sldNum" sz="quarter" idx="12"/>
          </p:nvPr>
        </p:nvSpPr>
        <p:spPr/>
        <p:txBody>
          <a:bodyPr/>
          <a:lstStyle>
            <a:lvl1pPr>
              <a:defRPr/>
            </a:lvl1pPr>
          </a:lstStyle>
          <a:p>
            <a:r>
              <a:rPr lang="en-US" dirty="0"/>
              <a:t> Fall </a:t>
            </a:r>
            <a:r>
              <a:rPr lang="is-IS" dirty="0"/>
              <a:t>2019</a:t>
            </a:r>
            <a:r>
              <a:rPr lang="en-US" dirty="0"/>
              <a:t>               Slide </a:t>
            </a:r>
            <a:fld id="{17520761-F98C-4031-AB71-FBE6EE189A64}" type="slidenum">
              <a:rPr lang="en-US"/>
              <a:pPr/>
              <a:t>‹#›</a:t>
            </a:fld>
            <a:endParaRPr lang="en-US" dirty="0"/>
          </a:p>
        </p:txBody>
      </p:sp>
    </p:spTree>
    <p:extLst>
      <p:ext uri="{BB962C8B-B14F-4D97-AF65-F5344CB8AC3E}">
        <p14:creationId xmlns:p14="http://schemas.microsoft.com/office/powerpoint/2010/main" val="912383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bwMode="auto">
          <a:xfrm>
            <a:off x="1143000" y="0"/>
            <a:ext cx="73152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90883" name="Rectangle 3"/>
          <p:cNvSpPr>
            <a:spLocks noGrp="1" noChangeArrowheads="1"/>
          </p:cNvSpPr>
          <p:nvPr>
            <p:ph type="body" idx="1"/>
          </p:nvPr>
        </p:nvSpPr>
        <p:spPr bwMode="auto">
          <a:xfrm>
            <a:off x="228600" y="1066800"/>
            <a:ext cx="86868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	</a:t>
            </a:r>
          </a:p>
        </p:txBody>
      </p:sp>
      <p:sp>
        <p:nvSpPr>
          <p:cNvPr id="890884" name="Rectangle 4"/>
          <p:cNvSpPr>
            <a:spLocks noGrp="1" noChangeArrowheads="1"/>
          </p:cNvSpPr>
          <p:nvPr>
            <p:ph type="dt" sz="half" idx="2"/>
          </p:nvPr>
        </p:nvSpPr>
        <p:spPr bwMode="auto">
          <a:xfrm>
            <a:off x="76200" y="6553200"/>
            <a:ext cx="3048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Times New Roman" pitchFamily="18" charset="0"/>
              </a:defRPr>
            </a:lvl1pPr>
          </a:lstStyle>
          <a:p>
            <a:r>
              <a:rPr lang="en-US" dirty="0"/>
              <a:t>ECNG 414        </a:t>
            </a:r>
            <a:r>
              <a:rPr lang="pl-PL" dirty="0"/>
              <a:t>Ch. 7</a:t>
            </a:r>
            <a:r>
              <a:rPr lang="en-US" dirty="0"/>
              <a:t>: Clock Domain Crossing</a:t>
            </a:r>
          </a:p>
        </p:txBody>
      </p:sp>
      <p:sp>
        <p:nvSpPr>
          <p:cNvPr id="890885" name="Rectangle 5"/>
          <p:cNvSpPr>
            <a:spLocks noGrp="1" noChangeArrowheads="1"/>
          </p:cNvSpPr>
          <p:nvPr>
            <p:ph type="ftr" sz="quarter" idx="3"/>
          </p:nvPr>
        </p:nvSpPr>
        <p:spPr bwMode="auto">
          <a:xfrm>
            <a:off x="3733800" y="6553200"/>
            <a:ext cx="1600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r>
              <a:rPr lang="en-US"/>
              <a:t>Dr. Abou-Auf</a:t>
            </a:r>
          </a:p>
        </p:txBody>
      </p:sp>
      <p:sp>
        <p:nvSpPr>
          <p:cNvPr id="890886" name="Rectangle 6"/>
          <p:cNvSpPr>
            <a:spLocks noGrp="1" noChangeArrowheads="1"/>
          </p:cNvSpPr>
          <p:nvPr>
            <p:ph type="sldNum" sz="quarter" idx="4"/>
          </p:nvPr>
        </p:nvSpPr>
        <p:spPr bwMode="auto">
          <a:xfrm>
            <a:off x="7315200" y="6553200"/>
            <a:ext cx="1752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Times New Roman" pitchFamily="18" charset="0"/>
              </a:defRPr>
            </a:lvl1pPr>
          </a:lstStyle>
          <a:p>
            <a:r>
              <a:rPr lang="en-US" dirty="0"/>
              <a:t> Fall </a:t>
            </a:r>
            <a:r>
              <a:rPr lang="is-IS" dirty="0"/>
              <a:t>2019</a:t>
            </a:r>
            <a:r>
              <a:rPr lang="en-US" dirty="0"/>
              <a:t>               Slide </a:t>
            </a:r>
            <a:fld id="{E1C3B8DA-AE59-4FB4-8AD0-AC612C094B2D}" type="slidenum">
              <a:rPr lang="en-US"/>
              <a:pPr/>
              <a:t>‹#›</a:t>
            </a:fld>
            <a:endParaRPr lang="en-US" dirty="0"/>
          </a:p>
        </p:txBody>
      </p:sp>
      <p:sp>
        <p:nvSpPr>
          <p:cNvPr id="890887" name="Line 7"/>
          <p:cNvSpPr>
            <a:spLocks noChangeShapeType="1"/>
          </p:cNvSpPr>
          <p:nvPr/>
        </p:nvSpPr>
        <p:spPr bwMode="auto">
          <a:xfrm flipV="1">
            <a:off x="228600" y="990600"/>
            <a:ext cx="8686800" cy="0"/>
          </a:xfrm>
          <a:prstGeom prst="line">
            <a:avLst/>
          </a:prstGeom>
          <a:noFill/>
          <a:ln w="76200" cmpd="tri">
            <a:solidFill>
              <a:srgbClr val="DDD8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890888" name="Text Box 8"/>
          <p:cNvSpPr txBox="1">
            <a:spLocks noChangeArrowheads="1"/>
          </p:cNvSpPr>
          <p:nvPr/>
        </p:nvSpPr>
        <p:spPr bwMode="auto">
          <a:xfrm>
            <a:off x="990600" y="381000"/>
            <a:ext cx="1219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en-US" sz="1600">
              <a:latin typeface="Verdana" pitchFamily="34" charset="0"/>
            </a:endParaRPr>
          </a:p>
        </p:txBody>
      </p:sp>
      <p:sp>
        <p:nvSpPr>
          <p:cNvPr id="890889" name="Line 9"/>
          <p:cNvSpPr>
            <a:spLocks noChangeShapeType="1"/>
          </p:cNvSpPr>
          <p:nvPr userDrawn="1"/>
        </p:nvSpPr>
        <p:spPr bwMode="auto">
          <a:xfrm>
            <a:off x="152400" y="6477000"/>
            <a:ext cx="8839200" cy="0"/>
          </a:xfrm>
          <a:prstGeom prst="line">
            <a:avLst/>
          </a:prstGeom>
          <a:noFill/>
          <a:ln w="38100" cmpd="dbl">
            <a:solidFill>
              <a:srgbClr val="DDD8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p:txStyles>
    <p:titleStyle>
      <a:lvl1pPr algn="ctr" rtl="0" eaLnBrk="0" fontAlgn="base" hangingPunct="0">
        <a:spcBef>
          <a:spcPct val="0"/>
        </a:spcBef>
        <a:spcAft>
          <a:spcPct val="0"/>
        </a:spcAft>
        <a:defRPr sz="2400" b="1">
          <a:solidFill>
            <a:srgbClr val="FF3300"/>
          </a:solidFill>
          <a:latin typeface="+mj-lt"/>
          <a:ea typeface="+mj-ea"/>
          <a:cs typeface="+mj-cs"/>
        </a:defRPr>
      </a:lvl1pPr>
      <a:lvl2pPr algn="ctr" rtl="0" eaLnBrk="0" fontAlgn="base" hangingPunct="0">
        <a:spcBef>
          <a:spcPct val="0"/>
        </a:spcBef>
        <a:spcAft>
          <a:spcPct val="0"/>
        </a:spcAft>
        <a:defRPr sz="2400" b="1">
          <a:solidFill>
            <a:srgbClr val="FF3300"/>
          </a:solidFill>
          <a:latin typeface="Arial" charset="0"/>
        </a:defRPr>
      </a:lvl2pPr>
      <a:lvl3pPr algn="ctr" rtl="0" eaLnBrk="0" fontAlgn="base" hangingPunct="0">
        <a:spcBef>
          <a:spcPct val="0"/>
        </a:spcBef>
        <a:spcAft>
          <a:spcPct val="0"/>
        </a:spcAft>
        <a:defRPr sz="2400" b="1">
          <a:solidFill>
            <a:srgbClr val="FF3300"/>
          </a:solidFill>
          <a:latin typeface="Arial" charset="0"/>
        </a:defRPr>
      </a:lvl3pPr>
      <a:lvl4pPr algn="ctr" rtl="0" eaLnBrk="0" fontAlgn="base" hangingPunct="0">
        <a:spcBef>
          <a:spcPct val="0"/>
        </a:spcBef>
        <a:spcAft>
          <a:spcPct val="0"/>
        </a:spcAft>
        <a:defRPr sz="2400" b="1">
          <a:solidFill>
            <a:srgbClr val="FF3300"/>
          </a:solidFill>
          <a:latin typeface="Arial" charset="0"/>
        </a:defRPr>
      </a:lvl4pPr>
      <a:lvl5pPr algn="ctr" rtl="0" eaLnBrk="0" fontAlgn="base" hangingPunct="0">
        <a:spcBef>
          <a:spcPct val="0"/>
        </a:spcBef>
        <a:spcAft>
          <a:spcPct val="0"/>
        </a:spcAft>
        <a:defRPr sz="2400" b="1">
          <a:solidFill>
            <a:srgbClr val="FF3300"/>
          </a:solidFill>
          <a:latin typeface="Arial" charset="0"/>
        </a:defRPr>
      </a:lvl5pPr>
      <a:lvl6pPr marL="457200" algn="ctr" rtl="0" eaLnBrk="0" fontAlgn="base" hangingPunct="0">
        <a:spcBef>
          <a:spcPct val="0"/>
        </a:spcBef>
        <a:spcAft>
          <a:spcPct val="0"/>
        </a:spcAft>
        <a:defRPr sz="2400" b="1">
          <a:solidFill>
            <a:srgbClr val="FF3300"/>
          </a:solidFill>
          <a:latin typeface="Arial" charset="0"/>
        </a:defRPr>
      </a:lvl6pPr>
      <a:lvl7pPr marL="914400" algn="ctr" rtl="0" eaLnBrk="0" fontAlgn="base" hangingPunct="0">
        <a:spcBef>
          <a:spcPct val="0"/>
        </a:spcBef>
        <a:spcAft>
          <a:spcPct val="0"/>
        </a:spcAft>
        <a:defRPr sz="2400" b="1">
          <a:solidFill>
            <a:srgbClr val="FF3300"/>
          </a:solidFill>
          <a:latin typeface="Arial" charset="0"/>
        </a:defRPr>
      </a:lvl7pPr>
      <a:lvl8pPr marL="1371600" algn="ctr" rtl="0" eaLnBrk="0" fontAlgn="base" hangingPunct="0">
        <a:spcBef>
          <a:spcPct val="0"/>
        </a:spcBef>
        <a:spcAft>
          <a:spcPct val="0"/>
        </a:spcAft>
        <a:defRPr sz="2400" b="1">
          <a:solidFill>
            <a:srgbClr val="FF3300"/>
          </a:solidFill>
          <a:latin typeface="Arial" charset="0"/>
        </a:defRPr>
      </a:lvl8pPr>
      <a:lvl9pPr marL="1828800" algn="ctr" rtl="0" eaLnBrk="0" fontAlgn="base" hangingPunct="0">
        <a:spcBef>
          <a:spcPct val="0"/>
        </a:spcBef>
        <a:spcAft>
          <a:spcPct val="0"/>
        </a:spcAft>
        <a:defRPr sz="2400" b="1">
          <a:solidFill>
            <a:srgbClr val="FF3300"/>
          </a:solidFill>
          <a:latin typeface="Arial" charset="0"/>
        </a:defRPr>
      </a:lvl9pPr>
    </p:titleStyle>
    <p:bodyStyle>
      <a:lvl1pPr marL="342900" indent="-342900" algn="l" rtl="0" eaLnBrk="0" fontAlgn="base" hangingPunct="0">
        <a:spcBef>
          <a:spcPct val="100000"/>
        </a:spcBef>
        <a:spcAft>
          <a:spcPct val="0"/>
        </a:spcAft>
        <a:buChar char="•"/>
        <a:defRPr sz="2000" b="1">
          <a:solidFill>
            <a:schemeClr val="accent2"/>
          </a:solidFill>
          <a:latin typeface="+mn-lt"/>
          <a:ea typeface="+mn-ea"/>
          <a:cs typeface="+mn-cs"/>
        </a:defRPr>
      </a:lvl1pPr>
      <a:lvl2pPr marL="742950" indent="-285750" algn="l" rtl="0" eaLnBrk="0" fontAlgn="base" hangingPunct="0">
        <a:spcBef>
          <a:spcPct val="20000"/>
        </a:spcBef>
        <a:spcAft>
          <a:spcPct val="0"/>
        </a:spcAft>
        <a:buChar char="–"/>
        <a:defRPr>
          <a:solidFill>
            <a:schemeClr val="accent2"/>
          </a:solidFill>
          <a:latin typeface="+mn-lt"/>
        </a:defRPr>
      </a:lvl2pPr>
      <a:lvl3pPr marL="1143000" indent="-228600" algn="l" rtl="0" eaLnBrk="0" fontAlgn="base" hangingPunct="0">
        <a:spcBef>
          <a:spcPct val="0"/>
        </a:spcBef>
        <a:spcAft>
          <a:spcPct val="0"/>
        </a:spcAft>
        <a:buFont typeface="Wingdings" pitchFamily="2" charset="2"/>
        <a:buChar char="Ø"/>
        <a:defRPr sz="1600">
          <a:solidFill>
            <a:srgbClr val="FF3300"/>
          </a:solidFill>
          <a:latin typeface="+mn-lt"/>
          <a:cs typeface="Arial" charset="0"/>
        </a:defRPr>
      </a:lvl3pPr>
      <a:lvl4pPr marL="1600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4pPr>
      <a:lvl5pPr marL="20574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5pPr>
      <a:lvl6pPr marL="25146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6pPr>
      <a:lvl7pPr marL="29718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7pPr>
      <a:lvl8pPr marL="34290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8pPr>
      <a:lvl9pPr marL="3886200" indent="-228600" algn="l" rtl="0" eaLnBrk="0" fontAlgn="base" hangingPunct="0">
        <a:spcBef>
          <a:spcPct val="0"/>
        </a:spcBef>
        <a:spcAft>
          <a:spcPct val="0"/>
        </a:spcAft>
        <a:defRPr sz="1400">
          <a:solidFill>
            <a:schemeClr val="tx1"/>
          </a:solidFill>
          <a:latin typeface="Courier New" pitchFamily="49" charset="0"/>
          <a:cs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6EA36-56D0-45DB-B5D3-AC28DA36515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CE7DD-511B-4E58-9585-E4021488208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02774-1877-442C-8CE5-AA9E21AB20B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674A0-18D9-479D-90A7-7C4268E097D6}" type="datetimeFigureOut">
              <a:rPr lang="en-US" smtClean="0"/>
              <a:t>11/11/2019</a:t>
            </a:fld>
            <a:endParaRPr lang="en-US"/>
          </a:p>
        </p:txBody>
      </p:sp>
      <p:sp>
        <p:nvSpPr>
          <p:cNvPr id="5" name="Footer Placeholder 4">
            <a:extLst>
              <a:ext uri="{FF2B5EF4-FFF2-40B4-BE49-F238E27FC236}">
                <a16:creationId xmlns:a16="http://schemas.microsoft.com/office/drawing/2014/main" id="{093525CA-047A-43D7-BB89-4A9594AD73C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14AFC2-AB2E-48B4-B5A5-9A573B5CA84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410A4-8747-4717-AD87-E8761B0F5A0B}" type="slidenum">
              <a:rPr lang="en-US" smtClean="0"/>
              <a:t>‹#›</a:t>
            </a:fld>
            <a:endParaRPr lang="en-US"/>
          </a:p>
        </p:txBody>
      </p:sp>
    </p:spTree>
    <p:extLst>
      <p:ext uri="{BB962C8B-B14F-4D97-AF65-F5344CB8AC3E}">
        <p14:creationId xmlns:p14="http://schemas.microsoft.com/office/powerpoint/2010/main" val="6172596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0" name="Rectangle 4"/>
          <p:cNvSpPr>
            <a:spLocks noGrp="1" noChangeArrowheads="1"/>
          </p:cNvSpPr>
          <p:nvPr>
            <p:ph type="ctrTitle"/>
          </p:nvPr>
        </p:nvSpPr>
        <p:spPr/>
        <p:txBody>
          <a:bodyPr/>
          <a:lstStyle/>
          <a:p>
            <a:r>
              <a:rPr lang="en-US" dirty="0"/>
              <a:t>Chapter 7</a:t>
            </a:r>
            <a:br>
              <a:rPr lang="en-US" dirty="0"/>
            </a:br>
            <a:br>
              <a:rPr lang="en-US" dirty="0"/>
            </a:br>
            <a:r>
              <a:rPr lang="en-US" dirty="0"/>
              <a:t>Clock-Domain Crossing (CDC)</a:t>
            </a:r>
          </a:p>
        </p:txBody>
      </p:sp>
      <p:sp>
        <p:nvSpPr>
          <p:cNvPr id="731141" name="Rectangle 5"/>
          <p:cNvSpPr>
            <a:spLocks noGrp="1" noChangeArrowheads="1"/>
          </p:cNvSpPr>
          <p:nvPr>
            <p:ph type="subTitle" idx="1"/>
          </p:nvPr>
        </p:nvSpPr>
        <p:spPr/>
        <p:txBody>
          <a:bodyPr/>
          <a:lstStyle/>
          <a:p>
            <a:r>
              <a:rPr lang="en-US" dirty="0"/>
              <a:t>Dr. Ahmed </a:t>
            </a:r>
            <a:r>
              <a:rPr lang="en-US" dirty="0" err="1"/>
              <a:t>Abou</a:t>
            </a:r>
            <a:r>
              <a:rPr lang="en-US" dirty="0"/>
              <a:t>-Auf</a:t>
            </a:r>
          </a:p>
          <a:p>
            <a:r>
              <a:rPr lang="en-US" dirty="0"/>
              <a:t>Fall </a:t>
            </a:r>
            <a:r>
              <a:rPr lang="is-IS" dirty="0"/>
              <a:t>2019</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object 6">
            <a:extLst>
              <a:ext uri="{FF2B5EF4-FFF2-40B4-BE49-F238E27FC236}">
                <a16:creationId xmlns:a16="http://schemas.microsoft.com/office/drawing/2014/main" id="{3AADBB6C-1BFF-40A0-9D67-903470A115EA}"/>
              </a:ext>
            </a:extLst>
          </p:cNvPr>
          <p:cNvSpPr/>
          <p:nvPr/>
        </p:nvSpPr>
        <p:spPr>
          <a:xfrm>
            <a:off x="5829639" y="4511936"/>
            <a:ext cx="3245513" cy="1667012"/>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sz="1050"/>
          </a:p>
        </p:txBody>
      </p:sp>
      <p:sp>
        <p:nvSpPr>
          <p:cNvPr id="2" name="Title 1"/>
          <p:cNvSpPr>
            <a:spLocks noGrp="1"/>
          </p:cNvSpPr>
          <p:nvPr>
            <p:ph type="title"/>
          </p:nvPr>
        </p:nvSpPr>
        <p:spPr/>
        <p:txBody>
          <a:bodyPr/>
          <a:lstStyle/>
          <a:p>
            <a:r>
              <a:rPr lang="en-US" dirty="0"/>
              <a:t> CDC Solution Basics: Synchronizers</a:t>
            </a:r>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10</a:t>
            </a:fld>
            <a:endParaRPr lang="en-US" dirty="0"/>
          </a:p>
        </p:txBody>
      </p:sp>
      <p:sp>
        <p:nvSpPr>
          <p:cNvPr id="11" name="object 3"/>
          <p:cNvSpPr/>
          <p:nvPr/>
        </p:nvSpPr>
        <p:spPr>
          <a:xfrm>
            <a:off x="710183" y="922019"/>
            <a:ext cx="7699248" cy="536448"/>
          </a:xfrm>
          <a:prstGeom prst="rect">
            <a:avLst/>
          </a:prstGeom>
          <a:blipFill>
            <a:blip r:embed="rId2" cstate="print"/>
            <a:stretch>
              <a:fillRect/>
            </a:stretch>
          </a:blipFill>
        </p:spPr>
        <p:txBody>
          <a:bodyPr wrap="square" lIns="0" tIns="0" rIns="0" bIns="0" rtlCol="0"/>
          <a:lstStyle/>
          <a:p>
            <a:endParaRPr/>
          </a:p>
        </p:txBody>
      </p:sp>
      <p:sp>
        <p:nvSpPr>
          <p:cNvPr id="14" name="object 8"/>
          <p:cNvSpPr/>
          <p:nvPr/>
        </p:nvSpPr>
        <p:spPr>
          <a:xfrm>
            <a:off x="3318939" y="4647883"/>
            <a:ext cx="2514600" cy="1447800"/>
          </a:xfrm>
          <a:custGeom>
            <a:avLst/>
            <a:gdLst/>
            <a:ahLst/>
            <a:cxnLst/>
            <a:rect l="l" t="t" r="r" b="b"/>
            <a:pathLst>
              <a:path w="2514600" h="1447800">
                <a:moveTo>
                  <a:pt x="2416949" y="0"/>
                </a:moveTo>
                <a:lnTo>
                  <a:pt x="97650" y="0"/>
                </a:lnTo>
                <a:lnTo>
                  <a:pt x="59643" y="7672"/>
                </a:lnTo>
                <a:lnTo>
                  <a:pt x="28603" y="28598"/>
                </a:lnTo>
                <a:lnTo>
                  <a:pt x="7674" y="59637"/>
                </a:lnTo>
                <a:lnTo>
                  <a:pt x="0" y="97650"/>
                </a:lnTo>
                <a:lnTo>
                  <a:pt x="0" y="1350136"/>
                </a:lnTo>
                <a:lnTo>
                  <a:pt x="7674" y="1388151"/>
                </a:lnTo>
                <a:lnTo>
                  <a:pt x="28603" y="1419194"/>
                </a:lnTo>
                <a:lnTo>
                  <a:pt x="59643" y="1440125"/>
                </a:lnTo>
                <a:lnTo>
                  <a:pt x="97650" y="1447800"/>
                </a:lnTo>
                <a:lnTo>
                  <a:pt x="2416949" y="1447800"/>
                </a:lnTo>
                <a:lnTo>
                  <a:pt x="2454956" y="1440125"/>
                </a:lnTo>
                <a:lnTo>
                  <a:pt x="2485996" y="1419194"/>
                </a:lnTo>
                <a:lnTo>
                  <a:pt x="2506925" y="1388151"/>
                </a:lnTo>
                <a:lnTo>
                  <a:pt x="2514600" y="1350136"/>
                </a:lnTo>
                <a:lnTo>
                  <a:pt x="2514600" y="97650"/>
                </a:lnTo>
                <a:lnTo>
                  <a:pt x="2506925" y="59637"/>
                </a:lnTo>
                <a:lnTo>
                  <a:pt x="2485996" y="28598"/>
                </a:lnTo>
                <a:lnTo>
                  <a:pt x="2454956" y="7672"/>
                </a:lnTo>
                <a:lnTo>
                  <a:pt x="2416949" y="0"/>
                </a:lnTo>
                <a:close/>
              </a:path>
            </a:pathLst>
          </a:custGeom>
          <a:solidFill>
            <a:schemeClr val="accent1">
              <a:lumMod val="60000"/>
              <a:lumOff val="40000"/>
              <a:alpha val="56861"/>
            </a:schemeClr>
          </a:solidFill>
        </p:spPr>
        <p:txBody>
          <a:bodyPr wrap="square" lIns="0" tIns="0" rIns="0" bIns="0" rtlCol="0"/>
          <a:lstStyle/>
          <a:p>
            <a:endParaRPr sz="1100"/>
          </a:p>
        </p:txBody>
      </p:sp>
      <p:sp>
        <p:nvSpPr>
          <p:cNvPr id="23" name="object 17"/>
          <p:cNvSpPr/>
          <p:nvPr/>
        </p:nvSpPr>
        <p:spPr>
          <a:xfrm>
            <a:off x="4303189" y="5105083"/>
            <a:ext cx="633730" cy="0"/>
          </a:xfrm>
          <a:custGeom>
            <a:avLst/>
            <a:gdLst/>
            <a:ahLst/>
            <a:cxnLst/>
            <a:rect l="l" t="t" r="r" b="b"/>
            <a:pathLst>
              <a:path w="633729">
                <a:moveTo>
                  <a:pt x="0" y="0"/>
                </a:moveTo>
                <a:lnTo>
                  <a:pt x="633412" y="0"/>
                </a:lnTo>
              </a:path>
            </a:pathLst>
          </a:custGeom>
          <a:ln w="9525">
            <a:solidFill>
              <a:srgbClr val="000000"/>
            </a:solidFill>
          </a:ln>
        </p:spPr>
        <p:txBody>
          <a:bodyPr wrap="square" lIns="0" tIns="0" rIns="0" bIns="0" rtlCol="0"/>
          <a:lstStyle/>
          <a:p>
            <a:endParaRPr sz="1100"/>
          </a:p>
        </p:txBody>
      </p:sp>
      <p:sp>
        <p:nvSpPr>
          <p:cNvPr id="36" name="object 30"/>
          <p:cNvSpPr/>
          <p:nvPr/>
        </p:nvSpPr>
        <p:spPr>
          <a:xfrm>
            <a:off x="4936601" y="4876483"/>
            <a:ext cx="668655" cy="923925"/>
          </a:xfrm>
          <a:custGeom>
            <a:avLst/>
            <a:gdLst/>
            <a:ahLst/>
            <a:cxnLst/>
            <a:rect l="l" t="t" r="r" b="b"/>
            <a:pathLst>
              <a:path w="668654" h="923925">
                <a:moveTo>
                  <a:pt x="0" y="0"/>
                </a:moveTo>
                <a:lnTo>
                  <a:pt x="668337" y="0"/>
                </a:lnTo>
                <a:lnTo>
                  <a:pt x="668337" y="923925"/>
                </a:lnTo>
                <a:lnTo>
                  <a:pt x="0" y="923925"/>
                </a:lnTo>
                <a:lnTo>
                  <a:pt x="0" y="0"/>
                </a:lnTo>
                <a:close/>
              </a:path>
            </a:pathLst>
          </a:custGeom>
          <a:solidFill>
            <a:srgbClr val="6699FF"/>
          </a:solidFill>
        </p:spPr>
        <p:txBody>
          <a:bodyPr wrap="square" lIns="0" tIns="0" rIns="0" bIns="0" rtlCol="0"/>
          <a:lstStyle/>
          <a:p>
            <a:endParaRPr sz="1100"/>
          </a:p>
        </p:txBody>
      </p:sp>
      <p:sp>
        <p:nvSpPr>
          <p:cNvPr id="37" name="object 31"/>
          <p:cNvSpPr/>
          <p:nvPr/>
        </p:nvSpPr>
        <p:spPr>
          <a:xfrm>
            <a:off x="4936601" y="4876483"/>
            <a:ext cx="668655" cy="923925"/>
          </a:xfrm>
          <a:custGeom>
            <a:avLst/>
            <a:gdLst/>
            <a:ahLst/>
            <a:cxnLst/>
            <a:rect l="l" t="t" r="r" b="b"/>
            <a:pathLst>
              <a:path w="668654" h="923925">
                <a:moveTo>
                  <a:pt x="0" y="0"/>
                </a:moveTo>
                <a:lnTo>
                  <a:pt x="668337" y="0"/>
                </a:lnTo>
                <a:lnTo>
                  <a:pt x="668337" y="923925"/>
                </a:lnTo>
                <a:lnTo>
                  <a:pt x="0" y="923925"/>
                </a:lnTo>
                <a:lnTo>
                  <a:pt x="0" y="0"/>
                </a:lnTo>
                <a:close/>
              </a:path>
            </a:pathLst>
          </a:custGeom>
          <a:ln w="9525">
            <a:solidFill>
              <a:srgbClr val="000000"/>
            </a:solidFill>
          </a:ln>
        </p:spPr>
        <p:txBody>
          <a:bodyPr wrap="square" lIns="0" tIns="0" rIns="0" bIns="0" rtlCol="0"/>
          <a:lstStyle/>
          <a:p>
            <a:endParaRPr sz="1100"/>
          </a:p>
        </p:txBody>
      </p:sp>
      <p:sp>
        <p:nvSpPr>
          <p:cNvPr id="38" name="object 32"/>
          <p:cNvSpPr/>
          <p:nvPr/>
        </p:nvSpPr>
        <p:spPr>
          <a:xfrm>
            <a:off x="4951676" y="5480532"/>
            <a:ext cx="201612" cy="222250"/>
          </a:xfrm>
          <a:prstGeom prst="rect">
            <a:avLst/>
          </a:prstGeom>
          <a:blipFill>
            <a:blip r:embed="rId3" cstate="print"/>
            <a:stretch>
              <a:fillRect/>
            </a:stretch>
          </a:blipFill>
        </p:spPr>
        <p:txBody>
          <a:bodyPr wrap="square" lIns="0" tIns="0" rIns="0" bIns="0" rtlCol="0"/>
          <a:lstStyle/>
          <a:p>
            <a:endParaRPr sz="1100"/>
          </a:p>
        </p:txBody>
      </p:sp>
      <p:sp>
        <p:nvSpPr>
          <p:cNvPr id="41" name="object 35"/>
          <p:cNvSpPr/>
          <p:nvPr/>
        </p:nvSpPr>
        <p:spPr>
          <a:xfrm>
            <a:off x="3634851" y="4876483"/>
            <a:ext cx="668655" cy="923925"/>
          </a:xfrm>
          <a:custGeom>
            <a:avLst/>
            <a:gdLst/>
            <a:ahLst/>
            <a:cxnLst/>
            <a:rect l="l" t="t" r="r" b="b"/>
            <a:pathLst>
              <a:path w="668654" h="923925">
                <a:moveTo>
                  <a:pt x="0" y="0"/>
                </a:moveTo>
                <a:lnTo>
                  <a:pt x="668337" y="0"/>
                </a:lnTo>
                <a:lnTo>
                  <a:pt x="668337" y="923925"/>
                </a:lnTo>
                <a:lnTo>
                  <a:pt x="0" y="923925"/>
                </a:lnTo>
                <a:lnTo>
                  <a:pt x="0" y="0"/>
                </a:lnTo>
                <a:close/>
              </a:path>
            </a:pathLst>
          </a:custGeom>
          <a:solidFill>
            <a:srgbClr val="6699FF"/>
          </a:solidFill>
        </p:spPr>
        <p:txBody>
          <a:bodyPr wrap="square" lIns="0" tIns="0" rIns="0" bIns="0" rtlCol="0"/>
          <a:lstStyle/>
          <a:p>
            <a:endParaRPr sz="1100"/>
          </a:p>
        </p:txBody>
      </p:sp>
      <p:sp>
        <p:nvSpPr>
          <p:cNvPr id="42" name="object 36"/>
          <p:cNvSpPr/>
          <p:nvPr/>
        </p:nvSpPr>
        <p:spPr>
          <a:xfrm>
            <a:off x="3634851" y="4876483"/>
            <a:ext cx="668655" cy="923925"/>
          </a:xfrm>
          <a:custGeom>
            <a:avLst/>
            <a:gdLst/>
            <a:ahLst/>
            <a:cxnLst/>
            <a:rect l="l" t="t" r="r" b="b"/>
            <a:pathLst>
              <a:path w="668654" h="923925">
                <a:moveTo>
                  <a:pt x="0" y="0"/>
                </a:moveTo>
                <a:lnTo>
                  <a:pt x="668337" y="0"/>
                </a:lnTo>
                <a:lnTo>
                  <a:pt x="668337" y="923925"/>
                </a:lnTo>
                <a:lnTo>
                  <a:pt x="0" y="923925"/>
                </a:lnTo>
                <a:lnTo>
                  <a:pt x="0" y="0"/>
                </a:lnTo>
                <a:close/>
              </a:path>
            </a:pathLst>
          </a:custGeom>
          <a:ln w="9525">
            <a:solidFill>
              <a:srgbClr val="000000"/>
            </a:solidFill>
          </a:ln>
        </p:spPr>
        <p:txBody>
          <a:bodyPr wrap="square" lIns="0" tIns="0" rIns="0" bIns="0" rtlCol="0"/>
          <a:lstStyle/>
          <a:p>
            <a:endParaRPr sz="1100"/>
          </a:p>
        </p:txBody>
      </p:sp>
      <p:sp>
        <p:nvSpPr>
          <p:cNvPr id="43" name="object 37"/>
          <p:cNvSpPr/>
          <p:nvPr/>
        </p:nvSpPr>
        <p:spPr>
          <a:xfrm>
            <a:off x="3630876" y="5480532"/>
            <a:ext cx="201612" cy="222250"/>
          </a:xfrm>
          <a:prstGeom prst="rect">
            <a:avLst/>
          </a:prstGeom>
          <a:blipFill>
            <a:blip r:embed="rId4" cstate="print"/>
            <a:stretch>
              <a:fillRect/>
            </a:stretch>
          </a:blipFill>
        </p:spPr>
        <p:txBody>
          <a:bodyPr wrap="square" lIns="0" tIns="0" rIns="0" bIns="0" rtlCol="0"/>
          <a:lstStyle/>
          <a:p>
            <a:endParaRPr sz="1100"/>
          </a:p>
        </p:txBody>
      </p:sp>
      <p:sp>
        <p:nvSpPr>
          <p:cNvPr id="48" name="Thought Bubble: Cloud 56">
            <a:extLst>
              <a:ext uri="{FF2B5EF4-FFF2-40B4-BE49-F238E27FC236}">
                <a16:creationId xmlns:a16="http://schemas.microsoft.com/office/drawing/2014/main" id="{55B565D5-072D-470A-B13F-CD513A99CB97}"/>
              </a:ext>
            </a:extLst>
          </p:cNvPr>
          <p:cNvSpPr/>
          <p:nvPr/>
        </p:nvSpPr>
        <p:spPr bwMode="auto">
          <a:xfrm>
            <a:off x="3145840" y="3749600"/>
            <a:ext cx="1098550" cy="562990"/>
          </a:xfrm>
          <a:prstGeom prst="cloudCallout">
            <a:avLst>
              <a:gd name="adj1" fmla="val -12615"/>
              <a:gd name="adj2" fmla="val 164656"/>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Low MTBF</a:t>
            </a:r>
          </a:p>
        </p:txBody>
      </p:sp>
      <p:sp>
        <p:nvSpPr>
          <p:cNvPr id="49" name="Thought Bubble: Cloud 57">
            <a:extLst>
              <a:ext uri="{FF2B5EF4-FFF2-40B4-BE49-F238E27FC236}">
                <a16:creationId xmlns:a16="http://schemas.microsoft.com/office/drawing/2014/main" id="{A80384E9-9A65-41B8-A87F-7002E03F1EED}"/>
              </a:ext>
            </a:extLst>
          </p:cNvPr>
          <p:cNvSpPr/>
          <p:nvPr/>
        </p:nvSpPr>
        <p:spPr bwMode="auto">
          <a:xfrm>
            <a:off x="5833539" y="3867722"/>
            <a:ext cx="990600" cy="575932"/>
          </a:xfrm>
          <a:prstGeom prst="cloudCallout">
            <a:avLst>
              <a:gd name="adj1" fmla="val -19984"/>
              <a:gd name="adj2" fmla="val 102290"/>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High MTBF</a:t>
            </a:r>
          </a:p>
        </p:txBody>
      </p:sp>
      <p:sp>
        <p:nvSpPr>
          <p:cNvPr id="50" name="Rectangle 49">
            <a:extLst>
              <a:ext uri="{FF2B5EF4-FFF2-40B4-BE49-F238E27FC236}">
                <a16:creationId xmlns:a16="http://schemas.microsoft.com/office/drawing/2014/main" id="{DF06CA92-FFDA-420D-8726-A811CB6E7133}"/>
              </a:ext>
            </a:extLst>
          </p:cNvPr>
          <p:cNvSpPr/>
          <p:nvPr/>
        </p:nvSpPr>
        <p:spPr>
          <a:xfrm>
            <a:off x="307983" y="1068636"/>
            <a:ext cx="8780940" cy="492443"/>
          </a:xfrm>
          <a:prstGeom prst="rect">
            <a:avLst/>
          </a:prstGeom>
        </p:spPr>
        <p:txBody>
          <a:bodyPr wrap="square">
            <a:spAutoFit/>
          </a:bodyPr>
          <a:lstStyle/>
          <a:p>
            <a:r>
              <a:rPr lang="en-US" sz="1300" b="1" dirty="0"/>
              <a:t>With CDC, metastability cannot be avoided but it can be tolerated by making the system more reliable and increasing the MTBF of the receiving flip flop before using its output</a:t>
            </a:r>
            <a:endParaRPr lang="en-US" sz="1300" dirty="0"/>
          </a:p>
        </p:txBody>
      </p:sp>
      <p:sp>
        <p:nvSpPr>
          <p:cNvPr id="54" name="object 8">
            <a:extLst>
              <a:ext uri="{FF2B5EF4-FFF2-40B4-BE49-F238E27FC236}">
                <a16:creationId xmlns:a16="http://schemas.microsoft.com/office/drawing/2014/main" id="{80C6A9C2-52B9-4BAE-9C38-869BFF02978A}"/>
              </a:ext>
            </a:extLst>
          </p:cNvPr>
          <p:cNvSpPr/>
          <p:nvPr/>
        </p:nvSpPr>
        <p:spPr>
          <a:xfrm>
            <a:off x="1447800" y="2070154"/>
            <a:ext cx="3029660" cy="1667012"/>
          </a:xfrm>
          <a:custGeom>
            <a:avLst/>
            <a:gdLst/>
            <a:ahLst/>
            <a:cxnLst/>
            <a:rect l="l" t="t" r="r" b="b"/>
            <a:pathLst>
              <a:path w="3743325" h="1935479">
                <a:moveTo>
                  <a:pt x="3604996" y="0"/>
                </a:moveTo>
                <a:lnTo>
                  <a:pt x="138328" y="0"/>
                </a:lnTo>
                <a:lnTo>
                  <a:pt x="94603" y="7052"/>
                </a:lnTo>
                <a:lnTo>
                  <a:pt x="56630" y="26691"/>
                </a:lnTo>
                <a:lnTo>
                  <a:pt x="26687" y="56636"/>
                </a:lnTo>
                <a:lnTo>
                  <a:pt x="7051" y="94608"/>
                </a:lnTo>
                <a:lnTo>
                  <a:pt x="0" y="138328"/>
                </a:lnTo>
                <a:lnTo>
                  <a:pt x="0" y="1796846"/>
                </a:lnTo>
                <a:lnTo>
                  <a:pt x="7051" y="1840565"/>
                </a:lnTo>
                <a:lnTo>
                  <a:pt x="26687" y="1878534"/>
                </a:lnTo>
                <a:lnTo>
                  <a:pt x="56630" y="1908475"/>
                </a:lnTo>
                <a:lnTo>
                  <a:pt x="94603" y="1928111"/>
                </a:lnTo>
                <a:lnTo>
                  <a:pt x="138328" y="1935162"/>
                </a:lnTo>
                <a:lnTo>
                  <a:pt x="3604996" y="1935162"/>
                </a:lnTo>
                <a:lnTo>
                  <a:pt x="3648721" y="1928111"/>
                </a:lnTo>
                <a:lnTo>
                  <a:pt x="3686694" y="1908475"/>
                </a:lnTo>
                <a:lnTo>
                  <a:pt x="3716637" y="1878534"/>
                </a:lnTo>
                <a:lnTo>
                  <a:pt x="3736273" y="1840565"/>
                </a:lnTo>
                <a:lnTo>
                  <a:pt x="3743325" y="1796846"/>
                </a:lnTo>
                <a:lnTo>
                  <a:pt x="3743325" y="138328"/>
                </a:lnTo>
                <a:lnTo>
                  <a:pt x="3736273" y="94608"/>
                </a:lnTo>
                <a:lnTo>
                  <a:pt x="3716637" y="56636"/>
                </a:lnTo>
                <a:lnTo>
                  <a:pt x="3686694" y="26691"/>
                </a:lnTo>
                <a:lnTo>
                  <a:pt x="3648721" y="7052"/>
                </a:lnTo>
                <a:lnTo>
                  <a:pt x="3604996" y="0"/>
                </a:lnTo>
                <a:close/>
              </a:path>
            </a:pathLst>
          </a:custGeom>
          <a:solidFill>
            <a:srgbClr val="FF9900">
              <a:alpha val="23919"/>
            </a:srgbClr>
          </a:solidFill>
        </p:spPr>
        <p:txBody>
          <a:bodyPr wrap="square" lIns="0" tIns="0" rIns="0" bIns="0" rtlCol="0"/>
          <a:lstStyle/>
          <a:p>
            <a:endParaRPr sz="1050"/>
          </a:p>
        </p:txBody>
      </p:sp>
      <p:sp>
        <p:nvSpPr>
          <p:cNvPr id="55" name="object 9">
            <a:extLst>
              <a:ext uri="{FF2B5EF4-FFF2-40B4-BE49-F238E27FC236}">
                <a16:creationId xmlns:a16="http://schemas.microsoft.com/office/drawing/2014/main" id="{E222D94E-2B49-42BC-8843-B363166FCB5C}"/>
              </a:ext>
            </a:extLst>
          </p:cNvPr>
          <p:cNvSpPr/>
          <p:nvPr/>
        </p:nvSpPr>
        <p:spPr>
          <a:xfrm>
            <a:off x="1447800" y="2070154"/>
            <a:ext cx="3029660" cy="1667012"/>
          </a:xfrm>
          <a:custGeom>
            <a:avLst/>
            <a:gdLst/>
            <a:ahLst/>
            <a:cxnLst/>
            <a:rect l="l" t="t" r="r" b="b"/>
            <a:pathLst>
              <a:path w="3743325" h="1935479">
                <a:moveTo>
                  <a:pt x="0" y="138328"/>
                </a:moveTo>
                <a:lnTo>
                  <a:pt x="7051" y="94608"/>
                </a:lnTo>
                <a:lnTo>
                  <a:pt x="26687" y="56636"/>
                </a:lnTo>
                <a:lnTo>
                  <a:pt x="56630" y="26691"/>
                </a:lnTo>
                <a:lnTo>
                  <a:pt x="94603" y="7052"/>
                </a:lnTo>
                <a:lnTo>
                  <a:pt x="138328" y="0"/>
                </a:lnTo>
                <a:lnTo>
                  <a:pt x="3604996" y="0"/>
                </a:lnTo>
                <a:lnTo>
                  <a:pt x="3648721" y="7052"/>
                </a:lnTo>
                <a:lnTo>
                  <a:pt x="3686694" y="26691"/>
                </a:lnTo>
                <a:lnTo>
                  <a:pt x="3716637" y="56636"/>
                </a:lnTo>
                <a:lnTo>
                  <a:pt x="3736273" y="94608"/>
                </a:lnTo>
                <a:lnTo>
                  <a:pt x="3743325" y="138328"/>
                </a:lnTo>
                <a:lnTo>
                  <a:pt x="3743325" y="1796846"/>
                </a:lnTo>
                <a:lnTo>
                  <a:pt x="3736273" y="1840565"/>
                </a:lnTo>
                <a:lnTo>
                  <a:pt x="3716637" y="1878534"/>
                </a:lnTo>
                <a:lnTo>
                  <a:pt x="3686694" y="1908475"/>
                </a:lnTo>
                <a:lnTo>
                  <a:pt x="3648721" y="1928111"/>
                </a:lnTo>
                <a:lnTo>
                  <a:pt x="3604996" y="1935162"/>
                </a:lnTo>
                <a:lnTo>
                  <a:pt x="138328" y="1935162"/>
                </a:lnTo>
                <a:lnTo>
                  <a:pt x="94603" y="1928111"/>
                </a:lnTo>
                <a:lnTo>
                  <a:pt x="56630" y="1908475"/>
                </a:lnTo>
                <a:lnTo>
                  <a:pt x="26687" y="1878534"/>
                </a:lnTo>
                <a:lnTo>
                  <a:pt x="7051" y="1840565"/>
                </a:lnTo>
                <a:lnTo>
                  <a:pt x="0" y="1796846"/>
                </a:lnTo>
                <a:lnTo>
                  <a:pt x="0" y="138328"/>
                </a:lnTo>
                <a:close/>
              </a:path>
            </a:pathLst>
          </a:custGeom>
          <a:ln w="9525">
            <a:solidFill>
              <a:srgbClr val="9999FF"/>
            </a:solidFill>
          </a:ln>
        </p:spPr>
        <p:txBody>
          <a:bodyPr wrap="square" lIns="0" tIns="0" rIns="0" bIns="0" rtlCol="0"/>
          <a:lstStyle/>
          <a:p>
            <a:endParaRPr sz="1050"/>
          </a:p>
        </p:txBody>
      </p:sp>
      <p:sp>
        <p:nvSpPr>
          <p:cNvPr id="56" name="object 10">
            <a:extLst>
              <a:ext uri="{FF2B5EF4-FFF2-40B4-BE49-F238E27FC236}">
                <a16:creationId xmlns:a16="http://schemas.microsoft.com/office/drawing/2014/main" id="{E66884DA-4288-4229-8703-C60ECDDAA938}"/>
              </a:ext>
            </a:extLst>
          </p:cNvPr>
          <p:cNvSpPr/>
          <p:nvPr/>
        </p:nvSpPr>
        <p:spPr>
          <a:xfrm>
            <a:off x="3621754" y="2554178"/>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solidFill>
            <a:srgbClr val="FF9900"/>
          </a:solidFill>
        </p:spPr>
        <p:txBody>
          <a:bodyPr wrap="square" lIns="0" tIns="0" rIns="0" bIns="0" rtlCol="0"/>
          <a:lstStyle/>
          <a:p>
            <a:endParaRPr sz="1050"/>
          </a:p>
        </p:txBody>
      </p:sp>
      <p:sp>
        <p:nvSpPr>
          <p:cNvPr id="57" name="object 11">
            <a:extLst>
              <a:ext uri="{FF2B5EF4-FFF2-40B4-BE49-F238E27FC236}">
                <a16:creationId xmlns:a16="http://schemas.microsoft.com/office/drawing/2014/main" id="{8ADBDCBD-DC02-460E-95A7-B616C4F40D9A}"/>
              </a:ext>
            </a:extLst>
          </p:cNvPr>
          <p:cNvSpPr/>
          <p:nvPr/>
        </p:nvSpPr>
        <p:spPr>
          <a:xfrm>
            <a:off x="3621754" y="2554178"/>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ln w="9525">
            <a:solidFill>
              <a:srgbClr val="000000"/>
            </a:solidFill>
          </a:ln>
        </p:spPr>
        <p:txBody>
          <a:bodyPr wrap="square" lIns="0" tIns="0" rIns="0" bIns="0" rtlCol="0"/>
          <a:lstStyle/>
          <a:p>
            <a:endParaRPr sz="1050"/>
          </a:p>
        </p:txBody>
      </p:sp>
      <p:sp>
        <p:nvSpPr>
          <p:cNvPr id="58" name="object 12">
            <a:extLst>
              <a:ext uri="{FF2B5EF4-FFF2-40B4-BE49-F238E27FC236}">
                <a16:creationId xmlns:a16="http://schemas.microsoft.com/office/drawing/2014/main" id="{FBE3CCE2-8C39-4735-9B94-0A179E9D512A}"/>
              </a:ext>
            </a:extLst>
          </p:cNvPr>
          <p:cNvSpPr/>
          <p:nvPr/>
        </p:nvSpPr>
        <p:spPr>
          <a:xfrm>
            <a:off x="3617899" y="3045039"/>
            <a:ext cx="163175" cy="190054"/>
          </a:xfrm>
          <a:prstGeom prst="rect">
            <a:avLst/>
          </a:prstGeom>
          <a:blipFill>
            <a:blip r:embed="rId5" cstate="print"/>
            <a:stretch>
              <a:fillRect/>
            </a:stretch>
          </a:blipFill>
        </p:spPr>
        <p:txBody>
          <a:bodyPr wrap="square" lIns="0" tIns="0" rIns="0" bIns="0" rtlCol="0"/>
          <a:lstStyle/>
          <a:p>
            <a:endParaRPr sz="1050"/>
          </a:p>
        </p:txBody>
      </p:sp>
      <p:sp>
        <p:nvSpPr>
          <p:cNvPr id="59" name="object 13">
            <a:extLst>
              <a:ext uri="{FF2B5EF4-FFF2-40B4-BE49-F238E27FC236}">
                <a16:creationId xmlns:a16="http://schemas.microsoft.com/office/drawing/2014/main" id="{4A193C10-60EF-454D-AC6C-B285894325A8}"/>
              </a:ext>
            </a:extLst>
          </p:cNvPr>
          <p:cNvSpPr/>
          <p:nvPr/>
        </p:nvSpPr>
        <p:spPr>
          <a:xfrm>
            <a:off x="3168204" y="2708683"/>
            <a:ext cx="453807" cy="0"/>
          </a:xfrm>
          <a:custGeom>
            <a:avLst/>
            <a:gdLst/>
            <a:ahLst/>
            <a:cxnLst/>
            <a:rect l="l" t="t" r="r" b="b"/>
            <a:pathLst>
              <a:path w="560704">
                <a:moveTo>
                  <a:pt x="0" y="0"/>
                </a:moveTo>
                <a:lnTo>
                  <a:pt x="560387" y="0"/>
                </a:lnTo>
              </a:path>
            </a:pathLst>
          </a:custGeom>
          <a:ln w="9525">
            <a:solidFill>
              <a:srgbClr val="000000"/>
            </a:solidFill>
          </a:ln>
        </p:spPr>
        <p:txBody>
          <a:bodyPr wrap="square" lIns="0" tIns="0" rIns="0" bIns="0" rtlCol="0"/>
          <a:lstStyle/>
          <a:p>
            <a:endParaRPr sz="1050"/>
          </a:p>
        </p:txBody>
      </p:sp>
      <p:sp>
        <p:nvSpPr>
          <p:cNvPr id="60" name="object 14">
            <a:extLst>
              <a:ext uri="{FF2B5EF4-FFF2-40B4-BE49-F238E27FC236}">
                <a16:creationId xmlns:a16="http://schemas.microsoft.com/office/drawing/2014/main" id="{FA1BBD8B-C7B3-4296-BAEB-356D248784B0}"/>
              </a:ext>
            </a:extLst>
          </p:cNvPr>
          <p:cNvSpPr/>
          <p:nvPr/>
        </p:nvSpPr>
        <p:spPr>
          <a:xfrm>
            <a:off x="3351937" y="3150321"/>
            <a:ext cx="276498" cy="0"/>
          </a:xfrm>
          <a:custGeom>
            <a:avLst/>
            <a:gdLst/>
            <a:ahLst/>
            <a:cxnLst/>
            <a:rect l="l" t="t" r="r" b="b"/>
            <a:pathLst>
              <a:path w="341629">
                <a:moveTo>
                  <a:pt x="0" y="0"/>
                </a:moveTo>
                <a:lnTo>
                  <a:pt x="341312" y="0"/>
                </a:lnTo>
              </a:path>
            </a:pathLst>
          </a:custGeom>
          <a:ln w="9525">
            <a:solidFill>
              <a:srgbClr val="000000"/>
            </a:solidFill>
          </a:ln>
        </p:spPr>
        <p:txBody>
          <a:bodyPr wrap="square" lIns="0" tIns="0" rIns="0" bIns="0" rtlCol="0"/>
          <a:lstStyle/>
          <a:p>
            <a:endParaRPr sz="1050"/>
          </a:p>
        </p:txBody>
      </p:sp>
      <p:sp>
        <p:nvSpPr>
          <p:cNvPr id="61" name="object 15">
            <a:extLst>
              <a:ext uri="{FF2B5EF4-FFF2-40B4-BE49-F238E27FC236}">
                <a16:creationId xmlns:a16="http://schemas.microsoft.com/office/drawing/2014/main" id="{B49F8FB0-A271-44BC-A161-DD701F972669}"/>
              </a:ext>
            </a:extLst>
          </p:cNvPr>
          <p:cNvSpPr/>
          <p:nvPr/>
        </p:nvSpPr>
        <p:spPr>
          <a:xfrm>
            <a:off x="4170382" y="2688174"/>
            <a:ext cx="183989" cy="0"/>
          </a:xfrm>
          <a:custGeom>
            <a:avLst/>
            <a:gdLst/>
            <a:ahLst/>
            <a:cxnLst/>
            <a:rect l="l" t="t" r="r" b="b"/>
            <a:pathLst>
              <a:path w="227329">
                <a:moveTo>
                  <a:pt x="0" y="0"/>
                </a:moveTo>
                <a:lnTo>
                  <a:pt x="227012" y="0"/>
                </a:lnTo>
              </a:path>
            </a:pathLst>
          </a:custGeom>
          <a:ln w="9525">
            <a:solidFill>
              <a:srgbClr val="000000"/>
            </a:solidFill>
          </a:ln>
        </p:spPr>
        <p:txBody>
          <a:bodyPr wrap="square" lIns="0" tIns="0" rIns="0" bIns="0" rtlCol="0"/>
          <a:lstStyle/>
          <a:p>
            <a:endParaRPr sz="1050"/>
          </a:p>
        </p:txBody>
      </p:sp>
      <p:sp>
        <p:nvSpPr>
          <p:cNvPr id="87" name="object 42">
            <a:extLst>
              <a:ext uri="{FF2B5EF4-FFF2-40B4-BE49-F238E27FC236}">
                <a16:creationId xmlns:a16="http://schemas.microsoft.com/office/drawing/2014/main" id="{CB53D5EF-3C92-4166-AB62-C1BA917081DF}"/>
              </a:ext>
            </a:extLst>
          </p:cNvPr>
          <p:cNvSpPr/>
          <p:nvPr/>
        </p:nvSpPr>
        <p:spPr>
          <a:xfrm>
            <a:off x="2899673" y="3226890"/>
            <a:ext cx="0" cy="199626"/>
          </a:xfrm>
          <a:custGeom>
            <a:avLst/>
            <a:gdLst/>
            <a:ahLst/>
            <a:cxnLst/>
            <a:rect l="l" t="t" r="r" b="b"/>
            <a:pathLst>
              <a:path h="231775">
                <a:moveTo>
                  <a:pt x="0" y="0"/>
                </a:moveTo>
                <a:lnTo>
                  <a:pt x="0" y="231775"/>
                </a:lnTo>
              </a:path>
            </a:pathLst>
          </a:custGeom>
          <a:ln w="9525">
            <a:solidFill>
              <a:srgbClr val="000000"/>
            </a:solidFill>
          </a:ln>
        </p:spPr>
        <p:txBody>
          <a:bodyPr wrap="square" lIns="0" tIns="0" rIns="0" bIns="0" rtlCol="0"/>
          <a:lstStyle/>
          <a:p>
            <a:endParaRPr sz="1050"/>
          </a:p>
        </p:txBody>
      </p:sp>
      <p:sp>
        <p:nvSpPr>
          <p:cNvPr id="89" name="object 44">
            <a:extLst>
              <a:ext uri="{FF2B5EF4-FFF2-40B4-BE49-F238E27FC236}">
                <a16:creationId xmlns:a16="http://schemas.microsoft.com/office/drawing/2014/main" id="{F4B6A468-5EE1-477A-AB66-290AEAD326B2}"/>
              </a:ext>
            </a:extLst>
          </p:cNvPr>
          <p:cNvSpPr/>
          <p:nvPr/>
        </p:nvSpPr>
        <p:spPr>
          <a:xfrm>
            <a:off x="4354115" y="2688174"/>
            <a:ext cx="344338" cy="0"/>
          </a:xfrm>
          <a:custGeom>
            <a:avLst/>
            <a:gdLst/>
            <a:ahLst/>
            <a:cxnLst/>
            <a:rect l="l" t="t" r="r" b="b"/>
            <a:pathLst>
              <a:path w="425450">
                <a:moveTo>
                  <a:pt x="0" y="0"/>
                </a:moveTo>
                <a:lnTo>
                  <a:pt x="425450" y="0"/>
                </a:lnTo>
              </a:path>
            </a:pathLst>
          </a:custGeom>
          <a:ln w="9525">
            <a:solidFill>
              <a:srgbClr val="000000"/>
            </a:solidFill>
          </a:ln>
        </p:spPr>
        <p:txBody>
          <a:bodyPr wrap="square" lIns="0" tIns="0" rIns="0" bIns="0" rtlCol="0"/>
          <a:lstStyle/>
          <a:p>
            <a:endParaRPr sz="1050"/>
          </a:p>
        </p:txBody>
      </p:sp>
      <p:sp>
        <p:nvSpPr>
          <p:cNvPr id="90" name="object 45">
            <a:extLst>
              <a:ext uri="{FF2B5EF4-FFF2-40B4-BE49-F238E27FC236}">
                <a16:creationId xmlns:a16="http://schemas.microsoft.com/office/drawing/2014/main" id="{C68B8659-CDDC-47A7-A1A3-E37F3DE4BA9D}"/>
              </a:ext>
            </a:extLst>
          </p:cNvPr>
          <p:cNvSpPr/>
          <p:nvPr/>
        </p:nvSpPr>
        <p:spPr>
          <a:xfrm>
            <a:off x="2751915" y="3411470"/>
            <a:ext cx="269817" cy="160248"/>
          </a:xfrm>
          <a:custGeom>
            <a:avLst/>
            <a:gdLst/>
            <a:ahLst/>
            <a:cxnLst/>
            <a:rect l="l" t="t" r="r" b="b"/>
            <a:pathLst>
              <a:path w="333375" h="186054">
                <a:moveTo>
                  <a:pt x="166687" y="0"/>
                </a:moveTo>
                <a:lnTo>
                  <a:pt x="114000" y="4734"/>
                </a:lnTo>
                <a:lnTo>
                  <a:pt x="68242" y="17918"/>
                </a:lnTo>
                <a:lnTo>
                  <a:pt x="32160" y="38023"/>
                </a:lnTo>
                <a:lnTo>
                  <a:pt x="0" y="92875"/>
                </a:lnTo>
                <a:lnTo>
                  <a:pt x="8497" y="122231"/>
                </a:lnTo>
                <a:lnTo>
                  <a:pt x="32160" y="147726"/>
                </a:lnTo>
                <a:lnTo>
                  <a:pt x="68242" y="167831"/>
                </a:lnTo>
                <a:lnTo>
                  <a:pt x="114000" y="181015"/>
                </a:lnTo>
                <a:lnTo>
                  <a:pt x="166687" y="185750"/>
                </a:lnTo>
                <a:lnTo>
                  <a:pt x="219374" y="181015"/>
                </a:lnTo>
                <a:lnTo>
                  <a:pt x="265132" y="167831"/>
                </a:lnTo>
                <a:lnTo>
                  <a:pt x="301214" y="147726"/>
                </a:lnTo>
                <a:lnTo>
                  <a:pt x="324877" y="122231"/>
                </a:lnTo>
                <a:lnTo>
                  <a:pt x="333375" y="92875"/>
                </a:lnTo>
                <a:lnTo>
                  <a:pt x="324877" y="63518"/>
                </a:lnTo>
                <a:lnTo>
                  <a:pt x="301214" y="38023"/>
                </a:lnTo>
                <a:lnTo>
                  <a:pt x="265132" y="17918"/>
                </a:lnTo>
                <a:lnTo>
                  <a:pt x="219374" y="4734"/>
                </a:lnTo>
                <a:lnTo>
                  <a:pt x="166687" y="0"/>
                </a:lnTo>
                <a:close/>
              </a:path>
            </a:pathLst>
          </a:custGeom>
          <a:solidFill>
            <a:srgbClr val="FF9900"/>
          </a:solidFill>
        </p:spPr>
        <p:txBody>
          <a:bodyPr wrap="square" lIns="0" tIns="0" rIns="0" bIns="0" rtlCol="0"/>
          <a:lstStyle/>
          <a:p>
            <a:endParaRPr sz="1050"/>
          </a:p>
        </p:txBody>
      </p:sp>
      <p:sp>
        <p:nvSpPr>
          <p:cNvPr id="91" name="object 46">
            <a:extLst>
              <a:ext uri="{FF2B5EF4-FFF2-40B4-BE49-F238E27FC236}">
                <a16:creationId xmlns:a16="http://schemas.microsoft.com/office/drawing/2014/main" id="{325BFD31-38AE-484F-812C-8273909CF545}"/>
              </a:ext>
            </a:extLst>
          </p:cNvPr>
          <p:cNvSpPr/>
          <p:nvPr/>
        </p:nvSpPr>
        <p:spPr>
          <a:xfrm>
            <a:off x="2751915" y="3411470"/>
            <a:ext cx="269817" cy="160248"/>
          </a:xfrm>
          <a:custGeom>
            <a:avLst/>
            <a:gdLst/>
            <a:ahLst/>
            <a:cxnLst/>
            <a:rect l="l" t="t" r="r" b="b"/>
            <a:pathLst>
              <a:path w="333375" h="186054">
                <a:moveTo>
                  <a:pt x="0" y="92875"/>
                </a:moveTo>
                <a:lnTo>
                  <a:pt x="32160" y="38023"/>
                </a:lnTo>
                <a:lnTo>
                  <a:pt x="68242" y="17918"/>
                </a:lnTo>
                <a:lnTo>
                  <a:pt x="114000" y="4734"/>
                </a:lnTo>
                <a:lnTo>
                  <a:pt x="166687" y="0"/>
                </a:lnTo>
                <a:lnTo>
                  <a:pt x="219374" y="4734"/>
                </a:lnTo>
                <a:lnTo>
                  <a:pt x="265132" y="17918"/>
                </a:lnTo>
                <a:lnTo>
                  <a:pt x="301214" y="38023"/>
                </a:lnTo>
                <a:lnTo>
                  <a:pt x="324877" y="63518"/>
                </a:lnTo>
                <a:lnTo>
                  <a:pt x="333375" y="92875"/>
                </a:lnTo>
                <a:lnTo>
                  <a:pt x="301214" y="147726"/>
                </a:lnTo>
                <a:lnTo>
                  <a:pt x="265132" y="167831"/>
                </a:lnTo>
                <a:lnTo>
                  <a:pt x="219374" y="181015"/>
                </a:lnTo>
                <a:lnTo>
                  <a:pt x="166687" y="185750"/>
                </a:lnTo>
                <a:lnTo>
                  <a:pt x="114000" y="181015"/>
                </a:lnTo>
                <a:lnTo>
                  <a:pt x="68242" y="167831"/>
                </a:lnTo>
                <a:lnTo>
                  <a:pt x="32160" y="147726"/>
                </a:lnTo>
                <a:lnTo>
                  <a:pt x="8497" y="122231"/>
                </a:lnTo>
                <a:lnTo>
                  <a:pt x="0" y="92875"/>
                </a:lnTo>
                <a:close/>
              </a:path>
            </a:pathLst>
          </a:custGeom>
          <a:ln w="9525">
            <a:solidFill>
              <a:srgbClr val="000000"/>
            </a:solidFill>
          </a:ln>
        </p:spPr>
        <p:txBody>
          <a:bodyPr wrap="square" lIns="0" tIns="0" rIns="0" bIns="0" rtlCol="0"/>
          <a:lstStyle/>
          <a:p>
            <a:endParaRPr sz="1050"/>
          </a:p>
        </p:txBody>
      </p:sp>
      <p:sp>
        <p:nvSpPr>
          <p:cNvPr id="92" name="object 47">
            <a:extLst>
              <a:ext uri="{FF2B5EF4-FFF2-40B4-BE49-F238E27FC236}">
                <a16:creationId xmlns:a16="http://schemas.microsoft.com/office/drawing/2014/main" id="{E1358962-07E6-4250-AC95-2D015B3675F6}"/>
              </a:ext>
            </a:extLst>
          </p:cNvPr>
          <p:cNvSpPr txBox="1"/>
          <p:nvPr/>
        </p:nvSpPr>
        <p:spPr>
          <a:xfrm>
            <a:off x="2752810" y="3410955"/>
            <a:ext cx="269303" cy="116527"/>
          </a:xfrm>
          <a:prstGeom prst="rect">
            <a:avLst/>
          </a:prstGeom>
        </p:spPr>
        <p:txBody>
          <a:bodyPr vert="horz" wrap="square" lIns="0" tIns="12065" rIns="0" bIns="0" rtlCol="0">
            <a:spAutoFit/>
          </a:bodyPr>
          <a:lstStyle/>
          <a:p>
            <a:pPr marL="12700">
              <a:lnSpc>
                <a:spcPct val="100000"/>
              </a:lnSpc>
              <a:spcBef>
                <a:spcPts val="95"/>
              </a:spcBef>
            </a:pPr>
            <a:r>
              <a:rPr sz="800" b="1" spc="-5" dirty="0">
                <a:latin typeface="Times New Roman"/>
                <a:cs typeface="Times New Roman"/>
              </a:rPr>
              <a:t>c</a:t>
            </a:r>
            <a:r>
              <a:rPr sz="800" b="1" spc="-10" dirty="0">
                <a:latin typeface="Times New Roman"/>
                <a:cs typeface="Times New Roman"/>
              </a:rPr>
              <a:t>l</a:t>
            </a:r>
            <a:r>
              <a:rPr sz="800" b="1" spc="-20" dirty="0">
                <a:latin typeface="Times New Roman"/>
                <a:cs typeface="Times New Roman"/>
              </a:rPr>
              <a:t>k</a:t>
            </a:r>
            <a:r>
              <a:rPr sz="800" b="1" spc="-10" dirty="0">
                <a:latin typeface="Times New Roman"/>
                <a:cs typeface="Times New Roman"/>
              </a:rPr>
              <a:t>T</a:t>
            </a:r>
            <a:r>
              <a:rPr sz="800" b="1" spc="-5" dirty="0">
                <a:latin typeface="Times New Roman"/>
                <a:cs typeface="Times New Roman"/>
              </a:rPr>
              <a:t>x</a:t>
            </a:r>
            <a:endParaRPr sz="800">
              <a:latin typeface="Times New Roman"/>
              <a:cs typeface="Times New Roman"/>
            </a:endParaRPr>
          </a:p>
        </p:txBody>
      </p:sp>
      <p:sp>
        <p:nvSpPr>
          <p:cNvPr id="93" name="object 48">
            <a:extLst>
              <a:ext uri="{FF2B5EF4-FFF2-40B4-BE49-F238E27FC236}">
                <a16:creationId xmlns:a16="http://schemas.microsoft.com/office/drawing/2014/main" id="{1E1BD693-CD4E-4DAD-96FC-60DA67B0C268}"/>
              </a:ext>
            </a:extLst>
          </p:cNvPr>
          <p:cNvSpPr/>
          <p:nvPr/>
        </p:nvSpPr>
        <p:spPr>
          <a:xfrm>
            <a:off x="2936933" y="3150321"/>
            <a:ext cx="436847" cy="0"/>
          </a:xfrm>
          <a:custGeom>
            <a:avLst/>
            <a:gdLst/>
            <a:ahLst/>
            <a:cxnLst/>
            <a:rect l="l" t="t" r="r" b="b"/>
            <a:pathLst>
              <a:path w="539750">
                <a:moveTo>
                  <a:pt x="0" y="0"/>
                </a:moveTo>
                <a:lnTo>
                  <a:pt x="539750" y="0"/>
                </a:lnTo>
              </a:path>
            </a:pathLst>
          </a:custGeom>
          <a:ln w="9525">
            <a:solidFill>
              <a:srgbClr val="000000"/>
            </a:solidFill>
          </a:ln>
        </p:spPr>
        <p:txBody>
          <a:bodyPr wrap="square" lIns="0" tIns="0" rIns="0" bIns="0" rtlCol="0"/>
          <a:lstStyle/>
          <a:p>
            <a:endParaRPr sz="1050"/>
          </a:p>
        </p:txBody>
      </p:sp>
      <p:sp>
        <p:nvSpPr>
          <p:cNvPr id="94" name="object 49">
            <a:extLst>
              <a:ext uri="{FF2B5EF4-FFF2-40B4-BE49-F238E27FC236}">
                <a16:creationId xmlns:a16="http://schemas.microsoft.com/office/drawing/2014/main" id="{A2F989D4-F9EA-4850-BFFB-5CC43F338226}"/>
              </a:ext>
            </a:extLst>
          </p:cNvPr>
          <p:cNvSpPr/>
          <p:nvPr/>
        </p:nvSpPr>
        <p:spPr>
          <a:xfrm>
            <a:off x="1820483" y="2347163"/>
            <a:ext cx="1433370" cy="1006333"/>
          </a:xfrm>
          <a:custGeom>
            <a:avLst/>
            <a:gdLst/>
            <a:ahLst/>
            <a:cxnLst/>
            <a:rect l="l" t="t" r="r" b="b"/>
            <a:pathLst>
              <a:path w="1771014" h="1168400">
                <a:moveTo>
                  <a:pt x="1134665" y="1057827"/>
                </a:moveTo>
                <a:lnTo>
                  <a:pt x="676151" y="1057827"/>
                </a:lnTo>
                <a:lnTo>
                  <a:pt x="705926" y="1091342"/>
                </a:lnTo>
                <a:lnTo>
                  <a:pt x="741363" y="1119560"/>
                </a:lnTo>
                <a:lnTo>
                  <a:pt x="781614" y="1141918"/>
                </a:lnTo>
                <a:lnTo>
                  <a:pt x="825833" y="1157852"/>
                </a:lnTo>
                <a:lnTo>
                  <a:pt x="874679" y="1166992"/>
                </a:lnTo>
                <a:lnTo>
                  <a:pt x="923157" y="1168132"/>
                </a:lnTo>
                <a:lnTo>
                  <a:pt x="970295" y="1161740"/>
                </a:lnTo>
                <a:lnTo>
                  <a:pt x="1015119" y="1148287"/>
                </a:lnTo>
                <a:lnTo>
                  <a:pt x="1056657" y="1128243"/>
                </a:lnTo>
                <a:lnTo>
                  <a:pt x="1093936" y="1102077"/>
                </a:lnTo>
                <a:lnTo>
                  <a:pt x="1125983" y="1070259"/>
                </a:lnTo>
                <a:lnTo>
                  <a:pt x="1134665" y="1057827"/>
                </a:lnTo>
                <a:close/>
              </a:path>
              <a:path w="1771014" h="1168400">
                <a:moveTo>
                  <a:pt x="443819" y="102603"/>
                </a:moveTo>
                <a:lnTo>
                  <a:pt x="397805" y="104743"/>
                </a:lnTo>
                <a:lnTo>
                  <a:pt x="349168" y="114734"/>
                </a:lnTo>
                <a:lnTo>
                  <a:pt x="304557" y="131843"/>
                </a:lnTo>
                <a:lnTo>
                  <a:pt x="264639" y="155280"/>
                </a:lnTo>
                <a:lnTo>
                  <a:pt x="230085" y="184255"/>
                </a:lnTo>
                <a:lnTo>
                  <a:pt x="201561" y="217978"/>
                </a:lnTo>
                <a:lnTo>
                  <a:pt x="179736" y="255657"/>
                </a:lnTo>
                <a:lnTo>
                  <a:pt x="165279" y="296504"/>
                </a:lnTo>
                <a:lnTo>
                  <a:pt x="158858" y="339727"/>
                </a:lnTo>
                <a:lnTo>
                  <a:pt x="161141" y="384537"/>
                </a:lnTo>
                <a:lnTo>
                  <a:pt x="159655" y="388181"/>
                </a:lnTo>
                <a:lnTo>
                  <a:pt x="118767" y="396471"/>
                </a:lnTo>
                <a:lnTo>
                  <a:pt x="81633" y="412908"/>
                </a:lnTo>
                <a:lnTo>
                  <a:pt x="49698" y="436652"/>
                </a:lnTo>
                <a:lnTo>
                  <a:pt x="24413" y="466858"/>
                </a:lnTo>
                <a:lnTo>
                  <a:pt x="5999" y="506647"/>
                </a:lnTo>
                <a:lnTo>
                  <a:pt x="0" y="547984"/>
                </a:lnTo>
                <a:lnTo>
                  <a:pt x="5807" y="588772"/>
                </a:lnTo>
                <a:lnTo>
                  <a:pt x="22816" y="626914"/>
                </a:lnTo>
                <a:lnTo>
                  <a:pt x="50421" y="660313"/>
                </a:lnTo>
                <a:lnTo>
                  <a:pt x="88014" y="686873"/>
                </a:lnTo>
                <a:lnTo>
                  <a:pt x="64663" y="714805"/>
                </a:lnTo>
                <a:lnTo>
                  <a:pt x="48768" y="746234"/>
                </a:lnTo>
                <a:lnTo>
                  <a:pt x="40755" y="779990"/>
                </a:lnTo>
                <a:lnTo>
                  <a:pt x="41050" y="814901"/>
                </a:lnTo>
                <a:lnTo>
                  <a:pt x="52913" y="856495"/>
                </a:lnTo>
                <a:lnTo>
                  <a:pt x="75753" y="892590"/>
                </a:lnTo>
                <a:lnTo>
                  <a:pt x="107680" y="921847"/>
                </a:lnTo>
                <a:lnTo>
                  <a:pt x="146809" y="942928"/>
                </a:lnTo>
                <a:lnTo>
                  <a:pt x="191251" y="954495"/>
                </a:lnTo>
                <a:lnTo>
                  <a:pt x="239119" y="955211"/>
                </a:lnTo>
                <a:lnTo>
                  <a:pt x="240211" y="956938"/>
                </a:lnTo>
                <a:lnTo>
                  <a:pt x="272416" y="998071"/>
                </a:lnTo>
                <a:lnTo>
                  <a:pt x="307735" y="1030107"/>
                </a:lnTo>
                <a:lnTo>
                  <a:pt x="347522" y="1056263"/>
                </a:lnTo>
                <a:lnTo>
                  <a:pt x="390885" y="1076337"/>
                </a:lnTo>
                <a:lnTo>
                  <a:pt x="436931" y="1090130"/>
                </a:lnTo>
                <a:lnTo>
                  <a:pt x="484767" y="1097439"/>
                </a:lnTo>
                <a:lnTo>
                  <a:pt x="533500" y="1098064"/>
                </a:lnTo>
                <a:lnTo>
                  <a:pt x="582237" y="1091804"/>
                </a:lnTo>
                <a:lnTo>
                  <a:pt x="630085" y="1078459"/>
                </a:lnTo>
                <a:lnTo>
                  <a:pt x="676151" y="1057827"/>
                </a:lnTo>
                <a:lnTo>
                  <a:pt x="1134665" y="1057827"/>
                </a:lnTo>
                <a:lnTo>
                  <a:pt x="1151824" y="1033258"/>
                </a:lnTo>
                <a:lnTo>
                  <a:pt x="1170486" y="991546"/>
                </a:lnTo>
                <a:lnTo>
                  <a:pt x="1420228" y="991546"/>
                </a:lnTo>
                <a:lnTo>
                  <a:pt x="1462002" y="962712"/>
                </a:lnTo>
                <a:lnTo>
                  <a:pt x="1491200" y="931432"/>
                </a:lnTo>
                <a:lnTo>
                  <a:pt x="1513357" y="895449"/>
                </a:lnTo>
                <a:lnTo>
                  <a:pt x="1527511" y="855611"/>
                </a:lnTo>
                <a:lnTo>
                  <a:pt x="1532703" y="812768"/>
                </a:lnTo>
                <a:lnTo>
                  <a:pt x="1567563" y="806207"/>
                </a:lnTo>
                <a:lnTo>
                  <a:pt x="1632808" y="781503"/>
                </a:lnTo>
                <a:lnTo>
                  <a:pt x="1699201" y="733182"/>
                </a:lnTo>
                <a:lnTo>
                  <a:pt x="1728567" y="698298"/>
                </a:lnTo>
                <a:lnTo>
                  <a:pt x="1750338" y="660008"/>
                </a:lnTo>
                <a:lnTo>
                  <a:pt x="1764370" y="619297"/>
                </a:lnTo>
                <a:lnTo>
                  <a:pt x="1770518" y="577154"/>
                </a:lnTo>
                <a:lnTo>
                  <a:pt x="1768639" y="534566"/>
                </a:lnTo>
                <a:lnTo>
                  <a:pt x="1758589" y="492522"/>
                </a:lnTo>
                <a:lnTo>
                  <a:pt x="1740223" y="452008"/>
                </a:lnTo>
                <a:lnTo>
                  <a:pt x="1713398" y="414013"/>
                </a:lnTo>
                <a:lnTo>
                  <a:pt x="1716275" y="407673"/>
                </a:lnTo>
                <a:lnTo>
                  <a:pt x="1718902" y="401248"/>
                </a:lnTo>
                <a:lnTo>
                  <a:pt x="1721280" y="394745"/>
                </a:lnTo>
                <a:lnTo>
                  <a:pt x="1723406" y="388169"/>
                </a:lnTo>
                <a:lnTo>
                  <a:pt x="1730993" y="343284"/>
                </a:lnTo>
                <a:lnTo>
                  <a:pt x="1727217" y="299445"/>
                </a:lnTo>
                <a:lnTo>
                  <a:pt x="1713000" y="258103"/>
                </a:lnTo>
                <a:lnTo>
                  <a:pt x="1689262" y="220707"/>
                </a:lnTo>
                <a:lnTo>
                  <a:pt x="1656921" y="188707"/>
                </a:lnTo>
                <a:lnTo>
                  <a:pt x="1616900" y="163552"/>
                </a:lnTo>
                <a:lnTo>
                  <a:pt x="1570117" y="146691"/>
                </a:lnTo>
                <a:lnTo>
                  <a:pt x="1567060" y="136582"/>
                </a:lnTo>
                <a:lnTo>
                  <a:pt x="574818" y="136582"/>
                </a:lnTo>
                <a:lnTo>
                  <a:pt x="533262" y="118691"/>
                </a:lnTo>
                <a:lnTo>
                  <a:pt x="489283" y="107308"/>
                </a:lnTo>
                <a:lnTo>
                  <a:pt x="443819" y="102603"/>
                </a:lnTo>
                <a:close/>
              </a:path>
              <a:path w="1771014" h="1168400">
                <a:moveTo>
                  <a:pt x="1420228" y="991546"/>
                </a:moveTo>
                <a:lnTo>
                  <a:pt x="1170486" y="991546"/>
                </a:lnTo>
                <a:lnTo>
                  <a:pt x="1199273" y="1005316"/>
                </a:lnTo>
                <a:lnTo>
                  <a:pt x="1229749" y="1015363"/>
                </a:lnTo>
                <a:lnTo>
                  <a:pt x="1261471" y="1021569"/>
                </a:lnTo>
                <a:lnTo>
                  <a:pt x="1293994" y="1023816"/>
                </a:lnTo>
                <a:lnTo>
                  <a:pt x="1341757" y="1019841"/>
                </a:lnTo>
                <a:lnTo>
                  <a:pt x="1386320" y="1007765"/>
                </a:lnTo>
                <a:lnTo>
                  <a:pt x="1420228" y="991546"/>
                </a:lnTo>
                <a:close/>
              </a:path>
              <a:path w="1771014" h="1168400">
                <a:moveTo>
                  <a:pt x="774832" y="32298"/>
                </a:moveTo>
                <a:lnTo>
                  <a:pt x="726944" y="35669"/>
                </a:lnTo>
                <a:lnTo>
                  <a:pt x="681225" y="48270"/>
                </a:lnTo>
                <a:lnTo>
                  <a:pt x="639450" y="69615"/>
                </a:lnTo>
                <a:lnTo>
                  <a:pt x="603390" y="99215"/>
                </a:lnTo>
                <a:lnTo>
                  <a:pt x="574818" y="136582"/>
                </a:lnTo>
                <a:lnTo>
                  <a:pt x="1567060" y="136582"/>
                </a:lnTo>
                <a:lnTo>
                  <a:pt x="1561124" y="116948"/>
                </a:lnTo>
                <a:lnTo>
                  <a:pt x="1546687" y="89230"/>
                </a:lnTo>
                <a:lnTo>
                  <a:pt x="1546278" y="88703"/>
                </a:lnTo>
                <a:lnTo>
                  <a:pt x="920766" y="88703"/>
                </a:lnTo>
                <a:lnTo>
                  <a:pt x="909118" y="79105"/>
                </a:lnTo>
                <a:lnTo>
                  <a:pt x="896746" y="70299"/>
                </a:lnTo>
                <a:lnTo>
                  <a:pt x="883699" y="62319"/>
                </a:lnTo>
                <a:lnTo>
                  <a:pt x="870029" y="55200"/>
                </a:lnTo>
                <a:lnTo>
                  <a:pt x="823118" y="38646"/>
                </a:lnTo>
                <a:lnTo>
                  <a:pt x="774832" y="32298"/>
                </a:lnTo>
                <a:close/>
              </a:path>
              <a:path w="1771014" h="1168400">
                <a:moveTo>
                  <a:pt x="1068838" y="13"/>
                </a:moveTo>
                <a:lnTo>
                  <a:pt x="1024004" y="7985"/>
                </a:lnTo>
                <a:lnTo>
                  <a:pt x="982858" y="25882"/>
                </a:lnTo>
                <a:lnTo>
                  <a:pt x="947684" y="53017"/>
                </a:lnTo>
                <a:lnTo>
                  <a:pt x="920766" y="88703"/>
                </a:lnTo>
                <a:lnTo>
                  <a:pt x="1546278" y="88703"/>
                </a:lnTo>
                <a:lnTo>
                  <a:pt x="1527185" y="64131"/>
                </a:lnTo>
                <a:lnTo>
                  <a:pt x="1525919" y="62985"/>
                </a:lnTo>
                <a:lnTo>
                  <a:pt x="1222759" y="62985"/>
                </a:lnTo>
                <a:lnTo>
                  <a:pt x="1209471" y="49034"/>
                </a:lnTo>
                <a:lnTo>
                  <a:pt x="1194551" y="36574"/>
                </a:lnTo>
                <a:lnTo>
                  <a:pt x="1178152" y="25722"/>
                </a:lnTo>
                <a:lnTo>
                  <a:pt x="1160428" y="16592"/>
                </a:lnTo>
                <a:lnTo>
                  <a:pt x="1115074" y="2653"/>
                </a:lnTo>
                <a:lnTo>
                  <a:pt x="1068838" y="13"/>
                </a:lnTo>
                <a:close/>
              </a:path>
              <a:path w="1771014" h="1168400">
                <a:moveTo>
                  <a:pt x="1379889" y="0"/>
                </a:moveTo>
                <a:lnTo>
                  <a:pt x="1336491" y="3211"/>
                </a:lnTo>
                <a:lnTo>
                  <a:pt x="1294715" y="14862"/>
                </a:lnTo>
                <a:lnTo>
                  <a:pt x="1256244" y="34828"/>
                </a:lnTo>
                <a:lnTo>
                  <a:pt x="1222759" y="62985"/>
                </a:lnTo>
                <a:lnTo>
                  <a:pt x="1525919" y="62985"/>
                </a:lnTo>
                <a:lnTo>
                  <a:pt x="1502997" y="42246"/>
                </a:lnTo>
                <a:lnTo>
                  <a:pt x="1464824" y="19393"/>
                </a:lnTo>
                <a:lnTo>
                  <a:pt x="1423227" y="5352"/>
                </a:lnTo>
                <a:lnTo>
                  <a:pt x="1379889" y="0"/>
                </a:lnTo>
                <a:close/>
              </a:path>
            </a:pathLst>
          </a:custGeom>
          <a:solidFill>
            <a:srgbClr val="FF9900"/>
          </a:solidFill>
        </p:spPr>
        <p:txBody>
          <a:bodyPr wrap="square" lIns="0" tIns="0" rIns="0" bIns="0" rtlCol="0"/>
          <a:lstStyle/>
          <a:p>
            <a:endParaRPr sz="1050"/>
          </a:p>
        </p:txBody>
      </p:sp>
      <p:sp>
        <p:nvSpPr>
          <p:cNvPr id="95" name="object 50">
            <a:extLst>
              <a:ext uri="{FF2B5EF4-FFF2-40B4-BE49-F238E27FC236}">
                <a16:creationId xmlns:a16="http://schemas.microsoft.com/office/drawing/2014/main" id="{22B3FE77-E5A4-4700-B0E4-E744D01B096F}"/>
              </a:ext>
            </a:extLst>
          </p:cNvPr>
          <p:cNvSpPr/>
          <p:nvPr/>
        </p:nvSpPr>
        <p:spPr>
          <a:xfrm>
            <a:off x="2109710" y="3005508"/>
            <a:ext cx="267637" cy="274750"/>
          </a:xfrm>
          <a:prstGeom prst="rect">
            <a:avLst/>
          </a:prstGeom>
          <a:blipFill>
            <a:blip r:embed="rId6" cstate="print"/>
            <a:stretch>
              <a:fillRect/>
            </a:stretch>
          </a:blipFill>
        </p:spPr>
        <p:txBody>
          <a:bodyPr wrap="square" lIns="0" tIns="0" rIns="0" bIns="0" rtlCol="0"/>
          <a:lstStyle/>
          <a:p>
            <a:endParaRPr sz="1050"/>
          </a:p>
        </p:txBody>
      </p:sp>
      <p:sp>
        <p:nvSpPr>
          <p:cNvPr id="96" name="object 51">
            <a:extLst>
              <a:ext uri="{FF2B5EF4-FFF2-40B4-BE49-F238E27FC236}">
                <a16:creationId xmlns:a16="http://schemas.microsoft.com/office/drawing/2014/main" id="{7685AAFB-231A-49EB-924C-AE31F7D7EAAA}"/>
              </a:ext>
            </a:extLst>
          </p:cNvPr>
          <p:cNvSpPr/>
          <p:nvPr/>
        </p:nvSpPr>
        <p:spPr>
          <a:xfrm>
            <a:off x="1820483" y="2347163"/>
            <a:ext cx="1433370" cy="1006333"/>
          </a:xfrm>
          <a:custGeom>
            <a:avLst/>
            <a:gdLst/>
            <a:ahLst/>
            <a:cxnLst/>
            <a:rect l="l" t="t" r="r" b="b"/>
            <a:pathLst>
              <a:path w="1771014" h="1168400">
                <a:moveTo>
                  <a:pt x="161141" y="384537"/>
                </a:moveTo>
                <a:lnTo>
                  <a:pt x="158858" y="339727"/>
                </a:lnTo>
                <a:lnTo>
                  <a:pt x="165279" y="296504"/>
                </a:lnTo>
                <a:lnTo>
                  <a:pt x="179736" y="255657"/>
                </a:lnTo>
                <a:lnTo>
                  <a:pt x="201561" y="217978"/>
                </a:lnTo>
                <a:lnTo>
                  <a:pt x="230085" y="184255"/>
                </a:lnTo>
                <a:lnTo>
                  <a:pt x="264639" y="155280"/>
                </a:lnTo>
                <a:lnTo>
                  <a:pt x="304557" y="131843"/>
                </a:lnTo>
                <a:lnTo>
                  <a:pt x="349168" y="114734"/>
                </a:lnTo>
                <a:lnTo>
                  <a:pt x="397805" y="104743"/>
                </a:lnTo>
                <a:lnTo>
                  <a:pt x="443819" y="102603"/>
                </a:lnTo>
                <a:lnTo>
                  <a:pt x="489283" y="107308"/>
                </a:lnTo>
                <a:lnTo>
                  <a:pt x="533262" y="118691"/>
                </a:lnTo>
                <a:lnTo>
                  <a:pt x="574818" y="136582"/>
                </a:lnTo>
                <a:lnTo>
                  <a:pt x="603390" y="99215"/>
                </a:lnTo>
                <a:lnTo>
                  <a:pt x="639450" y="69615"/>
                </a:lnTo>
                <a:lnTo>
                  <a:pt x="681225" y="48270"/>
                </a:lnTo>
                <a:lnTo>
                  <a:pt x="726944" y="35669"/>
                </a:lnTo>
                <a:lnTo>
                  <a:pt x="774832" y="32298"/>
                </a:lnTo>
                <a:lnTo>
                  <a:pt x="823118" y="38646"/>
                </a:lnTo>
                <a:lnTo>
                  <a:pt x="870029" y="55200"/>
                </a:lnTo>
                <a:lnTo>
                  <a:pt x="909118" y="79105"/>
                </a:lnTo>
                <a:lnTo>
                  <a:pt x="920766" y="88703"/>
                </a:lnTo>
                <a:lnTo>
                  <a:pt x="947684" y="53017"/>
                </a:lnTo>
                <a:lnTo>
                  <a:pt x="982858" y="25882"/>
                </a:lnTo>
                <a:lnTo>
                  <a:pt x="1024004" y="7985"/>
                </a:lnTo>
                <a:lnTo>
                  <a:pt x="1068838" y="13"/>
                </a:lnTo>
                <a:lnTo>
                  <a:pt x="1115074" y="2653"/>
                </a:lnTo>
                <a:lnTo>
                  <a:pt x="1160428" y="16592"/>
                </a:lnTo>
                <a:lnTo>
                  <a:pt x="1194551" y="36574"/>
                </a:lnTo>
                <a:lnTo>
                  <a:pt x="1222759" y="62985"/>
                </a:lnTo>
                <a:lnTo>
                  <a:pt x="1256244" y="34828"/>
                </a:lnTo>
                <a:lnTo>
                  <a:pt x="1294715" y="14862"/>
                </a:lnTo>
                <a:lnTo>
                  <a:pt x="1336491" y="3211"/>
                </a:lnTo>
                <a:lnTo>
                  <a:pt x="1379889" y="0"/>
                </a:lnTo>
                <a:lnTo>
                  <a:pt x="1423227" y="5352"/>
                </a:lnTo>
                <a:lnTo>
                  <a:pt x="1464824" y="19393"/>
                </a:lnTo>
                <a:lnTo>
                  <a:pt x="1502997" y="42246"/>
                </a:lnTo>
                <a:lnTo>
                  <a:pt x="1546687" y="89230"/>
                </a:lnTo>
                <a:lnTo>
                  <a:pt x="1570117" y="146691"/>
                </a:lnTo>
                <a:lnTo>
                  <a:pt x="1616900" y="163552"/>
                </a:lnTo>
                <a:lnTo>
                  <a:pt x="1656921" y="188707"/>
                </a:lnTo>
                <a:lnTo>
                  <a:pt x="1689262" y="220707"/>
                </a:lnTo>
                <a:lnTo>
                  <a:pt x="1713000" y="258103"/>
                </a:lnTo>
                <a:lnTo>
                  <a:pt x="1727217" y="299445"/>
                </a:lnTo>
                <a:lnTo>
                  <a:pt x="1730993" y="343284"/>
                </a:lnTo>
                <a:lnTo>
                  <a:pt x="1723406" y="388169"/>
                </a:lnTo>
                <a:lnTo>
                  <a:pt x="1721280" y="394745"/>
                </a:lnTo>
                <a:lnTo>
                  <a:pt x="1718902" y="401248"/>
                </a:lnTo>
                <a:lnTo>
                  <a:pt x="1716275" y="407673"/>
                </a:lnTo>
                <a:lnTo>
                  <a:pt x="1713398" y="414013"/>
                </a:lnTo>
                <a:lnTo>
                  <a:pt x="1740223" y="452008"/>
                </a:lnTo>
                <a:lnTo>
                  <a:pt x="1758589" y="492522"/>
                </a:lnTo>
                <a:lnTo>
                  <a:pt x="1768639" y="534566"/>
                </a:lnTo>
                <a:lnTo>
                  <a:pt x="1770518" y="577154"/>
                </a:lnTo>
                <a:lnTo>
                  <a:pt x="1764370" y="619297"/>
                </a:lnTo>
                <a:lnTo>
                  <a:pt x="1750338" y="660008"/>
                </a:lnTo>
                <a:lnTo>
                  <a:pt x="1728567" y="698298"/>
                </a:lnTo>
                <a:lnTo>
                  <a:pt x="1699201" y="733182"/>
                </a:lnTo>
                <a:lnTo>
                  <a:pt x="1662382" y="763670"/>
                </a:lnTo>
                <a:lnTo>
                  <a:pt x="1601067" y="795734"/>
                </a:lnTo>
                <a:lnTo>
                  <a:pt x="1532703" y="812768"/>
                </a:lnTo>
                <a:lnTo>
                  <a:pt x="1527511" y="855611"/>
                </a:lnTo>
                <a:lnTo>
                  <a:pt x="1513357" y="895449"/>
                </a:lnTo>
                <a:lnTo>
                  <a:pt x="1491200" y="931432"/>
                </a:lnTo>
                <a:lnTo>
                  <a:pt x="1462002" y="962712"/>
                </a:lnTo>
                <a:lnTo>
                  <a:pt x="1426722" y="988440"/>
                </a:lnTo>
                <a:lnTo>
                  <a:pt x="1386320" y="1007765"/>
                </a:lnTo>
                <a:lnTo>
                  <a:pt x="1341757" y="1019841"/>
                </a:lnTo>
                <a:lnTo>
                  <a:pt x="1293994" y="1023816"/>
                </a:lnTo>
                <a:lnTo>
                  <a:pt x="1261471" y="1021569"/>
                </a:lnTo>
                <a:lnTo>
                  <a:pt x="1229749" y="1015363"/>
                </a:lnTo>
                <a:lnTo>
                  <a:pt x="1199273" y="1005316"/>
                </a:lnTo>
                <a:lnTo>
                  <a:pt x="1170486" y="991546"/>
                </a:lnTo>
                <a:lnTo>
                  <a:pt x="1151824" y="1033258"/>
                </a:lnTo>
                <a:lnTo>
                  <a:pt x="1125983" y="1070259"/>
                </a:lnTo>
                <a:lnTo>
                  <a:pt x="1093936" y="1102077"/>
                </a:lnTo>
                <a:lnTo>
                  <a:pt x="1056657" y="1128243"/>
                </a:lnTo>
                <a:lnTo>
                  <a:pt x="1015119" y="1148287"/>
                </a:lnTo>
                <a:lnTo>
                  <a:pt x="970295" y="1161740"/>
                </a:lnTo>
                <a:lnTo>
                  <a:pt x="923157" y="1168132"/>
                </a:lnTo>
                <a:lnTo>
                  <a:pt x="874679" y="1166992"/>
                </a:lnTo>
                <a:lnTo>
                  <a:pt x="825833" y="1157852"/>
                </a:lnTo>
                <a:lnTo>
                  <a:pt x="781614" y="1141918"/>
                </a:lnTo>
                <a:lnTo>
                  <a:pt x="741363" y="1119560"/>
                </a:lnTo>
                <a:lnTo>
                  <a:pt x="705926" y="1091342"/>
                </a:lnTo>
                <a:lnTo>
                  <a:pt x="676151" y="1057827"/>
                </a:lnTo>
                <a:lnTo>
                  <a:pt x="630085" y="1078459"/>
                </a:lnTo>
                <a:lnTo>
                  <a:pt x="582237" y="1091804"/>
                </a:lnTo>
                <a:lnTo>
                  <a:pt x="533500" y="1098064"/>
                </a:lnTo>
                <a:lnTo>
                  <a:pt x="484767" y="1097439"/>
                </a:lnTo>
                <a:lnTo>
                  <a:pt x="436931" y="1090130"/>
                </a:lnTo>
                <a:lnTo>
                  <a:pt x="390885" y="1076337"/>
                </a:lnTo>
                <a:lnTo>
                  <a:pt x="347522" y="1056263"/>
                </a:lnTo>
                <a:lnTo>
                  <a:pt x="307735" y="1030107"/>
                </a:lnTo>
                <a:lnTo>
                  <a:pt x="272416" y="998071"/>
                </a:lnTo>
                <a:lnTo>
                  <a:pt x="242459" y="960355"/>
                </a:lnTo>
                <a:lnTo>
                  <a:pt x="239119" y="955211"/>
                </a:lnTo>
                <a:lnTo>
                  <a:pt x="191251" y="954495"/>
                </a:lnTo>
                <a:lnTo>
                  <a:pt x="146809" y="942928"/>
                </a:lnTo>
                <a:lnTo>
                  <a:pt x="107680" y="921847"/>
                </a:lnTo>
                <a:lnTo>
                  <a:pt x="75753" y="892590"/>
                </a:lnTo>
                <a:lnTo>
                  <a:pt x="52913" y="856495"/>
                </a:lnTo>
                <a:lnTo>
                  <a:pt x="41050" y="814901"/>
                </a:lnTo>
                <a:lnTo>
                  <a:pt x="40755" y="779990"/>
                </a:lnTo>
                <a:lnTo>
                  <a:pt x="48768" y="746234"/>
                </a:lnTo>
                <a:lnTo>
                  <a:pt x="64663" y="714805"/>
                </a:lnTo>
                <a:lnTo>
                  <a:pt x="88014" y="686873"/>
                </a:lnTo>
                <a:lnTo>
                  <a:pt x="50421" y="660313"/>
                </a:lnTo>
                <a:lnTo>
                  <a:pt x="22816" y="626914"/>
                </a:lnTo>
                <a:lnTo>
                  <a:pt x="5807" y="588772"/>
                </a:lnTo>
                <a:lnTo>
                  <a:pt x="0" y="547984"/>
                </a:lnTo>
                <a:lnTo>
                  <a:pt x="5999" y="506647"/>
                </a:lnTo>
                <a:lnTo>
                  <a:pt x="24413" y="466858"/>
                </a:lnTo>
                <a:lnTo>
                  <a:pt x="49698" y="436652"/>
                </a:lnTo>
                <a:lnTo>
                  <a:pt x="81633" y="412908"/>
                </a:lnTo>
                <a:lnTo>
                  <a:pt x="118767" y="396471"/>
                </a:lnTo>
                <a:lnTo>
                  <a:pt x="159655" y="388181"/>
                </a:lnTo>
                <a:lnTo>
                  <a:pt x="161141" y="384537"/>
                </a:lnTo>
                <a:close/>
              </a:path>
            </a:pathLst>
          </a:custGeom>
          <a:ln w="9525">
            <a:solidFill>
              <a:srgbClr val="000000"/>
            </a:solidFill>
          </a:ln>
        </p:spPr>
        <p:txBody>
          <a:bodyPr wrap="square" lIns="0" tIns="0" rIns="0" bIns="0" rtlCol="0"/>
          <a:lstStyle/>
          <a:p>
            <a:endParaRPr sz="1050"/>
          </a:p>
        </p:txBody>
      </p:sp>
      <p:sp>
        <p:nvSpPr>
          <p:cNvPr id="97" name="object 52">
            <a:extLst>
              <a:ext uri="{FF2B5EF4-FFF2-40B4-BE49-F238E27FC236}">
                <a16:creationId xmlns:a16="http://schemas.microsoft.com/office/drawing/2014/main" id="{46BAF69D-6D27-4FE0-8B91-F9E229CE24F3}"/>
              </a:ext>
            </a:extLst>
          </p:cNvPr>
          <p:cNvSpPr/>
          <p:nvPr/>
        </p:nvSpPr>
        <p:spPr>
          <a:xfrm>
            <a:off x="2324813" y="3005508"/>
            <a:ext cx="52936" cy="56333"/>
          </a:xfrm>
          <a:custGeom>
            <a:avLst/>
            <a:gdLst/>
            <a:ahLst/>
            <a:cxnLst/>
            <a:rect l="l" t="t" r="r" b="b"/>
            <a:pathLst>
              <a:path w="65405" h="65404">
                <a:moveTo>
                  <a:pt x="64909" y="32461"/>
                </a:moveTo>
                <a:lnTo>
                  <a:pt x="62359" y="45093"/>
                </a:lnTo>
                <a:lnTo>
                  <a:pt x="55403" y="55411"/>
                </a:lnTo>
                <a:lnTo>
                  <a:pt x="45085" y="62370"/>
                </a:lnTo>
                <a:lnTo>
                  <a:pt x="32448" y="64922"/>
                </a:lnTo>
                <a:lnTo>
                  <a:pt x="19818" y="62370"/>
                </a:lnTo>
                <a:lnTo>
                  <a:pt x="9504" y="55411"/>
                </a:lnTo>
                <a:lnTo>
                  <a:pt x="2550" y="45093"/>
                </a:lnTo>
                <a:lnTo>
                  <a:pt x="0" y="32461"/>
                </a:lnTo>
                <a:lnTo>
                  <a:pt x="2550" y="19829"/>
                </a:lnTo>
                <a:lnTo>
                  <a:pt x="9504" y="9510"/>
                </a:lnTo>
                <a:lnTo>
                  <a:pt x="19818" y="2552"/>
                </a:lnTo>
                <a:lnTo>
                  <a:pt x="32448" y="0"/>
                </a:lnTo>
                <a:lnTo>
                  <a:pt x="45085" y="2552"/>
                </a:lnTo>
                <a:lnTo>
                  <a:pt x="55403" y="9510"/>
                </a:lnTo>
                <a:lnTo>
                  <a:pt x="62359" y="19829"/>
                </a:lnTo>
                <a:lnTo>
                  <a:pt x="64909" y="32461"/>
                </a:lnTo>
                <a:close/>
              </a:path>
            </a:pathLst>
          </a:custGeom>
          <a:ln w="9525">
            <a:solidFill>
              <a:srgbClr val="000000"/>
            </a:solidFill>
          </a:ln>
        </p:spPr>
        <p:txBody>
          <a:bodyPr wrap="square" lIns="0" tIns="0" rIns="0" bIns="0" rtlCol="0"/>
          <a:lstStyle/>
          <a:p>
            <a:endParaRPr sz="1050"/>
          </a:p>
        </p:txBody>
      </p:sp>
      <p:sp>
        <p:nvSpPr>
          <p:cNvPr id="98" name="object 53">
            <a:extLst>
              <a:ext uri="{FF2B5EF4-FFF2-40B4-BE49-F238E27FC236}">
                <a16:creationId xmlns:a16="http://schemas.microsoft.com/office/drawing/2014/main" id="{48749F2D-DE86-459E-8205-538323A58047}"/>
              </a:ext>
            </a:extLst>
          </p:cNvPr>
          <p:cNvSpPr/>
          <p:nvPr/>
        </p:nvSpPr>
        <p:spPr>
          <a:xfrm>
            <a:off x="2236385" y="3039865"/>
            <a:ext cx="105357" cy="112119"/>
          </a:xfrm>
          <a:custGeom>
            <a:avLst/>
            <a:gdLst/>
            <a:ahLst/>
            <a:cxnLst/>
            <a:rect l="l" t="t" r="r" b="b"/>
            <a:pathLst>
              <a:path w="130175" h="130175">
                <a:moveTo>
                  <a:pt x="129819" y="64909"/>
                </a:moveTo>
                <a:lnTo>
                  <a:pt x="124718" y="90176"/>
                </a:lnTo>
                <a:lnTo>
                  <a:pt x="110809" y="110809"/>
                </a:lnTo>
                <a:lnTo>
                  <a:pt x="90176" y="124718"/>
                </a:lnTo>
                <a:lnTo>
                  <a:pt x="64909" y="129819"/>
                </a:lnTo>
                <a:lnTo>
                  <a:pt x="39642" y="124718"/>
                </a:lnTo>
                <a:lnTo>
                  <a:pt x="19010" y="110809"/>
                </a:lnTo>
                <a:lnTo>
                  <a:pt x="5100" y="90176"/>
                </a:lnTo>
                <a:lnTo>
                  <a:pt x="0" y="64909"/>
                </a:lnTo>
                <a:lnTo>
                  <a:pt x="5100" y="39642"/>
                </a:lnTo>
                <a:lnTo>
                  <a:pt x="19010" y="19010"/>
                </a:lnTo>
                <a:lnTo>
                  <a:pt x="39642" y="5100"/>
                </a:lnTo>
                <a:lnTo>
                  <a:pt x="64909" y="0"/>
                </a:lnTo>
                <a:lnTo>
                  <a:pt x="90176" y="5100"/>
                </a:lnTo>
                <a:lnTo>
                  <a:pt x="110809" y="19010"/>
                </a:lnTo>
                <a:lnTo>
                  <a:pt x="124718" y="39642"/>
                </a:lnTo>
                <a:lnTo>
                  <a:pt x="129819" y="64909"/>
                </a:lnTo>
                <a:close/>
              </a:path>
            </a:pathLst>
          </a:custGeom>
          <a:ln w="9525">
            <a:solidFill>
              <a:srgbClr val="000000"/>
            </a:solidFill>
          </a:ln>
        </p:spPr>
        <p:txBody>
          <a:bodyPr wrap="square" lIns="0" tIns="0" rIns="0" bIns="0" rtlCol="0"/>
          <a:lstStyle/>
          <a:p>
            <a:endParaRPr sz="1050"/>
          </a:p>
        </p:txBody>
      </p:sp>
      <p:sp>
        <p:nvSpPr>
          <p:cNvPr id="99" name="object 54">
            <a:extLst>
              <a:ext uri="{FF2B5EF4-FFF2-40B4-BE49-F238E27FC236}">
                <a16:creationId xmlns:a16="http://schemas.microsoft.com/office/drawing/2014/main" id="{FB7F6853-891A-492E-AE66-0A7F9A134A60}"/>
              </a:ext>
            </a:extLst>
          </p:cNvPr>
          <p:cNvSpPr/>
          <p:nvPr/>
        </p:nvSpPr>
        <p:spPr>
          <a:xfrm>
            <a:off x="2109710" y="3112529"/>
            <a:ext cx="157779" cy="167904"/>
          </a:xfrm>
          <a:custGeom>
            <a:avLst/>
            <a:gdLst/>
            <a:ahLst/>
            <a:cxnLst/>
            <a:rect l="l" t="t" r="r" b="b"/>
            <a:pathLst>
              <a:path w="194944" h="194945">
                <a:moveTo>
                  <a:pt x="194729" y="97370"/>
                </a:moveTo>
                <a:lnTo>
                  <a:pt x="187076" y="135270"/>
                </a:lnTo>
                <a:lnTo>
                  <a:pt x="166208" y="166220"/>
                </a:lnTo>
                <a:lnTo>
                  <a:pt x="135257" y="187089"/>
                </a:lnTo>
                <a:lnTo>
                  <a:pt x="97358" y="194741"/>
                </a:lnTo>
                <a:lnTo>
                  <a:pt x="59461" y="187089"/>
                </a:lnTo>
                <a:lnTo>
                  <a:pt x="28514" y="166220"/>
                </a:lnTo>
                <a:lnTo>
                  <a:pt x="7650" y="135270"/>
                </a:lnTo>
                <a:lnTo>
                  <a:pt x="0" y="97370"/>
                </a:lnTo>
                <a:lnTo>
                  <a:pt x="7650" y="59471"/>
                </a:lnTo>
                <a:lnTo>
                  <a:pt x="28514" y="28521"/>
                </a:lnTo>
                <a:lnTo>
                  <a:pt x="59461" y="7652"/>
                </a:lnTo>
                <a:lnTo>
                  <a:pt x="97358" y="0"/>
                </a:lnTo>
                <a:lnTo>
                  <a:pt x="135257" y="7652"/>
                </a:lnTo>
                <a:lnTo>
                  <a:pt x="166208" y="28521"/>
                </a:lnTo>
                <a:lnTo>
                  <a:pt x="187076" y="59471"/>
                </a:lnTo>
                <a:lnTo>
                  <a:pt x="194729" y="97370"/>
                </a:lnTo>
                <a:close/>
              </a:path>
            </a:pathLst>
          </a:custGeom>
          <a:ln w="9525">
            <a:solidFill>
              <a:srgbClr val="000000"/>
            </a:solidFill>
          </a:ln>
        </p:spPr>
        <p:txBody>
          <a:bodyPr wrap="square" lIns="0" tIns="0" rIns="0" bIns="0" rtlCol="0"/>
          <a:lstStyle/>
          <a:p>
            <a:endParaRPr sz="1050"/>
          </a:p>
        </p:txBody>
      </p:sp>
      <p:sp>
        <p:nvSpPr>
          <p:cNvPr id="100" name="object 55">
            <a:extLst>
              <a:ext uri="{FF2B5EF4-FFF2-40B4-BE49-F238E27FC236}">
                <a16:creationId xmlns:a16="http://schemas.microsoft.com/office/drawing/2014/main" id="{F4E344C4-57A4-446C-BBF2-11AE2F83B3F7}"/>
              </a:ext>
            </a:extLst>
          </p:cNvPr>
          <p:cNvSpPr/>
          <p:nvPr/>
        </p:nvSpPr>
        <p:spPr>
          <a:xfrm>
            <a:off x="1893249" y="2934834"/>
            <a:ext cx="84285" cy="19142"/>
          </a:xfrm>
          <a:custGeom>
            <a:avLst/>
            <a:gdLst/>
            <a:ahLst/>
            <a:cxnLst/>
            <a:rect l="l" t="t" r="r" b="b"/>
            <a:pathLst>
              <a:path w="104140" h="22225">
                <a:moveTo>
                  <a:pt x="103695" y="21551"/>
                </a:moveTo>
                <a:lnTo>
                  <a:pt x="76627" y="21591"/>
                </a:lnTo>
                <a:lnTo>
                  <a:pt x="50018" y="17948"/>
                </a:lnTo>
                <a:lnTo>
                  <a:pt x="24324" y="10718"/>
                </a:lnTo>
                <a:lnTo>
                  <a:pt x="0" y="0"/>
                </a:lnTo>
              </a:path>
            </a:pathLst>
          </a:custGeom>
          <a:ln w="9525">
            <a:solidFill>
              <a:srgbClr val="000000"/>
            </a:solidFill>
          </a:ln>
        </p:spPr>
        <p:txBody>
          <a:bodyPr wrap="square" lIns="0" tIns="0" rIns="0" bIns="0" rtlCol="0"/>
          <a:lstStyle/>
          <a:p>
            <a:endParaRPr sz="1050"/>
          </a:p>
        </p:txBody>
      </p:sp>
      <p:sp>
        <p:nvSpPr>
          <p:cNvPr id="101" name="object 56">
            <a:extLst>
              <a:ext uri="{FF2B5EF4-FFF2-40B4-BE49-F238E27FC236}">
                <a16:creationId xmlns:a16="http://schemas.microsoft.com/office/drawing/2014/main" id="{1B93F6AD-3B29-4B0E-B6FB-A4DB371C9FAE}"/>
              </a:ext>
            </a:extLst>
          </p:cNvPr>
          <p:cNvSpPr/>
          <p:nvPr/>
        </p:nvSpPr>
        <p:spPr>
          <a:xfrm>
            <a:off x="2014508" y="3156577"/>
            <a:ext cx="37003" cy="9298"/>
          </a:xfrm>
          <a:custGeom>
            <a:avLst/>
            <a:gdLst/>
            <a:ahLst/>
            <a:cxnLst/>
            <a:rect l="l" t="t" r="r" b="b"/>
            <a:pathLst>
              <a:path w="45719" h="10795">
                <a:moveTo>
                  <a:pt x="45364" y="0"/>
                </a:moveTo>
                <a:lnTo>
                  <a:pt x="34323" y="3577"/>
                </a:lnTo>
                <a:lnTo>
                  <a:pt x="23058" y="6494"/>
                </a:lnTo>
                <a:lnTo>
                  <a:pt x="11604" y="8742"/>
                </a:lnTo>
                <a:lnTo>
                  <a:pt x="0" y="10312"/>
                </a:lnTo>
              </a:path>
            </a:pathLst>
          </a:custGeom>
          <a:ln w="9525">
            <a:solidFill>
              <a:srgbClr val="000000"/>
            </a:solidFill>
          </a:ln>
        </p:spPr>
        <p:txBody>
          <a:bodyPr wrap="square" lIns="0" tIns="0" rIns="0" bIns="0" rtlCol="0"/>
          <a:lstStyle/>
          <a:p>
            <a:endParaRPr sz="1050"/>
          </a:p>
        </p:txBody>
      </p:sp>
      <p:sp>
        <p:nvSpPr>
          <p:cNvPr id="102" name="object 57">
            <a:extLst>
              <a:ext uri="{FF2B5EF4-FFF2-40B4-BE49-F238E27FC236}">
                <a16:creationId xmlns:a16="http://schemas.microsoft.com/office/drawing/2014/main" id="{228651EC-E190-4E34-8556-FA9CBBCCDD23}"/>
              </a:ext>
            </a:extLst>
          </p:cNvPr>
          <p:cNvSpPr/>
          <p:nvPr/>
        </p:nvSpPr>
        <p:spPr>
          <a:xfrm>
            <a:off x="2345514" y="3213665"/>
            <a:ext cx="22613" cy="41019"/>
          </a:xfrm>
          <a:custGeom>
            <a:avLst/>
            <a:gdLst/>
            <a:ahLst/>
            <a:cxnLst/>
            <a:rect l="l" t="t" r="r" b="b"/>
            <a:pathLst>
              <a:path w="27939" h="47625">
                <a:moveTo>
                  <a:pt x="27343" y="47066"/>
                </a:moveTo>
                <a:lnTo>
                  <a:pt x="19468" y="35804"/>
                </a:lnTo>
                <a:lnTo>
                  <a:pt x="12276" y="24190"/>
                </a:lnTo>
                <a:lnTo>
                  <a:pt x="5781" y="12247"/>
                </a:lnTo>
                <a:lnTo>
                  <a:pt x="0" y="0"/>
                </a:lnTo>
              </a:path>
            </a:pathLst>
          </a:custGeom>
          <a:ln w="9525">
            <a:solidFill>
              <a:srgbClr val="000000"/>
            </a:solidFill>
          </a:ln>
        </p:spPr>
        <p:txBody>
          <a:bodyPr wrap="square" lIns="0" tIns="0" rIns="0" bIns="0" rtlCol="0"/>
          <a:lstStyle/>
          <a:p>
            <a:endParaRPr sz="1050"/>
          </a:p>
        </p:txBody>
      </p:sp>
      <p:sp>
        <p:nvSpPr>
          <p:cNvPr id="103" name="object 58">
            <a:extLst>
              <a:ext uri="{FF2B5EF4-FFF2-40B4-BE49-F238E27FC236}">
                <a16:creationId xmlns:a16="http://schemas.microsoft.com/office/drawing/2014/main" id="{EE306274-1966-4C0B-9303-07E3A7B2C45E}"/>
              </a:ext>
            </a:extLst>
          </p:cNvPr>
          <p:cNvSpPr/>
          <p:nvPr/>
        </p:nvSpPr>
        <p:spPr>
          <a:xfrm>
            <a:off x="2767961" y="3153121"/>
            <a:ext cx="9251" cy="44847"/>
          </a:xfrm>
          <a:custGeom>
            <a:avLst/>
            <a:gdLst/>
            <a:ahLst/>
            <a:cxnLst/>
            <a:rect l="l" t="t" r="r" b="b"/>
            <a:pathLst>
              <a:path w="11430" h="52070">
                <a:moveTo>
                  <a:pt x="10909" y="0"/>
                </a:moveTo>
                <a:lnTo>
                  <a:pt x="9317" y="13092"/>
                </a:lnTo>
                <a:lnTo>
                  <a:pt x="6964" y="26081"/>
                </a:lnTo>
                <a:lnTo>
                  <a:pt x="3856" y="38938"/>
                </a:lnTo>
                <a:lnTo>
                  <a:pt x="0" y="51638"/>
                </a:lnTo>
              </a:path>
            </a:pathLst>
          </a:custGeom>
          <a:ln w="9525">
            <a:solidFill>
              <a:srgbClr val="000000"/>
            </a:solidFill>
          </a:ln>
        </p:spPr>
        <p:txBody>
          <a:bodyPr wrap="square" lIns="0" tIns="0" rIns="0" bIns="0" rtlCol="0"/>
          <a:lstStyle/>
          <a:p>
            <a:endParaRPr sz="1050"/>
          </a:p>
        </p:txBody>
      </p:sp>
      <p:sp>
        <p:nvSpPr>
          <p:cNvPr id="104" name="object 59">
            <a:extLst>
              <a:ext uri="{FF2B5EF4-FFF2-40B4-BE49-F238E27FC236}">
                <a16:creationId xmlns:a16="http://schemas.microsoft.com/office/drawing/2014/main" id="{5EBBE9B7-CD71-4027-84AF-3ED350DB801B}"/>
              </a:ext>
            </a:extLst>
          </p:cNvPr>
          <p:cNvSpPr/>
          <p:nvPr/>
        </p:nvSpPr>
        <p:spPr>
          <a:xfrm>
            <a:off x="2952454" y="2878316"/>
            <a:ext cx="107927" cy="166264"/>
          </a:xfrm>
          <a:custGeom>
            <a:avLst/>
            <a:gdLst/>
            <a:ahLst/>
            <a:cxnLst/>
            <a:rect l="l" t="t" r="r" b="b"/>
            <a:pathLst>
              <a:path w="133350" h="193039">
                <a:moveTo>
                  <a:pt x="0" y="0"/>
                </a:moveTo>
                <a:lnTo>
                  <a:pt x="45423" y="25991"/>
                </a:lnTo>
                <a:lnTo>
                  <a:pt x="82514" y="59834"/>
                </a:lnTo>
                <a:lnTo>
                  <a:pt x="110204" y="99980"/>
                </a:lnTo>
                <a:lnTo>
                  <a:pt x="127425" y="144881"/>
                </a:lnTo>
                <a:lnTo>
                  <a:pt x="133108" y="192989"/>
                </a:lnTo>
              </a:path>
            </a:pathLst>
          </a:custGeom>
          <a:ln w="9525">
            <a:solidFill>
              <a:srgbClr val="000000"/>
            </a:solidFill>
          </a:ln>
        </p:spPr>
        <p:txBody>
          <a:bodyPr wrap="square" lIns="0" tIns="0" rIns="0" bIns="0" rtlCol="0"/>
          <a:lstStyle/>
          <a:p>
            <a:endParaRPr sz="1050"/>
          </a:p>
        </p:txBody>
      </p:sp>
      <p:sp>
        <p:nvSpPr>
          <p:cNvPr id="105" name="object 60">
            <a:extLst>
              <a:ext uri="{FF2B5EF4-FFF2-40B4-BE49-F238E27FC236}">
                <a16:creationId xmlns:a16="http://schemas.microsoft.com/office/drawing/2014/main" id="{DEEDA4B2-C204-41E5-A59B-54757DB02227}"/>
              </a:ext>
            </a:extLst>
          </p:cNvPr>
          <p:cNvSpPr/>
          <p:nvPr/>
        </p:nvSpPr>
        <p:spPr>
          <a:xfrm>
            <a:off x="3158584" y="2701278"/>
            <a:ext cx="48310" cy="62349"/>
          </a:xfrm>
          <a:custGeom>
            <a:avLst/>
            <a:gdLst/>
            <a:ahLst/>
            <a:cxnLst/>
            <a:rect l="l" t="t" r="r" b="b"/>
            <a:pathLst>
              <a:path w="59689" h="72389">
                <a:moveTo>
                  <a:pt x="59258" y="0"/>
                </a:moveTo>
                <a:lnTo>
                  <a:pt x="48007" y="20322"/>
                </a:lnTo>
                <a:lnTo>
                  <a:pt x="34282" y="39277"/>
                </a:lnTo>
                <a:lnTo>
                  <a:pt x="18229" y="56685"/>
                </a:lnTo>
                <a:lnTo>
                  <a:pt x="0" y="72364"/>
                </a:lnTo>
              </a:path>
            </a:pathLst>
          </a:custGeom>
          <a:ln w="9525">
            <a:solidFill>
              <a:srgbClr val="000000"/>
            </a:solidFill>
          </a:ln>
        </p:spPr>
        <p:txBody>
          <a:bodyPr wrap="square" lIns="0" tIns="0" rIns="0" bIns="0" rtlCol="0"/>
          <a:lstStyle/>
          <a:p>
            <a:endParaRPr sz="1050"/>
          </a:p>
        </p:txBody>
      </p:sp>
      <p:sp>
        <p:nvSpPr>
          <p:cNvPr id="106" name="object 61">
            <a:extLst>
              <a:ext uri="{FF2B5EF4-FFF2-40B4-BE49-F238E27FC236}">
                <a16:creationId xmlns:a16="http://schemas.microsoft.com/office/drawing/2014/main" id="{E4D52F1A-3A49-474A-886A-9DC220389256}"/>
              </a:ext>
            </a:extLst>
          </p:cNvPr>
          <p:cNvSpPr/>
          <p:nvPr/>
        </p:nvSpPr>
        <p:spPr>
          <a:xfrm>
            <a:off x="3091442" y="2470007"/>
            <a:ext cx="2570" cy="29534"/>
          </a:xfrm>
          <a:custGeom>
            <a:avLst/>
            <a:gdLst/>
            <a:ahLst/>
            <a:cxnLst/>
            <a:rect l="l" t="t" r="r" b="b"/>
            <a:pathLst>
              <a:path w="3175" h="34289">
                <a:moveTo>
                  <a:pt x="0" y="0"/>
                </a:moveTo>
                <a:lnTo>
                  <a:pt x="1474" y="8486"/>
                </a:lnTo>
                <a:lnTo>
                  <a:pt x="2487" y="17021"/>
                </a:lnTo>
                <a:lnTo>
                  <a:pt x="3041" y="25588"/>
                </a:lnTo>
                <a:lnTo>
                  <a:pt x="3136" y="34175"/>
                </a:lnTo>
              </a:path>
            </a:pathLst>
          </a:custGeom>
          <a:ln w="9525">
            <a:solidFill>
              <a:srgbClr val="000000"/>
            </a:solidFill>
          </a:ln>
        </p:spPr>
        <p:txBody>
          <a:bodyPr wrap="square" lIns="0" tIns="0" rIns="0" bIns="0" rtlCol="0"/>
          <a:lstStyle/>
          <a:p>
            <a:endParaRPr sz="1050"/>
          </a:p>
        </p:txBody>
      </p:sp>
      <p:sp>
        <p:nvSpPr>
          <p:cNvPr id="107" name="object 62">
            <a:extLst>
              <a:ext uri="{FF2B5EF4-FFF2-40B4-BE49-F238E27FC236}">
                <a16:creationId xmlns:a16="http://schemas.microsoft.com/office/drawing/2014/main" id="{D1D743FA-1724-46CF-B798-77446AF6AE7E}"/>
              </a:ext>
            </a:extLst>
          </p:cNvPr>
          <p:cNvSpPr/>
          <p:nvPr/>
        </p:nvSpPr>
        <p:spPr>
          <a:xfrm>
            <a:off x="2785105" y="2398131"/>
            <a:ext cx="24669" cy="37737"/>
          </a:xfrm>
          <a:custGeom>
            <a:avLst/>
            <a:gdLst/>
            <a:ahLst/>
            <a:cxnLst/>
            <a:rect l="l" t="t" r="r" b="b"/>
            <a:pathLst>
              <a:path w="30480" h="43814">
                <a:moveTo>
                  <a:pt x="0" y="43586"/>
                </a:moveTo>
                <a:lnTo>
                  <a:pt x="6255" y="31968"/>
                </a:lnTo>
                <a:lnTo>
                  <a:pt x="13420" y="20802"/>
                </a:lnTo>
                <a:lnTo>
                  <a:pt x="21466" y="10132"/>
                </a:lnTo>
                <a:lnTo>
                  <a:pt x="30365" y="0"/>
                </a:lnTo>
              </a:path>
            </a:pathLst>
          </a:custGeom>
          <a:ln w="9525">
            <a:solidFill>
              <a:srgbClr val="000000"/>
            </a:solidFill>
          </a:ln>
        </p:spPr>
        <p:txBody>
          <a:bodyPr wrap="square" lIns="0" tIns="0" rIns="0" bIns="0" rtlCol="0"/>
          <a:lstStyle/>
          <a:p>
            <a:endParaRPr sz="1050"/>
          </a:p>
        </p:txBody>
      </p:sp>
      <p:sp>
        <p:nvSpPr>
          <p:cNvPr id="108" name="object 63">
            <a:extLst>
              <a:ext uri="{FF2B5EF4-FFF2-40B4-BE49-F238E27FC236}">
                <a16:creationId xmlns:a16="http://schemas.microsoft.com/office/drawing/2014/main" id="{39191D1F-A4CF-4FD5-8D4F-DCA26F7BC94B}"/>
              </a:ext>
            </a:extLst>
          </p:cNvPr>
          <p:cNvSpPr/>
          <p:nvPr/>
        </p:nvSpPr>
        <p:spPr>
          <a:xfrm>
            <a:off x="2555272" y="2421190"/>
            <a:ext cx="12334" cy="32815"/>
          </a:xfrm>
          <a:custGeom>
            <a:avLst/>
            <a:gdLst/>
            <a:ahLst/>
            <a:cxnLst/>
            <a:rect l="l" t="t" r="r" b="b"/>
            <a:pathLst>
              <a:path w="15239" h="38100">
                <a:moveTo>
                  <a:pt x="0" y="37592"/>
                </a:moveTo>
                <a:lnTo>
                  <a:pt x="2695" y="27898"/>
                </a:lnTo>
                <a:lnTo>
                  <a:pt x="6051" y="18381"/>
                </a:lnTo>
                <a:lnTo>
                  <a:pt x="10054" y="9072"/>
                </a:lnTo>
                <a:lnTo>
                  <a:pt x="14693" y="0"/>
                </a:lnTo>
              </a:path>
            </a:pathLst>
          </a:custGeom>
          <a:ln w="9525">
            <a:solidFill>
              <a:srgbClr val="000000"/>
            </a:solidFill>
          </a:ln>
        </p:spPr>
        <p:txBody>
          <a:bodyPr wrap="square" lIns="0" tIns="0" rIns="0" bIns="0" rtlCol="0"/>
          <a:lstStyle/>
          <a:p>
            <a:endParaRPr sz="1050"/>
          </a:p>
        </p:txBody>
      </p:sp>
      <p:sp>
        <p:nvSpPr>
          <p:cNvPr id="109" name="object 64">
            <a:extLst>
              <a:ext uri="{FF2B5EF4-FFF2-40B4-BE49-F238E27FC236}">
                <a16:creationId xmlns:a16="http://schemas.microsoft.com/office/drawing/2014/main" id="{A8CCCCE0-ACC5-4B24-8CEF-FAD4E83A6C4F}"/>
              </a:ext>
            </a:extLst>
          </p:cNvPr>
          <p:cNvSpPr/>
          <p:nvPr/>
        </p:nvSpPr>
        <p:spPr>
          <a:xfrm>
            <a:off x="2285538" y="2464560"/>
            <a:ext cx="43171" cy="31721"/>
          </a:xfrm>
          <a:custGeom>
            <a:avLst/>
            <a:gdLst/>
            <a:ahLst/>
            <a:cxnLst/>
            <a:rect l="l" t="t" r="r" b="b"/>
            <a:pathLst>
              <a:path w="53339" h="36829">
                <a:moveTo>
                  <a:pt x="0" y="0"/>
                </a:moveTo>
                <a:lnTo>
                  <a:pt x="14209" y="8013"/>
                </a:lnTo>
                <a:lnTo>
                  <a:pt x="27839" y="16778"/>
                </a:lnTo>
                <a:lnTo>
                  <a:pt x="40853" y="26269"/>
                </a:lnTo>
                <a:lnTo>
                  <a:pt x="53212" y="36461"/>
                </a:lnTo>
              </a:path>
            </a:pathLst>
          </a:custGeom>
          <a:ln w="9525">
            <a:solidFill>
              <a:srgbClr val="000000"/>
            </a:solidFill>
          </a:ln>
        </p:spPr>
        <p:txBody>
          <a:bodyPr wrap="square" lIns="0" tIns="0" rIns="0" bIns="0" rtlCol="0"/>
          <a:lstStyle/>
          <a:p>
            <a:endParaRPr sz="1050"/>
          </a:p>
        </p:txBody>
      </p:sp>
      <p:sp>
        <p:nvSpPr>
          <p:cNvPr id="110" name="object 65">
            <a:extLst>
              <a:ext uri="{FF2B5EF4-FFF2-40B4-BE49-F238E27FC236}">
                <a16:creationId xmlns:a16="http://schemas.microsoft.com/office/drawing/2014/main" id="{F566BFFB-4EA9-4224-8269-87F47EBFCFEE}"/>
              </a:ext>
            </a:extLst>
          </p:cNvPr>
          <p:cNvSpPr/>
          <p:nvPr/>
        </p:nvSpPr>
        <p:spPr>
          <a:xfrm>
            <a:off x="1950903" y="2678362"/>
            <a:ext cx="7709" cy="33362"/>
          </a:xfrm>
          <a:custGeom>
            <a:avLst/>
            <a:gdLst/>
            <a:ahLst/>
            <a:cxnLst/>
            <a:rect l="l" t="t" r="r" b="b"/>
            <a:pathLst>
              <a:path w="9525" h="38735">
                <a:moveTo>
                  <a:pt x="9296" y="38366"/>
                </a:moveTo>
                <a:lnTo>
                  <a:pt x="6341" y="28905"/>
                </a:lnTo>
                <a:lnTo>
                  <a:pt x="3805" y="19350"/>
                </a:lnTo>
                <a:lnTo>
                  <a:pt x="1690" y="9711"/>
                </a:lnTo>
                <a:lnTo>
                  <a:pt x="0" y="0"/>
                </a:lnTo>
              </a:path>
            </a:pathLst>
          </a:custGeom>
          <a:ln w="9525">
            <a:solidFill>
              <a:srgbClr val="000000"/>
            </a:solidFill>
          </a:ln>
        </p:spPr>
        <p:txBody>
          <a:bodyPr wrap="square" lIns="0" tIns="0" rIns="0" bIns="0" rtlCol="0"/>
          <a:lstStyle/>
          <a:p>
            <a:endParaRPr sz="1050"/>
          </a:p>
        </p:txBody>
      </p:sp>
      <p:sp>
        <p:nvSpPr>
          <p:cNvPr id="111" name="object 67">
            <a:extLst>
              <a:ext uri="{FF2B5EF4-FFF2-40B4-BE49-F238E27FC236}">
                <a16:creationId xmlns:a16="http://schemas.microsoft.com/office/drawing/2014/main" id="{30AB0520-471B-415A-BA2F-62CB97D57233}"/>
              </a:ext>
            </a:extLst>
          </p:cNvPr>
          <p:cNvSpPr txBox="1"/>
          <p:nvPr/>
        </p:nvSpPr>
        <p:spPr>
          <a:xfrm>
            <a:off x="2091670" y="2512219"/>
            <a:ext cx="789921" cy="32914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Logic</a:t>
            </a:r>
            <a:endParaRPr sz="2400">
              <a:latin typeface="Times New Roman"/>
              <a:cs typeface="Times New Roman"/>
            </a:endParaRPr>
          </a:p>
        </p:txBody>
      </p:sp>
      <p:sp>
        <p:nvSpPr>
          <p:cNvPr id="112" name="object 68">
            <a:extLst>
              <a:ext uri="{FF2B5EF4-FFF2-40B4-BE49-F238E27FC236}">
                <a16:creationId xmlns:a16="http://schemas.microsoft.com/office/drawing/2014/main" id="{4A75FF1B-C4FF-4C8A-A8A1-14F8B1A6CD0A}"/>
              </a:ext>
            </a:extLst>
          </p:cNvPr>
          <p:cNvSpPr txBox="1"/>
          <p:nvPr/>
        </p:nvSpPr>
        <p:spPr>
          <a:xfrm>
            <a:off x="4226401" y="2521308"/>
            <a:ext cx="188101" cy="156842"/>
          </a:xfrm>
          <a:prstGeom prst="rect">
            <a:avLst/>
          </a:prstGeom>
        </p:spPr>
        <p:txBody>
          <a:bodyPr vert="horz" wrap="square" lIns="0" tIns="12700" rIns="0" bIns="0" rtlCol="0">
            <a:spAutoFit/>
          </a:bodyPr>
          <a:lstStyle/>
          <a:p>
            <a:pPr marL="12700">
              <a:lnSpc>
                <a:spcPct val="100000"/>
              </a:lnSpc>
              <a:spcBef>
                <a:spcPts val="100"/>
              </a:spcBef>
            </a:pPr>
            <a:r>
              <a:rPr sz="1100" b="1" spc="-10" dirty="0">
                <a:latin typeface="Arial"/>
                <a:cs typeface="Arial"/>
              </a:rPr>
              <a:t>Tx</a:t>
            </a:r>
            <a:endParaRPr sz="1100">
              <a:latin typeface="Arial"/>
              <a:cs typeface="Arial"/>
            </a:endParaRPr>
          </a:p>
        </p:txBody>
      </p:sp>
      <p:sp>
        <p:nvSpPr>
          <p:cNvPr id="114" name="object 70">
            <a:extLst>
              <a:ext uri="{FF2B5EF4-FFF2-40B4-BE49-F238E27FC236}">
                <a16:creationId xmlns:a16="http://schemas.microsoft.com/office/drawing/2014/main" id="{D9EBE69E-440C-4CFE-8907-19A8DFC20D42}"/>
              </a:ext>
            </a:extLst>
          </p:cNvPr>
          <p:cNvSpPr txBox="1"/>
          <p:nvPr/>
        </p:nvSpPr>
        <p:spPr>
          <a:xfrm>
            <a:off x="3132999" y="3490669"/>
            <a:ext cx="1333667" cy="169544"/>
          </a:xfrm>
          <a:prstGeom prst="rect">
            <a:avLst/>
          </a:prstGeom>
        </p:spPr>
        <p:txBody>
          <a:bodyPr vert="horz" wrap="square" lIns="0" tIns="12065" rIns="0" bIns="0" rtlCol="0">
            <a:spAutoFit/>
          </a:bodyPr>
          <a:lstStyle/>
          <a:p>
            <a:pPr marL="12700">
              <a:lnSpc>
                <a:spcPct val="100000"/>
              </a:lnSpc>
              <a:spcBef>
                <a:spcPts val="95"/>
              </a:spcBef>
            </a:pPr>
            <a:r>
              <a:rPr b="1" spc="-5" dirty="0">
                <a:latin typeface="Arial"/>
                <a:cs typeface="Arial"/>
              </a:rPr>
              <a:t>Clock domain</a:t>
            </a:r>
            <a:r>
              <a:rPr b="1" spc="-60" dirty="0">
                <a:latin typeface="Arial"/>
                <a:cs typeface="Arial"/>
              </a:rPr>
              <a:t> </a:t>
            </a:r>
            <a:r>
              <a:rPr b="1" spc="-10" dirty="0">
                <a:latin typeface="Arial"/>
                <a:cs typeface="Arial"/>
              </a:rPr>
              <a:t>Tx</a:t>
            </a:r>
            <a:endParaRPr>
              <a:latin typeface="Arial"/>
              <a:cs typeface="Arial"/>
            </a:endParaRPr>
          </a:p>
        </p:txBody>
      </p:sp>
      <p:grpSp>
        <p:nvGrpSpPr>
          <p:cNvPr id="9" name="Group 8"/>
          <p:cNvGrpSpPr/>
          <p:nvPr/>
        </p:nvGrpSpPr>
        <p:grpSpPr>
          <a:xfrm>
            <a:off x="4454784" y="2070154"/>
            <a:ext cx="3259195" cy="1667012"/>
            <a:chOff x="4454784" y="2070154"/>
            <a:chExt cx="3259195" cy="1667012"/>
          </a:xfrm>
        </p:grpSpPr>
        <p:sp>
          <p:nvSpPr>
            <p:cNvPr id="52" name="object 6">
              <a:extLst>
                <a:ext uri="{FF2B5EF4-FFF2-40B4-BE49-F238E27FC236}">
                  <a16:creationId xmlns:a16="http://schemas.microsoft.com/office/drawing/2014/main" id="{3AADBB6C-1BFF-40A0-9D67-903470A115EA}"/>
                </a:ext>
              </a:extLst>
            </p:cNvPr>
            <p:cNvSpPr/>
            <p:nvPr/>
          </p:nvSpPr>
          <p:spPr>
            <a:xfrm>
              <a:off x="4468466" y="2070154"/>
              <a:ext cx="3245513" cy="1667012"/>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sz="1050"/>
            </a:p>
          </p:txBody>
        </p:sp>
        <p:sp>
          <p:nvSpPr>
            <p:cNvPr id="53" name="object 7">
              <a:extLst>
                <a:ext uri="{FF2B5EF4-FFF2-40B4-BE49-F238E27FC236}">
                  <a16:creationId xmlns:a16="http://schemas.microsoft.com/office/drawing/2014/main" id="{AA04847C-BD51-4AA2-BA81-A1E6CB9FA372}"/>
                </a:ext>
              </a:extLst>
            </p:cNvPr>
            <p:cNvSpPr/>
            <p:nvPr/>
          </p:nvSpPr>
          <p:spPr>
            <a:xfrm>
              <a:off x="4468466" y="2070154"/>
              <a:ext cx="3245513" cy="1667012"/>
            </a:xfrm>
            <a:custGeom>
              <a:avLst/>
              <a:gdLst/>
              <a:ahLst/>
              <a:cxnLst/>
              <a:rect l="l" t="t" r="r" b="b"/>
              <a:pathLst>
                <a:path w="4010025" h="1935479">
                  <a:moveTo>
                    <a:pt x="0" y="130530"/>
                  </a:moveTo>
                  <a:lnTo>
                    <a:pt x="10258" y="79724"/>
                  </a:lnTo>
                  <a:lnTo>
                    <a:pt x="38233" y="38233"/>
                  </a:lnTo>
                  <a:lnTo>
                    <a:pt x="79724" y="10258"/>
                  </a:lnTo>
                  <a:lnTo>
                    <a:pt x="130530" y="0"/>
                  </a:lnTo>
                  <a:lnTo>
                    <a:pt x="3879494" y="0"/>
                  </a:lnTo>
                  <a:lnTo>
                    <a:pt x="3930306" y="10258"/>
                  </a:lnTo>
                  <a:lnTo>
                    <a:pt x="3971796" y="38233"/>
                  </a:lnTo>
                  <a:lnTo>
                    <a:pt x="3999768" y="79724"/>
                  </a:lnTo>
                  <a:lnTo>
                    <a:pt x="4010025" y="130530"/>
                  </a:lnTo>
                  <a:lnTo>
                    <a:pt x="4010025" y="1804644"/>
                  </a:lnTo>
                  <a:lnTo>
                    <a:pt x="3999768" y="1855448"/>
                  </a:lnTo>
                  <a:lnTo>
                    <a:pt x="3971796" y="1896935"/>
                  </a:lnTo>
                  <a:lnTo>
                    <a:pt x="3930306" y="1924906"/>
                  </a:lnTo>
                  <a:lnTo>
                    <a:pt x="3879494" y="1935162"/>
                  </a:lnTo>
                  <a:lnTo>
                    <a:pt x="130530" y="1935162"/>
                  </a:lnTo>
                  <a:lnTo>
                    <a:pt x="79724" y="1924906"/>
                  </a:lnTo>
                  <a:lnTo>
                    <a:pt x="38233" y="1896935"/>
                  </a:lnTo>
                  <a:lnTo>
                    <a:pt x="10258" y="1855448"/>
                  </a:lnTo>
                  <a:lnTo>
                    <a:pt x="0" y="1804644"/>
                  </a:lnTo>
                  <a:lnTo>
                    <a:pt x="0" y="130530"/>
                  </a:lnTo>
                  <a:close/>
                </a:path>
              </a:pathLst>
            </a:custGeom>
            <a:ln w="9525">
              <a:solidFill>
                <a:srgbClr val="9999FF"/>
              </a:solidFill>
            </a:ln>
          </p:spPr>
          <p:txBody>
            <a:bodyPr wrap="square" lIns="0" tIns="0" rIns="0" bIns="0" rtlCol="0"/>
            <a:lstStyle/>
            <a:p>
              <a:endParaRPr sz="1050"/>
            </a:p>
          </p:txBody>
        </p:sp>
        <p:sp>
          <p:nvSpPr>
            <p:cNvPr id="62" name="object 16">
              <a:extLst>
                <a:ext uri="{FF2B5EF4-FFF2-40B4-BE49-F238E27FC236}">
                  <a16:creationId xmlns:a16="http://schemas.microsoft.com/office/drawing/2014/main" id="{8C8F58CB-EFE7-442C-9590-67C4320AFA64}"/>
                </a:ext>
              </a:extLst>
            </p:cNvPr>
            <p:cNvSpPr/>
            <p:nvPr/>
          </p:nvSpPr>
          <p:spPr>
            <a:xfrm>
              <a:off x="4882185" y="2535036"/>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solidFill>
              <a:srgbClr val="6699FF"/>
            </a:solidFill>
          </p:spPr>
          <p:txBody>
            <a:bodyPr wrap="square" lIns="0" tIns="0" rIns="0" bIns="0" rtlCol="0"/>
            <a:lstStyle/>
            <a:p>
              <a:endParaRPr sz="1050"/>
            </a:p>
          </p:txBody>
        </p:sp>
        <p:sp>
          <p:nvSpPr>
            <p:cNvPr id="63" name="object 17">
              <a:extLst>
                <a:ext uri="{FF2B5EF4-FFF2-40B4-BE49-F238E27FC236}">
                  <a16:creationId xmlns:a16="http://schemas.microsoft.com/office/drawing/2014/main" id="{2BC64A80-A8CA-4869-BEAB-A45C0ED9967E}"/>
                </a:ext>
              </a:extLst>
            </p:cNvPr>
            <p:cNvSpPr/>
            <p:nvPr/>
          </p:nvSpPr>
          <p:spPr>
            <a:xfrm>
              <a:off x="4882185" y="2535036"/>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ln w="9525">
              <a:solidFill>
                <a:srgbClr val="000000"/>
              </a:solidFill>
            </a:ln>
          </p:spPr>
          <p:txBody>
            <a:bodyPr wrap="square" lIns="0" tIns="0" rIns="0" bIns="0" rtlCol="0"/>
            <a:lstStyle/>
            <a:p>
              <a:endParaRPr sz="1050"/>
            </a:p>
          </p:txBody>
        </p:sp>
        <p:sp>
          <p:nvSpPr>
            <p:cNvPr id="64" name="object 18">
              <a:extLst>
                <a:ext uri="{FF2B5EF4-FFF2-40B4-BE49-F238E27FC236}">
                  <a16:creationId xmlns:a16="http://schemas.microsoft.com/office/drawing/2014/main" id="{D62406AB-2C74-459E-B324-EDDD99BD5364}"/>
                </a:ext>
              </a:extLst>
            </p:cNvPr>
            <p:cNvSpPr/>
            <p:nvPr/>
          </p:nvSpPr>
          <p:spPr>
            <a:xfrm>
              <a:off x="4882823" y="3029309"/>
              <a:ext cx="155723" cy="183218"/>
            </a:xfrm>
            <a:custGeom>
              <a:avLst/>
              <a:gdLst/>
              <a:ahLst/>
              <a:cxnLst/>
              <a:rect l="l" t="t" r="r" b="b"/>
              <a:pathLst>
                <a:path w="192404" h="212725">
                  <a:moveTo>
                    <a:pt x="0" y="0"/>
                  </a:moveTo>
                  <a:lnTo>
                    <a:pt x="0" y="212725"/>
                  </a:lnTo>
                  <a:lnTo>
                    <a:pt x="192087" y="106362"/>
                  </a:lnTo>
                  <a:lnTo>
                    <a:pt x="0" y="0"/>
                  </a:lnTo>
                  <a:close/>
                </a:path>
              </a:pathLst>
            </a:custGeom>
            <a:solidFill>
              <a:srgbClr val="6699FF"/>
            </a:solidFill>
          </p:spPr>
          <p:txBody>
            <a:bodyPr wrap="square" lIns="0" tIns="0" rIns="0" bIns="0" rtlCol="0"/>
            <a:lstStyle/>
            <a:p>
              <a:endParaRPr sz="1050"/>
            </a:p>
          </p:txBody>
        </p:sp>
        <p:sp>
          <p:nvSpPr>
            <p:cNvPr id="65" name="object 19">
              <a:extLst>
                <a:ext uri="{FF2B5EF4-FFF2-40B4-BE49-F238E27FC236}">
                  <a16:creationId xmlns:a16="http://schemas.microsoft.com/office/drawing/2014/main" id="{825FDEED-ED11-40BF-B1E0-E0905A2A172C}"/>
                </a:ext>
              </a:extLst>
            </p:cNvPr>
            <p:cNvSpPr/>
            <p:nvPr/>
          </p:nvSpPr>
          <p:spPr>
            <a:xfrm>
              <a:off x="4882823" y="3029309"/>
              <a:ext cx="155723" cy="183218"/>
            </a:xfrm>
            <a:custGeom>
              <a:avLst/>
              <a:gdLst/>
              <a:ahLst/>
              <a:cxnLst/>
              <a:rect l="l" t="t" r="r" b="b"/>
              <a:pathLst>
                <a:path w="192404" h="212725">
                  <a:moveTo>
                    <a:pt x="0" y="0"/>
                  </a:moveTo>
                  <a:lnTo>
                    <a:pt x="192087" y="106362"/>
                  </a:lnTo>
                  <a:lnTo>
                    <a:pt x="0" y="212725"/>
                  </a:lnTo>
                  <a:lnTo>
                    <a:pt x="0" y="0"/>
                  </a:lnTo>
                  <a:close/>
                </a:path>
              </a:pathLst>
            </a:custGeom>
            <a:ln w="9525">
              <a:solidFill>
                <a:srgbClr val="000000"/>
              </a:solidFill>
            </a:ln>
          </p:spPr>
          <p:txBody>
            <a:bodyPr wrap="square" lIns="0" tIns="0" rIns="0" bIns="0" rtlCol="0"/>
            <a:lstStyle/>
            <a:p>
              <a:endParaRPr sz="1050"/>
            </a:p>
          </p:txBody>
        </p:sp>
        <p:sp>
          <p:nvSpPr>
            <p:cNvPr id="66" name="object 20">
              <a:extLst>
                <a:ext uri="{FF2B5EF4-FFF2-40B4-BE49-F238E27FC236}">
                  <a16:creationId xmlns:a16="http://schemas.microsoft.com/office/drawing/2014/main" id="{840F5412-060F-4842-B5FB-68A8E3D04FCE}"/>
                </a:ext>
              </a:extLst>
            </p:cNvPr>
            <p:cNvSpPr/>
            <p:nvPr/>
          </p:nvSpPr>
          <p:spPr>
            <a:xfrm>
              <a:off x="4698453" y="2689541"/>
              <a:ext cx="183989" cy="0"/>
            </a:xfrm>
            <a:custGeom>
              <a:avLst/>
              <a:gdLst/>
              <a:ahLst/>
              <a:cxnLst/>
              <a:rect l="l" t="t" r="r" b="b"/>
              <a:pathLst>
                <a:path w="227329">
                  <a:moveTo>
                    <a:pt x="0" y="0"/>
                  </a:moveTo>
                  <a:lnTo>
                    <a:pt x="227012" y="0"/>
                  </a:lnTo>
                </a:path>
              </a:pathLst>
            </a:custGeom>
            <a:ln w="9525">
              <a:solidFill>
                <a:srgbClr val="000000"/>
              </a:solidFill>
            </a:ln>
          </p:spPr>
          <p:txBody>
            <a:bodyPr wrap="square" lIns="0" tIns="0" rIns="0" bIns="0" rtlCol="0"/>
            <a:lstStyle/>
            <a:p>
              <a:endParaRPr sz="1050"/>
            </a:p>
          </p:txBody>
        </p:sp>
        <p:sp>
          <p:nvSpPr>
            <p:cNvPr id="67" name="object 21">
              <a:extLst>
                <a:ext uri="{FF2B5EF4-FFF2-40B4-BE49-F238E27FC236}">
                  <a16:creationId xmlns:a16="http://schemas.microsoft.com/office/drawing/2014/main" id="{87443511-281A-460D-857B-CB230BE6A9C9}"/>
                </a:ext>
              </a:extLst>
            </p:cNvPr>
            <p:cNvSpPr/>
            <p:nvPr/>
          </p:nvSpPr>
          <p:spPr>
            <a:xfrm>
              <a:off x="4704877" y="3131179"/>
              <a:ext cx="183989" cy="0"/>
            </a:xfrm>
            <a:custGeom>
              <a:avLst/>
              <a:gdLst/>
              <a:ahLst/>
              <a:cxnLst/>
              <a:rect l="l" t="t" r="r" b="b"/>
              <a:pathLst>
                <a:path w="227329">
                  <a:moveTo>
                    <a:pt x="0" y="0"/>
                  </a:moveTo>
                  <a:lnTo>
                    <a:pt x="227012" y="0"/>
                  </a:lnTo>
                </a:path>
              </a:pathLst>
            </a:custGeom>
            <a:ln w="9525">
              <a:solidFill>
                <a:srgbClr val="000000"/>
              </a:solidFill>
            </a:ln>
          </p:spPr>
          <p:txBody>
            <a:bodyPr wrap="square" lIns="0" tIns="0" rIns="0" bIns="0" rtlCol="0"/>
            <a:lstStyle/>
            <a:p>
              <a:endParaRPr sz="1050"/>
            </a:p>
          </p:txBody>
        </p:sp>
        <p:sp>
          <p:nvSpPr>
            <p:cNvPr id="68" name="object 22">
              <a:extLst>
                <a:ext uri="{FF2B5EF4-FFF2-40B4-BE49-F238E27FC236}">
                  <a16:creationId xmlns:a16="http://schemas.microsoft.com/office/drawing/2014/main" id="{30F06971-27CB-43BE-A7EC-1A15202A2B35}"/>
                </a:ext>
              </a:extLst>
            </p:cNvPr>
            <p:cNvSpPr/>
            <p:nvPr/>
          </p:nvSpPr>
          <p:spPr>
            <a:xfrm>
              <a:off x="5430813" y="2669031"/>
              <a:ext cx="677369" cy="0"/>
            </a:xfrm>
            <a:custGeom>
              <a:avLst/>
              <a:gdLst/>
              <a:ahLst/>
              <a:cxnLst/>
              <a:rect l="l" t="t" r="r" b="b"/>
              <a:pathLst>
                <a:path w="836929">
                  <a:moveTo>
                    <a:pt x="0" y="0"/>
                  </a:moveTo>
                  <a:lnTo>
                    <a:pt x="836612" y="0"/>
                  </a:lnTo>
                </a:path>
              </a:pathLst>
            </a:custGeom>
            <a:ln w="9525">
              <a:solidFill>
                <a:srgbClr val="000000"/>
              </a:solidFill>
            </a:ln>
          </p:spPr>
          <p:txBody>
            <a:bodyPr wrap="square" lIns="0" tIns="0" rIns="0" bIns="0" rtlCol="0"/>
            <a:lstStyle/>
            <a:p>
              <a:endParaRPr sz="1050"/>
            </a:p>
          </p:txBody>
        </p:sp>
        <p:sp>
          <p:nvSpPr>
            <p:cNvPr id="69" name="object 23">
              <a:extLst>
                <a:ext uri="{FF2B5EF4-FFF2-40B4-BE49-F238E27FC236}">
                  <a16:creationId xmlns:a16="http://schemas.microsoft.com/office/drawing/2014/main" id="{1247932C-9BE6-4267-A32C-9EFADE910D62}"/>
                </a:ext>
              </a:extLst>
            </p:cNvPr>
            <p:cNvSpPr/>
            <p:nvPr/>
          </p:nvSpPr>
          <p:spPr>
            <a:xfrm>
              <a:off x="5727691" y="2329385"/>
              <a:ext cx="1433370" cy="1005239"/>
            </a:xfrm>
            <a:custGeom>
              <a:avLst/>
              <a:gdLst/>
              <a:ahLst/>
              <a:cxnLst/>
              <a:rect l="l" t="t" r="r" b="b"/>
              <a:pathLst>
                <a:path w="1771015" h="1167129">
                  <a:moveTo>
                    <a:pt x="1134664" y="1056384"/>
                  </a:moveTo>
                  <a:lnTo>
                    <a:pt x="676151" y="1056384"/>
                  </a:lnTo>
                  <a:lnTo>
                    <a:pt x="705926" y="1089849"/>
                  </a:lnTo>
                  <a:lnTo>
                    <a:pt x="741363" y="1118030"/>
                  </a:lnTo>
                  <a:lnTo>
                    <a:pt x="781614" y="1140363"/>
                  </a:lnTo>
                  <a:lnTo>
                    <a:pt x="825833" y="1156283"/>
                  </a:lnTo>
                  <a:lnTo>
                    <a:pt x="874679" y="1165407"/>
                  </a:lnTo>
                  <a:lnTo>
                    <a:pt x="923157" y="1166543"/>
                  </a:lnTo>
                  <a:lnTo>
                    <a:pt x="970295" y="1160159"/>
                  </a:lnTo>
                  <a:lnTo>
                    <a:pt x="1015119" y="1146723"/>
                  </a:lnTo>
                  <a:lnTo>
                    <a:pt x="1056657" y="1126705"/>
                  </a:lnTo>
                  <a:lnTo>
                    <a:pt x="1093936" y="1100574"/>
                  </a:lnTo>
                  <a:lnTo>
                    <a:pt x="1125983" y="1068799"/>
                  </a:lnTo>
                  <a:lnTo>
                    <a:pt x="1134664" y="1056384"/>
                  </a:lnTo>
                  <a:close/>
                </a:path>
                <a:path w="1771015" h="1167129">
                  <a:moveTo>
                    <a:pt x="443819" y="102458"/>
                  </a:moveTo>
                  <a:lnTo>
                    <a:pt x="397805" y="104596"/>
                  </a:lnTo>
                  <a:lnTo>
                    <a:pt x="349168" y="114572"/>
                  </a:lnTo>
                  <a:lnTo>
                    <a:pt x="304557" y="131658"/>
                  </a:lnTo>
                  <a:lnTo>
                    <a:pt x="264639" y="155062"/>
                  </a:lnTo>
                  <a:lnTo>
                    <a:pt x="230085" y="183997"/>
                  </a:lnTo>
                  <a:lnTo>
                    <a:pt x="201561" y="217673"/>
                  </a:lnTo>
                  <a:lnTo>
                    <a:pt x="179736" y="255301"/>
                  </a:lnTo>
                  <a:lnTo>
                    <a:pt x="165279" y="296093"/>
                  </a:lnTo>
                  <a:lnTo>
                    <a:pt x="158858" y="339258"/>
                  </a:lnTo>
                  <a:lnTo>
                    <a:pt x="161141" y="384008"/>
                  </a:lnTo>
                  <a:lnTo>
                    <a:pt x="159655" y="387641"/>
                  </a:lnTo>
                  <a:lnTo>
                    <a:pt x="118767" y="395923"/>
                  </a:lnTo>
                  <a:lnTo>
                    <a:pt x="81633" y="412342"/>
                  </a:lnTo>
                  <a:lnTo>
                    <a:pt x="49698" y="436057"/>
                  </a:lnTo>
                  <a:lnTo>
                    <a:pt x="24413" y="466228"/>
                  </a:lnTo>
                  <a:lnTo>
                    <a:pt x="5999" y="505959"/>
                  </a:lnTo>
                  <a:lnTo>
                    <a:pt x="0" y="547238"/>
                  </a:lnTo>
                  <a:lnTo>
                    <a:pt x="5807" y="587969"/>
                  </a:lnTo>
                  <a:lnTo>
                    <a:pt x="22816" y="626057"/>
                  </a:lnTo>
                  <a:lnTo>
                    <a:pt x="50421" y="659408"/>
                  </a:lnTo>
                  <a:lnTo>
                    <a:pt x="88014" y="685925"/>
                  </a:lnTo>
                  <a:lnTo>
                    <a:pt x="64663" y="713825"/>
                  </a:lnTo>
                  <a:lnTo>
                    <a:pt x="48768" y="745214"/>
                  </a:lnTo>
                  <a:lnTo>
                    <a:pt x="40755" y="778925"/>
                  </a:lnTo>
                  <a:lnTo>
                    <a:pt x="41050" y="813789"/>
                  </a:lnTo>
                  <a:lnTo>
                    <a:pt x="52913" y="855328"/>
                  </a:lnTo>
                  <a:lnTo>
                    <a:pt x="75753" y="891374"/>
                  </a:lnTo>
                  <a:lnTo>
                    <a:pt x="107680" y="920591"/>
                  </a:lnTo>
                  <a:lnTo>
                    <a:pt x="146809" y="941643"/>
                  </a:lnTo>
                  <a:lnTo>
                    <a:pt x="191251" y="953194"/>
                  </a:lnTo>
                  <a:lnTo>
                    <a:pt x="239119" y="953908"/>
                  </a:lnTo>
                  <a:lnTo>
                    <a:pt x="240211" y="955635"/>
                  </a:lnTo>
                  <a:lnTo>
                    <a:pt x="272416" y="996705"/>
                  </a:lnTo>
                  <a:lnTo>
                    <a:pt x="307735" y="1028699"/>
                  </a:lnTo>
                  <a:lnTo>
                    <a:pt x="347522" y="1054820"/>
                  </a:lnTo>
                  <a:lnTo>
                    <a:pt x="390885" y="1074867"/>
                  </a:lnTo>
                  <a:lnTo>
                    <a:pt x="436931" y="1088641"/>
                  </a:lnTo>
                  <a:lnTo>
                    <a:pt x="484767" y="1095940"/>
                  </a:lnTo>
                  <a:lnTo>
                    <a:pt x="533500" y="1096565"/>
                  </a:lnTo>
                  <a:lnTo>
                    <a:pt x="582237" y="1090314"/>
                  </a:lnTo>
                  <a:lnTo>
                    <a:pt x="630085" y="1076987"/>
                  </a:lnTo>
                  <a:lnTo>
                    <a:pt x="676151" y="1056384"/>
                  </a:lnTo>
                  <a:lnTo>
                    <a:pt x="1134664" y="1056384"/>
                  </a:lnTo>
                  <a:lnTo>
                    <a:pt x="1151824" y="1031848"/>
                  </a:lnTo>
                  <a:lnTo>
                    <a:pt x="1170486" y="990192"/>
                  </a:lnTo>
                  <a:lnTo>
                    <a:pt x="1420229" y="990192"/>
                  </a:lnTo>
                  <a:lnTo>
                    <a:pt x="1462002" y="961398"/>
                  </a:lnTo>
                  <a:lnTo>
                    <a:pt x="1491200" y="930161"/>
                  </a:lnTo>
                  <a:lnTo>
                    <a:pt x="1513357" y="894226"/>
                  </a:lnTo>
                  <a:lnTo>
                    <a:pt x="1527511" y="854442"/>
                  </a:lnTo>
                  <a:lnTo>
                    <a:pt x="1532703" y="811655"/>
                  </a:lnTo>
                  <a:lnTo>
                    <a:pt x="1567563" y="805107"/>
                  </a:lnTo>
                  <a:lnTo>
                    <a:pt x="1632808" y="780441"/>
                  </a:lnTo>
                  <a:lnTo>
                    <a:pt x="1699201" y="732183"/>
                  </a:lnTo>
                  <a:lnTo>
                    <a:pt x="1728567" y="697345"/>
                  </a:lnTo>
                  <a:lnTo>
                    <a:pt x="1750338" y="659104"/>
                  </a:lnTo>
                  <a:lnTo>
                    <a:pt x="1764370" y="618448"/>
                  </a:lnTo>
                  <a:lnTo>
                    <a:pt x="1770518" y="576362"/>
                  </a:lnTo>
                  <a:lnTo>
                    <a:pt x="1768639" y="533833"/>
                  </a:lnTo>
                  <a:lnTo>
                    <a:pt x="1758589" y="491847"/>
                  </a:lnTo>
                  <a:lnTo>
                    <a:pt x="1740223" y="451389"/>
                  </a:lnTo>
                  <a:lnTo>
                    <a:pt x="1713398" y="413447"/>
                  </a:lnTo>
                  <a:lnTo>
                    <a:pt x="1716275" y="407116"/>
                  </a:lnTo>
                  <a:lnTo>
                    <a:pt x="1718902" y="400701"/>
                  </a:lnTo>
                  <a:lnTo>
                    <a:pt x="1721280" y="394207"/>
                  </a:lnTo>
                  <a:lnTo>
                    <a:pt x="1723406" y="387641"/>
                  </a:lnTo>
                  <a:lnTo>
                    <a:pt x="1730993" y="342816"/>
                  </a:lnTo>
                  <a:lnTo>
                    <a:pt x="1727217" y="299037"/>
                  </a:lnTo>
                  <a:lnTo>
                    <a:pt x="1713000" y="257751"/>
                  </a:lnTo>
                  <a:lnTo>
                    <a:pt x="1689262" y="220405"/>
                  </a:lnTo>
                  <a:lnTo>
                    <a:pt x="1656921" y="188447"/>
                  </a:lnTo>
                  <a:lnTo>
                    <a:pt x="1616900" y="163323"/>
                  </a:lnTo>
                  <a:lnTo>
                    <a:pt x="1570117" y="146480"/>
                  </a:lnTo>
                  <a:lnTo>
                    <a:pt x="1567060" y="136384"/>
                  </a:lnTo>
                  <a:lnTo>
                    <a:pt x="574818" y="136384"/>
                  </a:lnTo>
                  <a:lnTo>
                    <a:pt x="533262" y="118519"/>
                  </a:lnTo>
                  <a:lnTo>
                    <a:pt x="489283" y="107155"/>
                  </a:lnTo>
                  <a:lnTo>
                    <a:pt x="443819" y="102458"/>
                  </a:lnTo>
                  <a:close/>
                </a:path>
                <a:path w="1771015" h="1167129">
                  <a:moveTo>
                    <a:pt x="1420229" y="990192"/>
                  </a:moveTo>
                  <a:lnTo>
                    <a:pt x="1170486" y="990192"/>
                  </a:lnTo>
                  <a:lnTo>
                    <a:pt x="1199273" y="1003944"/>
                  </a:lnTo>
                  <a:lnTo>
                    <a:pt x="1229749" y="1013976"/>
                  </a:lnTo>
                  <a:lnTo>
                    <a:pt x="1261471" y="1020174"/>
                  </a:lnTo>
                  <a:lnTo>
                    <a:pt x="1293994" y="1022425"/>
                  </a:lnTo>
                  <a:lnTo>
                    <a:pt x="1341757" y="1018451"/>
                  </a:lnTo>
                  <a:lnTo>
                    <a:pt x="1386320" y="1006391"/>
                  </a:lnTo>
                  <a:lnTo>
                    <a:pt x="1420229" y="990192"/>
                  </a:lnTo>
                  <a:close/>
                </a:path>
                <a:path w="1771015" h="1167129">
                  <a:moveTo>
                    <a:pt x="774832" y="32244"/>
                  </a:moveTo>
                  <a:lnTo>
                    <a:pt x="726944" y="35610"/>
                  </a:lnTo>
                  <a:lnTo>
                    <a:pt x="681225" y="48196"/>
                  </a:lnTo>
                  <a:lnTo>
                    <a:pt x="639450" y="69512"/>
                  </a:lnTo>
                  <a:lnTo>
                    <a:pt x="603390" y="99070"/>
                  </a:lnTo>
                  <a:lnTo>
                    <a:pt x="574818" y="136384"/>
                  </a:lnTo>
                  <a:lnTo>
                    <a:pt x="1567060" y="136384"/>
                  </a:lnTo>
                  <a:lnTo>
                    <a:pt x="1561124" y="116778"/>
                  </a:lnTo>
                  <a:lnTo>
                    <a:pt x="1546687" y="89100"/>
                  </a:lnTo>
                  <a:lnTo>
                    <a:pt x="1546283" y="88581"/>
                  </a:lnTo>
                  <a:lnTo>
                    <a:pt x="920766" y="88581"/>
                  </a:lnTo>
                  <a:lnTo>
                    <a:pt x="909118" y="78993"/>
                  </a:lnTo>
                  <a:lnTo>
                    <a:pt x="896746" y="70196"/>
                  </a:lnTo>
                  <a:lnTo>
                    <a:pt x="883699" y="62226"/>
                  </a:lnTo>
                  <a:lnTo>
                    <a:pt x="870029" y="55116"/>
                  </a:lnTo>
                  <a:lnTo>
                    <a:pt x="823118" y="38583"/>
                  </a:lnTo>
                  <a:lnTo>
                    <a:pt x="774832" y="32244"/>
                  </a:lnTo>
                  <a:close/>
                </a:path>
                <a:path w="1771015" h="1167129">
                  <a:moveTo>
                    <a:pt x="1068838" y="11"/>
                  </a:moveTo>
                  <a:lnTo>
                    <a:pt x="1024004" y="7971"/>
                  </a:lnTo>
                  <a:lnTo>
                    <a:pt x="982858" y="25843"/>
                  </a:lnTo>
                  <a:lnTo>
                    <a:pt x="947684" y="52942"/>
                  </a:lnTo>
                  <a:lnTo>
                    <a:pt x="920766" y="88581"/>
                  </a:lnTo>
                  <a:lnTo>
                    <a:pt x="1546283" y="88581"/>
                  </a:lnTo>
                  <a:lnTo>
                    <a:pt x="1527185" y="64040"/>
                  </a:lnTo>
                  <a:lnTo>
                    <a:pt x="1525911" y="62889"/>
                  </a:lnTo>
                  <a:lnTo>
                    <a:pt x="1222759" y="62889"/>
                  </a:lnTo>
                  <a:lnTo>
                    <a:pt x="1209471" y="48956"/>
                  </a:lnTo>
                  <a:lnTo>
                    <a:pt x="1194551" y="36516"/>
                  </a:lnTo>
                  <a:lnTo>
                    <a:pt x="1178152" y="25682"/>
                  </a:lnTo>
                  <a:lnTo>
                    <a:pt x="1160428" y="16572"/>
                  </a:lnTo>
                  <a:lnTo>
                    <a:pt x="1115074" y="2650"/>
                  </a:lnTo>
                  <a:lnTo>
                    <a:pt x="1068838" y="11"/>
                  </a:lnTo>
                  <a:close/>
                </a:path>
                <a:path w="1771015" h="1167129">
                  <a:moveTo>
                    <a:pt x="1379889" y="0"/>
                  </a:moveTo>
                  <a:lnTo>
                    <a:pt x="1336491" y="3206"/>
                  </a:lnTo>
                  <a:lnTo>
                    <a:pt x="1294715" y="14839"/>
                  </a:lnTo>
                  <a:lnTo>
                    <a:pt x="1256244" y="34775"/>
                  </a:lnTo>
                  <a:lnTo>
                    <a:pt x="1222759" y="62889"/>
                  </a:lnTo>
                  <a:lnTo>
                    <a:pt x="1525911" y="62889"/>
                  </a:lnTo>
                  <a:lnTo>
                    <a:pt x="1502997" y="42188"/>
                  </a:lnTo>
                  <a:lnTo>
                    <a:pt x="1464824" y="19366"/>
                  </a:lnTo>
                  <a:lnTo>
                    <a:pt x="1423227" y="5345"/>
                  </a:lnTo>
                  <a:lnTo>
                    <a:pt x="1379889" y="0"/>
                  </a:lnTo>
                  <a:close/>
                </a:path>
              </a:pathLst>
            </a:custGeom>
            <a:solidFill>
              <a:srgbClr val="6699FF"/>
            </a:solidFill>
          </p:spPr>
          <p:txBody>
            <a:bodyPr wrap="square" lIns="0" tIns="0" rIns="0" bIns="0" rtlCol="0"/>
            <a:lstStyle/>
            <a:p>
              <a:endParaRPr sz="1050"/>
            </a:p>
          </p:txBody>
        </p:sp>
        <p:sp>
          <p:nvSpPr>
            <p:cNvPr id="70" name="object 24">
              <a:extLst>
                <a:ext uri="{FF2B5EF4-FFF2-40B4-BE49-F238E27FC236}">
                  <a16:creationId xmlns:a16="http://schemas.microsoft.com/office/drawing/2014/main" id="{AB6CFC60-2BFE-4992-913E-313EBB3512D0}"/>
                </a:ext>
              </a:extLst>
            </p:cNvPr>
            <p:cNvSpPr/>
            <p:nvPr/>
          </p:nvSpPr>
          <p:spPr>
            <a:xfrm>
              <a:off x="6925836" y="2934058"/>
              <a:ext cx="221291" cy="167488"/>
            </a:xfrm>
            <a:prstGeom prst="rect">
              <a:avLst/>
            </a:prstGeom>
            <a:blipFill>
              <a:blip r:embed="rId7" cstate="print"/>
              <a:stretch>
                <a:fillRect/>
              </a:stretch>
            </a:blipFill>
          </p:spPr>
          <p:txBody>
            <a:bodyPr wrap="square" lIns="0" tIns="0" rIns="0" bIns="0" rtlCol="0"/>
            <a:lstStyle/>
            <a:p>
              <a:endParaRPr sz="1050"/>
            </a:p>
          </p:txBody>
        </p:sp>
        <p:sp>
          <p:nvSpPr>
            <p:cNvPr id="71" name="object 25">
              <a:extLst>
                <a:ext uri="{FF2B5EF4-FFF2-40B4-BE49-F238E27FC236}">
                  <a16:creationId xmlns:a16="http://schemas.microsoft.com/office/drawing/2014/main" id="{C22ED8D1-BCDE-493E-BF88-36DB5CBD4B40}"/>
                </a:ext>
              </a:extLst>
            </p:cNvPr>
            <p:cNvSpPr/>
            <p:nvPr/>
          </p:nvSpPr>
          <p:spPr>
            <a:xfrm>
              <a:off x="5727691" y="2329385"/>
              <a:ext cx="1433370" cy="1005239"/>
            </a:xfrm>
            <a:custGeom>
              <a:avLst/>
              <a:gdLst/>
              <a:ahLst/>
              <a:cxnLst/>
              <a:rect l="l" t="t" r="r" b="b"/>
              <a:pathLst>
                <a:path w="1771015" h="1167129">
                  <a:moveTo>
                    <a:pt x="161141" y="384008"/>
                  </a:moveTo>
                  <a:lnTo>
                    <a:pt x="158858" y="339258"/>
                  </a:lnTo>
                  <a:lnTo>
                    <a:pt x="165279" y="296093"/>
                  </a:lnTo>
                  <a:lnTo>
                    <a:pt x="179736" y="255301"/>
                  </a:lnTo>
                  <a:lnTo>
                    <a:pt x="201561" y="217673"/>
                  </a:lnTo>
                  <a:lnTo>
                    <a:pt x="230085" y="183997"/>
                  </a:lnTo>
                  <a:lnTo>
                    <a:pt x="264639" y="155062"/>
                  </a:lnTo>
                  <a:lnTo>
                    <a:pt x="304557" y="131658"/>
                  </a:lnTo>
                  <a:lnTo>
                    <a:pt x="349168" y="114572"/>
                  </a:lnTo>
                  <a:lnTo>
                    <a:pt x="397805" y="104596"/>
                  </a:lnTo>
                  <a:lnTo>
                    <a:pt x="443819" y="102458"/>
                  </a:lnTo>
                  <a:lnTo>
                    <a:pt x="489283" y="107155"/>
                  </a:lnTo>
                  <a:lnTo>
                    <a:pt x="533262" y="118519"/>
                  </a:lnTo>
                  <a:lnTo>
                    <a:pt x="574818" y="136384"/>
                  </a:lnTo>
                  <a:lnTo>
                    <a:pt x="603390" y="99070"/>
                  </a:lnTo>
                  <a:lnTo>
                    <a:pt x="639450" y="69512"/>
                  </a:lnTo>
                  <a:lnTo>
                    <a:pt x="681225" y="48196"/>
                  </a:lnTo>
                  <a:lnTo>
                    <a:pt x="726944" y="35610"/>
                  </a:lnTo>
                  <a:lnTo>
                    <a:pt x="774832" y="32244"/>
                  </a:lnTo>
                  <a:lnTo>
                    <a:pt x="823118" y="38583"/>
                  </a:lnTo>
                  <a:lnTo>
                    <a:pt x="870029" y="55116"/>
                  </a:lnTo>
                  <a:lnTo>
                    <a:pt x="909118" y="78993"/>
                  </a:lnTo>
                  <a:lnTo>
                    <a:pt x="920766" y="88581"/>
                  </a:lnTo>
                  <a:lnTo>
                    <a:pt x="947684" y="52942"/>
                  </a:lnTo>
                  <a:lnTo>
                    <a:pt x="982858" y="25843"/>
                  </a:lnTo>
                  <a:lnTo>
                    <a:pt x="1024004" y="7971"/>
                  </a:lnTo>
                  <a:lnTo>
                    <a:pt x="1068838" y="11"/>
                  </a:lnTo>
                  <a:lnTo>
                    <a:pt x="1115074" y="2650"/>
                  </a:lnTo>
                  <a:lnTo>
                    <a:pt x="1160428" y="16572"/>
                  </a:lnTo>
                  <a:lnTo>
                    <a:pt x="1194551" y="36516"/>
                  </a:lnTo>
                  <a:lnTo>
                    <a:pt x="1222759" y="62889"/>
                  </a:lnTo>
                  <a:lnTo>
                    <a:pt x="1256244" y="34775"/>
                  </a:lnTo>
                  <a:lnTo>
                    <a:pt x="1294715" y="14839"/>
                  </a:lnTo>
                  <a:lnTo>
                    <a:pt x="1336491" y="3206"/>
                  </a:lnTo>
                  <a:lnTo>
                    <a:pt x="1379889" y="0"/>
                  </a:lnTo>
                  <a:lnTo>
                    <a:pt x="1423227" y="5345"/>
                  </a:lnTo>
                  <a:lnTo>
                    <a:pt x="1464824" y="19366"/>
                  </a:lnTo>
                  <a:lnTo>
                    <a:pt x="1502997" y="42188"/>
                  </a:lnTo>
                  <a:lnTo>
                    <a:pt x="1546687" y="89100"/>
                  </a:lnTo>
                  <a:lnTo>
                    <a:pt x="1570117" y="146480"/>
                  </a:lnTo>
                  <a:lnTo>
                    <a:pt x="1616900" y="163323"/>
                  </a:lnTo>
                  <a:lnTo>
                    <a:pt x="1656921" y="188447"/>
                  </a:lnTo>
                  <a:lnTo>
                    <a:pt x="1689262" y="220405"/>
                  </a:lnTo>
                  <a:lnTo>
                    <a:pt x="1713000" y="257751"/>
                  </a:lnTo>
                  <a:lnTo>
                    <a:pt x="1727217" y="299037"/>
                  </a:lnTo>
                  <a:lnTo>
                    <a:pt x="1730993" y="342816"/>
                  </a:lnTo>
                  <a:lnTo>
                    <a:pt x="1723406" y="387641"/>
                  </a:lnTo>
                  <a:lnTo>
                    <a:pt x="1721280" y="394207"/>
                  </a:lnTo>
                  <a:lnTo>
                    <a:pt x="1718902" y="400701"/>
                  </a:lnTo>
                  <a:lnTo>
                    <a:pt x="1716275" y="407116"/>
                  </a:lnTo>
                  <a:lnTo>
                    <a:pt x="1713398" y="413447"/>
                  </a:lnTo>
                  <a:lnTo>
                    <a:pt x="1740223" y="451389"/>
                  </a:lnTo>
                  <a:lnTo>
                    <a:pt x="1758589" y="491847"/>
                  </a:lnTo>
                  <a:lnTo>
                    <a:pt x="1768639" y="533833"/>
                  </a:lnTo>
                  <a:lnTo>
                    <a:pt x="1770518" y="576362"/>
                  </a:lnTo>
                  <a:lnTo>
                    <a:pt x="1764370" y="618448"/>
                  </a:lnTo>
                  <a:lnTo>
                    <a:pt x="1750338" y="659104"/>
                  </a:lnTo>
                  <a:lnTo>
                    <a:pt x="1728567" y="697345"/>
                  </a:lnTo>
                  <a:lnTo>
                    <a:pt x="1699201" y="732183"/>
                  </a:lnTo>
                  <a:lnTo>
                    <a:pt x="1662382" y="762633"/>
                  </a:lnTo>
                  <a:lnTo>
                    <a:pt x="1601067" y="794650"/>
                  </a:lnTo>
                  <a:lnTo>
                    <a:pt x="1532703" y="811655"/>
                  </a:lnTo>
                  <a:lnTo>
                    <a:pt x="1527511" y="854442"/>
                  </a:lnTo>
                  <a:lnTo>
                    <a:pt x="1513357" y="894226"/>
                  </a:lnTo>
                  <a:lnTo>
                    <a:pt x="1491200" y="930161"/>
                  </a:lnTo>
                  <a:lnTo>
                    <a:pt x="1462002" y="961398"/>
                  </a:lnTo>
                  <a:lnTo>
                    <a:pt x="1426722" y="987090"/>
                  </a:lnTo>
                  <a:lnTo>
                    <a:pt x="1386320" y="1006391"/>
                  </a:lnTo>
                  <a:lnTo>
                    <a:pt x="1341757" y="1018451"/>
                  </a:lnTo>
                  <a:lnTo>
                    <a:pt x="1293994" y="1022425"/>
                  </a:lnTo>
                  <a:lnTo>
                    <a:pt x="1261471" y="1020174"/>
                  </a:lnTo>
                  <a:lnTo>
                    <a:pt x="1229749" y="1013976"/>
                  </a:lnTo>
                  <a:lnTo>
                    <a:pt x="1199273" y="1003944"/>
                  </a:lnTo>
                  <a:lnTo>
                    <a:pt x="1170486" y="990192"/>
                  </a:lnTo>
                  <a:lnTo>
                    <a:pt x="1151824" y="1031848"/>
                  </a:lnTo>
                  <a:lnTo>
                    <a:pt x="1125983" y="1068799"/>
                  </a:lnTo>
                  <a:lnTo>
                    <a:pt x="1093936" y="1100574"/>
                  </a:lnTo>
                  <a:lnTo>
                    <a:pt x="1056657" y="1126705"/>
                  </a:lnTo>
                  <a:lnTo>
                    <a:pt x="1015119" y="1146723"/>
                  </a:lnTo>
                  <a:lnTo>
                    <a:pt x="970295" y="1160159"/>
                  </a:lnTo>
                  <a:lnTo>
                    <a:pt x="923157" y="1166543"/>
                  </a:lnTo>
                  <a:lnTo>
                    <a:pt x="874679" y="1165407"/>
                  </a:lnTo>
                  <a:lnTo>
                    <a:pt x="825833" y="1156283"/>
                  </a:lnTo>
                  <a:lnTo>
                    <a:pt x="781614" y="1140363"/>
                  </a:lnTo>
                  <a:lnTo>
                    <a:pt x="741363" y="1118030"/>
                  </a:lnTo>
                  <a:lnTo>
                    <a:pt x="705926" y="1089849"/>
                  </a:lnTo>
                  <a:lnTo>
                    <a:pt x="676151" y="1056384"/>
                  </a:lnTo>
                  <a:lnTo>
                    <a:pt x="630085" y="1076987"/>
                  </a:lnTo>
                  <a:lnTo>
                    <a:pt x="582237" y="1090314"/>
                  </a:lnTo>
                  <a:lnTo>
                    <a:pt x="533500" y="1096565"/>
                  </a:lnTo>
                  <a:lnTo>
                    <a:pt x="484767" y="1095940"/>
                  </a:lnTo>
                  <a:lnTo>
                    <a:pt x="436931" y="1088641"/>
                  </a:lnTo>
                  <a:lnTo>
                    <a:pt x="390885" y="1074867"/>
                  </a:lnTo>
                  <a:lnTo>
                    <a:pt x="347522" y="1054820"/>
                  </a:lnTo>
                  <a:lnTo>
                    <a:pt x="307735" y="1028699"/>
                  </a:lnTo>
                  <a:lnTo>
                    <a:pt x="272416" y="996705"/>
                  </a:lnTo>
                  <a:lnTo>
                    <a:pt x="242459" y="959039"/>
                  </a:lnTo>
                  <a:lnTo>
                    <a:pt x="239119" y="953908"/>
                  </a:lnTo>
                  <a:lnTo>
                    <a:pt x="191251" y="953194"/>
                  </a:lnTo>
                  <a:lnTo>
                    <a:pt x="146809" y="941643"/>
                  </a:lnTo>
                  <a:lnTo>
                    <a:pt x="107680" y="920591"/>
                  </a:lnTo>
                  <a:lnTo>
                    <a:pt x="75753" y="891374"/>
                  </a:lnTo>
                  <a:lnTo>
                    <a:pt x="52913" y="855328"/>
                  </a:lnTo>
                  <a:lnTo>
                    <a:pt x="41050" y="813789"/>
                  </a:lnTo>
                  <a:lnTo>
                    <a:pt x="40755" y="778925"/>
                  </a:lnTo>
                  <a:lnTo>
                    <a:pt x="48768" y="745214"/>
                  </a:lnTo>
                  <a:lnTo>
                    <a:pt x="64663" y="713825"/>
                  </a:lnTo>
                  <a:lnTo>
                    <a:pt x="88014" y="685925"/>
                  </a:lnTo>
                  <a:lnTo>
                    <a:pt x="50421" y="659408"/>
                  </a:lnTo>
                  <a:lnTo>
                    <a:pt x="22816" y="626057"/>
                  </a:lnTo>
                  <a:lnTo>
                    <a:pt x="5807" y="587969"/>
                  </a:lnTo>
                  <a:lnTo>
                    <a:pt x="0" y="547238"/>
                  </a:lnTo>
                  <a:lnTo>
                    <a:pt x="5999" y="505959"/>
                  </a:lnTo>
                  <a:lnTo>
                    <a:pt x="24413" y="466228"/>
                  </a:lnTo>
                  <a:lnTo>
                    <a:pt x="49698" y="436057"/>
                  </a:lnTo>
                  <a:lnTo>
                    <a:pt x="81633" y="412342"/>
                  </a:lnTo>
                  <a:lnTo>
                    <a:pt x="118767" y="395923"/>
                  </a:lnTo>
                  <a:lnTo>
                    <a:pt x="159655" y="387641"/>
                  </a:lnTo>
                  <a:lnTo>
                    <a:pt x="161141" y="384008"/>
                  </a:lnTo>
                  <a:close/>
                </a:path>
              </a:pathLst>
            </a:custGeom>
            <a:ln w="9525">
              <a:solidFill>
                <a:srgbClr val="000000"/>
              </a:solidFill>
            </a:ln>
          </p:spPr>
          <p:txBody>
            <a:bodyPr wrap="square" lIns="0" tIns="0" rIns="0" bIns="0" rtlCol="0"/>
            <a:lstStyle/>
            <a:p>
              <a:endParaRPr sz="1050"/>
            </a:p>
          </p:txBody>
        </p:sp>
        <p:sp>
          <p:nvSpPr>
            <p:cNvPr id="72" name="object 26">
              <a:extLst>
                <a:ext uri="{FF2B5EF4-FFF2-40B4-BE49-F238E27FC236}">
                  <a16:creationId xmlns:a16="http://schemas.microsoft.com/office/drawing/2014/main" id="{0DF5DED1-B0E6-4F5A-84CC-347AB5FCE7BC}"/>
                </a:ext>
              </a:extLst>
            </p:cNvPr>
            <p:cNvSpPr/>
            <p:nvPr/>
          </p:nvSpPr>
          <p:spPr>
            <a:xfrm>
              <a:off x="6925836" y="2954545"/>
              <a:ext cx="52936" cy="56333"/>
            </a:xfrm>
            <a:custGeom>
              <a:avLst/>
              <a:gdLst/>
              <a:ahLst/>
              <a:cxnLst/>
              <a:rect l="l" t="t" r="r" b="b"/>
              <a:pathLst>
                <a:path w="65404" h="65404">
                  <a:moveTo>
                    <a:pt x="64820" y="32410"/>
                  </a:moveTo>
                  <a:lnTo>
                    <a:pt x="62273" y="45023"/>
                  </a:lnTo>
                  <a:lnTo>
                    <a:pt x="55325" y="55325"/>
                  </a:lnTo>
                  <a:lnTo>
                    <a:pt x="45023" y="62273"/>
                  </a:lnTo>
                  <a:lnTo>
                    <a:pt x="32410" y="64820"/>
                  </a:lnTo>
                  <a:lnTo>
                    <a:pt x="19797" y="62273"/>
                  </a:lnTo>
                  <a:lnTo>
                    <a:pt x="9494" y="55325"/>
                  </a:lnTo>
                  <a:lnTo>
                    <a:pt x="2547" y="45023"/>
                  </a:lnTo>
                  <a:lnTo>
                    <a:pt x="0" y="32410"/>
                  </a:lnTo>
                  <a:lnTo>
                    <a:pt x="2547" y="19797"/>
                  </a:lnTo>
                  <a:lnTo>
                    <a:pt x="9494" y="9494"/>
                  </a:lnTo>
                  <a:lnTo>
                    <a:pt x="19797" y="2547"/>
                  </a:lnTo>
                  <a:lnTo>
                    <a:pt x="32410" y="0"/>
                  </a:lnTo>
                  <a:lnTo>
                    <a:pt x="45023" y="2547"/>
                  </a:lnTo>
                  <a:lnTo>
                    <a:pt x="55325" y="9494"/>
                  </a:lnTo>
                  <a:lnTo>
                    <a:pt x="62273" y="19797"/>
                  </a:lnTo>
                  <a:lnTo>
                    <a:pt x="64820" y="32410"/>
                  </a:lnTo>
                  <a:close/>
                </a:path>
              </a:pathLst>
            </a:custGeom>
            <a:ln w="9525">
              <a:solidFill>
                <a:srgbClr val="000000"/>
              </a:solidFill>
            </a:ln>
          </p:spPr>
          <p:txBody>
            <a:bodyPr wrap="square" lIns="0" tIns="0" rIns="0" bIns="0" rtlCol="0"/>
            <a:lstStyle/>
            <a:p>
              <a:endParaRPr sz="1050"/>
            </a:p>
          </p:txBody>
        </p:sp>
        <p:sp>
          <p:nvSpPr>
            <p:cNvPr id="73" name="object 27">
              <a:extLst>
                <a:ext uri="{FF2B5EF4-FFF2-40B4-BE49-F238E27FC236}">
                  <a16:creationId xmlns:a16="http://schemas.microsoft.com/office/drawing/2014/main" id="{27CBA107-5D9C-460A-B309-C7E090DA9649}"/>
                </a:ext>
              </a:extLst>
            </p:cNvPr>
            <p:cNvSpPr/>
            <p:nvPr/>
          </p:nvSpPr>
          <p:spPr>
            <a:xfrm>
              <a:off x="6932569" y="2936639"/>
              <a:ext cx="105357" cy="112119"/>
            </a:xfrm>
            <a:custGeom>
              <a:avLst/>
              <a:gdLst/>
              <a:ahLst/>
              <a:cxnLst/>
              <a:rect l="l" t="t" r="r" b="b"/>
              <a:pathLst>
                <a:path w="130175" h="130175">
                  <a:moveTo>
                    <a:pt x="129641" y="64820"/>
                  </a:moveTo>
                  <a:lnTo>
                    <a:pt x="124547" y="90052"/>
                  </a:lnTo>
                  <a:lnTo>
                    <a:pt x="110656" y="110656"/>
                  </a:lnTo>
                  <a:lnTo>
                    <a:pt x="90052" y="124547"/>
                  </a:lnTo>
                  <a:lnTo>
                    <a:pt x="64820" y="129641"/>
                  </a:lnTo>
                  <a:lnTo>
                    <a:pt x="39588" y="124547"/>
                  </a:lnTo>
                  <a:lnTo>
                    <a:pt x="18984" y="110656"/>
                  </a:lnTo>
                  <a:lnTo>
                    <a:pt x="5093" y="90052"/>
                  </a:lnTo>
                  <a:lnTo>
                    <a:pt x="0" y="64820"/>
                  </a:lnTo>
                  <a:lnTo>
                    <a:pt x="5093" y="39588"/>
                  </a:lnTo>
                  <a:lnTo>
                    <a:pt x="18984" y="18984"/>
                  </a:lnTo>
                  <a:lnTo>
                    <a:pt x="39588" y="5093"/>
                  </a:lnTo>
                  <a:lnTo>
                    <a:pt x="64820" y="0"/>
                  </a:lnTo>
                  <a:lnTo>
                    <a:pt x="90052" y="5093"/>
                  </a:lnTo>
                  <a:lnTo>
                    <a:pt x="110656" y="18984"/>
                  </a:lnTo>
                  <a:lnTo>
                    <a:pt x="124547" y="39588"/>
                  </a:lnTo>
                  <a:lnTo>
                    <a:pt x="129641" y="64820"/>
                  </a:lnTo>
                  <a:close/>
                </a:path>
              </a:pathLst>
            </a:custGeom>
            <a:ln w="9525">
              <a:solidFill>
                <a:srgbClr val="000000"/>
              </a:solidFill>
            </a:ln>
          </p:spPr>
          <p:txBody>
            <a:bodyPr wrap="square" lIns="0" tIns="0" rIns="0" bIns="0" rtlCol="0"/>
            <a:lstStyle/>
            <a:p>
              <a:endParaRPr sz="1050"/>
            </a:p>
          </p:txBody>
        </p:sp>
        <p:sp>
          <p:nvSpPr>
            <p:cNvPr id="74" name="object 28">
              <a:extLst>
                <a:ext uri="{FF2B5EF4-FFF2-40B4-BE49-F238E27FC236}">
                  <a16:creationId xmlns:a16="http://schemas.microsoft.com/office/drawing/2014/main" id="{358D8088-3C9C-4FC9-99A2-A099F579ED43}"/>
                </a:ext>
              </a:extLst>
            </p:cNvPr>
            <p:cNvSpPr/>
            <p:nvPr/>
          </p:nvSpPr>
          <p:spPr>
            <a:xfrm>
              <a:off x="6989739" y="2934058"/>
              <a:ext cx="157779" cy="167904"/>
            </a:xfrm>
            <a:custGeom>
              <a:avLst/>
              <a:gdLst/>
              <a:ahLst/>
              <a:cxnLst/>
              <a:rect l="l" t="t" r="r" b="b"/>
              <a:pathLst>
                <a:path w="194945" h="194945">
                  <a:moveTo>
                    <a:pt x="194462" y="97231"/>
                  </a:moveTo>
                  <a:lnTo>
                    <a:pt x="186820" y="135076"/>
                  </a:lnTo>
                  <a:lnTo>
                    <a:pt x="165982" y="165982"/>
                  </a:lnTo>
                  <a:lnTo>
                    <a:pt x="135076" y="186820"/>
                  </a:lnTo>
                  <a:lnTo>
                    <a:pt x="97231" y="194462"/>
                  </a:lnTo>
                  <a:lnTo>
                    <a:pt x="59380" y="186820"/>
                  </a:lnTo>
                  <a:lnTo>
                    <a:pt x="28474" y="165982"/>
                  </a:lnTo>
                  <a:lnTo>
                    <a:pt x="7639" y="135076"/>
                  </a:lnTo>
                  <a:lnTo>
                    <a:pt x="0" y="97231"/>
                  </a:lnTo>
                  <a:lnTo>
                    <a:pt x="7639" y="59385"/>
                  </a:lnTo>
                  <a:lnTo>
                    <a:pt x="28474" y="28479"/>
                  </a:lnTo>
                  <a:lnTo>
                    <a:pt x="59380" y="7641"/>
                  </a:lnTo>
                  <a:lnTo>
                    <a:pt x="97231" y="0"/>
                  </a:lnTo>
                  <a:lnTo>
                    <a:pt x="135076" y="7641"/>
                  </a:lnTo>
                  <a:lnTo>
                    <a:pt x="165982" y="28479"/>
                  </a:lnTo>
                  <a:lnTo>
                    <a:pt x="186820" y="59385"/>
                  </a:lnTo>
                  <a:lnTo>
                    <a:pt x="194462" y="97231"/>
                  </a:lnTo>
                  <a:close/>
                </a:path>
              </a:pathLst>
            </a:custGeom>
            <a:ln w="9525">
              <a:solidFill>
                <a:srgbClr val="000000"/>
              </a:solidFill>
            </a:ln>
          </p:spPr>
          <p:txBody>
            <a:bodyPr wrap="square" lIns="0" tIns="0" rIns="0" bIns="0" rtlCol="0"/>
            <a:lstStyle/>
            <a:p>
              <a:endParaRPr sz="1050"/>
            </a:p>
          </p:txBody>
        </p:sp>
        <p:sp>
          <p:nvSpPr>
            <p:cNvPr id="75" name="object 29">
              <a:extLst>
                <a:ext uri="{FF2B5EF4-FFF2-40B4-BE49-F238E27FC236}">
                  <a16:creationId xmlns:a16="http://schemas.microsoft.com/office/drawing/2014/main" id="{DB0738A9-8105-45CE-B282-745BD24AB3CB}"/>
                </a:ext>
              </a:extLst>
            </p:cNvPr>
            <p:cNvSpPr/>
            <p:nvPr/>
          </p:nvSpPr>
          <p:spPr>
            <a:xfrm>
              <a:off x="5800457" y="2916261"/>
              <a:ext cx="84285" cy="18595"/>
            </a:xfrm>
            <a:custGeom>
              <a:avLst/>
              <a:gdLst/>
              <a:ahLst/>
              <a:cxnLst/>
              <a:rect l="l" t="t" r="r" b="b"/>
              <a:pathLst>
                <a:path w="104139" h="21589">
                  <a:moveTo>
                    <a:pt x="103695" y="21526"/>
                  </a:moveTo>
                  <a:lnTo>
                    <a:pt x="76627" y="21563"/>
                  </a:lnTo>
                  <a:lnTo>
                    <a:pt x="50018" y="17926"/>
                  </a:lnTo>
                  <a:lnTo>
                    <a:pt x="24324" y="10707"/>
                  </a:lnTo>
                  <a:lnTo>
                    <a:pt x="0" y="0"/>
                  </a:lnTo>
                </a:path>
              </a:pathLst>
            </a:custGeom>
            <a:ln w="9525">
              <a:solidFill>
                <a:srgbClr val="000000"/>
              </a:solidFill>
            </a:ln>
          </p:spPr>
          <p:txBody>
            <a:bodyPr wrap="square" lIns="0" tIns="0" rIns="0" bIns="0" rtlCol="0"/>
            <a:lstStyle/>
            <a:p>
              <a:endParaRPr sz="1050"/>
            </a:p>
          </p:txBody>
        </p:sp>
        <p:sp>
          <p:nvSpPr>
            <p:cNvPr id="76" name="object 30">
              <a:extLst>
                <a:ext uri="{FF2B5EF4-FFF2-40B4-BE49-F238E27FC236}">
                  <a16:creationId xmlns:a16="http://schemas.microsoft.com/office/drawing/2014/main" id="{96EEC03B-05F0-46A2-8F7E-B4E71C21D8CE}"/>
                </a:ext>
              </a:extLst>
            </p:cNvPr>
            <p:cNvSpPr/>
            <p:nvPr/>
          </p:nvSpPr>
          <p:spPr>
            <a:xfrm>
              <a:off x="5921716" y="3137698"/>
              <a:ext cx="37003" cy="9298"/>
            </a:xfrm>
            <a:custGeom>
              <a:avLst/>
              <a:gdLst/>
              <a:ahLst/>
              <a:cxnLst/>
              <a:rect l="l" t="t" r="r" b="b"/>
              <a:pathLst>
                <a:path w="45720" h="10795">
                  <a:moveTo>
                    <a:pt x="45364" y="0"/>
                  </a:moveTo>
                  <a:lnTo>
                    <a:pt x="34323" y="3577"/>
                  </a:lnTo>
                  <a:lnTo>
                    <a:pt x="23058" y="6494"/>
                  </a:lnTo>
                  <a:lnTo>
                    <a:pt x="11604" y="8742"/>
                  </a:lnTo>
                  <a:lnTo>
                    <a:pt x="0" y="10312"/>
                  </a:lnTo>
                </a:path>
              </a:pathLst>
            </a:custGeom>
            <a:ln w="9525">
              <a:solidFill>
                <a:srgbClr val="000000"/>
              </a:solidFill>
            </a:ln>
          </p:spPr>
          <p:txBody>
            <a:bodyPr wrap="square" lIns="0" tIns="0" rIns="0" bIns="0" rtlCol="0"/>
            <a:lstStyle/>
            <a:p>
              <a:endParaRPr sz="1050"/>
            </a:p>
          </p:txBody>
        </p:sp>
        <p:sp>
          <p:nvSpPr>
            <p:cNvPr id="77" name="object 31">
              <a:extLst>
                <a:ext uri="{FF2B5EF4-FFF2-40B4-BE49-F238E27FC236}">
                  <a16:creationId xmlns:a16="http://schemas.microsoft.com/office/drawing/2014/main" id="{7524907F-D829-4866-94E6-44DA766B8FCD}"/>
                </a:ext>
              </a:extLst>
            </p:cNvPr>
            <p:cNvSpPr/>
            <p:nvPr/>
          </p:nvSpPr>
          <p:spPr>
            <a:xfrm>
              <a:off x="6252722" y="3194720"/>
              <a:ext cx="22613" cy="41019"/>
            </a:xfrm>
            <a:custGeom>
              <a:avLst/>
              <a:gdLst/>
              <a:ahLst/>
              <a:cxnLst/>
              <a:rect l="l" t="t" r="r" b="b"/>
              <a:pathLst>
                <a:path w="27940" h="47625">
                  <a:moveTo>
                    <a:pt x="27343" y="47002"/>
                  </a:moveTo>
                  <a:lnTo>
                    <a:pt x="19468" y="35758"/>
                  </a:lnTo>
                  <a:lnTo>
                    <a:pt x="12276" y="24158"/>
                  </a:lnTo>
                  <a:lnTo>
                    <a:pt x="5781" y="12230"/>
                  </a:lnTo>
                  <a:lnTo>
                    <a:pt x="0" y="0"/>
                  </a:lnTo>
                </a:path>
              </a:pathLst>
            </a:custGeom>
            <a:ln w="9525">
              <a:solidFill>
                <a:srgbClr val="000000"/>
              </a:solidFill>
            </a:ln>
          </p:spPr>
          <p:txBody>
            <a:bodyPr wrap="square" lIns="0" tIns="0" rIns="0" bIns="0" rtlCol="0"/>
            <a:lstStyle/>
            <a:p>
              <a:endParaRPr sz="1050"/>
            </a:p>
          </p:txBody>
        </p:sp>
        <p:sp>
          <p:nvSpPr>
            <p:cNvPr id="78" name="object 32">
              <a:extLst>
                <a:ext uri="{FF2B5EF4-FFF2-40B4-BE49-F238E27FC236}">
                  <a16:creationId xmlns:a16="http://schemas.microsoft.com/office/drawing/2014/main" id="{2A21303E-A09B-4F64-88A6-69358A4003D4}"/>
                </a:ext>
              </a:extLst>
            </p:cNvPr>
            <p:cNvSpPr/>
            <p:nvPr/>
          </p:nvSpPr>
          <p:spPr>
            <a:xfrm>
              <a:off x="6675168" y="3134264"/>
              <a:ext cx="9251" cy="44847"/>
            </a:xfrm>
            <a:custGeom>
              <a:avLst/>
              <a:gdLst/>
              <a:ahLst/>
              <a:cxnLst/>
              <a:rect l="l" t="t" r="r" b="b"/>
              <a:pathLst>
                <a:path w="11429" h="52070">
                  <a:moveTo>
                    <a:pt x="10909" y="0"/>
                  </a:moveTo>
                  <a:lnTo>
                    <a:pt x="9317" y="13073"/>
                  </a:lnTo>
                  <a:lnTo>
                    <a:pt x="6964" y="26042"/>
                  </a:lnTo>
                  <a:lnTo>
                    <a:pt x="3856" y="38881"/>
                  </a:lnTo>
                  <a:lnTo>
                    <a:pt x="0" y="51562"/>
                  </a:lnTo>
                </a:path>
              </a:pathLst>
            </a:custGeom>
            <a:ln w="9524">
              <a:solidFill>
                <a:srgbClr val="000000"/>
              </a:solidFill>
            </a:ln>
          </p:spPr>
          <p:txBody>
            <a:bodyPr wrap="square" lIns="0" tIns="0" rIns="0" bIns="0" rtlCol="0"/>
            <a:lstStyle/>
            <a:p>
              <a:endParaRPr sz="1050"/>
            </a:p>
          </p:txBody>
        </p:sp>
        <p:sp>
          <p:nvSpPr>
            <p:cNvPr id="79" name="object 33">
              <a:extLst>
                <a:ext uri="{FF2B5EF4-FFF2-40B4-BE49-F238E27FC236}">
                  <a16:creationId xmlns:a16="http://schemas.microsoft.com/office/drawing/2014/main" id="{95F7599B-C3E7-43E3-ABF0-0D1A2BDFAD8E}"/>
                </a:ext>
              </a:extLst>
            </p:cNvPr>
            <p:cNvSpPr/>
            <p:nvPr/>
          </p:nvSpPr>
          <p:spPr>
            <a:xfrm>
              <a:off x="6859662" y="2859830"/>
              <a:ext cx="107927" cy="166264"/>
            </a:xfrm>
            <a:custGeom>
              <a:avLst/>
              <a:gdLst/>
              <a:ahLst/>
              <a:cxnLst/>
              <a:rect l="l" t="t" r="r" b="b"/>
              <a:pathLst>
                <a:path w="133350" h="193039">
                  <a:moveTo>
                    <a:pt x="0" y="0"/>
                  </a:moveTo>
                  <a:lnTo>
                    <a:pt x="45423" y="25948"/>
                  </a:lnTo>
                  <a:lnTo>
                    <a:pt x="82514" y="59742"/>
                  </a:lnTo>
                  <a:lnTo>
                    <a:pt x="110204" y="99833"/>
                  </a:lnTo>
                  <a:lnTo>
                    <a:pt x="127425" y="144675"/>
                  </a:lnTo>
                  <a:lnTo>
                    <a:pt x="133108" y="192722"/>
                  </a:lnTo>
                </a:path>
              </a:pathLst>
            </a:custGeom>
            <a:ln w="9525">
              <a:solidFill>
                <a:srgbClr val="000000"/>
              </a:solidFill>
            </a:ln>
          </p:spPr>
          <p:txBody>
            <a:bodyPr wrap="square" lIns="0" tIns="0" rIns="0" bIns="0" rtlCol="0"/>
            <a:lstStyle/>
            <a:p>
              <a:endParaRPr sz="1050"/>
            </a:p>
          </p:txBody>
        </p:sp>
        <p:sp>
          <p:nvSpPr>
            <p:cNvPr id="80" name="object 34">
              <a:extLst>
                <a:ext uri="{FF2B5EF4-FFF2-40B4-BE49-F238E27FC236}">
                  <a16:creationId xmlns:a16="http://schemas.microsoft.com/office/drawing/2014/main" id="{0D8F5073-6196-4779-B38D-1CF385BA6F38}"/>
                </a:ext>
              </a:extLst>
            </p:cNvPr>
            <p:cNvSpPr/>
            <p:nvPr/>
          </p:nvSpPr>
          <p:spPr>
            <a:xfrm>
              <a:off x="7065792" y="2683021"/>
              <a:ext cx="48310" cy="62349"/>
            </a:xfrm>
            <a:custGeom>
              <a:avLst/>
              <a:gdLst/>
              <a:ahLst/>
              <a:cxnLst/>
              <a:rect l="l" t="t" r="r" b="b"/>
              <a:pathLst>
                <a:path w="59690" h="72389">
                  <a:moveTo>
                    <a:pt x="59258" y="0"/>
                  </a:moveTo>
                  <a:lnTo>
                    <a:pt x="48007" y="20295"/>
                  </a:lnTo>
                  <a:lnTo>
                    <a:pt x="34282" y="39228"/>
                  </a:lnTo>
                  <a:lnTo>
                    <a:pt x="18229" y="56616"/>
                  </a:lnTo>
                  <a:lnTo>
                    <a:pt x="0" y="72275"/>
                  </a:lnTo>
                </a:path>
              </a:pathLst>
            </a:custGeom>
            <a:ln w="9525">
              <a:solidFill>
                <a:srgbClr val="000000"/>
              </a:solidFill>
            </a:ln>
          </p:spPr>
          <p:txBody>
            <a:bodyPr wrap="square" lIns="0" tIns="0" rIns="0" bIns="0" rtlCol="0"/>
            <a:lstStyle/>
            <a:p>
              <a:endParaRPr sz="1050"/>
            </a:p>
          </p:txBody>
        </p:sp>
        <p:sp>
          <p:nvSpPr>
            <p:cNvPr id="81" name="object 35">
              <a:extLst>
                <a:ext uri="{FF2B5EF4-FFF2-40B4-BE49-F238E27FC236}">
                  <a16:creationId xmlns:a16="http://schemas.microsoft.com/office/drawing/2014/main" id="{7476AEB8-F15B-4BE5-AB43-C6EE21B92E30}"/>
                </a:ext>
              </a:extLst>
            </p:cNvPr>
            <p:cNvSpPr/>
            <p:nvPr/>
          </p:nvSpPr>
          <p:spPr>
            <a:xfrm>
              <a:off x="6998650" y="2452069"/>
              <a:ext cx="2570" cy="29534"/>
            </a:xfrm>
            <a:custGeom>
              <a:avLst/>
              <a:gdLst/>
              <a:ahLst/>
              <a:cxnLst/>
              <a:rect l="l" t="t" r="r" b="b"/>
              <a:pathLst>
                <a:path w="3175" h="34289">
                  <a:moveTo>
                    <a:pt x="0" y="0"/>
                  </a:moveTo>
                  <a:lnTo>
                    <a:pt x="1474" y="8477"/>
                  </a:lnTo>
                  <a:lnTo>
                    <a:pt x="2487" y="17002"/>
                  </a:lnTo>
                  <a:lnTo>
                    <a:pt x="3041" y="25560"/>
                  </a:lnTo>
                  <a:lnTo>
                    <a:pt x="3136" y="34137"/>
                  </a:lnTo>
                </a:path>
              </a:pathLst>
            </a:custGeom>
            <a:ln w="9525">
              <a:solidFill>
                <a:srgbClr val="000000"/>
              </a:solidFill>
            </a:ln>
          </p:spPr>
          <p:txBody>
            <a:bodyPr wrap="square" lIns="0" tIns="0" rIns="0" bIns="0" rtlCol="0"/>
            <a:lstStyle/>
            <a:p>
              <a:endParaRPr sz="1050"/>
            </a:p>
          </p:txBody>
        </p:sp>
        <p:sp>
          <p:nvSpPr>
            <p:cNvPr id="82" name="object 36">
              <a:extLst>
                <a:ext uri="{FF2B5EF4-FFF2-40B4-BE49-F238E27FC236}">
                  <a16:creationId xmlns:a16="http://schemas.microsoft.com/office/drawing/2014/main" id="{3C584110-A0F9-49AC-BFBB-13097AC7E2D2}"/>
                </a:ext>
              </a:extLst>
            </p:cNvPr>
            <p:cNvSpPr/>
            <p:nvPr/>
          </p:nvSpPr>
          <p:spPr>
            <a:xfrm>
              <a:off x="6692313" y="2380290"/>
              <a:ext cx="24669" cy="37737"/>
            </a:xfrm>
            <a:custGeom>
              <a:avLst/>
              <a:gdLst/>
              <a:ahLst/>
              <a:cxnLst/>
              <a:rect l="l" t="t" r="r" b="b"/>
              <a:pathLst>
                <a:path w="30479" h="43814">
                  <a:moveTo>
                    <a:pt x="0" y="43522"/>
                  </a:moveTo>
                  <a:lnTo>
                    <a:pt x="6255" y="31923"/>
                  </a:lnTo>
                  <a:lnTo>
                    <a:pt x="13420" y="20775"/>
                  </a:lnTo>
                  <a:lnTo>
                    <a:pt x="21466" y="10120"/>
                  </a:lnTo>
                  <a:lnTo>
                    <a:pt x="30365" y="0"/>
                  </a:lnTo>
                </a:path>
              </a:pathLst>
            </a:custGeom>
            <a:ln w="9525">
              <a:solidFill>
                <a:srgbClr val="000000"/>
              </a:solidFill>
            </a:ln>
          </p:spPr>
          <p:txBody>
            <a:bodyPr wrap="square" lIns="0" tIns="0" rIns="0" bIns="0" rtlCol="0"/>
            <a:lstStyle/>
            <a:p>
              <a:endParaRPr sz="1050"/>
            </a:p>
          </p:txBody>
        </p:sp>
        <p:sp>
          <p:nvSpPr>
            <p:cNvPr id="83" name="object 37">
              <a:extLst>
                <a:ext uri="{FF2B5EF4-FFF2-40B4-BE49-F238E27FC236}">
                  <a16:creationId xmlns:a16="http://schemas.microsoft.com/office/drawing/2014/main" id="{9EE0089A-1079-4130-8B66-45933CDEC87D}"/>
                </a:ext>
              </a:extLst>
            </p:cNvPr>
            <p:cNvSpPr/>
            <p:nvPr/>
          </p:nvSpPr>
          <p:spPr>
            <a:xfrm>
              <a:off x="6462480" y="2403316"/>
              <a:ext cx="12334" cy="32815"/>
            </a:xfrm>
            <a:custGeom>
              <a:avLst/>
              <a:gdLst/>
              <a:ahLst/>
              <a:cxnLst/>
              <a:rect l="l" t="t" r="r" b="b"/>
              <a:pathLst>
                <a:path w="15240" h="38100">
                  <a:moveTo>
                    <a:pt x="0" y="37541"/>
                  </a:moveTo>
                  <a:lnTo>
                    <a:pt x="2695" y="27858"/>
                  </a:lnTo>
                  <a:lnTo>
                    <a:pt x="6051" y="18356"/>
                  </a:lnTo>
                  <a:lnTo>
                    <a:pt x="10054" y="9060"/>
                  </a:lnTo>
                  <a:lnTo>
                    <a:pt x="14693" y="0"/>
                  </a:lnTo>
                </a:path>
              </a:pathLst>
            </a:custGeom>
            <a:ln w="9525">
              <a:solidFill>
                <a:srgbClr val="000000"/>
              </a:solidFill>
            </a:ln>
          </p:spPr>
          <p:txBody>
            <a:bodyPr wrap="square" lIns="0" tIns="0" rIns="0" bIns="0" rtlCol="0"/>
            <a:lstStyle/>
            <a:p>
              <a:endParaRPr sz="1050"/>
            </a:p>
          </p:txBody>
        </p:sp>
        <p:sp>
          <p:nvSpPr>
            <p:cNvPr id="84" name="object 38">
              <a:extLst>
                <a:ext uri="{FF2B5EF4-FFF2-40B4-BE49-F238E27FC236}">
                  <a16:creationId xmlns:a16="http://schemas.microsoft.com/office/drawing/2014/main" id="{7406CACC-4472-4B8B-9EF8-E9668A624AB0}"/>
                </a:ext>
              </a:extLst>
            </p:cNvPr>
            <p:cNvSpPr/>
            <p:nvPr/>
          </p:nvSpPr>
          <p:spPr>
            <a:xfrm>
              <a:off x="6192746" y="2446621"/>
              <a:ext cx="43171" cy="31721"/>
            </a:xfrm>
            <a:custGeom>
              <a:avLst/>
              <a:gdLst/>
              <a:ahLst/>
              <a:cxnLst/>
              <a:rect l="l" t="t" r="r" b="b"/>
              <a:pathLst>
                <a:path w="53340" h="36829">
                  <a:moveTo>
                    <a:pt x="0" y="0"/>
                  </a:moveTo>
                  <a:lnTo>
                    <a:pt x="14209" y="8003"/>
                  </a:lnTo>
                  <a:lnTo>
                    <a:pt x="27839" y="16759"/>
                  </a:lnTo>
                  <a:lnTo>
                    <a:pt x="40853" y="26240"/>
                  </a:lnTo>
                  <a:lnTo>
                    <a:pt x="53213" y="36423"/>
                  </a:lnTo>
                </a:path>
              </a:pathLst>
            </a:custGeom>
            <a:ln w="9525">
              <a:solidFill>
                <a:srgbClr val="000000"/>
              </a:solidFill>
            </a:ln>
          </p:spPr>
          <p:txBody>
            <a:bodyPr wrap="square" lIns="0" tIns="0" rIns="0" bIns="0" rtlCol="0"/>
            <a:lstStyle/>
            <a:p>
              <a:endParaRPr sz="1050"/>
            </a:p>
          </p:txBody>
        </p:sp>
        <p:sp>
          <p:nvSpPr>
            <p:cNvPr id="85" name="object 39">
              <a:extLst>
                <a:ext uri="{FF2B5EF4-FFF2-40B4-BE49-F238E27FC236}">
                  <a16:creationId xmlns:a16="http://schemas.microsoft.com/office/drawing/2014/main" id="{B917CB04-34AD-47EC-83B4-DDCCD3D33790}"/>
                </a:ext>
              </a:extLst>
            </p:cNvPr>
            <p:cNvSpPr/>
            <p:nvPr/>
          </p:nvSpPr>
          <p:spPr>
            <a:xfrm>
              <a:off x="5858110" y="2660139"/>
              <a:ext cx="7709" cy="33362"/>
            </a:xfrm>
            <a:custGeom>
              <a:avLst/>
              <a:gdLst/>
              <a:ahLst/>
              <a:cxnLst/>
              <a:rect l="l" t="t" r="r" b="b"/>
              <a:pathLst>
                <a:path w="9525" h="38735">
                  <a:moveTo>
                    <a:pt x="9296" y="38328"/>
                  </a:moveTo>
                  <a:lnTo>
                    <a:pt x="6341" y="28876"/>
                  </a:lnTo>
                  <a:lnTo>
                    <a:pt x="3805" y="19330"/>
                  </a:lnTo>
                  <a:lnTo>
                    <a:pt x="1690" y="9701"/>
                  </a:lnTo>
                  <a:lnTo>
                    <a:pt x="0" y="0"/>
                  </a:lnTo>
                </a:path>
              </a:pathLst>
            </a:custGeom>
            <a:ln w="9525">
              <a:solidFill>
                <a:srgbClr val="000000"/>
              </a:solidFill>
            </a:ln>
          </p:spPr>
          <p:txBody>
            <a:bodyPr wrap="square" lIns="0" tIns="0" rIns="0" bIns="0" rtlCol="0"/>
            <a:lstStyle/>
            <a:p>
              <a:endParaRPr sz="1050"/>
            </a:p>
          </p:txBody>
        </p:sp>
        <p:sp>
          <p:nvSpPr>
            <p:cNvPr id="86" name="object 41">
              <a:extLst>
                <a:ext uri="{FF2B5EF4-FFF2-40B4-BE49-F238E27FC236}">
                  <a16:creationId xmlns:a16="http://schemas.microsoft.com/office/drawing/2014/main" id="{436A83E3-FBC9-4E0B-96E6-7ABC9F32588D}"/>
                </a:ext>
              </a:extLst>
            </p:cNvPr>
            <p:cNvSpPr txBox="1"/>
            <p:nvPr/>
          </p:nvSpPr>
          <p:spPr>
            <a:xfrm>
              <a:off x="5998878" y="2494236"/>
              <a:ext cx="789921" cy="329148"/>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Times New Roman"/>
                  <a:cs typeface="Times New Roman"/>
                </a:rPr>
                <a:t>Lo</a:t>
              </a:r>
              <a:r>
                <a:rPr lang="en-US" sz="2400" spc="-5" dirty="0">
                  <a:solidFill>
                    <a:srgbClr val="FFFFFF"/>
                  </a:solidFill>
                  <a:latin typeface="Times New Roman"/>
                  <a:cs typeface="Times New Roman"/>
                </a:rPr>
                <a:t>g</a:t>
              </a:r>
              <a:r>
                <a:rPr sz="2400" spc="-5" dirty="0">
                  <a:solidFill>
                    <a:srgbClr val="FFFFFF"/>
                  </a:solidFill>
                  <a:latin typeface="Times New Roman"/>
                  <a:cs typeface="Times New Roman"/>
                </a:rPr>
                <a:t>ic</a:t>
              </a:r>
              <a:endParaRPr sz="2400" dirty="0">
                <a:latin typeface="Times New Roman"/>
                <a:cs typeface="Times New Roman"/>
              </a:endParaRPr>
            </a:p>
          </p:txBody>
        </p:sp>
        <p:sp>
          <p:nvSpPr>
            <p:cNvPr id="88" name="object 43">
              <a:extLst>
                <a:ext uri="{FF2B5EF4-FFF2-40B4-BE49-F238E27FC236}">
                  <a16:creationId xmlns:a16="http://schemas.microsoft.com/office/drawing/2014/main" id="{6B0258E8-EDDD-4490-B5E8-584E5266214C}"/>
                </a:ext>
              </a:extLst>
            </p:cNvPr>
            <p:cNvSpPr/>
            <p:nvPr/>
          </p:nvSpPr>
          <p:spPr>
            <a:xfrm>
              <a:off x="4704877" y="3135281"/>
              <a:ext cx="1542" cy="306275"/>
            </a:xfrm>
            <a:custGeom>
              <a:avLst/>
              <a:gdLst/>
              <a:ahLst/>
              <a:cxnLst/>
              <a:rect l="l" t="t" r="r" b="b"/>
              <a:pathLst>
                <a:path w="1904" h="355600">
                  <a:moveTo>
                    <a:pt x="1587" y="0"/>
                  </a:moveTo>
                  <a:lnTo>
                    <a:pt x="0" y="355600"/>
                  </a:lnTo>
                </a:path>
              </a:pathLst>
            </a:custGeom>
            <a:ln w="9525">
              <a:solidFill>
                <a:srgbClr val="000000"/>
              </a:solidFill>
            </a:ln>
          </p:spPr>
          <p:txBody>
            <a:bodyPr wrap="square" lIns="0" tIns="0" rIns="0" bIns="0" rtlCol="0"/>
            <a:lstStyle/>
            <a:p>
              <a:endParaRPr sz="1050"/>
            </a:p>
          </p:txBody>
        </p:sp>
        <p:sp>
          <p:nvSpPr>
            <p:cNvPr id="113" name="object 69">
              <a:extLst>
                <a:ext uri="{FF2B5EF4-FFF2-40B4-BE49-F238E27FC236}">
                  <a16:creationId xmlns:a16="http://schemas.microsoft.com/office/drawing/2014/main" id="{BB105549-EF07-431C-B4AA-27C24055856D}"/>
                </a:ext>
              </a:extLst>
            </p:cNvPr>
            <p:cNvSpPr txBox="1"/>
            <p:nvPr/>
          </p:nvSpPr>
          <p:spPr>
            <a:xfrm>
              <a:off x="5494479" y="2492595"/>
              <a:ext cx="204033" cy="156842"/>
            </a:xfrm>
            <a:prstGeom prst="rect">
              <a:avLst/>
            </a:prstGeom>
          </p:spPr>
          <p:txBody>
            <a:bodyPr vert="horz" wrap="square" lIns="0" tIns="12700" rIns="0" bIns="0" rtlCol="0">
              <a:spAutoFit/>
            </a:bodyPr>
            <a:lstStyle/>
            <a:p>
              <a:pPr marL="12700">
                <a:lnSpc>
                  <a:spcPct val="100000"/>
                </a:lnSpc>
                <a:spcBef>
                  <a:spcPts val="100"/>
                </a:spcBef>
              </a:pPr>
              <a:r>
                <a:rPr sz="1100" b="1" spc="-10" dirty="0">
                  <a:latin typeface="Arial"/>
                  <a:cs typeface="Arial"/>
                </a:rPr>
                <a:t>Rx</a:t>
              </a:r>
              <a:endParaRPr sz="1100">
                <a:latin typeface="Arial"/>
                <a:cs typeface="Arial"/>
              </a:endParaRPr>
            </a:p>
          </p:txBody>
        </p:sp>
        <p:sp>
          <p:nvSpPr>
            <p:cNvPr id="115" name="object 71">
              <a:extLst>
                <a:ext uri="{FF2B5EF4-FFF2-40B4-BE49-F238E27FC236}">
                  <a16:creationId xmlns:a16="http://schemas.microsoft.com/office/drawing/2014/main" id="{198DBE77-D32F-40D4-BD94-0B35CF8F57AD}"/>
                </a:ext>
              </a:extLst>
            </p:cNvPr>
            <p:cNvSpPr txBox="1"/>
            <p:nvPr/>
          </p:nvSpPr>
          <p:spPr>
            <a:xfrm>
              <a:off x="6008447" y="3490669"/>
              <a:ext cx="1352683" cy="169544"/>
            </a:xfrm>
            <a:prstGeom prst="rect">
              <a:avLst/>
            </a:prstGeom>
          </p:spPr>
          <p:txBody>
            <a:bodyPr vert="horz" wrap="square" lIns="0" tIns="12065" rIns="0" bIns="0" rtlCol="0">
              <a:spAutoFit/>
            </a:bodyPr>
            <a:lstStyle/>
            <a:p>
              <a:pPr marL="12700">
                <a:lnSpc>
                  <a:spcPct val="100000"/>
                </a:lnSpc>
                <a:spcBef>
                  <a:spcPts val="95"/>
                </a:spcBef>
              </a:pPr>
              <a:r>
                <a:rPr b="1" spc="-5" dirty="0">
                  <a:latin typeface="Arial"/>
                  <a:cs typeface="Arial"/>
                </a:rPr>
                <a:t>Clock domain</a:t>
              </a:r>
              <a:r>
                <a:rPr b="1" spc="-65" dirty="0">
                  <a:latin typeface="Arial"/>
                  <a:cs typeface="Arial"/>
                </a:rPr>
                <a:t> </a:t>
              </a:r>
              <a:r>
                <a:rPr b="1" spc="-5" dirty="0">
                  <a:latin typeface="Arial"/>
                  <a:cs typeface="Arial"/>
                </a:rPr>
                <a:t>Rx</a:t>
              </a:r>
              <a:endParaRPr>
                <a:latin typeface="Arial"/>
                <a:cs typeface="Arial"/>
              </a:endParaRPr>
            </a:p>
          </p:txBody>
        </p:sp>
        <p:sp>
          <p:nvSpPr>
            <p:cNvPr id="116" name="object 72">
              <a:extLst>
                <a:ext uri="{FF2B5EF4-FFF2-40B4-BE49-F238E27FC236}">
                  <a16:creationId xmlns:a16="http://schemas.microsoft.com/office/drawing/2014/main" id="{23F1CD33-356B-4F33-AB6C-1931D841818C}"/>
                </a:ext>
              </a:extLst>
            </p:cNvPr>
            <p:cNvSpPr/>
            <p:nvPr/>
          </p:nvSpPr>
          <p:spPr>
            <a:xfrm>
              <a:off x="4698453" y="3449760"/>
              <a:ext cx="1139913" cy="0"/>
            </a:xfrm>
            <a:custGeom>
              <a:avLst/>
              <a:gdLst/>
              <a:ahLst/>
              <a:cxnLst/>
              <a:rect l="l" t="t" r="r" b="b"/>
              <a:pathLst>
                <a:path w="1408429">
                  <a:moveTo>
                    <a:pt x="0" y="0"/>
                  </a:moveTo>
                  <a:lnTo>
                    <a:pt x="1408112" y="0"/>
                  </a:lnTo>
                </a:path>
              </a:pathLst>
            </a:custGeom>
            <a:ln w="9525">
              <a:solidFill>
                <a:srgbClr val="000000"/>
              </a:solidFill>
            </a:ln>
          </p:spPr>
          <p:txBody>
            <a:bodyPr wrap="square" lIns="0" tIns="0" rIns="0" bIns="0" rtlCol="0"/>
            <a:lstStyle/>
            <a:p>
              <a:endParaRPr sz="1050"/>
            </a:p>
          </p:txBody>
        </p:sp>
        <p:sp>
          <p:nvSpPr>
            <p:cNvPr id="117" name="object 73">
              <a:extLst>
                <a:ext uri="{FF2B5EF4-FFF2-40B4-BE49-F238E27FC236}">
                  <a16:creationId xmlns:a16="http://schemas.microsoft.com/office/drawing/2014/main" id="{7D05E791-D166-452B-BC6E-0C74CE4538E7}"/>
                </a:ext>
              </a:extLst>
            </p:cNvPr>
            <p:cNvSpPr/>
            <p:nvPr/>
          </p:nvSpPr>
          <p:spPr>
            <a:xfrm>
              <a:off x="5965308" y="3213217"/>
              <a:ext cx="0" cy="198531"/>
            </a:xfrm>
            <a:custGeom>
              <a:avLst/>
              <a:gdLst/>
              <a:ahLst/>
              <a:cxnLst/>
              <a:rect l="l" t="t" r="r" b="b"/>
              <a:pathLst>
                <a:path h="230504">
                  <a:moveTo>
                    <a:pt x="0" y="0"/>
                  </a:moveTo>
                  <a:lnTo>
                    <a:pt x="0" y="230187"/>
                  </a:lnTo>
                </a:path>
              </a:pathLst>
            </a:custGeom>
            <a:ln w="9525">
              <a:solidFill>
                <a:srgbClr val="000000"/>
              </a:solidFill>
            </a:ln>
          </p:spPr>
          <p:txBody>
            <a:bodyPr wrap="square" lIns="0" tIns="0" rIns="0" bIns="0" rtlCol="0"/>
            <a:lstStyle/>
            <a:p>
              <a:endParaRPr sz="1050"/>
            </a:p>
          </p:txBody>
        </p:sp>
        <p:sp>
          <p:nvSpPr>
            <p:cNvPr id="118" name="object 74">
              <a:extLst>
                <a:ext uri="{FF2B5EF4-FFF2-40B4-BE49-F238E27FC236}">
                  <a16:creationId xmlns:a16="http://schemas.microsoft.com/office/drawing/2014/main" id="{8F56A622-2D5C-4363-A4EB-4FE09D825234}"/>
                </a:ext>
              </a:extLst>
            </p:cNvPr>
            <p:cNvSpPr/>
            <p:nvPr/>
          </p:nvSpPr>
          <p:spPr>
            <a:xfrm>
              <a:off x="5838108" y="3363620"/>
              <a:ext cx="269817" cy="160248"/>
            </a:xfrm>
            <a:custGeom>
              <a:avLst/>
              <a:gdLst/>
              <a:ahLst/>
              <a:cxnLst/>
              <a:rect l="l" t="t" r="r" b="b"/>
              <a:pathLst>
                <a:path w="333375" h="186054">
                  <a:moveTo>
                    <a:pt x="166687" y="0"/>
                  </a:moveTo>
                  <a:lnTo>
                    <a:pt x="114000" y="4734"/>
                  </a:lnTo>
                  <a:lnTo>
                    <a:pt x="68242" y="17918"/>
                  </a:lnTo>
                  <a:lnTo>
                    <a:pt x="32160" y="38023"/>
                  </a:lnTo>
                  <a:lnTo>
                    <a:pt x="0" y="92875"/>
                  </a:lnTo>
                  <a:lnTo>
                    <a:pt x="8497" y="122231"/>
                  </a:lnTo>
                  <a:lnTo>
                    <a:pt x="32160" y="147726"/>
                  </a:lnTo>
                  <a:lnTo>
                    <a:pt x="68242" y="167831"/>
                  </a:lnTo>
                  <a:lnTo>
                    <a:pt x="114000" y="181015"/>
                  </a:lnTo>
                  <a:lnTo>
                    <a:pt x="166687" y="185750"/>
                  </a:lnTo>
                  <a:lnTo>
                    <a:pt x="219374" y="181015"/>
                  </a:lnTo>
                  <a:lnTo>
                    <a:pt x="265132" y="167831"/>
                  </a:lnTo>
                  <a:lnTo>
                    <a:pt x="301214" y="147726"/>
                  </a:lnTo>
                  <a:lnTo>
                    <a:pt x="324877" y="122231"/>
                  </a:lnTo>
                  <a:lnTo>
                    <a:pt x="333375" y="92875"/>
                  </a:lnTo>
                  <a:lnTo>
                    <a:pt x="324877" y="63518"/>
                  </a:lnTo>
                  <a:lnTo>
                    <a:pt x="301214" y="38023"/>
                  </a:lnTo>
                  <a:lnTo>
                    <a:pt x="265132" y="17918"/>
                  </a:lnTo>
                  <a:lnTo>
                    <a:pt x="219374" y="4734"/>
                  </a:lnTo>
                  <a:lnTo>
                    <a:pt x="166687" y="0"/>
                  </a:lnTo>
                  <a:close/>
                </a:path>
              </a:pathLst>
            </a:custGeom>
            <a:solidFill>
              <a:srgbClr val="BBE0E3"/>
            </a:solidFill>
          </p:spPr>
          <p:txBody>
            <a:bodyPr wrap="square" lIns="0" tIns="0" rIns="0" bIns="0" rtlCol="0"/>
            <a:lstStyle/>
            <a:p>
              <a:endParaRPr sz="1050"/>
            </a:p>
          </p:txBody>
        </p:sp>
        <p:sp>
          <p:nvSpPr>
            <p:cNvPr id="119" name="object 75">
              <a:extLst>
                <a:ext uri="{FF2B5EF4-FFF2-40B4-BE49-F238E27FC236}">
                  <a16:creationId xmlns:a16="http://schemas.microsoft.com/office/drawing/2014/main" id="{222CDEBD-04F7-497A-B17D-271E63F149DC}"/>
                </a:ext>
              </a:extLst>
            </p:cNvPr>
            <p:cNvSpPr/>
            <p:nvPr/>
          </p:nvSpPr>
          <p:spPr>
            <a:xfrm>
              <a:off x="5838108" y="3363620"/>
              <a:ext cx="269817" cy="160248"/>
            </a:xfrm>
            <a:custGeom>
              <a:avLst/>
              <a:gdLst/>
              <a:ahLst/>
              <a:cxnLst/>
              <a:rect l="l" t="t" r="r" b="b"/>
              <a:pathLst>
                <a:path w="333375" h="186054">
                  <a:moveTo>
                    <a:pt x="0" y="92875"/>
                  </a:moveTo>
                  <a:lnTo>
                    <a:pt x="32160" y="38023"/>
                  </a:lnTo>
                  <a:lnTo>
                    <a:pt x="68242" y="17918"/>
                  </a:lnTo>
                  <a:lnTo>
                    <a:pt x="114000" y="4734"/>
                  </a:lnTo>
                  <a:lnTo>
                    <a:pt x="166687" y="0"/>
                  </a:lnTo>
                  <a:lnTo>
                    <a:pt x="219374" y="4734"/>
                  </a:lnTo>
                  <a:lnTo>
                    <a:pt x="265132" y="17918"/>
                  </a:lnTo>
                  <a:lnTo>
                    <a:pt x="301214" y="38023"/>
                  </a:lnTo>
                  <a:lnTo>
                    <a:pt x="324877" y="63518"/>
                  </a:lnTo>
                  <a:lnTo>
                    <a:pt x="333375" y="92875"/>
                  </a:lnTo>
                  <a:lnTo>
                    <a:pt x="301214" y="147726"/>
                  </a:lnTo>
                  <a:lnTo>
                    <a:pt x="265132" y="167831"/>
                  </a:lnTo>
                  <a:lnTo>
                    <a:pt x="219374" y="181015"/>
                  </a:lnTo>
                  <a:lnTo>
                    <a:pt x="166687" y="185750"/>
                  </a:lnTo>
                  <a:lnTo>
                    <a:pt x="114000" y="181015"/>
                  </a:lnTo>
                  <a:lnTo>
                    <a:pt x="68242" y="167831"/>
                  </a:lnTo>
                  <a:lnTo>
                    <a:pt x="32160" y="147726"/>
                  </a:lnTo>
                  <a:lnTo>
                    <a:pt x="8497" y="122231"/>
                  </a:lnTo>
                  <a:lnTo>
                    <a:pt x="0" y="92875"/>
                  </a:lnTo>
                  <a:close/>
                </a:path>
              </a:pathLst>
            </a:custGeom>
            <a:ln w="9525">
              <a:solidFill>
                <a:srgbClr val="000000"/>
              </a:solidFill>
            </a:ln>
          </p:spPr>
          <p:txBody>
            <a:bodyPr wrap="square" lIns="0" tIns="0" rIns="0" bIns="0" rtlCol="0"/>
            <a:lstStyle/>
            <a:p>
              <a:endParaRPr sz="1050"/>
            </a:p>
          </p:txBody>
        </p:sp>
        <p:sp>
          <p:nvSpPr>
            <p:cNvPr id="120" name="object 76">
              <a:extLst>
                <a:ext uri="{FF2B5EF4-FFF2-40B4-BE49-F238E27FC236}">
                  <a16:creationId xmlns:a16="http://schemas.microsoft.com/office/drawing/2014/main" id="{0357B48C-279B-4F2F-AF28-3F360E8202AB}"/>
                </a:ext>
              </a:extLst>
            </p:cNvPr>
            <p:cNvSpPr txBox="1"/>
            <p:nvPr/>
          </p:nvSpPr>
          <p:spPr>
            <a:xfrm>
              <a:off x="5836566" y="3363100"/>
              <a:ext cx="275470" cy="116527"/>
            </a:xfrm>
            <a:prstGeom prst="rect">
              <a:avLst/>
            </a:prstGeom>
          </p:spPr>
          <p:txBody>
            <a:bodyPr vert="horz" wrap="square" lIns="0" tIns="12065" rIns="0" bIns="0" rtlCol="0">
              <a:spAutoFit/>
            </a:bodyPr>
            <a:lstStyle/>
            <a:p>
              <a:pPr marL="12700">
                <a:lnSpc>
                  <a:spcPct val="100000"/>
                </a:lnSpc>
                <a:spcBef>
                  <a:spcPts val="95"/>
                </a:spcBef>
              </a:pPr>
              <a:r>
                <a:rPr sz="800" b="1" spc="-5" dirty="0">
                  <a:latin typeface="Times New Roman"/>
                  <a:cs typeface="Times New Roman"/>
                </a:rPr>
                <a:t>c</a:t>
              </a:r>
              <a:r>
                <a:rPr sz="800" b="1" spc="-10" dirty="0">
                  <a:latin typeface="Times New Roman"/>
                  <a:cs typeface="Times New Roman"/>
                </a:rPr>
                <a:t>l</a:t>
              </a:r>
              <a:r>
                <a:rPr sz="800" b="1" spc="-20" dirty="0">
                  <a:latin typeface="Times New Roman"/>
                  <a:cs typeface="Times New Roman"/>
                </a:rPr>
                <a:t>k</a:t>
              </a:r>
              <a:r>
                <a:rPr sz="800" b="1" spc="-5" dirty="0">
                  <a:latin typeface="Times New Roman"/>
                  <a:cs typeface="Times New Roman"/>
                </a:rPr>
                <a:t>Rx</a:t>
              </a:r>
              <a:endParaRPr sz="800" dirty="0">
                <a:latin typeface="Times New Roman"/>
                <a:cs typeface="Times New Roman"/>
              </a:endParaRPr>
            </a:p>
          </p:txBody>
        </p:sp>
        <p:sp>
          <p:nvSpPr>
            <p:cNvPr id="121" name="object 79">
              <a:extLst>
                <a:ext uri="{FF2B5EF4-FFF2-40B4-BE49-F238E27FC236}">
                  <a16:creationId xmlns:a16="http://schemas.microsoft.com/office/drawing/2014/main" id="{D4262994-07DA-448C-B63F-DCC678EF0A2E}"/>
                </a:ext>
              </a:extLst>
            </p:cNvPr>
            <p:cNvSpPr/>
            <p:nvPr/>
          </p:nvSpPr>
          <p:spPr>
            <a:xfrm>
              <a:off x="4454784" y="2639586"/>
              <a:ext cx="61672" cy="67818"/>
            </a:xfrm>
            <a:custGeom>
              <a:avLst/>
              <a:gdLst/>
              <a:ahLst/>
              <a:cxnLst/>
              <a:rect l="l" t="t" r="r" b="b"/>
              <a:pathLst>
                <a:path w="76200" h="78739">
                  <a:moveTo>
                    <a:pt x="0" y="0"/>
                  </a:moveTo>
                  <a:lnTo>
                    <a:pt x="32778" y="78638"/>
                  </a:lnTo>
                  <a:lnTo>
                    <a:pt x="76022" y="5232"/>
                  </a:lnTo>
                  <a:lnTo>
                    <a:pt x="0" y="0"/>
                  </a:lnTo>
                  <a:close/>
                </a:path>
              </a:pathLst>
            </a:custGeom>
            <a:solidFill>
              <a:srgbClr val="000000"/>
            </a:solidFill>
          </p:spPr>
          <p:txBody>
            <a:bodyPr wrap="square" lIns="0" tIns="0" rIns="0" bIns="0" rtlCol="0"/>
            <a:lstStyle/>
            <a:p>
              <a:endParaRPr sz="1050"/>
            </a:p>
          </p:txBody>
        </p:sp>
      </p:grpSp>
      <p:sp>
        <p:nvSpPr>
          <p:cNvPr id="122" name="Thought Bubble: Cloud 132">
            <a:extLst>
              <a:ext uri="{FF2B5EF4-FFF2-40B4-BE49-F238E27FC236}">
                <a16:creationId xmlns:a16="http://schemas.microsoft.com/office/drawing/2014/main" id="{3B037364-8BFA-4BAE-B13D-799C48907B54}"/>
              </a:ext>
            </a:extLst>
          </p:cNvPr>
          <p:cNvSpPr/>
          <p:nvPr/>
        </p:nvSpPr>
        <p:spPr bwMode="auto">
          <a:xfrm>
            <a:off x="4089372" y="1503540"/>
            <a:ext cx="1144832" cy="529179"/>
          </a:xfrm>
          <a:prstGeom prst="cloudCallout">
            <a:avLst>
              <a:gd name="adj1" fmla="val 3160"/>
              <a:gd name="adj2" fmla="val 162857"/>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Low MTBF</a:t>
            </a:r>
          </a:p>
        </p:txBody>
      </p:sp>
      <p:cxnSp>
        <p:nvCxnSpPr>
          <p:cNvPr id="7" name="Straight Arrow Connector 6"/>
          <p:cNvCxnSpPr/>
          <p:nvPr/>
        </p:nvCxnSpPr>
        <p:spPr bwMode="auto">
          <a:xfrm>
            <a:off x="2803579" y="5054859"/>
            <a:ext cx="855561" cy="0"/>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TextBox 7"/>
          <p:cNvSpPr txBox="1"/>
          <p:nvPr/>
        </p:nvSpPr>
        <p:spPr>
          <a:xfrm>
            <a:off x="3916795" y="6095971"/>
            <a:ext cx="1540126" cy="276999"/>
          </a:xfrm>
          <a:prstGeom prst="rect">
            <a:avLst/>
          </a:prstGeom>
          <a:noFill/>
        </p:spPr>
        <p:txBody>
          <a:bodyPr wrap="square" rtlCol="0">
            <a:spAutoFit/>
          </a:bodyPr>
          <a:lstStyle/>
          <a:p>
            <a:r>
              <a:rPr lang="en-US" b="1" i="1" dirty="0">
                <a:solidFill>
                  <a:srgbClr val="FF0000"/>
                </a:solidFill>
              </a:rPr>
              <a:t>2-FF Synchronizer</a:t>
            </a:r>
          </a:p>
        </p:txBody>
      </p:sp>
      <p:sp>
        <p:nvSpPr>
          <p:cNvPr id="181" name="object 7">
            <a:extLst>
              <a:ext uri="{FF2B5EF4-FFF2-40B4-BE49-F238E27FC236}">
                <a16:creationId xmlns:a16="http://schemas.microsoft.com/office/drawing/2014/main" id="{AA04847C-BD51-4AA2-BA81-A1E6CB9FA372}"/>
              </a:ext>
            </a:extLst>
          </p:cNvPr>
          <p:cNvSpPr/>
          <p:nvPr/>
        </p:nvSpPr>
        <p:spPr>
          <a:xfrm>
            <a:off x="5829639" y="4511936"/>
            <a:ext cx="3245513" cy="1667012"/>
          </a:xfrm>
          <a:custGeom>
            <a:avLst/>
            <a:gdLst/>
            <a:ahLst/>
            <a:cxnLst/>
            <a:rect l="l" t="t" r="r" b="b"/>
            <a:pathLst>
              <a:path w="4010025" h="1935479">
                <a:moveTo>
                  <a:pt x="0" y="130530"/>
                </a:moveTo>
                <a:lnTo>
                  <a:pt x="10258" y="79724"/>
                </a:lnTo>
                <a:lnTo>
                  <a:pt x="38233" y="38233"/>
                </a:lnTo>
                <a:lnTo>
                  <a:pt x="79724" y="10258"/>
                </a:lnTo>
                <a:lnTo>
                  <a:pt x="130530" y="0"/>
                </a:lnTo>
                <a:lnTo>
                  <a:pt x="3879494" y="0"/>
                </a:lnTo>
                <a:lnTo>
                  <a:pt x="3930306" y="10258"/>
                </a:lnTo>
                <a:lnTo>
                  <a:pt x="3971796" y="38233"/>
                </a:lnTo>
                <a:lnTo>
                  <a:pt x="3999768" y="79724"/>
                </a:lnTo>
                <a:lnTo>
                  <a:pt x="4010025" y="130530"/>
                </a:lnTo>
                <a:lnTo>
                  <a:pt x="4010025" y="1804644"/>
                </a:lnTo>
                <a:lnTo>
                  <a:pt x="3999768" y="1855448"/>
                </a:lnTo>
                <a:lnTo>
                  <a:pt x="3971796" y="1896935"/>
                </a:lnTo>
                <a:lnTo>
                  <a:pt x="3930306" y="1924906"/>
                </a:lnTo>
                <a:lnTo>
                  <a:pt x="3879494" y="1935162"/>
                </a:lnTo>
                <a:lnTo>
                  <a:pt x="130530" y="1935162"/>
                </a:lnTo>
                <a:lnTo>
                  <a:pt x="79724" y="1924906"/>
                </a:lnTo>
                <a:lnTo>
                  <a:pt x="38233" y="1896935"/>
                </a:lnTo>
                <a:lnTo>
                  <a:pt x="10258" y="1855448"/>
                </a:lnTo>
                <a:lnTo>
                  <a:pt x="0" y="1804644"/>
                </a:lnTo>
                <a:lnTo>
                  <a:pt x="0" y="130530"/>
                </a:lnTo>
                <a:close/>
              </a:path>
            </a:pathLst>
          </a:custGeom>
          <a:ln w="9525">
            <a:solidFill>
              <a:srgbClr val="9999FF"/>
            </a:solidFill>
          </a:ln>
        </p:spPr>
        <p:txBody>
          <a:bodyPr wrap="square" lIns="0" tIns="0" rIns="0" bIns="0" rtlCol="0"/>
          <a:lstStyle/>
          <a:p>
            <a:endParaRPr sz="1050"/>
          </a:p>
        </p:txBody>
      </p:sp>
      <p:sp>
        <p:nvSpPr>
          <p:cNvPr id="182" name="object 16">
            <a:extLst>
              <a:ext uri="{FF2B5EF4-FFF2-40B4-BE49-F238E27FC236}">
                <a16:creationId xmlns:a16="http://schemas.microsoft.com/office/drawing/2014/main" id="{8C8F58CB-EFE7-442C-9590-67C4320AFA64}"/>
              </a:ext>
            </a:extLst>
          </p:cNvPr>
          <p:cNvSpPr/>
          <p:nvPr/>
        </p:nvSpPr>
        <p:spPr>
          <a:xfrm>
            <a:off x="6243358" y="4976818"/>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solidFill>
            <a:srgbClr val="6699FF"/>
          </a:solidFill>
        </p:spPr>
        <p:txBody>
          <a:bodyPr wrap="square" lIns="0" tIns="0" rIns="0" bIns="0" rtlCol="0"/>
          <a:lstStyle/>
          <a:p>
            <a:endParaRPr sz="1050"/>
          </a:p>
        </p:txBody>
      </p:sp>
      <p:sp>
        <p:nvSpPr>
          <p:cNvPr id="183" name="object 17">
            <a:extLst>
              <a:ext uri="{FF2B5EF4-FFF2-40B4-BE49-F238E27FC236}">
                <a16:creationId xmlns:a16="http://schemas.microsoft.com/office/drawing/2014/main" id="{2BC64A80-A8CA-4869-BEAB-A45C0ED9967E}"/>
              </a:ext>
            </a:extLst>
          </p:cNvPr>
          <p:cNvSpPr/>
          <p:nvPr/>
        </p:nvSpPr>
        <p:spPr>
          <a:xfrm>
            <a:off x="6243358" y="4976818"/>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ln w="9525">
            <a:solidFill>
              <a:srgbClr val="000000"/>
            </a:solidFill>
          </a:ln>
        </p:spPr>
        <p:txBody>
          <a:bodyPr wrap="square" lIns="0" tIns="0" rIns="0" bIns="0" rtlCol="0"/>
          <a:lstStyle/>
          <a:p>
            <a:endParaRPr sz="1050"/>
          </a:p>
        </p:txBody>
      </p:sp>
      <p:sp>
        <p:nvSpPr>
          <p:cNvPr id="184" name="object 18">
            <a:extLst>
              <a:ext uri="{FF2B5EF4-FFF2-40B4-BE49-F238E27FC236}">
                <a16:creationId xmlns:a16="http://schemas.microsoft.com/office/drawing/2014/main" id="{D62406AB-2C74-459E-B324-EDDD99BD5364}"/>
              </a:ext>
            </a:extLst>
          </p:cNvPr>
          <p:cNvSpPr/>
          <p:nvPr/>
        </p:nvSpPr>
        <p:spPr>
          <a:xfrm>
            <a:off x="6243996" y="5471091"/>
            <a:ext cx="155723" cy="183218"/>
          </a:xfrm>
          <a:custGeom>
            <a:avLst/>
            <a:gdLst/>
            <a:ahLst/>
            <a:cxnLst/>
            <a:rect l="l" t="t" r="r" b="b"/>
            <a:pathLst>
              <a:path w="192404" h="212725">
                <a:moveTo>
                  <a:pt x="0" y="0"/>
                </a:moveTo>
                <a:lnTo>
                  <a:pt x="0" y="212725"/>
                </a:lnTo>
                <a:lnTo>
                  <a:pt x="192087" y="106362"/>
                </a:lnTo>
                <a:lnTo>
                  <a:pt x="0" y="0"/>
                </a:lnTo>
                <a:close/>
              </a:path>
            </a:pathLst>
          </a:custGeom>
          <a:solidFill>
            <a:srgbClr val="6699FF"/>
          </a:solidFill>
        </p:spPr>
        <p:txBody>
          <a:bodyPr wrap="square" lIns="0" tIns="0" rIns="0" bIns="0" rtlCol="0"/>
          <a:lstStyle/>
          <a:p>
            <a:endParaRPr sz="1050"/>
          </a:p>
        </p:txBody>
      </p:sp>
      <p:sp>
        <p:nvSpPr>
          <p:cNvPr id="185" name="object 19">
            <a:extLst>
              <a:ext uri="{FF2B5EF4-FFF2-40B4-BE49-F238E27FC236}">
                <a16:creationId xmlns:a16="http://schemas.microsoft.com/office/drawing/2014/main" id="{825FDEED-ED11-40BF-B1E0-E0905A2A172C}"/>
              </a:ext>
            </a:extLst>
          </p:cNvPr>
          <p:cNvSpPr/>
          <p:nvPr/>
        </p:nvSpPr>
        <p:spPr>
          <a:xfrm>
            <a:off x="6243996" y="5471091"/>
            <a:ext cx="155723" cy="183218"/>
          </a:xfrm>
          <a:custGeom>
            <a:avLst/>
            <a:gdLst/>
            <a:ahLst/>
            <a:cxnLst/>
            <a:rect l="l" t="t" r="r" b="b"/>
            <a:pathLst>
              <a:path w="192404" h="212725">
                <a:moveTo>
                  <a:pt x="0" y="0"/>
                </a:moveTo>
                <a:lnTo>
                  <a:pt x="192087" y="106362"/>
                </a:lnTo>
                <a:lnTo>
                  <a:pt x="0" y="212725"/>
                </a:lnTo>
                <a:lnTo>
                  <a:pt x="0" y="0"/>
                </a:lnTo>
                <a:close/>
              </a:path>
            </a:pathLst>
          </a:custGeom>
          <a:ln w="9525">
            <a:solidFill>
              <a:srgbClr val="000000"/>
            </a:solidFill>
          </a:ln>
        </p:spPr>
        <p:txBody>
          <a:bodyPr wrap="square" lIns="0" tIns="0" rIns="0" bIns="0" rtlCol="0"/>
          <a:lstStyle/>
          <a:p>
            <a:endParaRPr sz="1050"/>
          </a:p>
        </p:txBody>
      </p:sp>
      <p:sp>
        <p:nvSpPr>
          <p:cNvPr id="188" name="object 22">
            <a:extLst>
              <a:ext uri="{FF2B5EF4-FFF2-40B4-BE49-F238E27FC236}">
                <a16:creationId xmlns:a16="http://schemas.microsoft.com/office/drawing/2014/main" id="{30F06971-27CB-43BE-A7EC-1A15202A2B35}"/>
              </a:ext>
            </a:extLst>
          </p:cNvPr>
          <p:cNvSpPr/>
          <p:nvPr/>
        </p:nvSpPr>
        <p:spPr>
          <a:xfrm>
            <a:off x="6791986" y="5110813"/>
            <a:ext cx="677369" cy="0"/>
          </a:xfrm>
          <a:custGeom>
            <a:avLst/>
            <a:gdLst/>
            <a:ahLst/>
            <a:cxnLst/>
            <a:rect l="l" t="t" r="r" b="b"/>
            <a:pathLst>
              <a:path w="836929">
                <a:moveTo>
                  <a:pt x="0" y="0"/>
                </a:moveTo>
                <a:lnTo>
                  <a:pt x="836612" y="0"/>
                </a:lnTo>
              </a:path>
            </a:pathLst>
          </a:custGeom>
          <a:ln w="9525">
            <a:solidFill>
              <a:srgbClr val="000000"/>
            </a:solidFill>
          </a:ln>
        </p:spPr>
        <p:txBody>
          <a:bodyPr wrap="square" lIns="0" tIns="0" rIns="0" bIns="0" rtlCol="0"/>
          <a:lstStyle/>
          <a:p>
            <a:endParaRPr sz="1050"/>
          </a:p>
        </p:txBody>
      </p:sp>
      <p:sp>
        <p:nvSpPr>
          <p:cNvPr id="189" name="object 23">
            <a:extLst>
              <a:ext uri="{FF2B5EF4-FFF2-40B4-BE49-F238E27FC236}">
                <a16:creationId xmlns:a16="http://schemas.microsoft.com/office/drawing/2014/main" id="{1247932C-9BE6-4267-A32C-9EFADE910D62}"/>
              </a:ext>
            </a:extLst>
          </p:cNvPr>
          <p:cNvSpPr/>
          <p:nvPr/>
        </p:nvSpPr>
        <p:spPr>
          <a:xfrm>
            <a:off x="7088864" y="4771167"/>
            <a:ext cx="1433370" cy="1005239"/>
          </a:xfrm>
          <a:custGeom>
            <a:avLst/>
            <a:gdLst/>
            <a:ahLst/>
            <a:cxnLst/>
            <a:rect l="l" t="t" r="r" b="b"/>
            <a:pathLst>
              <a:path w="1771015" h="1167129">
                <a:moveTo>
                  <a:pt x="1134664" y="1056384"/>
                </a:moveTo>
                <a:lnTo>
                  <a:pt x="676151" y="1056384"/>
                </a:lnTo>
                <a:lnTo>
                  <a:pt x="705926" y="1089849"/>
                </a:lnTo>
                <a:lnTo>
                  <a:pt x="741363" y="1118030"/>
                </a:lnTo>
                <a:lnTo>
                  <a:pt x="781614" y="1140363"/>
                </a:lnTo>
                <a:lnTo>
                  <a:pt x="825833" y="1156283"/>
                </a:lnTo>
                <a:lnTo>
                  <a:pt x="874679" y="1165407"/>
                </a:lnTo>
                <a:lnTo>
                  <a:pt x="923157" y="1166543"/>
                </a:lnTo>
                <a:lnTo>
                  <a:pt x="970295" y="1160159"/>
                </a:lnTo>
                <a:lnTo>
                  <a:pt x="1015119" y="1146723"/>
                </a:lnTo>
                <a:lnTo>
                  <a:pt x="1056657" y="1126705"/>
                </a:lnTo>
                <a:lnTo>
                  <a:pt x="1093936" y="1100574"/>
                </a:lnTo>
                <a:lnTo>
                  <a:pt x="1125983" y="1068799"/>
                </a:lnTo>
                <a:lnTo>
                  <a:pt x="1134664" y="1056384"/>
                </a:lnTo>
                <a:close/>
              </a:path>
              <a:path w="1771015" h="1167129">
                <a:moveTo>
                  <a:pt x="443819" y="102458"/>
                </a:moveTo>
                <a:lnTo>
                  <a:pt x="397805" y="104596"/>
                </a:lnTo>
                <a:lnTo>
                  <a:pt x="349168" y="114572"/>
                </a:lnTo>
                <a:lnTo>
                  <a:pt x="304557" y="131658"/>
                </a:lnTo>
                <a:lnTo>
                  <a:pt x="264639" y="155062"/>
                </a:lnTo>
                <a:lnTo>
                  <a:pt x="230085" y="183997"/>
                </a:lnTo>
                <a:lnTo>
                  <a:pt x="201561" y="217673"/>
                </a:lnTo>
                <a:lnTo>
                  <a:pt x="179736" y="255301"/>
                </a:lnTo>
                <a:lnTo>
                  <a:pt x="165279" y="296093"/>
                </a:lnTo>
                <a:lnTo>
                  <a:pt x="158858" y="339258"/>
                </a:lnTo>
                <a:lnTo>
                  <a:pt x="161141" y="384008"/>
                </a:lnTo>
                <a:lnTo>
                  <a:pt x="159655" y="387641"/>
                </a:lnTo>
                <a:lnTo>
                  <a:pt x="118767" y="395923"/>
                </a:lnTo>
                <a:lnTo>
                  <a:pt x="81633" y="412342"/>
                </a:lnTo>
                <a:lnTo>
                  <a:pt x="49698" y="436057"/>
                </a:lnTo>
                <a:lnTo>
                  <a:pt x="24413" y="466228"/>
                </a:lnTo>
                <a:lnTo>
                  <a:pt x="5999" y="505959"/>
                </a:lnTo>
                <a:lnTo>
                  <a:pt x="0" y="547238"/>
                </a:lnTo>
                <a:lnTo>
                  <a:pt x="5807" y="587969"/>
                </a:lnTo>
                <a:lnTo>
                  <a:pt x="22816" y="626057"/>
                </a:lnTo>
                <a:lnTo>
                  <a:pt x="50421" y="659408"/>
                </a:lnTo>
                <a:lnTo>
                  <a:pt x="88014" y="685925"/>
                </a:lnTo>
                <a:lnTo>
                  <a:pt x="64663" y="713825"/>
                </a:lnTo>
                <a:lnTo>
                  <a:pt x="48768" y="745214"/>
                </a:lnTo>
                <a:lnTo>
                  <a:pt x="40755" y="778925"/>
                </a:lnTo>
                <a:lnTo>
                  <a:pt x="41050" y="813789"/>
                </a:lnTo>
                <a:lnTo>
                  <a:pt x="52913" y="855328"/>
                </a:lnTo>
                <a:lnTo>
                  <a:pt x="75753" y="891374"/>
                </a:lnTo>
                <a:lnTo>
                  <a:pt x="107680" y="920591"/>
                </a:lnTo>
                <a:lnTo>
                  <a:pt x="146809" y="941643"/>
                </a:lnTo>
                <a:lnTo>
                  <a:pt x="191251" y="953194"/>
                </a:lnTo>
                <a:lnTo>
                  <a:pt x="239119" y="953908"/>
                </a:lnTo>
                <a:lnTo>
                  <a:pt x="240211" y="955635"/>
                </a:lnTo>
                <a:lnTo>
                  <a:pt x="272416" y="996705"/>
                </a:lnTo>
                <a:lnTo>
                  <a:pt x="307735" y="1028699"/>
                </a:lnTo>
                <a:lnTo>
                  <a:pt x="347522" y="1054820"/>
                </a:lnTo>
                <a:lnTo>
                  <a:pt x="390885" y="1074867"/>
                </a:lnTo>
                <a:lnTo>
                  <a:pt x="436931" y="1088641"/>
                </a:lnTo>
                <a:lnTo>
                  <a:pt x="484767" y="1095940"/>
                </a:lnTo>
                <a:lnTo>
                  <a:pt x="533500" y="1096565"/>
                </a:lnTo>
                <a:lnTo>
                  <a:pt x="582237" y="1090314"/>
                </a:lnTo>
                <a:lnTo>
                  <a:pt x="630085" y="1076987"/>
                </a:lnTo>
                <a:lnTo>
                  <a:pt x="676151" y="1056384"/>
                </a:lnTo>
                <a:lnTo>
                  <a:pt x="1134664" y="1056384"/>
                </a:lnTo>
                <a:lnTo>
                  <a:pt x="1151824" y="1031848"/>
                </a:lnTo>
                <a:lnTo>
                  <a:pt x="1170486" y="990192"/>
                </a:lnTo>
                <a:lnTo>
                  <a:pt x="1420229" y="990192"/>
                </a:lnTo>
                <a:lnTo>
                  <a:pt x="1462002" y="961398"/>
                </a:lnTo>
                <a:lnTo>
                  <a:pt x="1491200" y="930161"/>
                </a:lnTo>
                <a:lnTo>
                  <a:pt x="1513357" y="894226"/>
                </a:lnTo>
                <a:lnTo>
                  <a:pt x="1527511" y="854442"/>
                </a:lnTo>
                <a:lnTo>
                  <a:pt x="1532703" y="811655"/>
                </a:lnTo>
                <a:lnTo>
                  <a:pt x="1567563" y="805107"/>
                </a:lnTo>
                <a:lnTo>
                  <a:pt x="1632808" y="780441"/>
                </a:lnTo>
                <a:lnTo>
                  <a:pt x="1699201" y="732183"/>
                </a:lnTo>
                <a:lnTo>
                  <a:pt x="1728567" y="697345"/>
                </a:lnTo>
                <a:lnTo>
                  <a:pt x="1750338" y="659104"/>
                </a:lnTo>
                <a:lnTo>
                  <a:pt x="1764370" y="618448"/>
                </a:lnTo>
                <a:lnTo>
                  <a:pt x="1770518" y="576362"/>
                </a:lnTo>
                <a:lnTo>
                  <a:pt x="1768639" y="533833"/>
                </a:lnTo>
                <a:lnTo>
                  <a:pt x="1758589" y="491847"/>
                </a:lnTo>
                <a:lnTo>
                  <a:pt x="1740223" y="451389"/>
                </a:lnTo>
                <a:lnTo>
                  <a:pt x="1713398" y="413447"/>
                </a:lnTo>
                <a:lnTo>
                  <a:pt x="1716275" y="407116"/>
                </a:lnTo>
                <a:lnTo>
                  <a:pt x="1718902" y="400701"/>
                </a:lnTo>
                <a:lnTo>
                  <a:pt x="1721280" y="394207"/>
                </a:lnTo>
                <a:lnTo>
                  <a:pt x="1723406" y="387641"/>
                </a:lnTo>
                <a:lnTo>
                  <a:pt x="1730993" y="342816"/>
                </a:lnTo>
                <a:lnTo>
                  <a:pt x="1727217" y="299037"/>
                </a:lnTo>
                <a:lnTo>
                  <a:pt x="1713000" y="257751"/>
                </a:lnTo>
                <a:lnTo>
                  <a:pt x="1689262" y="220405"/>
                </a:lnTo>
                <a:lnTo>
                  <a:pt x="1656921" y="188447"/>
                </a:lnTo>
                <a:lnTo>
                  <a:pt x="1616900" y="163323"/>
                </a:lnTo>
                <a:lnTo>
                  <a:pt x="1570117" y="146480"/>
                </a:lnTo>
                <a:lnTo>
                  <a:pt x="1567060" y="136384"/>
                </a:lnTo>
                <a:lnTo>
                  <a:pt x="574818" y="136384"/>
                </a:lnTo>
                <a:lnTo>
                  <a:pt x="533262" y="118519"/>
                </a:lnTo>
                <a:lnTo>
                  <a:pt x="489283" y="107155"/>
                </a:lnTo>
                <a:lnTo>
                  <a:pt x="443819" y="102458"/>
                </a:lnTo>
                <a:close/>
              </a:path>
              <a:path w="1771015" h="1167129">
                <a:moveTo>
                  <a:pt x="1420229" y="990192"/>
                </a:moveTo>
                <a:lnTo>
                  <a:pt x="1170486" y="990192"/>
                </a:lnTo>
                <a:lnTo>
                  <a:pt x="1199273" y="1003944"/>
                </a:lnTo>
                <a:lnTo>
                  <a:pt x="1229749" y="1013976"/>
                </a:lnTo>
                <a:lnTo>
                  <a:pt x="1261471" y="1020174"/>
                </a:lnTo>
                <a:lnTo>
                  <a:pt x="1293994" y="1022425"/>
                </a:lnTo>
                <a:lnTo>
                  <a:pt x="1341757" y="1018451"/>
                </a:lnTo>
                <a:lnTo>
                  <a:pt x="1386320" y="1006391"/>
                </a:lnTo>
                <a:lnTo>
                  <a:pt x="1420229" y="990192"/>
                </a:lnTo>
                <a:close/>
              </a:path>
              <a:path w="1771015" h="1167129">
                <a:moveTo>
                  <a:pt x="774832" y="32244"/>
                </a:moveTo>
                <a:lnTo>
                  <a:pt x="726944" y="35610"/>
                </a:lnTo>
                <a:lnTo>
                  <a:pt x="681225" y="48196"/>
                </a:lnTo>
                <a:lnTo>
                  <a:pt x="639450" y="69512"/>
                </a:lnTo>
                <a:lnTo>
                  <a:pt x="603390" y="99070"/>
                </a:lnTo>
                <a:lnTo>
                  <a:pt x="574818" y="136384"/>
                </a:lnTo>
                <a:lnTo>
                  <a:pt x="1567060" y="136384"/>
                </a:lnTo>
                <a:lnTo>
                  <a:pt x="1561124" y="116778"/>
                </a:lnTo>
                <a:lnTo>
                  <a:pt x="1546687" y="89100"/>
                </a:lnTo>
                <a:lnTo>
                  <a:pt x="1546283" y="88581"/>
                </a:lnTo>
                <a:lnTo>
                  <a:pt x="920766" y="88581"/>
                </a:lnTo>
                <a:lnTo>
                  <a:pt x="909118" y="78993"/>
                </a:lnTo>
                <a:lnTo>
                  <a:pt x="896746" y="70196"/>
                </a:lnTo>
                <a:lnTo>
                  <a:pt x="883699" y="62226"/>
                </a:lnTo>
                <a:lnTo>
                  <a:pt x="870029" y="55116"/>
                </a:lnTo>
                <a:lnTo>
                  <a:pt x="823118" y="38583"/>
                </a:lnTo>
                <a:lnTo>
                  <a:pt x="774832" y="32244"/>
                </a:lnTo>
                <a:close/>
              </a:path>
              <a:path w="1771015" h="1167129">
                <a:moveTo>
                  <a:pt x="1068838" y="11"/>
                </a:moveTo>
                <a:lnTo>
                  <a:pt x="1024004" y="7971"/>
                </a:lnTo>
                <a:lnTo>
                  <a:pt x="982858" y="25843"/>
                </a:lnTo>
                <a:lnTo>
                  <a:pt x="947684" y="52942"/>
                </a:lnTo>
                <a:lnTo>
                  <a:pt x="920766" y="88581"/>
                </a:lnTo>
                <a:lnTo>
                  <a:pt x="1546283" y="88581"/>
                </a:lnTo>
                <a:lnTo>
                  <a:pt x="1527185" y="64040"/>
                </a:lnTo>
                <a:lnTo>
                  <a:pt x="1525911" y="62889"/>
                </a:lnTo>
                <a:lnTo>
                  <a:pt x="1222759" y="62889"/>
                </a:lnTo>
                <a:lnTo>
                  <a:pt x="1209471" y="48956"/>
                </a:lnTo>
                <a:lnTo>
                  <a:pt x="1194551" y="36516"/>
                </a:lnTo>
                <a:lnTo>
                  <a:pt x="1178152" y="25682"/>
                </a:lnTo>
                <a:lnTo>
                  <a:pt x="1160428" y="16572"/>
                </a:lnTo>
                <a:lnTo>
                  <a:pt x="1115074" y="2650"/>
                </a:lnTo>
                <a:lnTo>
                  <a:pt x="1068838" y="11"/>
                </a:lnTo>
                <a:close/>
              </a:path>
              <a:path w="1771015" h="1167129">
                <a:moveTo>
                  <a:pt x="1379889" y="0"/>
                </a:moveTo>
                <a:lnTo>
                  <a:pt x="1336491" y="3206"/>
                </a:lnTo>
                <a:lnTo>
                  <a:pt x="1294715" y="14839"/>
                </a:lnTo>
                <a:lnTo>
                  <a:pt x="1256244" y="34775"/>
                </a:lnTo>
                <a:lnTo>
                  <a:pt x="1222759" y="62889"/>
                </a:lnTo>
                <a:lnTo>
                  <a:pt x="1525911" y="62889"/>
                </a:lnTo>
                <a:lnTo>
                  <a:pt x="1502997" y="42188"/>
                </a:lnTo>
                <a:lnTo>
                  <a:pt x="1464824" y="19366"/>
                </a:lnTo>
                <a:lnTo>
                  <a:pt x="1423227" y="5345"/>
                </a:lnTo>
                <a:lnTo>
                  <a:pt x="1379889" y="0"/>
                </a:lnTo>
                <a:close/>
              </a:path>
            </a:pathLst>
          </a:custGeom>
          <a:solidFill>
            <a:srgbClr val="6699FF"/>
          </a:solidFill>
        </p:spPr>
        <p:txBody>
          <a:bodyPr wrap="square" lIns="0" tIns="0" rIns="0" bIns="0" rtlCol="0"/>
          <a:lstStyle/>
          <a:p>
            <a:endParaRPr sz="1050"/>
          </a:p>
        </p:txBody>
      </p:sp>
      <p:sp>
        <p:nvSpPr>
          <p:cNvPr id="190" name="object 24">
            <a:extLst>
              <a:ext uri="{FF2B5EF4-FFF2-40B4-BE49-F238E27FC236}">
                <a16:creationId xmlns:a16="http://schemas.microsoft.com/office/drawing/2014/main" id="{AB6CFC60-2BFE-4992-913E-313EBB3512D0}"/>
              </a:ext>
            </a:extLst>
          </p:cNvPr>
          <p:cNvSpPr/>
          <p:nvPr/>
        </p:nvSpPr>
        <p:spPr>
          <a:xfrm>
            <a:off x="8287009" y="5375840"/>
            <a:ext cx="221291" cy="167488"/>
          </a:xfrm>
          <a:prstGeom prst="rect">
            <a:avLst/>
          </a:prstGeom>
          <a:blipFill>
            <a:blip r:embed="rId7" cstate="print"/>
            <a:stretch>
              <a:fillRect/>
            </a:stretch>
          </a:blipFill>
        </p:spPr>
        <p:txBody>
          <a:bodyPr wrap="square" lIns="0" tIns="0" rIns="0" bIns="0" rtlCol="0"/>
          <a:lstStyle/>
          <a:p>
            <a:endParaRPr sz="1050"/>
          </a:p>
        </p:txBody>
      </p:sp>
      <p:sp>
        <p:nvSpPr>
          <p:cNvPr id="191" name="object 25">
            <a:extLst>
              <a:ext uri="{FF2B5EF4-FFF2-40B4-BE49-F238E27FC236}">
                <a16:creationId xmlns:a16="http://schemas.microsoft.com/office/drawing/2014/main" id="{C22ED8D1-BCDE-493E-BF88-36DB5CBD4B40}"/>
              </a:ext>
            </a:extLst>
          </p:cNvPr>
          <p:cNvSpPr/>
          <p:nvPr/>
        </p:nvSpPr>
        <p:spPr>
          <a:xfrm>
            <a:off x="7088864" y="4771167"/>
            <a:ext cx="1433370" cy="1005239"/>
          </a:xfrm>
          <a:custGeom>
            <a:avLst/>
            <a:gdLst/>
            <a:ahLst/>
            <a:cxnLst/>
            <a:rect l="l" t="t" r="r" b="b"/>
            <a:pathLst>
              <a:path w="1771015" h="1167129">
                <a:moveTo>
                  <a:pt x="161141" y="384008"/>
                </a:moveTo>
                <a:lnTo>
                  <a:pt x="158858" y="339258"/>
                </a:lnTo>
                <a:lnTo>
                  <a:pt x="165279" y="296093"/>
                </a:lnTo>
                <a:lnTo>
                  <a:pt x="179736" y="255301"/>
                </a:lnTo>
                <a:lnTo>
                  <a:pt x="201561" y="217673"/>
                </a:lnTo>
                <a:lnTo>
                  <a:pt x="230085" y="183997"/>
                </a:lnTo>
                <a:lnTo>
                  <a:pt x="264639" y="155062"/>
                </a:lnTo>
                <a:lnTo>
                  <a:pt x="304557" y="131658"/>
                </a:lnTo>
                <a:lnTo>
                  <a:pt x="349168" y="114572"/>
                </a:lnTo>
                <a:lnTo>
                  <a:pt x="397805" y="104596"/>
                </a:lnTo>
                <a:lnTo>
                  <a:pt x="443819" y="102458"/>
                </a:lnTo>
                <a:lnTo>
                  <a:pt x="489283" y="107155"/>
                </a:lnTo>
                <a:lnTo>
                  <a:pt x="533262" y="118519"/>
                </a:lnTo>
                <a:lnTo>
                  <a:pt x="574818" y="136384"/>
                </a:lnTo>
                <a:lnTo>
                  <a:pt x="603390" y="99070"/>
                </a:lnTo>
                <a:lnTo>
                  <a:pt x="639450" y="69512"/>
                </a:lnTo>
                <a:lnTo>
                  <a:pt x="681225" y="48196"/>
                </a:lnTo>
                <a:lnTo>
                  <a:pt x="726944" y="35610"/>
                </a:lnTo>
                <a:lnTo>
                  <a:pt x="774832" y="32244"/>
                </a:lnTo>
                <a:lnTo>
                  <a:pt x="823118" y="38583"/>
                </a:lnTo>
                <a:lnTo>
                  <a:pt x="870029" y="55116"/>
                </a:lnTo>
                <a:lnTo>
                  <a:pt x="909118" y="78993"/>
                </a:lnTo>
                <a:lnTo>
                  <a:pt x="920766" y="88581"/>
                </a:lnTo>
                <a:lnTo>
                  <a:pt x="947684" y="52942"/>
                </a:lnTo>
                <a:lnTo>
                  <a:pt x="982858" y="25843"/>
                </a:lnTo>
                <a:lnTo>
                  <a:pt x="1024004" y="7971"/>
                </a:lnTo>
                <a:lnTo>
                  <a:pt x="1068838" y="11"/>
                </a:lnTo>
                <a:lnTo>
                  <a:pt x="1115074" y="2650"/>
                </a:lnTo>
                <a:lnTo>
                  <a:pt x="1160428" y="16572"/>
                </a:lnTo>
                <a:lnTo>
                  <a:pt x="1194551" y="36516"/>
                </a:lnTo>
                <a:lnTo>
                  <a:pt x="1222759" y="62889"/>
                </a:lnTo>
                <a:lnTo>
                  <a:pt x="1256244" y="34775"/>
                </a:lnTo>
                <a:lnTo>
                  <a:pt x="1294715" y="14839"/>
                </a:lnTo>
                <a:lnTo>
                  <a:pt x="1336491" y="3206"/>
                </a:lnTo>
                <a:lnTo>
                  <a:pt x="1379889" y="0"/>
                </a:lnTo>
                <a:lnTo>
                  <a:pt x="1423227" y="5345"/>
                </a:lnTo>
                <a:lnTo>
                  <a:pt x="1464824" y="19366"/>
                </a:lnTo>
                <a:lnTo>
                  <a:pt x="1502997" y="42188"/>
                </a:lnTo>
                <a:lnTo>
                  <a:pt x="1546687" y="89100"/>
                </a:lnTo>
                <a:lnTo>
                  <a:pt x="1570117" y="146480"/>
                </a:lnTo>
                <a:lnTo>
                  <a:pt x="1616900" y="163323"/>
                </a:lnTo>
                <a:lnTo>
                  <a:pt x="1656921" y="188447"/>
                </a:lnTo>
                <a:lnTo>
                  <a:pt x="1689262" y="220405"/>
                </a:lnTo>
                <a:lnTo>
                  <a:pt x="1713000" y="257751"/>
                </a:lnTo>
                <a:lnTo>
                  <a:pt x="1727217" y="299037"/>
                </a:lnTo>
                <a:lnTo>
                  <a:pt x="1730993" y="342816"/>
                </a:lnTo>
                <a:lnTo>
                  <a:pt x="1723406" y="387641"/>
                </a:lnTo>
                <a:lnTo>
                  <a:pt x="1721280" y="394207"/>
                </a:lnTo>
                <a:lnTo>
                  <a:pt x="1718902" y="400701"/>
                </a:lnTo>
                <a:lnTo>
                  <a:pt x="1716275" y="407116"/>
                </a:lnTo>
                <a:lnTo>
                  <a:pt x="1713398" y="413447"/>
                </a:lnTo>
                <a:lnTo>
                  <a:pt x="1740223" y="451389"/>
                </a:lnTo>
                <a:lnTo>
                  <a:pt x="1758589" y="491847"/>
                </a:lnTo>
                <a:lnTo>
                  <a:pt x="1768639" y="533833"/>
                </a:lnTo>
                <a:lnTo>
                  <a:pt x="1770518" y="576362"/>
                </a:lnTo>
                <a:lnTo>
                  <a:pt x="1764370" y="618448"/>
                </a:lnTo>
                <a:lnTo>
                  <a:pt x="1750338" y="659104"/>
                </a:lnTo>
                <a:lnTo>
                  <a:pt x="1728567" y="697345"/>
                </a:lnTo>
                <a:lnTo>
                  <a:pt x="1699201" y="732183"/>
                </a:lnTo>
                <a:lnTo>
                  <a:pt x="1662382" y="762633"/>
                </a:lnTo>
                <a:lnTo>
                  <a:pt x="1601067" y="794650"/>
                </a:lnTo>
                <a:lnTo>
                  <a:pt x="1532703" y="811655"/>
                </a:lnTo>
                <a:lnTo>
                  <a:pt x="1527511" y="854442"/>
                </a:lnTo>
                <a:lnTo>
                  <a:pt x="1513357" y="894226"/>
                </a:lnTo>
                <a:lnTo>
                  <a:pt x="1491200" y="930161"/>
                </a:lnTo>
                <a:lnTo>
                  <a:pt x="1462002" y="961398"/>
                </a:lnTo>
                <a:lnTo>
                  <a:pt x="1426722" y="987090"/>
                </a:lnTo>
                <a:lnTo>
                  <a:pt x="1386320" y="1006391"/>
                </a:lnTo>
                <a:lnTo>
                  <a:pt x="1341757" y="1018451"/>
                </a:lnTo>
                <a:lnTo>
                  <a:pt x="1293994" y="1022425"/>
                </a:lnTo>
                <a:lnTo>
                  <a:pt x="1261471" y="1020174"/>
                </a:lnTo>
                <a:lnTo>
                  <a:pt x="1229749" y="1013976"/>
                </a:lnTo>
                <a:lnTo>
                  <a:pt x="1199273" y="1003944"/>
                </a:lnTo>
                <a:lnTo>
                  <a:pt x="1170486" y="990192"/>
                </a:lnTo>
                <a:lnTo>
                  <a:pt x="1151824" y="1031848"/>
                </a:lnTo>
                <a:lnTo>
                  <a:pt x="1125983" y="1068799"/>
                </a:lnTo>
                <a:lnTo>
                  <a:pt x="1093936" y="1100574"/>
                </a:lnTo>
                <a:lnTo>
                  <a:pt x="1056657" y="1126705"/>
                </a:lnTo>
                <a:lnTo>
                  <a:pt x="1015119" y="1146723"/>
                </a:lnTo>
                <a:lnTo>
                  <a:pt x="970295" y="1160159"/>
                </a:lnTo>
                <a:lnTo>
                  <a:pt x="923157" y="1166543"/>
                </a:lnTo>
                <a:lnTo>
                  <a:pt x="874679" y="1165407"/>
                </a:lnTo>
                <a:lnTo>
                  <a:pt x="825833" y="1156283"/>
                </a:lnTo>
                <a:lnTo>
                  <a:pt x="781614" y="1140363"/>
                </a:lnTo>
                <a:lnTo>
                  <a:pt x="741363" y="1118030"/>
                </a:lnTo>
                <a:lnTo>
                  <a:pt x="705926" y="1089849"/>
                </a:lnTo>
                <a:lnTo>
                  <a:pt x="676151" y="1056384"/>
                </a:lnTo>
                <a:lnTo>
                  <a:pt x="630085" y="1076987"/>
                </a:lnTo>
                <a:lnTo>
                  <a:pt x="582237" y="1090314"/>
                </a:lnTo>
                <a:lnTo>
                  <a:pt x="533500" y="1096565"/>
                </a:lnTo>
                <a:lnTo>
                  <a:pt x="484767" y="1095940"/>
                </a:lnTo>
                <a:lnTo>
                  <a:pt x="436931" y="1088641"/>
                </a:lnTo>
                <a:lnTo>
                  <a:pt x="390885" y="1074867"/>
                </a:lnTo>
                <a:lnTo>
                  <a:pt x="347522" y="1054820"/>
                </a:lnTo>
                <a:lnTo>
                  <a:pt x="307735" y="1028699"/>
                </a:lnTo>
                <a:lnTo>
                  <a:pt x="272416" y="996705"/>
                </a:lnTo>
                <a:lnTo>
                  <a:pt x="242459" y="959039"/>
                </a:lnTo>
                <a:lnTo>
                  <a:pt x="239119" y="953908"/>
                </a:lnTo>
                <a:lnTo>
                  <a:pt x="191251" y="953194"/>
                </a:lnTo>
                <a:lnTo>
                  <a:pt x="146809" y="941643"/>
                </a:lnTo>
                <a:lnTo>
                  <a:pt x="107680" y="920591"/>
                </a:lnTo>
                <a:lnTo>
                  <a:pt x="75753" y="891374"/>
                </a:lnTo>
                <a:lnTo>
                  <a:pt x="52913" y="855328"/>
                </a:lnTo>
                <a:lnTo>
                  <a:pt x="41050" y="813789"/>
                </a:lnTo>
                <a:lnTo>
                  <a:pt x="40755" y="778925"/>
                </a:lnTo>
                <a:lnTo>
                  <a:pt x="48768" y="745214"/>
                </a:lnTo>
                <a:lnTo>
                  <a:pt x="64663" y="713825"/>
                </a:lnTo>
                <a:lnTo>
                  <a:pt x="88014" y="685925"/>
                </a:lnTo>
                <a:lnTo>
                  <a:pt x="50421" y="659408"/>
                </a:lnTo>
                <a:lnTo>
                  <a:pt x="22816" y="626057"/>
                </a:lnTo>
                <a:lnTo>
                  <a:pt x="5807" y="587969"/>
                </a:lnTo>
                <a:lnTo>
                  <a:pt x="0" y="547238"/>
                </a:lnTo>
                <a:lnTo>
                  <a:pt x="5999" y="505959"/>
                </a:lnTo>
                <a:lnTo>
                  <a:pt x="24413" y="466228"/>
                </a:lnTo>
                <a:lnTo>
                  <a:pt x="49698" y="436057"/>
                </a:lnTo>
                <a:lnTo>
                  <a:pt x="81633" y="412342"/>
                </a:lnTo>
                <a:lnTo>
                  <a:pt x="118767" y="395923"/>
                </a:lnTo>
                <a:lnTo>
                  <a:pt x="159655" y="387641"/>
                </a:lnTo>
                <a:lnTo>
                  <a:pt x="161141" y="384008"/>
                </a:lnTo>
                <a:close/>
              </a:path>
            </a:pathLst>
          </a:custGeom>
          <a:ln w="9525">
            <a:solidFill>
              <a:srgbClr val="000000"/>
            </a:solidFill>
          </a:ln>
        </p:spPr>
        <p:txBody>
          <a:bodyPr wrap="square" lIns="0" tIns="0" rIns="0" bIns="0" rtlCol="0"/>
          <a:lstStyle/>
          <a:p>
            <a:endParaRPr sz="1050"/>
          </a:p>
        </p:txBody>
      </p:sp>
      <p:sp>
        <p:nvSpPr>
          <p:cNvPr id="192" name="object 26">
            <a:extLst>
              <a:ext uri="{FF2B5EF4-FFF2-40B4-BE49-F238E27FC236}">
                <a16:creationId xmlns:a16="http://schemas.microsoft.com/office/drawing/2014/main" id="{0DF5DED1-B0E6-4F5A-84CC-347AB5FCE7BC}"/>
              </a:ext>
            </a:extLst>
          </p:cNvPr>
          <p:cNvSpPr/>
          <p:nvPr/>
        </p:nvSpPr>
        <p:spPr>
          <a:xfrm>
            <a:off x="8287009" y="5396327"/>
            <a:ext cx="52936" cy="56333"/>
          </a:xfrm>
          <a:custGeom>
            <a:avLst/>
            <a:gdLst/>
            <a:ahLst/>
            <a:cxnLst/>
            <a:rect l="l" t="t" r="r" b="b"/>
            <a:pathLst>
              <a:path w="65404" h="65404">
                <a:moveTo>
                  <a:pt x="64820" y="32410"/>
                </a:moveTo>
                <a:lnTo>
                  <a:pt x="62273" y="45023"/>
                </a:lnTo>
                <a:lnTo>
                  <a:pt x="55325" y="55325"/>
                </a:lnTo>
                <a:lnTo>
                  <a:pt x="45023" y="62273"/>
                </a:lnTo>
                <a:lnTo>
                  <a:pt x="32410" y="64820"/>
                </a:lnTo>
                <a:lnTo>
                  <a:pt x="19797" y="62273"/>
                </a:lnTo>
                <a:lnTo>
                  <a:pt x="9494" y="55325"/>
                </a:lnTo>
                <a:lnTo>
                  <a:pt x="2547" y="45023"/>
                </a:lnTo>
                <a:lnTo>
                  <a:pt x="0" y="32410"/>
                </a:lnTo>
                <a:lnTo>
                  <a:pt x="2547" y="19797"/>
                </a:lnTo>
                <a:lnTo>
                  <a:pt x="9494" y="9494"/>
                </a:lnTo>
                <a:lnTo>
                  <a:pt x="19797" y="2547"/>
                </a:lnTo>
                <a:lnTo>
                  <a:pt x="32410" y="0"/>
                </a:lnTo>
                <a:lnTo>
                  <a:pt x="45023" y="2547"/>
                </a:lnTo>
                <a:lnTo>
                  <a:pt x="55325" y="9494"/>
                </a:lnTo>
                <a:lnTo>
                  <a:pt x="62273" y="19797"/>
                </a:lnTo>
                <a:lnTo>
                  <a:pt x="64820" y="32410"/>
                </a:lnTo>
                <a:close/>
              </a:path>
            </a:pathLst>
          </a:custGeom>
          <a:ln w="9525">
            <a:solidFill>
              <a:srgbClr val="000000"/>
            </a:solidFill>
          </a:ln>
        </p:spPr>
        <p:txBody>
          <a:bodyPr wrap="square" lIns="0" tIns="0" rIns="0" bIns="0" rtlCol="0"/>
          <a:lstStyle/>
          <a:p>
            <a:endParaRPr sz="1050"/>
          </a:p>
        </p:txBody>
      </p:sp>
      <p:sp>
        <p:nvSpPr>
          <p:cNvPr id="193" name="object 27">
            <a:extLst>
              <a:ext uri="{FF2B5EF4-FFF2-40B4-BE49-F238E27FC236}">
                <a16:creationId xmlns:a16="http://schemas.microsoft.com/office/drawing/2014/main" id="{27CBA107-5D9C-460A-B309-C7E090DA9649}"/>
              </a:ext>
            </a:extLst>
          </p:cNvPr>
          <p:cNvSpPr/>
          <p:nvPr/>
        </p:nvSpPr>
        <p:spPr>
          <a:xfrm>
            <a:off x="8293742" y="5378421"/>
            <a:ext cx="105357" cy="112119"/>
          </a:xfrm>
          <a:custGeom>
            <a:avLst/>
            <a:gdLst/>
            <a:ahLst/>
            <a:cxnLst/>
            <a:rect l="l" t="t" r="r" b="b"/>
            <a:pathLst>
              <a:path w="130175" h="130175">
                <a:moveTo>
                  <a:pt x="129641" y="64820"/>
                </a:moveTo>
                <a:lnTo>
                  <a:pt x="124547" y="90052"/>
                </a:lnTo>
                <a:lnTo>
                  <a:pt x="110656" y="110656"/>
                </a:lnTo>
                <a:lnTo>
                  <a:pt x="90052" y="124547"/>
                </a:lnTo>
                <a:lnTo>
                  <a:pt x="64820" y="129641"/>
                </a:lnTo>
                <a:lnTo>
                  <a:pt x="39588" y="124547"/>
                </a:lnTo>
                <a:lnTo>
                  <a:pt x="18984" y="110656"/>
                </a:lnTo>
                <a:lnTo>
                  <a:pt x="5093" y="90052"/>
                </a:lnTo>
                <a:lnTo>
                  <a:pt x="0" y="64820"/>
                </a:lnTo>
                <a:lnTo>
                  <a:pt x="5093" y="39588"/>
                </a:lnTo>
                <a:lnTo>
                  <a:pt x="18984" y="18984"/>
                </a:lnTo>
                <a:lnTo>
                  <a:pt x="39588" y="5093"/>
                </a:lnTo>
                <a:lnTo>
                  <a:pt x="64820" y="0"/>
                </a:lnTo>
                <a:lnTo>
                  <a:pt x="90052" y="5093"/>
                </a:lnTo>
                <a:lnTo>
                  <a:pt x="110656" y="18984"/>
                </a:lnTo>
                <a:lnTo>
                  <a:pt x="124547" y="39588"/>
                </a:lnTo>
                <a:lnTo>
                  <a:pt x="129641" y="64820"/>
                </a:lnTo>
                <a:close/>
              </a:path>
            </a:pathLst>
          </a:custGeom>
          <a:ln w="9525">
            <a:solidFill>
              <a:srgbClr val="000000"/>
            </a:solidFill>
          </a:ln>
        </p:spPr>
        <p:txBody>
          <a:bodyPr wrap="square" lIns="0" tIns="0" rIns="0" bIns="0" rtlCol="0"/>
          <a:lstStyle/>
          <a:p>
            <a:endParaRPr sz="1050"/>
          </a:p>
        </p:txBody>
      </p:sp>
      <p:sp>
        <p:nvSpPr>
          <p:cNvPr id="194" name="object 28">
            <a:extLst>
              <a:ext uri="{FF2B5EF4-FFF2-40B4-BE49-F238E27FC236}">
                <a16:creationId xmlns:a16="http://schemas.microsoft.com/office/drawing/2014/main" id="{358D8088-3C9C-4FC9-99A2-A099F579ED43}"/>
              </a:ext>
            </a:extLst>
          </p:cNvPr>
          <p:cNvSpPr/>
          <p:nvPr/>
        </p:nvSpPr>
        <p:spPr>
          <a:xfrm>
            <a:off x="8350912" y="5375840"/>
            <a:ext cx="157779" cy="167904"/>
          </a:xfrm>
          <a:custGeom>
            <a:avLst/>
            <a:gdLst/>
            <a:ahLst/>
            <a:cxnLst/>
            <a:rect l="l" t="t" r="r" b="b"/>
            <a:pathLst>
              <a:path w="194945" h="194945">
                <a:moveTo>
                  <a:pt x="194462" y="97231"/>
                </a:moveTo>
                <a:lnTo>
                  <a:pt x="186820" y="135076"/>
                </a:lnTo>
                <a:lnTo>
                  <a:pt x="165982" y="165982"/>
                </a:lnTo>
                <a:lnTo>
                  <a:pt x="135076" y="186820"/>
                </a:lnTo>
                <a:lnTo>
                  <a:pt x="97231" y="194462"/>
                </a:lnTo>
                <a:lnTo>
                  <a:pt x="59380" y="186820"/>
                </a:lnTo>
                <a:lnTo>
                  <a:pt x="28474" y="165982"/>
                </a:lnTo>
                <a:lnTo>
                  <a:pt x="7639" y="135076"/>
                </a:lnTo>
                <a:lnTo>
                  <a:pt x="0" y="97231"/>
                </a:lnTo>
                <a:lnTo>
                  <a:pt x="7639" y="59385"/>
                </a:lnTo>
                <a:lnTo>
                  <a:pt x="28474" y="28479"/>
                </a:lnTo>
                <a:lnTo>
                  <a:pt x="59380" y="7641"/>
                </a:lnTo>
                <a:lnTo>
                  <a:pt x="97231" y="0"/>
                </a:lnTo>
                <a:lnTo>
                  <a:pt x="135076" y="7641"/>
                </a:lnTo>
                <a:lnTo>
                  <a:pt x="165982" y="28479"/>
                </a:lnTo>
                <a:lnTo>
                  <a:pt x="186820" y="59385"/>
                </a:lnTo>
                <a:lnTo>
                  <a:pt x="194462" y="97231"/>
                </a:lnTo>
                <a:close/>
              </a:path>
            </a:pathLst>
          </a:custGeom>
          <a:ln w="9525">
            <a:solidFill>
              <a:srgbClr val="000000"/>
            </a:solidFill>
          </a:ln>
        </p:spPr>
        <p:txBody>
          <a:bodyPr wrap="square" lIns="0" tIns="0" rIns="0" bIns="0" rtlCol="0"/>
          <a:lstStyle/>
          <a:p>
            <a:endParaRPr sz="1050"/>
          </a:p>
        </p:txBody>
      </p:sp>
      <p:sp>
        <p:nvSpPr>
          <p:cNvPr id="195" name="object 29">
            <a:extLst>
              <a:ext uri="{FF2B5EF4-FFF2-40B4-BE49-F238E27FC236}">
                <a16:creationId xmlns:a16="http://schemas.microsoft.com/office/drawing/2014/main" id="{DB0738A9-8105-45CE-B282-745BD24AB3CB}"/>
              </a:ext>
            </a:extLst>
          </p:cNvPr>
          <p:cNvSpPr/>
          <p:nvPr/>
        </p:nvSpPr>
        <p:spPr>
          <a:xfrm>
            <a:off x="7161630" y="5358043"/>
            <a:ext cx="84285" cy="18595"/>
          </a:xfrm>
          <a:custGeom>
            <a:avLst/>
            <a:gdLst/>
            <a:ahLst/>
            <a:cxnLst/>
            <a:rect l="l" t="t" r="r" b="b"/>
            <a:pathLst>
              <a:path w="104139" h="21589">
                <a:moveTo>
                  <a:pt x="103695" y="21526"/>
                </a:moveTo>
                <a:lnTo>
                  <a:pt x="76627" y="21563"/>
                </a:lnTo>
                <a:lnTo>
                  <a:pt x="50018" y="17926"/>
                </a:lnTo>
                <a:lnTo>
                  <a:pt x="24324" y="10707"/>
                </a:lnTo>
                <a:lnTo>
                  <a:pt x="0" y="0"/>
                </a:lnTo>
              </a:path>
            </a:pathLst>
          </a:custGeom>
          <a:ln w="9525">
            <a:solidFill>
              <a:srgbClr val="000000"/>
            </a:solidFill>
          </a:ln>
        </p:spPr>
        <p:txBody>
          <a:bodyPr wrap="square" lIns="0" tIns="0" rIns="0" bIns="0" rtlCol="0"/>
          <a:lstStyle/>
          <a:p>
            <a:endParaRPr sz="1050"/>
          </a:p>
        </p:txBody>
      </p:sp>
      <p:sp>
        <p:nvSpPr>
          <p:cNvPr id="196" name="object 30">
            <a:extLst>
              <a:ext uri="{FF2B5EF4-FFF2-40B4-BE49-F238E27FC236}">
                <a16:creationId xmlns:a16="http://schemas.microsoft.com/office/drawing/2014/main" id="{96EEC03B-05F0-46A2-8F7E-B4E71C21D8CE}"/>
              </a:ext>
            </a:extLst>
          </p:cNvPr>
          <p:cNvSpPr/>
          <p:nvPr/>
        </p:nvSpPr>
        <p:spPr>
          <a:xfrm>
            <a:off x="7282889" y="5579480"/>
            <a:ext cx="37003" cy="9298"/>
          </a:xfrm>
          <a:custGeom>
            <a:avLst/>
            <a:gdLst/>
            <a:ahLst/>
            <a:cxnLst/>
            <a:rect l="l" t="t" r="r" b="b"/>
            <a:pathLst>
              <a:path w="45720" h="10795">
                <a:moveTo>
                  <a:pt x="45364" y="0"/>
                </a:moveTo>
                <a:lnTo>
                  <a:pt x="34323" y="3577"/>
                </a:lnTo>
                <a:lnTo>
                  <a:pt x="23058" y="6494"/>
                </a:lnTo>
                <a:lnTo>
                  <a:pt x="11604" y="8742"/>
                </a:lnTo>
                <a:lnTo>
                  <a:pt x="0" y="10312"/>
                </a:lnTo>
              </a:path>
            </a:pathLst>
          </a:custGeom>
          <a:ln w="9525">
            <a:solidFill>
              <a:srgbClr val="000000"/>
            </a:solidFill>
          </a:ln>
        </p:spPr>
        <p:txBody>
          <a:bodyPr wrap="square" lIns="0" tIns="0" rIns="0" bIns="0" rtlCol="0"/>
          <a:lstStyle/>
          <a:p>
            <a:endParaRPr sz="1050"/>
          </a:p>
        </p:txBody>
      </p:sp>
      <p:sp>
        <p:nvSpPr>
          <p:cNvPr id="197" name="object 31">
            <a:extLst>
              <a:ext uri="{FF2B5EF4-FFF2-40B4-BE49-F238E27FC236}">
                <a16:creationId xmlns:a16="http://schemas.microsoft.com/office/drawing/2014/main" id="{7524907F-D829-4866-94E6-44DA766B8FCD}"/>
              </a:ext>
            </a:extLst>
          </p:cNvPr>
          <p:cNvSpPr/>
          <p:nvPr/>
        </p:nvSpPr>
        <p:spPr>
          <a:xfrm>
            <a:off x="7613895" y="5636502"/>
            <a:ext cx="22613" cy="41019"/>
          </a:xfrm>
          <a:custGeom>
            <a:avLst/>
            <a:gdLst/>
            <a:ahLst/>
            <a:cxnLst/>
            <a:rect l="l" t="t" r="r" b="b"/>
            <a:pathLst>
              <a:path w="27940" h="47625">
                <a:moveTo>
                  <a:pt x="27343" y="47002"/>
                </a:moveTo>
                <a:lnTo>
                  <a:pt x="19468" y="35758"/>
                </a:lnTo>
                <a:lnTo>
                  <a:pt x="12276" y="24158"/>
                </a:lnTo>
                <a:lnTo>
                  <a:pt x="5781" y="12230"/>
                </a:lnTo>
                <a:lnTo>
                  <a:pt x="0" y="0"/>
                </a:lnTo>
              </a:path>
            </a:pathLst>
          </a:custGeom>
          <a:ln w="9525">
            <a:solidFill>
              <a:srgbClr val="000000"/>
            </a:solidFill>
          </a:ln>
        </p:spPr>
        <p:txBody>
          <a:bodyPr wrap="square" lIns="0" tIns="0" rIns="0" bIns="0" rtlCol="0"/>
          <a:lstStyle/>
          <a:p>
            <a:endParaRPr sz="1050"/>
          </a:p>
        </p:txBody>
      </p:sp>
      <p:sp>
        <p:nvSpPr>
          <p:cNvPr id="198" name="object 32">
            <a:extLst>
              <a:ext uri="{FF2B5EF4-FFF2-40B4-BE49-F238E27FC236}">
                <a16:creationId xmlns:a16="http://schemas.microsoft.com/office/drawing/2014/main" id="{2A21303E-A09B-4F64-88A6-69358A4003D4}"/>
              </a:ext>
            </a:extLst>
          </p:cNvPr>
          <p:cNvSpPr/>
          <p:nvPr/>
        </p:nvSpPr>
        <p:spPr>
          <a:xfrm>
            <a:off x="8036341" y="5576046"/>
            <a:ext cx="9251" cy="44847"/>
          </a:xfrm>
          <a:custGeom>
            <a:avLst/>
            <a:gdLst/>
            <a:ahLst/>
            <a:cxnLst/>
            <a:rect l="l" t="t" r="r" b="b"/>
            <a:pathLst>
              <a:path w="11429" h="52070">
                <a:moveTo>
                  <a:pt x="10909" y="0"/>
                </a:moveTo>
                <a:lnTo>
                  <a:pt x="9317" y="13073"/>
                </a:lnTo>
                <a:lnTo>
                  <a:pt x="6964" y="26042"/>
                </a:lnTo>
                <a:lnTo>
                  <a:pt x="3856" y="38881"/>
                </a:lnTo>
                <a:lnTo>
                  <a:pt x="0" y="51562"/>
                </a:lnTo>
              </a:path>
            </a:pathLst>
          </a:custGeom>
          <a:ln w="9524">
            <a:solidFill>
              <a:srgbClr val="000000"/>
            </a:solidFill>
          </a:ln>
        </p:spPr>
        <p:txBody>
          <a:bodyPr wrap="square" lIns="0" tIns="0" rIns="0" bIns="0" rtlCol="0"/>
          <a:lstStyle/>
          <a:p>
            <a:endParaRPr sz="1050"/>
          </a:p>
        </p:txBody>
      </p:sp>
      <p:sp>
        <p:nvSpPr>
          <p:cNvPr id="199" name="object 33">
            <a:extLst>
              <a:ext uri="{FF2B5EF4-FFF2-40B4-BE49-F238E27FC236}">
                <a16:creationId xmlns:a16="http://schemas.microsoft.com/office/drawing/2014/main" id="{95F7599B-C3E7-43E3-ABF0-0D1A2BDFAD8E}"/>
              </a:ext>
            </a:extLst>
          </p:cNvPr>
          <p:cNvSpPr/>
          <p:nvPr/>
        </p:nvSpPr>
        <p:spPr>
          <a:xfrm>
            <a:off x="8220835" y="5301612"/>
            <a:ext cx="107927" cy="166264"/>
          </a:xfrm>
          <a:custGeom>
            <a:avLst/>
            <a:gdLst/>
            <a:ahLst/>
            <a:cxnLst/>
            <a:rect l="l" t="t" r="r" b="b"/>
            <a:pathLst>
              <a:path w="133350" h="193039">
                <a:moveTo>
                  <a:pt x="0" y="0"/>
                </a:moveTo>
                <a:lnTo>
                  <a:pt x="45423" y="25948"/>
                </a:lnTo>
                <a:lnTo>
                  <a:pt x="82514" y="59742"/>
                </a:lnTo>
                <a:lnTo>
                  <a:pt x="110204" y="99833"/>
                </a:lnTo>
                <a:lnTo>
                  <a:pt x="127425" y="144675"/>
                </a:lnTo>
                <a:lnTo>
                  <a:pt x="133108" y="192722"/>
                </a:lnTo>
              </a:path>
            </a:pathLst>
          </a:custGeom>
          <a:ln w="9525">
            <a:solidFill>
              <a:srgbClr val="000000"/>
            </a:solidFill>
          </a:ln>
        </p:spPr>
        <p:txBody>
          <a:bodyPr wrap="square" lIns="0" tIns="0" rIns="0" bIns="0" rtlCol="0"/>
          <a:lstStyle/>
          <a:p>
            <a:endParaRPr sz="1050"/>
          </a:p>
        </p:txBody>
      </p:sp>
      <p:sp>
        <p:nvSpPr>
          <p:cNvPr id="200" name="object 34">
            <a:extLst>
              <a:ext uri="{FF2B5EF4-FFF2-40B4-BE49-F238E27FC236}">
                <a16:creationId xmlns:a16="http://schemas.microsoft.com/office/drawing/2014/main" id="{0D8F5073-6196-4779-B38D-1CF385BA6F38}"/>
              </a:ext>
            </a:extLst>
          </p:cNvPr>
          <p:cNvSpPr/>
          <p:nvPr/>
        </p:nvSpPr>
        <p:spPr>
          <a:xfrm>
            <a:off x="8426965" y="5124803"/>
            <a:ext cx="48310" cy="62349"/>
          </a:xfrm>
          <a:custGeom>
            <a:avLst/>
            <a:gdLst/>
            <a:ahLst/>
            <a:cxnLst/>
            <a:rect l="l" t="t" r="r" b="b"/>
            <a:pathLst>
              <a:path w="59690" h="72389">
                <a:moveTo>
                  <a:pt x="59258" y="0"/>
                </a:moveTo>
                <a:lnTo>
                  <a:pt x="48007" y="20295"/>
                </a:lnTo>
                <a:lnTo>
                  <a:pt x="34282" y="39228"/>
                </a:lnTo>
                <a:lnTo>
                  <a:pt x="18229" y="56616"/>
                </a:lnTo>
                <a:lnTo>
                  <a:pt x="0" y="72275"/>
                </a:lnTo>
              </a:path>
            </a:pathLst>
          </a:custGeom>
          <a:ln w="9525">
            <a:solidFill>
              <a:srgbClr val="000000"/>
            </a:solidFill>
          </a:ln>
        </p:spPr>
        <p:txBody>
          <a:bodyPr wrap="square" lIns="0" tIns="0" rIns="0" bIns="0" rtlCol="0"/>
          <a:lstStyle/>
          <a:p>
            <a:endParaRPr sz="1050"/>
          </a:p>
        </p:txBody>
      </p:sp>
      <p:sp>
        <p:nvSpPr>
          <p:cNvPr id="201" name="object 35">
            <a:extLst>
              <a:ext uri="{FF2B5EF4-FFF2-40B4-BE49-F238E27FC236}">
                <a16:creationId xmlns:a16="http://schemas.microsoft.com/office/drawing/2014/main" id="{7476AEB8-F15B-4BE5-AB43-C6EE21B92E30}"/>
              </a:ext>
            </a:extLst>
          </p:cNvPr>
          <p:cNvSpPr/>
          <p:nvPr/>
        </p:nvSpPr>
        <p:spPr>
          <a:xfrm>
            <a:off x="8359823" y="4893851"/>
            <a:ext cx="2570" cy="29534"/>
          </a:xfrm>
          <a:custGeom>
            <a:avLst/>
            <a:gdLst/>
            <a:ahLst/>
            <a:cxnLst/>
            <a:rect l="l" t="t" r="r" b="b"/>
            <a:pathLst>
              <a:path w="3175" h="34289">
                <a:moveTo>
                  <a:pt x="0" y="0"/>
                </a:moveTo>
                <a:lnTo>
                  <a:pt x="1474" y="8477"/>
                </a:lnTo>
                <a:lnTo>
                  <a:pt x="2487" y="17002"/>
                </a:lnTo>
                <a:lnTo>
                  <a:pt x="3041" y="25560"/>
                </a:lnTo>
                <a:lnTo>
                  <a:pt x="3136" y="34137"/>
                </a:lnTo>
              </a:path>
            </a:pathLst>
          </a:custGeom>
          <a:ln w="9525">
            <a:solidFill>
              <a:srgbClr val="000000"/>
            </a:solidFill>
          </a:ln>
        </p:spPr>
        <p:txBody>
          <a:bodyPr wrap="square" lIns="0" tIns="0" rIns="0" bIns="0" rtlCol="0"/>
          <a:lstStyle/>
          <a:p>
            <a:endParaRPr sz="1050"/>
          </a:p>
        </p:txBody>
      </p:sp>
      <p:sp>
        <p:nvSpPr>
          <p:cNvPr id="202" name="object 36">
            <a:extLst>
              <a:ext uri="{FF2B5EF4-FFF2-40B4-BE49-F238E27FC236}">
                <a16:creationId xmlns:a16="http://schemas.microsoft.com/office/drawing/2014/main" id="{3C584110-A0F9-49AC-BFBB-13097AC7E2D2}"/>
              </a:ext>
            </a:extLst>
          </p:cNvPr>
          <p:cNvSpPr/>
          <p:nvPr/>
        </p:nvSpPr>
        <p:spPr>
          <a:xfrm>
            <a:off x="8053486" y="4822072"/>
            <a:ext cx="24669" cy="37737"/>
          </a:xfrm>
          <a:custGeom>
            <a:avLst/>
            <a:gdLst/>
            <a:ahLst/>
            <a:cxnLst/>
            <a:rect l="l" t="t" r="r" b="b"/>
            <a:pathLst>
              <a:path w="30479" h="43814">
                <a:moveTo>
                  <a:pt x="0" y="43522"/>
                </a:moveTo>
                <a:lnTo>
                  <a:pt x="6255" y="31923"/>
                </a:lnTo>
                <a:lnTo>
                  <a:pt x="13420" y="20775"/>
                </a:lnTo>
                <a:lnTo>
                  <a:pt x="21466" y="10120"/>
                </a:lnTo>
                <a:lnTo>
                  <a:pt x="30365" y="0"/>
                </a:lnTo>
              </a:path>
            </a:pathLst>
          </a:custGeom>
          <a:ln w="9525">
            <a:solidFill>
              <a:srgbClr val="000000"/>
            </a:solidFill>
          </a:ln>
        </p:spPr>
        <p:txBody>
          <a:bodyPr wrap="square" lIns="0" tIns="0" rIns="0" bIns="0" rtlCol="0"/>
          <a:lstStyle/>
          <a:p>
            <a:endParaRPr sz="1050"/>
          </a:p>
        </p:txBody>
      </p:sp>
      <p:sp>
        <p:nvSpPr>
          <p:cNvPr id="203" name="object 37">
            <a:extLst>
              <a:ext uri="{FF2B5EF4-FFF2-40B4-BE49-F238E27FC236}">
                <a16:creationId xmlns:a16="http://schemas.microsoft.com/office/drawing/2014/main" id="{9EE0089A-1079-4130-8B66-45933CDEC87D}"/>
              </a:ext>
            </a:extLst>
          </p:cNvPr>
          <p:cNvSpPr/>
          <p:nvPr/>
        </p:nvSpPr>
        <p:spPr>
          <a:xfrm>
            <a:off x="7823653" y="4845098"/>
            <a:ext cx="12334" cy="32815"/>
          </a:xfrm>
          <a:custGeom>
            <a:avLst/>
            <a:gdLst/>
            <a:ahLst/>
            <a:cxnLst/>
            <a:rect l="l" t="t" r="r" b="b"/>
            <a:pathLst>
              <a:path w="15240" h="38100">
                <a:moveTo>
                  <a:pt x="0" y="37541"/>
                </a:moveTo>
                <a:lnTo>
                  <a:pt x="2695" y="27858"/>
                </a:lnTo>
                <a:lnTo>
                  <a:pt x="6051" y="18356"/>
                </a:lnTo>
                <a:lnTo>
                  <a:pt x="10054" y="9060"/>
                </a:lnTo>
                <a:lnTo>
                  <a:pt x="14693" y="0"/>
                </a:lnTo>
              </a:path>
            </a:pathLst>
          </a:custGeom>
          <a:ln w="9525">
            <a:solidFill>
              <a:srgbClr val="000000"/>
            </a:solidFill>
          </a:ln>
        </p:spPr>
        <p:txBody>
          <a:bodyPr wrap="square" lIns="0" tIns="0" rIns="0" bIns="0" rtlCol="0"/>
          <a:lstStyle/>
          <a:p>
            <a:endParaRPr sz="1050"/>
          </a:p>
        </p:txBody>
      </p:sp>
      <p:sp>
        <p:nvSpPr>
          <p:cNvPr id="204" name="object 38">
            <a:extLst>
              <a:ext uri="{FF2B5EF4-FFF2-40B4-BE49-F238E27FC236}">
                <a16:creationId xmlns:a16="http://schemas.microsoft.com/office/drawing/2014/main" id="{7406CACC-4472-4B8B-9EF8-E9668A624AB0}"/>
              </a:ext>
            </a:extLst>
          </p:cNvPr>
          <p:cNvSpPr/>
          <p:nvPr/>
        </p:nvSpPr>
        <p:spPr>
          <a:xfrm>
            <a:off x="7553919" y="4888403"/>
            <a:ext cx="43171" cy="31721"/>
          </a:xfrm>
          <a:custGeom>
            <a:avLst/>
            <a:gdLst/>
            <a:ahLst/>
            <a:cxnLst/>
            <a:rect l="l" t="t" r="r" b="b"/>
            <a:pathLst>
              <a:path w="53340" h="36829">
                <a:moveTo>
                  <a:pt x="0" y="0"/>
                </a:moveTo>
                <a:lnTo>
                  <a:pt x="14209" y="8003"/>
                </a:lnTo>
                <a:lnTo>
                  <a:pt x="27839" y="16759"/>
                </a:lnTo>
                <a:lnTo>
                  <a:pt x="40853" y="26240"/>
                </a:lnTo>
                <a:lnTo>
                  <a:pt x="53213" y="36423"/>
                </a:lnTo>
              </a:path>
            </a:pathLst>
          </a:custGeom>
          <a:ln w="9525">
            <a:solidFill>
              <a:srgbClr val="000000"/>
            </a:solidFill>
          </a:ln>
        </p:spPr>
        <p:txBody>
          <a:bodyPr wrap="square" lIns="0" tIns="0" rIns="0" bIns="0" rtlCol="0"/>
          <a:lstStyle/>
          <a:p>
            <a:endParaRPr sz="1050"/>
          </a:p>
        </p:txBody>
      </p:sp>
      <p:sp>
        <p:nvSpPr>
          <p:cNvPr id="205" name="object 39">
            <a:extLst>
              <a:ext uri="{FF2B5EF4-FFF2-40B4-BE49-F238E27FC236}">
                <a16:creationId xmlns:a16="http://schemas.microsoft.com/office/drawing/2014/main" id="{B917CB04-34AD-47EC-83B4-DDCCD3D33790}"/>
              </a:ext>
            </a:extLst>
          </p:cNvPr>
          <p:cNvSpPr/>
          <p:nvPr/>
        </p:nvSpPr>
        <p:spPr>
          <a:xfrm>
            <a:off x="7219283" y="5101921"/>
            <a:ext cx="7709" cy="33362"/>
          </a:xfrm>
          <a:custGeom>
            <a:avLst/>
            <a:gdLst/>
            <a:ahLst/>
            <a:cxnLst/>
            <a:rect l="l" t="t" r="r" b="b"/>
            <a:pathLst>
              <a:path w="9525" h="38735">
                <a:moveTo>
                  <a:pt x="9296" y="38328"/>
                </a:moveTo>
                <a:lnTo>
                  <a:pt x="6341" y="28876"/>
                </a:lnTo>
                <a:lnTo>
                  <a:pt x="3805" y="19330"/>
                </a:lnTo>
                <a:lnTo>
                  <a:pt x="1690" y="9701"/>
                </a:lnTo>
                <a:lnTo>
                  <a:pt x="0" y="0"/>
                </a:lnTo>
              </a:path>
            </a:pathLst>
          </a:custGeom>
          <a:ln w="9525">
            <a:solidFill>
              <a:srgbClr val="000000"/>
            </a:solidFill>
          </a:ln>
        </p:spPr>
        <p:txBody>
          <a:bodyPr wrap="square" lIns="0" tIns="0" rIns="0" bIns="0" rtlCol="0"/>
          <a:lstStyle/>
          <a:p>
            <a:endParaRPr sz="1050"/>
          </a:p>
        </p:txBody>
      </p:sp>
      <p:sp>
        <p:nvSpPr>
          <p:cNvPr id="206" name="object 41">
            <a:extLst>
              <a:ext uri="{FF2B5EF4-FFF2-40B4-BE49-F238E27FC236}">
                <a16:creationId xmlns:a16="http://schemas.microsoft.com/office/drawing/2014/main" id="{436A83E3-FBC9-4E0B-96E6-7ABC9F32588D}"/>
              </a:ext>
            </a:extLst>
          </p:cNvPr>
          <p:cNvSpPr txBox="1"/>
          <p:nvPr/>
        </p:nvSpPr>
        <p:spPr>
          <a:xfrm>
            <a:off x="7360051" y="4936018"/>
            <a:ext cx="789921" cy="329148"/>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FFFF"/>
                </a:solidFill>
                <a:latin typeface="Times New Roman"/>
                <a:cs typeface="Times New Roman"/>
              </a:rPr>
              <a:t>Lo</a:t>
            </a:r>
            <a:r>
              <a:rPr lang="en-US" sz="2400" spc="-5" dirty="0">
                <a:solidFill>
                  <a:srgbClr val="FFFFFF"/>
                </a:solidFill>
                <a:latin typeface="Times New Roman"/>
                <a:cs typeface="Times New Roman"/>
              </a:rPr>
              <a:t>g</a:t>
            </a:r>
            <a:r>
              <a:rPr sz="2400" spc="-5" dirty="0">
                <a:solidFill>
                  <a:srgbClr val="FFFFFF"/>
                </a:solidFill>
                <a:latin typeface="Times New Roman"/>
                <a:cs typeface="Times New Roman"/>
              </a:rPr>
              <a:t>ic</a:t>
            </a:r>
            <a:endParaRPr sz="2400" dirty="0">
              <a:latin typeface="Times New Roman"/>
              <a:cs typeface="Times New Roman"/>
            </a:endParaRPr>
          </a:p>
        </p:txBody>
      </p:sp>
      <p:sp>
        <p:nvSpPr>
          <p:cNvPr id="208" name="object 69">
            <a:extLst>
              <a:ext uri="{FF2B5EF4-FFF2-40B4-BE49-F238E27FC236}">
                <a16:creationId xmlns:a16="http://schemas.microsoft.com/office/drawing/2014/main" id="{BB105549-EF07-431C-B4AA-27C24055856D}"/>
              </a:ext>
            </a:extLst>
          </p:cNvPr>
          <p:cNvSpPr txBox="1"/>
          <p:nvPr/>
        </p:nvSpPr>
        <p:spPr>
          <a:xfrm>
            <a:off x="6855652" y="4934377"/>
            <a:ext cx="204033" cy="156842"/>
          </a:xfrm>
          <a:prstGeom prst="rect">
            <a:avLst/>
          </a:prstGeom>
        </p:spPr>
        <p:txBody>
          <a:bodyPr vert="horz" wrap="square" lIns="0" tIns="12700" rIns="0" bIns="0" rtlCol="0">
            <a:spAutoFit/>
          </a:bodyPr>
          <a:lstStyle/>
          <a:p>
            <a:pPr marL="12700">
              <a:lnSpc>
                <a:spcPct val="100000"/>
              </a:lnSpc>
              <a:spcBef>
                <a:spcPts val="100"/>
              </a:spcBef>
            </a:pPr>
            <a:r>
              <a:rPr sz="1100" b="1" spc="-10" dirty="0">
                <a:latin typeface="Arial"/>
                <a:cs typeface="Arial"/>
              </a:rPr>
              <a:t>Rx</a:t>
            </a:r>
            <a:endParaRPr sz="1100">
              <a:latin typeface="Arial"/>
              <a:cs typeface="Arial"/>
            </a:endParaRPr>
          </a:p>
        </p:txBody>
      </p:sp>
      <p:sp>
        <p:nvSpPr>
          <p:cNvPr id="209" name="object 71">
            <a:extLst>
              <a:ext uri="{FF2B5EF4-FFF2-40B4-BE49-F238E27FC236}">
                <a16:creationId xmlns:a16="http://schemas.microsoft.com/office/drawing/2014/main" id="{198DBE77-D32F-40D4-BD94-0B35CF8F57AD}"/>
              </a:ext>
            </a:extLst>
          </p:cNvPr>
          <p:cNvSpPr txBox="1"/>
          <p:nvPr/>
        </p:nvSpPr>
        <p:spPr>
          <a:xfrm>
            <a:off x="7369620" y="5932451"/>
            <a:ext cx="1352683" cy="169544"/>
          </a:xfrm>
          <a:prstGeom prst="rect">
            <a:avLst/>
          </a:prstGeom>
        </p:spPr>
        <p:txBody>
          <a:bodyPr vert="horz" wrap="square" lIns="0" tIns="12065" rIns="0" bIns="0" rtlCol="0">
            <a:spAutoFit/>
          </a:bodyPr>
          <a:lstStyle/>
          <a:p>
            <a:pPr marL="12700">
              <a:lnSpc>
                <a:spcPct val="100000"/>
              </a:lnSpc>
              <a:spcBef>
                <a:spcPts val="95"/>
              </a:spcBef>
            </a:pPr>
            <a:r>
              <a:rPr b="1" spc="-5" dirty="0">
                <a:latin typeface="Arial"/>
                <a:cs typeface="Arial"/>
              </a:rPr>
              <a:t>Clock domain</a:t>
            </a:r>
            <a:r>
              <a:rPr b="1" spc="-65" dirty="0">
                <a:latin typeface="Arial"/>
                <a:cs typeface="Arial"/>
              </a:rPr>
              <a:t> </a:t>
            </a:r>
            <a:r>
              <a:rPr b="1" spc="-5" dirty="0">
                <a:latin typeface="Arial"/>
                <a:cs typeface="Arial"/>
              </a:rPr>
              <a:t>Rx</a:t>
            </a:r>
            <a:endParaRPr>
              <a:latin typeface="Arial"/>
              <a:cs typeface="Arial"/>
            </a:endParaRPr>
          </a:p>
        </p:txBody>
      </p:sp>
      <p:sp>
        <p:nvSpPr>
          <p:cNvPr id="211" name="object 73">
            <a:extLst>
              <a:ext uri="{FF2B5EF4-FFF2-40B4-BE49-F238E27FC236}">
                <a16:creationId xmlns:a16="http://schemas.microsoft.com/office/drawing/2014/main" id="{7D05E791-D166-452B-BC6E-0C74CE4538E7}"/>
              </a:ext>
            </a:extLst>
          </p:cNvPr>
          <p:cNvSpPr/>
          <p:nvPr/>
        </p:nvSpPr>
        <p:spPr>
          <a:xfrm>
            <a:off x="7326481" y="5654999"/>
            <a:ext cx="0" cy="198531"/>
          </a:xfrm>
          <a:custGeom>
            <a:avLst/>
            <a:gdLst/>
            <a:ahLst/>
            <a:cxnLst/>
            <a:rect l="l" t="t" r="r" b="b"/>
            <a:pathLst>
              <a:path h="230504">
                <a:moveTo>
                  <a:pt x="0" y="0"/>
                </a:moveTo>
                <a:lnTo>
                  <a:pt x="0" y="230187"/>
                </a:lnTo>
              </a:path>
            </a:pathLst>
          </a:custGeom>
          <a:ln w="9525">
            <a:solidFill>
              <a:srgbClr val="000000"/>
            </a:solidFill>
          </a:ln>
        </p:spPr>
        <p:txBody>
          <a:bodyPr wrap="square" lIns="0" tIns="0" rIns="0" bIns="0" rtlCol="0"/>
          <a:lstStyle/>
          <a:p>
            <a:endParaRPr sz="1050"/>
          </a:p>
        </p:txBody>
      </p:sp>
      <p:sp>
        <p:nvSpPr>
          <p:cNvPr id="212" name="object 74">
            <a:extLst>
              <a:ext uri="{FF2B5EF4-FFF2-40B4-BE49-F238E27FC236}">
                <a16:creationId xmlns:a16="http://schemas.microsoft.com/office/drawing/2014/main" id="{8F56A622-2D5C-4363-A4EB-4FE09D825234}"/>
              </a:ext>
            </a:extLst>
          </p:cNvPr>
          <p:cNvSpPr/>
          <p:nvPr/>
        </p:nvSpPr>
        <p:spPr>
          <a:xfrm>
            <a:off x="7199281" y="5805402"/>
            <a:ext cx="269817" cy="160248"/>
          </a:xfrm>
          <a:custGeom>
            <a:avLst/>
            <a:gdLst/>
            <a:ahLst/>
            <a:cxnLst/>
            <a:rect l="l" t="t" r="r" b="b"/>
            <a:pathLst>
              <a:path w="333375" h="186054">
                <a:moveTo>
                  <a:pt x="166687" y="0"/>
                </a:moveTo>
                <a:lnTo>
                  <a:pt x="114000" y="4734"/>
                </a:lnTo>
                <a:lnTo>
                  <a:pt x="68242" y="17918"/>
                </a:lnTo>
                <a:lnTo>
                  <a:pt x="32160" y="38023"/>
                </a:lnTo>
                <a:lnTo>
                  <a:pt x="0" y="92875"/>
                </a:lnTo>
                <a:lnTo>
                  <a:pt x="8497" y="122231"/>
                </a:lnTo>
                <a:lnTo>
                  <a:pt x="32160" y="147726"/>
                </a:lnTo>
                <a:lnTo>
                  <a:pt x="68242" y="167831"/>
                </a:lnTo>
                <a:lnTo>
                  <a:pt x="114000" y="181015"/>
                </a:lnTo>
                <a:lnTo>
                  <a:pt x="166687" y="185750"/>
                </a:lnTo>
                <a:lnTo>
                  <a:pt x="219374" y="181015"/>
                </a:lnTo>
                <a:lnTo>
                  <a:pt x="265132" y="167831"/>
                </a:lnTo>
                <a:lnTo>
                  <a:pt x="301214" y="147726"/>
                </a:lnTo>
                <a:lnTo>
                  <a:pt x="324877" y="122231"/>
                </a:lnTo>
                <a:lnTo>
                  <a:pt x="333375" y="92875"/>
                </a:lnTo>
                <a:lnTo>
                  <a:pt x="324877" y="63518"/>
                </a:lnTo>
                <a:lnTo>
                  <a:pt x="301214" y="38023"/>
                </a:lnTo>
                <a:lnTo>
                  <a:pt x="265132" y="17918"/>
                </a:lnTo>
                <a:lnTo>
                  <a:pt x="219374" y="4734"/>
                </a:lnTo>
                <a:lnTo>
                  <a:pt x="166687" y="0"/>
                </a:lnTo>
                <a:close/>
              </a:path>
            </a:pathLst>
          </a:custGeom>
          <a:solidFill>
            <a:srgbClr val="BBE0E3"/>
          </a:solidFill>
        </p:spPr>
        <p:txBody>
          <a:bodyPr wrap="square" lIns="0" tIns="0" rIns="0" bIns="0" rtlCol="0"/>
          <a:lstStyle/>
          <a:p>
            <a:endParaRPr sz="1050"/>
          </a:p>
        </p:txBody>
      </p:sp>
      <p:sp>
        <p:nvSpPr>
          <p:cNvPr id="213" name="object 75">
            <a:extLst>
              <a:ext uri="{FF2B5EF4-FFF2-40B4-BE49-F238E27FC236}">
                <a16:creationId xmlns:a16="http://schemas.microsoft.com/office/drawing/2014/main" id="{222CDEBD-04F7-497A-B17D-271E63F149DC}"/>
              </a:ext>
            </a:extLst>
          </p:cNvPr>
          <p:cNvSpPr/>
          <p:nvPr/>
        </p:nvSpPr>
        <p:spPr>
          <a:xfrm>
            <a:off x="7199281" y="5805402"/>
            <a:ext cx="269817" cy="160248"/>
          </a:xfrm>
          <a:custGeom>
            <a:avLst/>
            <a:gdLst/>
            <a:ahLst/>
            <a:cxnLst/>
            <a:rect l="l" t="t" r="r" b="b"/>
            <a:pathLst>
              <a:path w="333375" h="186054">
                <a:moveTo>
                  <a:pt x="0" y="92875"/>
                </a:moveTo>
                <a:lnTo>
                  <a:pt x="32160" y="38023"/>
                </a:lnTo>
                <a:lnTo>
                  <a:pt x="68242" y="17918"/>
                </a:lnTo>
                <a:lnTo>
                  <a:pt x="114000" y="4734"/>
                </a:lnTo>
                <a:lnTo>
                  <a:pt x="166687" y="0"/>
                </a:lnTo>
                <a:lnTo>
                  <a:pt x="219374" y="4734"/>
                </a:lnTo>
                <a:lnTo>
                  <a:pt x="265132" y="17918"/>
                </a:lnTo>
                <a:lnTo>
                  <a:pt x="301214" y="38023"/>
                </a:lnTo>
                <a:lnTo>
                  <a:pt x="324877" y="63518"/>
                </a:lnTo>
                <a:lnTo>
                  <a:pt x="333375" y="92875"/>
                </a:lnTo>
                <a:lnTo>
                  <a:pt x="301214" y="147726"/>
                </a:lnTo>
                <a:lnTo>
                  <a:pt x="265132" y="167831"/>
                </a:lnTo>
                <a:lnTo>
                  <a:pt x="219374" y="181015"/>
                </a:lnTo>
                <a:lnTo>
                  <a:pt x="166687" y="185750"/>
                </a:lnTo>
                <a:lnTo>
                  <a:pt x="114000" y="181015"/>
                </a:lnTo>
                <a:lnTo>
                  <a:pt x="68242" y="167831"/>
                </a:lnTo>
                <a:lnTo>
                  <a:pt x="32160" y="147726"/>
                </a:lnTo>
                <a:lnTo>
                  <a:pt x="8497" y="122231"/>
                </a:lnTo>
                <a:lnTo>
                  <a:pt x="0" y="92875"/>
                </a:lnTo>
                <a:close/>
              </a:path>
            </a:pathLst>
          </a:custGeom>
          <a:ln w="9525">
            <a:solidFill>
              <a:srgbClr val="000000"/>
            </a:solidFill>
          </a:ln>
        </p:spPr>
        <p:txBody>
          <a:bodyPr wrap="square" lIns="0" tIns="0" rIns="0" bIns="0" rtlCol="0"/>
          <a:lstStyle/>
          <a:p>
            <a:endParaRPr sz="1050"/>
          </a:p>
        </p:txBody>
      </p:sp>
      <p:sp>
        <p:nvSpPr>
          <p:cNvPr id="214" name="object 76">
            <a:extLst>
              <a:ext uri="{FF2B5EF4-FFF2-40B4-BE49-F238E27FC236}">
                <a16:creationId xmlns:a16="http://schemas.microsoft.com/office/drawing/2014/main" id="{0357B48C-279B-4F2F-AF28-3F360E8202AB}"/>
              </a:ext>
            </a:extLst>
          </p:cNvPr>
          <p:cNvSpPr txBox="1"/>
          <p:nvPr/>
        </p:nvSpPr>
        <p:spPr>
          <a:xfrm>
            <a:off x="7197739" y="5804882"/>
            <a:ext cx="275470" cy="116527"/>
          </a:xfrm>
          <a:prstGeom prst="rect">
            <a:avLst/>
          </a:prstGeom>
        </p:spPr>
        <p:txBody>
          <a:bodyPr vert="horz" wrap="square" lIns="0" tIns="12065" rIns="0" bIns="0" rtlCol="0">
            <a:spAutoFit/>
          </a:bodyPr>
          <a:lstStyle/>
          <a:p>
            <a:pPr marL="12700">
              <a:lnSpc>
                <a:spcPct val="100000"/>
              </a:lnSpc>
              <a:spcBef>
                <a:spcPts val="95"/>
              </a:spcBef>
            </a:pPr>
            <a:r>
              <a:rPr sz="800" b="1" spc="-5" dirty="0">
                <a:latin typeface="Times New Roman"/>
                <a:cs typeface="Times New Roman"/>
              </a:rPr>
              <a:t>c</a:t>
            </a:r>
            <a:r>
              <a:rPr sz="800" b="1" spc="-10" dirty="0">
                <a:latin typeface="Times New Roman"/>
                <a:cs typeface="Times New Roman"/>
              </a:rPr>
              <a:t>l</a:t>
            </a:r>
            <a:r>
              <a:rPr sz="800" b="1" spc="-20" dirty="0">
                <a:latin typeface="Times New Roman"/>
                <a:cs typeface="Times New Roman"/>
              </a:rPr>
              <a:t>k</a:t>
            </a:r>
            <a:r>
              <a:rPr sz="800" b="1" spc="-5" dirty="0">
                <a:latin typeface="Times New Roman"/>
                <a:cs typeface="Times New Roman"/>
              </a:rPr>
              <a:t>Rx</a:t>
            </a:r>
            <a:endParaRPr sz="800" dirty="0">
              <a:latin typeface="Times New Roman"/>
              <a:cs typeface="Times New Roman"/>
            </a:endParaRPr>
          </a:p>
        </p:txBody>
      </p:sp>
      <p:cxnSp>
        <p:nvCxnSpPr>
          <p:cNvPr id="216" name="Straight Arrow Connector 215"/>
          <p:cNvCxnSpPr/>
          <p:nvPr/>
        </p:nvCxnSpPr>
        <p:spPr bwMode="auto">
          <a:xfrm>
            <a:off x="5596495" y="5110813"/>
            <a:ext cx="667533" cy="7789"/>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8" name="Straight Connector 217"/>
          <p:cNvCxnSpPr/>
          <p:nvPr/>
        </p:nvCxnSpPr>
        <p:spPr bwMode="auto">
          <a:xfrm flipH="1" flipV="1">
            <a:off x="3430866" y="5878905"/>
            <a:ext cx="3772906" cy="13346"/>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6" name="Elbow Connector 225"/>
          <p:cNvCxnSpPr/>
          <p:nvPr/>
        </p:nvCxnSpPr>
        <p:spPr bwMode="auto">
          <a:xfrm rot="5400000" flipH="1" flipV="1">
            <a:off x="5976879" y="5617529"/>
            <a:ext cx="356886" cy="194800"/>
          </a:xfrm>
          <a:prstGeom prst="bentConnector3">
            <a:avLst>
              <a:gd name="adj1" fmla="val 96706"/>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8" name="Elbow Connector 227"/>
          <p:cNvCxnSpPr/>
          <p:nvPr/>
        </p:nvCxnSpPr>
        <p:spPr bwMode="auto">
          <a:xfrm rot="5400000" flipH="1" flipV="1">
            <a:off x="4686363" y="5641526"/>
            <a:ext cx="306446" cy="195002"/>
          </a:xfrm>
          <a:prstGeom prst="bentConnector3">
            <a:avLst>
              <a:gd name="adj1" fmla="val 104394"/>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1" name="Elbow Connector 230"/>
          <p:cNvCxnSpPr/>
          <p:nvPr/>
        </p:nvCxnSpPr>
        <p:spPr bwMode="auto">
          <a:xfrm rot="5400000" flipH="1" flipV="1">
            <a:off x="3398476" y="5630496"/>
            <a:ext cx="291049" cy="207614"/>
          </a:xfrm>
          <a:prstGeom prst="bentConnector3">
            <a:avLst>
              <a:gd name="adj1" fmla="val 100726"/>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35" name="object 8">
            <a:extLst>
              <a:ext uri="{FF2B5EF4-FFF2-40B4-BE49-F238E27FC236}">
                <a16:creationId xmlns:a16="http://schemas.microsoft.com/office/drawing/2014/main" id="{80C6A9C2-52B9-4BAE-9C38-869BFF02978A}"/>
              </a:ext>
            </a:extLst>
          </p:cNvPr>
          <p:cNvSpPr/>
          <p:nvPr/>
        </p:nvSpPr>
        <p:spPr>
          <a:xfrm>
            <a:off x="289447" y="4443478"/>
            <a:ext cx="3029660" cy="1667012"/>
          </a:xfrm>
          <a:custGeom>
            <a:avLst/>
            <a:gdLst/>
            <a:ahLst/>
            <a:cxnLst/>
            <a:rect l="l" t="t" r="r" b="b"/>
            <a:pathLst>
              <a:path w="3743325" h="1935479">
                <a:moveTo>
                  <a:pt x="3604996" y="0"/>
                </a:moveTo>
                <a:lnTo>
                  <a:pt x="138328" y="0"/>
                </a:lnTo>
                <a:lnTo>
                  <a:pt x="94603" y="7052"/>
                </a:lnTo>
                <a:lnTo>
                  <a:pt x="56630" y="26691"/>
                </a:lnTo>
                <a:lnTo>
                  <a:pt x="26687" y="56636"/>
                </a:lnTo>
                <a:lnTo>
                  <a:pt x="7051" y="94608"/>
                </a:lnTo>
                <a:lnTo>
                  <a:pt x="0" y="138328"/>
                </a:lnTo>
                <a:lnTo>
                  <a:pt x="0" y="1796846"/>
                </a:lnTo>
                <a:lnTo>
                  <a:pt x="7051" y="1840565"/>
                </a:lnTo>
                <a:lnTo>
                  <a:pt x="26687" y="1878534"/>
                </a:lnTo>
                <a:lnTo>
                  <a:pt x="56630" y="1908475"/>
                </a:lnTo>
                <a:lnTo>
                  <a:pt x="94603" y="1928111"/>
                </a:lnTo>
                <a:lnTo>
                  <a:pt x="138328" y="1935162"/>
                </a:lnTo>
                <a:lnTo>
                  <a:pt x="3604996" y="1935162"/>
                </a:lnTo>
                <a:lnTo>
                  <a:pt x="3648721" y="1928111"/>
                </a:lnTo>
                <a:lnTo>
                  <a:pt x="3686694" y="1908475"/>
                </a:lnTo>
                <a:lnTo>
                  <a:pt x="3716637" y="1878534"/>
                </a:lnTo>
                <a:lnTo>
                  <a:pt x="3736273" y="1840565"/>
                </a:lnTo>
                <a:lnTo>
                  <a:pt x="3743325" y="1796846"/>
                </a:lnTo>
                <a:lnTo>
                  <a:pt x="3743325" y="138328"/>
                </a:lnTo>
                <a:lnTo>
                  <a:pt x="3736273" y="94608"/>
                </a:lnTo>
                <a:lnTo>
                  <a:pt x="3716637" y="56636"/>
                </a:lnTo>
                <a:lnTo>
                  <a:pt x="3686694" y="26691"/>
                </a:lnTo>
                <a:lnTo>
                  <a:pt x="3648721" y="7052"/>
                </a:lnTo>
                <a:lnTo>
                  <a:pt x="3604996" y="0"/>
                </a:lnTo>
                <a:close/>
              </a:path>
            </a:pathLst>
          </a:custGeom>
          <a:solidFill>
            <a:srgbClr val="FF9900">
              <a:alpha val="23919"/>
            </a:srgbClr>
          </a:solidFill>
        </p:spPr>
        <p:txBody>
          <a:bodyPr wrap="square" lIns="0" tIns="0" rIns="0" bIns="0" rtlCol="0"/>
          <a:lstStyle/>
          <a:p>
            <a:endParaRPr sz="1050"/>
          </a:p>
        </p:txBody>
      </p:sp>
      <p:sp>
        <p:nvSpPr>
          <p:cNvPr id="236" name="object 9">
            <a:extLst>
              <a:ext uri="{FF2B5EF4-FFF2-40B4-BE49-F238E27FC236}">
                <a16:creationId xmlns:a16="http://schemas.microsoft.com/office/drawing/2014/main" id="{E222D94E-2B49-42BC-8843-B363166FCB5C}"/>
              </a:ext>
            </a:extLst>
          </p:cNvPr>
          <p:cNvSpPr/>
          <p:nvPr/>
        </p:nvSpPr>
        <p:spPr>
          <a:xfrm>
            <a:off x="289447" y="4443478"/>
            <a:ext cx="3029660" cy="1667012"/>
          </a:xfrm>
          <a:custGeom>
            <a:avLst/>
            <a:gdLst/>
            <a:ahLst/>
            <a:cxnLst/>
            <a:rect l="l" t="t" r="r" b="b"/>
            <a:pathLst>
              <a:path w="3743325" h="1935479">
                <a:moveTo>
                  <a:pt x="0" y="138328"/>
                </a:moveTo>
                <a:lnTo>
                  <a:pt x="7051" y="94608"/>
                </a:lnTo>
                <a:lnTo>
                  <a:pt x="26687" y="56636"/>
                </a:lnTo>
                <a:lnTo>
                  <a:pt x="56630" y="26691"/>
                </a:lnTo>
                <a:lnTo>
                  <a:pt x="94603" y="7052"/>
                </a:lnTo>
                <a:lnTo>
                  <a:pt x="138328" y="0"/>
                </a:lnTo>
                <a:lnTo>
                  <a:pt x="3604996" y="0"/>
                </a:lnTo>
                <a:lnTo>
                  <a:pt x="3648721" y="7052"/>
                </a:lnTo>
                <a:lnTo>
                  <a:pt x="3686694" y="26691"/>
                </a:lnTo>
                <a:lnTo>
                  <a:pt x="3716637" y="56636"/>
                </a:lnTo>
                <a:lnTo>
                  <a:pt x="3736273" y="94608"/>
                </a:lnTo>
                <a:lnTo>
                  <a:pt x="3743325" y="138328"/>
                </a:lnTo>
                <a:lnTo>
                  <a:pt x="3743325" y="1796846"/>
                </a:lnTo>
                <a:lnTo>
                  <a:pt x="3736273" y="1840565"/>
                </a:lnTo>
                <a:lnTo>
                  <a:pt x="3716637" y="1878534"/>
                </a:lnTo>
                <a:lnTo>
                  <a:pt x="3686694" y="1908475"/>
                </a:lnTo>
                <a:lnTo>
                  <a:pt x="3648721" y="1928111"/>
                </a:lnTo>
                <a:lnTo>
                  <a:pt x="3604996" y="1935162"/>
                </a:lnTo>
                <a:lnTo>
                  <a:pt x="138328" y="1935162"/>
                </a:lnTo>
                <a:lnTo>
                  <a:pt x="94603" y="1928111"/>
                </a:lnTo>
                <a:lnTo>
                  <a:pt x="56630" y="1908475"/>
                </a:lnTo>
                <a:lnTo>
                  <a:pt x="26687" y="1878534"/>
                </a:lnTo>
                <a:lnTo>
                  <a:pt x="7051" y="1840565"/>
                </a:lnTo>
                <a:lnTo>
                  <a:pt x="0" y="1796846"/>
                </a:lnTo>
                <a:lnTo>
                  <a:pt x="0" y="138328"/>
                </a:lnTo>
                <a:close/>
              </a:path>
            </a:pathLst>
          </a:custGeom>
          <a:ln w="9525">
            <a:solidFill>
              <a:srgbClr val="9999FF"/>
            </a:solidFill>
          </a:ln>
        </p:spPr>
        <p:txBody>
          <a:bodyPr wrap="square" lIns="0" tIns="0" rIns="0" bIns="0" rtlCol="0"/>
          <a:lstStyle/>
          <a:p>
            <a:endParaRPr sz="1050"/>
          </a:p>
        </p:txBody>
      </p:sp>
      <p:sp>
        <p:nvSpPr>
          <p:cNvPr id="237" name="object 10">
            <a:extLst>
              <a:ext uri="{FF2B5EF4-FFF2-40B4-BE49-F238E27FC236}">
                <a16:creationId xmlns:a16="http://schemas.microsoft.com/office/drawing/2014/main" id="{E66884DA-4288-4229-8703-C60ECDDAA938}"/>
              </a:ext>
            </a:extLst>
          </p:cNvPr>
          <p:cNvSpPr/>
          <p:nvPr/>
        </p:nvSpPr>
        <p:spPr>
          <a:xfrm>
            <a:off x="2463401" y="4927502"/>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solidFill>
            <a:srgbClr val="FF9900"/>
          </a:solidFill>
        </p:spPr>
        <p:txBody>
          <a:bodyPr wrap="square" lIns="0" tIns="0" rIns="0" bIns="0" rtlCol="0"/>
          <a:lstStyle/>
          <a:p>
            <a:endParaRPr sz="1050"/>
          </a:p>
        </p:txBody>
      </p:sp>
      <p:sp>
        <p:nvSpPr>
          <p:cNvPr id="238" name="object 11">
            <a:extLst>
              <a:ext uri="{FF2B5EF4-FFF2-40B4-BE49-F238E27FC236}">
                <a16:creationId xmlns:a16="http://schemas.microsoft.com/office/drawing/2014/main" id="{8ADBDCBD-DC02-460E-95A7-B616C4F40D9A}"/>
              </a:ext>
            </a:extLst>
          </p:cNvPr>
          <p:cNvSpPr/>
          <p:nvPr/>
        </p:nvSpPr>
        <p:spPr>
          <a:xfrm>
            <a:off x="2463401" y="4927502"/>
            <a:ext cx="541176" cy="795769"/>
          </a:xfrm>
          <a:custGeom>
            <a:avLst/>
            <a:gdLst/>
            <a:ahLst/>
            <a:cxnLst/>
            <a:rect l="l" t="t" r="r" b="b"/>
            <a:pathLst>
              <a:path w="668654" h="923925">
                <a:moveTo>
                  <a:pt x="0" y="0"/>
                </a:moveTo>
                <a:lnTo>
                  <a:pt x="668337" y="0"/>
                </a:lnTo>
                <a:lnTo>
                  <a:pt x="668337" y="923925"/>
                </a:lnTo>
                <a:lnTo>
                  <a:pt x="0" y="923925"/>
                </a:lnTo>
                <a:lnTo>
                  <a:pt x="0" y="0"/>
                </a:lnTo>
                <a:close/>
              </a:path>
            </a:pathLst>
          </a:custGeom>
          <a:ln w="9525">
            <a:solidFill>
              <a:srgbClr val="000000"/>
            </a:solidFill>
          </a:ln>
        </p:spPr>
        <p:txBody>
          <a:bodyPr wrap="square" lIns="0" tIns="0" rIns="0" bIns="0" rtlCol="0"/>
          <a:lstStyle/>
          <a:p>
            <a:endParaRPr sz="1050"/>
          </a:p>
        </p:txBody>
      </p:sp>
      <p:sp>
        <p:nvSpPr>
          <p:cNvPr id="239" name="object 12">
            <a:extLst>
              <a:ext uri="{FF2B5EF4-FFF2-40B4-BE49-F238E27FC236}">
                <a16:creationId xmlns:a16="http://schemas.microsoft.com/office/drawing/2014/main" id="{FBE3CCE2-8C39-4735-9B94-0A179E9D512A}"/>
              </a:ext>
            </a:extLst>
          </p:cNvPr>
          <p:cNvSpPr/>
          <p:nvPr/>
        </p:nvSpPr>
        <p:spPr>
          <a:xfrm>
            <a:off x="2459546" y="5418363"/>
            <a:ext cx="163175" cy="190054"/>
          </a:xfrm>
          <a:prstGeom prst="rect">
            <a:avLst/>
          </a:prstGeom>
          <a:blipFill>
            <a:blip r:embed="rId5" cstate="print"/>
            <a:stretch>
              <a:fillRect/>
            </a:stretch>
          </a:blipFill>
        </p:spPr>
        <p:txBody>
          <a:bodyPr wrap="square" lIns="0" tIns="0" rIns="0" bIns="0" rtlCol="0"/>
          <a:lstStyle/>
          <a:p>
            <a:endParaRPr sz="1050"/>
          </a:p>
        </p:txBody>
      </p:sp>
      <p:sp>
        <p:nvSpPr>
          <p:cNvPr id="240" name="object 13">
            <a:extLst>
              <a:ext uri="{FF2B5EF4-FFF2-40B4-BE49-F238E27FC236}">
                <a16:creationId xmlns:a16="http://schemas.microsoft.com/office/drawing/2014/main" id="{4A193C10-60EF-454D-AC6C-B285894325A8}"/>
              </a:ext>
            </a:extLst>
          </p:cNvPr>
          <p:cNvSpPr/>
          <p:nvPr/>
        </p:nvSpPr>
        <p:spPr>
          <a:xfrm>
            <a:off x="2009851" y="5082007"/>
            <a:ext cx="453807" cy="0"/>
          </a:xfrm>
          <a:custGeom>
            <a:avLst/>
            <a:gdLst/>
            <a:ahLst/>
            <a:cxnLst/>
            <a:rect l="l" t="t" r="r" b="b"/>
            <a:pathLst>
              <a:path w="560704">
                <a:moveTo>
                  <a:pt x="0" y="0"/>
                </a:moveTo>
                <a:lnTo>
                  <a:pt x="560387" y="0"/>
                </a:lnTo>
              </a:path>
            </a:pathLst>
          </a:custGeom>
          <a:ln w="9525">
            <a:solidFill>
              <a:srgbClr val="000000"/>
            </a:solidFill>
          </a:ln>
        </p:spPr>
        <p:txBody>
          <a:bodyPr wrap="square" lIns="0" tIns="0" rIns="0" bIns="0" rtlCol="0"/>
          <a:lstStyle/>
          <a:p>
            <a:endParaRPr sz="1050"/>
          </a:p>
        </p:txBody>
      </p:sp>
      <p:sp>
        <p:nvSpPr>
          <p:cNvPr id="241" name="object 14">
            <a:extLst>
              <a:ext uri="{FF2B5EF4-FFF2-40B4-BE49-F238E27FC236}">
                <a16:creationId xmlns:a16="http://schemas.microsoft.com/office/drawing/2014/main" id="{FA1BBD8B-C7B3-4296-BAEB-356D248784B0}"/>
              </a:ext>
            </a:extLst>
          </p:cNvPr>
          <p:cNvSpPr/>
          <p:nvPr/>
        </p:nvSpPr>
        <p:spPr>
          <a:xfrm>
            <a:off x="2193584" y="5523645"/>
            <a:ext cx="276498" cy="0"/>
          </a:xfrm>
          <a:custGeom>
            <a:avLst/>
            <a:gdLst/>
            <a:ahLst/>
            <a:cxnLst/>
            <a:rect l="l" t="t" r="r" b="b"/>
            <a:pathLst>
              <a:path w="341629">
                <a:moveTo>
                  <a:pt x="0" y="0"/>
                </a:moveTo>
                <a:lnTo>
                  <a:pt x="341312" y="0"/>
                </a:lnTo>
              </a:path>
            </a:pathLst>
          </a:custGeom>
          <a:ln w="9525">
            <a:solidFill>
              <a:srgbClr val="000000"/>
            </a:solidFill>
          </a:ln>
        </p:spPr>
        <p:txBody>
          <a:bodyPr wrap="square" lIns="0" tIns="0" rIns="0" bIns="0" rtlCol="0"/>
          <a:lstStyle/>
          <a:p>
            <a:endParaRPr sz="1050"/>
          </a:p>
        </p:txBody>
      </p:sp>
      <p:sp>
        <p:nvSpPr>
          <p:cNvPr id="242" name="object 15">
            <a:extLst>
              <a:ext uri="{FF2B5EF4-FFF2-40B4-BE49-F238E27FC236}">
                <a16:creationId xmlns:a16="http://schemas.microsoft.com/office/drawing/2014/main" id="{B49F8FB0-A271-44BC-A161-DD701F972669}"/>
              </a:ext>
            </a:extLst>
          </p:cNvPr>
          <p:cNvSpPr/>
          <p:nvPr/>
        </p:nvSpPr>
        <p:spPr>
          <a:xfrm>
            <a:off x="3012029" y="5061498"/>
            <a:ext cx="183989" cy="0"/>
          </a:xfrm>
          <a:custGeom>
            <a:avLst/>
            <a:gdLst/>
            <a:ahLst/>
            <a:cxnLst/>
            <a:rect l="l" t="t" r="r" b="b"/>
            <a:pathLst>
              <a:path w="227329">
                <a:moveTo>
                  <a:pt x="0" y="0"/>
                </a:moveTo>
                <a:lnTo>
                  <a:pt x="227012" y="0"/>
                </a:lnTo>
              </a:path>
            </a:pathLst>
          </a:custGeom>
          <a:ln w="9525">
            <a:solidFill>
              <a:srgbClr val="000000"/>
            </a:solidFill>
          </a:ln>
        </p:spPr>
        <p:txBody>
          <a:bodyPr wrap="square" lIns="0" tIns="0" rIns="0" bIns="0" rtlCol="0"/>
          <a:lstStyle/>
          <a:p>
            <a:endParaRPr sz="1050"/>
          </a:p>
        </p:txBody>
      </p:sp>
      <p:sp>
        <p:nvSpPr>
          <p:cNvPr id="243" name="object 42">
            <a:extLst>
              <a:ext uri="{FF2B5EF4-FFF2-40B4-BE49-F238E27FC236}">
                <a16:creationId xmlns:a16="http://schemas.microsoft.com/office/drawing/2014/main" id="{CB53D5EF-3C92-4166-AB62-C1BA917081DF}"/>
              </a:ext>
            </a:extLst>
          </p:cNvPr>
          <p:cNvSpPr/>
          <p:nvPr/>
        </p:nvSpPr>
        <p:spPr>
          <a:xfrm>
            <a:off x="1741320" y="5600214"/>
            <a:ext cx="0" cy="199626"/>
          </a:xfrm>
          <a:custGeom>
            <a:avLst/>
            <a:gdLst/>
            <a:ahLst/>
            <a:cxnLst/>
            <a:rect l="l" t="t" r="r" b="b"/>
            <a:pathLst>
              <a:path h="231775">
                <a:moveTo>
                  <a:pt x="0" y="0"/>
                </a:moveTo>
                <a:lnTo>
                  <a:pt x="0" y="231775"/>
                </a:lnTo>
              </a:path>
            </a:pathLst>
          </a:custGeom>
          <a:ln w="9525">
            <a:solidFill>
              <a:srgbClr val="000000"/>
            </a:solidFill>
          </a:ln>
        </p:spPr>
        <p:txBody>
          <a:bodyPr wrap="square" lIns="0" tIns="0" rIns="0" bIns="0" rtlCol="0"/>
          <a:lstStyle/>
          <a:p>
            <a:endParaRPr sz="1050"/>
          </a:p>
        </p:txBody>
      </p:sp>
      <p:sp>
        <p:nvSpPr>
          <p:cNvPr id="244" name="object 45">
            <a:extLst>
              <a:ext uri="{FF2B5EF4-FFF2-40B4-BE49-F238E27FC236}">
                <a16:creationId xmlns:a16="http://schemas.microsoft.com/office/drawing/2014/main" id="{C68B8659-CDDC-47A7-A1A3-E37F3DE4BA9D}"/>
              </a:ext>
            </a:extLst>
          </p:cNvPr>
          <p:cNvSpPr/>
          <p:nvPr/>
        </p:nvSpPr>
        <p:spPr>
          <a:xfrm>
            <a:off x="1593562" y="5784794"/>
            <a:ext cx="269817" cy="160248"/>
          </a:xfrm>
          <a:custGeom>
            <a:avLst/>
            <a:gdLst/>
            <a:ahLst/>
            <a:cxnLst/>
            <a:rect l="l" t="t" r="r" b="b"/>
            <a:pathLst>
              <a:path w="333375" h="186054">
                <a:moveTo>
                  <a:pt x="166687" y="0"/>
                </a:moveTo>
                <a:lnTo>
                  <a:pt x="114000" y="4734"/>
                </a:lnTo>
                <a:lnTo>
                  <a:pt x="68242" y="17918"/>
                </a:lnTo>
                <a:lnTo>
                  <a:pt x="32160" y="38023"/>
                </a:lnTo>
                <a:lnTo>
                  <a:pt x="0" y="92875"/>
                </a:lnTo>
                <a:lnTo>
                  <a:pt x="8497" y="122231"/>
                </a:lnTo>
                <a:lnTo>
                  <a:pt x="32160" y="147726"/>
                </a:lnTo>
                <a:lnTo>
                  <a:pt x="68242" y="167831"/>
                </a:lnTo>
                <a:lnTo>
                  <a:pt x="114000" y="181015"/>
                </a:lnTo>
                <a:lnTo>
                  <a:pt x="166687" y="185750"/>
                </a:lnTo>
                <a:lnTo>
                  <a:pt x="219374" y="181015"/>
                </a:lnTo>
                <a:lnTo>
                  <a:pt x="265132" y="167831"/>
                </a:lnTo>
                <a:lnTo>
                  <a:pt x="301214" y="147726"/>
                </a:lnTo>
                <a:lnTo>
                  <a:pt x="324877" y="122231"/>
                </a:lnTo>
                <a:lnTo>
                  <a:pt x="333375" y="92875"/>
                </a:lnTo>
                <a:lnTo>
                  <a:pt x="324877" y="63518"/>
                </a:lnTo>
                <a:lnTo>
                  <a:pt x="301214" y="38023"/>
                </a:lnTo>
                <a:lnTo>
                  <a:pt x="265132" y="17918"/>
                </a:lnTo>
                <a:lnTo>
                  <a:pt x="219374" y="4734"/>
                </a:lnTo>
                <a:lnTo>
                  <a:pt x="166687" y="0"/>
                </a:lnTo>
                <a:close/>
              </a:path>
            </a:pathLst>
          </a:custGeom>
          <a:solidFill>
            <a:srgbClr val="FF9900"/>
          </a:solidFill>
        </p:spPr>
        <p:txBody>
          <a:bodyPr wrap="square" lIns="0" tIns="0" rIns="0" bIns="0" rtlCol="0"/>
          <a:lstStyle/>
          <a:p>
            <a:endParaRPr sz="1050"/>
          </a:p>
        </p:txBody>
      </p:sp>
      <p:sp>
        <p:nvSpPr>
          <p:cNvPr id="245" name="object 46">
            <a:extLst>
              <a:ext uri="{FF2B5EF4-FFF2-40B4-BE49-F238E27FC236}">
                <a16:creationId xmlns:a16="http://schemas.microsoft.com/office/drawing/2014/main" id="{325BFD31-38AE-484F-812C-8273909CF545}"/>
              </a:ext>
            </a:extLst>
          </p:cNvPr>
          <p:cNvSpPr/>
          <p:nvPr/>
        </p:nvSpPr>
        <p:spPr>
          <a:xfrm>
            <a:off x="1593562" y="5784794"/>
            <a:ext cx="269817" cy="160248"/>
          </a:xfrm>
          <a:custGeom>
            <a:avLst/>
            <a:gdLst/>
            <a:ahLst/>
            <a:cxnLst/>
            <a:rect l="l" t="t" r="r" b="b"/>
            <a:pathLst>
              <a:path w="333375" h="186054">
                <a:moveTo>
                  <a:pt x="0" y="92875"/>
                </a:moveTo>
                <a:lnTo>
                  <a:pt x="32160" y="38023"/>
                </a:lnTo>
                <a:lnTo>
                  <a:pt x="68242" y="17918"/>
                </a:lnTo>
                <a:lnTo>
                  <a:pt x="114000" y="4734"/>
                </a:lnTo>
                <a:lnTo>
                  <a:pt x="166687" y="0"/>
                </a:lnTo>
                <a:lnTo>
                  <a:pt x="219374" y="4734"/>
                </a:lnTo>
                <a:lnTo>
                  <a:pt x="265132" y="17918"/>
                </a:lnTo>
                <a:lnTo>
                  <a:pt x="301214" y="38023"/>
                </a:lnTo>
                <a:lnTo>
                  <a:pt x="324877" y="63518"/>
                </a:lnTo>
                <a:lnTo>
                  <a:pt x="333375" y="92875"/>
                </a:lnTo>
                <a:lnTo>
                  <a:pt x="301214" y="147726"/>
                </a:lnTo>
                <a:lnTo>
                  <a:pt x="265132" y="167831"/>
                </a:lnTo>
                <a:lnTo>
                  <a:pt x="219374" y="181015"/>
                </a:lnTo>
                <a:lnTo>
                  <a:pt x="166687" y="185750"/>
                </a:lnTo>
                <a:lnTo>
                  <a:pt x="114000" y="181015"/>
                </a:lnTo>
                <a:lnTo>
                  <a:pt x="68242" y="167831"/>
                </a:lnTo>
                <a:lnTo>
                  <a:pt x="32160" y="147726"/>
                </a:lnTo>
                <a:lnTo>
                  <a:pt x="8497" y="122231"/>
                </a:lnTo>
                <a:lnTo>
                  <a:pt x="0" y="92875"/>
                </a:lnTo>
                <a:close/>
              </a:path>
            </a:pathLst>
          </a:custGeom>
          <a:ln w="9525">
            <a:solidFill>
              <a:srgbClr val="000000"/>
            </a:solidFill>
          </a:ln>
        </p:spPr>
        <p:txBody>
          <a:bodyPr wrap="square" lIns="0" tIns="0" rIns="0" bIns="0" rtlCol="0"/>
          <a:lstStyle/>
          <a:p>
            <a:endParaRPr sz="1050"/>
          </a:p>
        </p:txBody>
      </p:sp>
      <p:sp>
        <p:nvSpPr>
          <p:cNvPr id="246" name="object 47">
            <a:extLst>
              <a:ext uri="{FF2B5EF4-FFF2-40B4-BE49-F238E27FC236}">
                <a16:creationId xmlns:a16="http://schemas.microsoft.com/office/drawing/2014/main" id="{E1358962-07E6-4250-AC95-2D015B3675F6}"/>
              </a:ext>
            </a:extLst>
          </p:cNvPr>
          <p:cNvSpPr txBox="1"/>
          <p:nvPr/>
        </p:nvSpPr>
        <p:spPr>
          <a:xfrm>
            <a:off x="1594457" y="5784279"/>
            <a:ext cx="269303" cy="116527"/>
          </a:xfrm>
          <a:prstGeom prst="rect">
            <a:avLst/>
          </a:prstGeom>
        </p:spPr>
        <p:txBody>
          <a:bodyPr vert="horz" wrap="square" lIns="0" tIns="12065" rIns="0" bIns="0" rtlCol="0">
            <a:spAutoFit/>
          </a:bodyPr>
          <a:lstStyle/>
          <a:p>
            <a:pPr marL="12700">
              <a:lnSpc>
                <a:spcPct val="100000"/>
              </a:lnSpc>
              <a:spcBef>
                <a:spcPts val="95"/>
              </a:spcBef>
            </a:pPr>
            <a:r>
              <a:rPr sz="800" b="1" spc="-5" dirty="0">
                <a:latin typeface="Times New Roman"/>
                <a:cs typeface="Times New Roman"/>
              </a:rPr>
              <a:t>c</a:t>
            </a:r>
            <a:r>
              <a:rPr sz="800" b="1" spc="-10" dirty="0">
                <a:latin typeface="Times New Roman"/>
                <a:cs typeface="Times New Roman"/>
              </a:rPr>
              <a:t>l</a:t>
            </a:r>
            <a:r>
              <a:rPr sz="800" b="1" spc="-20" dirty="0">
                <a:latin typeface="Times New Roman"/>
                <a:cs typeface="Times New Roman"/>
              </a:rPr>
              <a:t>k</a:t>
            </a:r>
            <a:r>
              <a:rPr sz="800" b="1" spc="-10" dirty="0">
                <a:latin typeface="Times New Roman"/>
                <a:cs typeface="Times New Roman"/>
              </a:rPr>
              <a:t>T</a:t>
            </a:r>
            <a:r>
              <a:rPr sz="800" b="1" spc="-5" dirty="0">
                <a:latin typeface="Times New Roman"/>
                <a:cs typeface="Times New Roman"/>
              </a:rPr>
              <a:t>x</a:t>
            </a:r>
            <a:endParaRPr sz="800">
              <a:latin typeface="Times New Roman"/>
              <a:cs typeface="Times New Roman"/>
            </a:endParaRPr>
          </a:p>
        </p:txBody>
      </p:sp>
      <p:sp>
        <p:nvSpPr>
          <p:cNvPr id="247" name="object 48">
            <a:extLst>
              <a:ext uri="{FF2B5EF4-FFF2-40B4-BE49-F238E27FC236}">
                <a16:creationId xmlns:a16="http://schemas.microsoft.com/office/drawing/2014/main" id="{1E1BD693-CD4E-4DAD-96FC-60DA67B0C268}"/>
              </a:ext>
            </a:extLst>
          </p:cNvPr>
          <p:cNvSpPr/>
          <p:nvPr/>
        </p:nvSpPr>
        <p:spPr>
          <a:xfrm>
            <a:off x="1778580" y="5523645"/>
            <a:ext cx="436847" cy="0"/>
          </a:xfrm>
          <a:custGeom>
            <a:avLst/>
            <a:gdLst/>
            <a:ahLst/>
            <a:cxnLst/>
            <a:rect l="l" t="t" r="r" b="b"/>
            <a:pathLst>
              <a:path w="539750">
                <a:moveTo>
                  <a:pt x="0" y="0"/>
                </a:moveTo>
                <a:lnTo>
                  <a:pt x="539750" y="0"/>
                </a:lnTo>
              </a:path>
            </a:pathLst>
          </a:custGeom>
          <a:ln w="9525">
            <a:solidFill>
              <a:srgbClr val="000000"/>
            </a:solidFill>
          </a:ln>
        </p:spPr>
        <p:txBody>
          <a:bodyPr wrap="square" lIns="0" tIns="0" rIns="0" bIns="0" rtlCol="0"/>
          <a:lstStyle/>
          <a:p>
            <a:endParaRPr sz="1050"/>
          </a:p>
        </p:txBody>
      </p:sp>
      <p:sp>
        <p:nvSpPr>
          <p:cNvPr id="248" name="object 49">
            <a:extLst>
              <a:ext uri="{FF2B5EF4-FFF2-40B4-BE49-F238E27FC236}">
                <a16:creationId xmlns:a16="http://schemas.microsoft.com/office/drawing/2014/main" id="{A2F989D4-F9EA-4850-BFFB-5CC43F338226}"/>
              </a:ext>
            </a:extLst>
          </p:cNvPr>
          <p:cNvSpPr/>
          <p:nvPr/>
        </p:nvSpPr>
        <p:spPr>
          <a:xfrm>
            <a:off x="662130" y="4720487"/>
            <a:ext cx="1433370" cy="1006333"/>
          </a:xfrm>
          <a:custGeom>
            <a:avLst/>
            <a:gdLst/>
            <a:ahLst/>
            <a:cxnLst/>
            <a:rect l="l" t="t" r="r" b="b"/>
            <a:pathLst>
              <a:path w="1771014" h="1168400">
                <a:moveTo>
                  <a:pt x="1134665" y="1057827"/>
                </a:moveTo>
                <a:lnTo>
                  <a:pt x="676151" y="1057827"/>
                </a:lnTo>
                <a:lnTo>
                  <a:pt x="705926" y="1091342"/>
                </a:lnTo>
                <a:lnTo>
                  <a:pt x="741363" y="1119560"/>
                </a:lnTo>
                <a:lnTo>
                  <a:pt x="781614" y="1141918"/>
                </a:lnTo>
                <a:lnTo>
                  <a:pt x="825833" y="1157852"/>
                </a:lnTo>
                <a:lnTo>
                  <a:pt x="874679" y="1166992"/>
                </a:lnTo>
                <a:lnTo>
                  <a:pt x="923157" y="1168132"/>
                </a:lnTo>
                <a:lnTo>
                  <a:pt x="970295" y="1161740"/>
                </a:lnTo>
                <a:lnTo>
                  <a:pt x="1015119" y="1148287"/>
                </a:lnTo>
                <a:lnTo>
                  <a:pt x="1056657" y="1128243"/>
                </a:lnTo>
                <a:lnTo>
                  <a:pt x="1093936" y="1102077"/>
                </a:lnTo>
                <a:lnTo>
                  <a:pt x="1125983" y="1070259"/>
                </a:lnTo>
                <a:lnTo>
                  <a:pt x="1134665" y="1057827"/>
                </a:lnTo>
                <a:close/>
              </a:path>
              <a:path w="1771014" h="1168400">
                <a:moveTo>
                  <a:pt x="443819" y="102603"/>
                </a:moveTo>
                <a:lnTo>
                  <a:pt x="397805" y="104743"/>
                </a:lnTo>
                <a:lnTo>
                  <a:pt x="349168" y="114734"/>
                </a:lnTo>
                <a:lnTo>
                  <a:pt x="304557" y="131843"/>
                </a:lnTo>
                <a:lnTo>
                  <a:pt x="264639" y="155280"/>
                </a:lnTo>
                <a:lnTo>
                  <a:pt x="230085" y="184255"/>
                </a:lnTo>
                <a:lnTo>
                  <a:pt x="201561" y="217978"/>
                </a:lnTo>
                <a:lnTo>
                  <a:pt x="179736" y="255657"/>
                </a:lnTo>
                <a:lnTo>
                  <a:pt x="165279" y="296504"/>
                </a:lnTo>
                <a:lnTo>
                  <a:pt x="158858" y="339727"/>
                </a:lnTo>
                <a:lnTo>
                  <a:pt x="161141" y="384537"/>
                </a:lnTo>
                <a:lnTo>
                  <a:pt x="159655" y="388181"/>
                </a:lnTo>
                <a:lnTo>
                  <a:pt x="118767" y="396471"/>
                </a:lnTo>
                <a:lnTo>
                  <a:pt x="81633" y="412908"/>
                </a:lnTo>
                <a:lnTo>
                  <a:pt x="49698" y="436652"/>
                </a:lnTo>
                <a:lnTo>
                  <a:pt x="24413" y="466858"/>
                </a:lnTo>
                <a:lnTo>
                  <a:pt x="5999" y="506647"/>
                </a:lnTo>
                <a:lnTo>
                  <a:pt x="0" y="547984"/>
                </a:lnTo>
                <a:lnTo>
                  <a:pt x="5807" y="588772"/>
                </a:lnTo>
                <a:lnTo>
                  <a:pt x="22816" y="626914"/>
                </a:lnTo>
                <a:lnTo>
                  <a:pt x="50421" y="660313"/>
                </a:lnTo>
                <a:lnTo>
                  <a:pt x="88014" y="686873"/>
                </a:lnTo>
                <a:lnTo>
                  <a:pt x="64663" y="714805"/>
                </a:lnTo>
                <a:lnTo>
                  <a:pt x="48768" y="746234"/>
                </a:lnTo>
                <a:lnTo>
                  <a:pt x="40755" y="779990"/>
                </a:lnTo>
                <a:lnTo>
                  <a:pt x="41050" y="814901"/>
                </a:lnTo>
                <a:lnTo>
                  <a:pt x="52913" y="856495"/>
                </a:lnTo>
                <a:lnTo>
                  <a:pt x="75753" y="892590"/>
                </a:lnTo>
                <a:lnTo>
                  <a:pt x="107680" y="921847"/>
                </a:lnTo>
                <a:lnTo>
                  <a:pt x="146809" y="942928"/>
                </a:lnTo>
                <a:lnTo>
                  <a:pt x="191251" y="954495"/>
                </a:lnTo>
                <a:lnTo>
                  <a:pt x="239119" y="955211"/>
                </a:lnTo>
                <a:lnTo>
                  <a:pt x="240211" y="956938"/>
                </a:lnTo>
                <a:lnTo>
                  <a:pt x="272416" y="998071"/>
                </a:lnTo>
                <a:lnTo>
                  <a:pt x="307735" y="1030107"/>
                </a:lnTo>
                <a:lnTo>
                  <a:pt x="347522" y="1056263"/>
                </a:lnTo>
                <a:lnTo>
                  <a:pt x="390885" y="1076337"/>
                </a:lnTo>
                <a:lnTo>
                  <a:pt x="436931" y="1090130"/>
                </a:lnTo>
                <a:lnTo>
                  <a:pt x="484767" y="1097439"/>
                </a:lnTo>
                <a:lnTo>
                  <a:pt x="533500" y="1098064"/>
                </a:lnTo>
                <a:lnTo>
                  <a:pt x="582237" y="1091804"/>
                </a:lnTo>
                <a:lnTo>
                  <a:pt x="630085" y="1078459"/>
                </a:lnTo>
                <a:lnTo>
                  <a:pt x="676151" y="1057827"/>
                </a:lnTo>
                <a:lnTo>
                  <a:pt x="1134665" y="1057827"/>
                </a:lnTo>
                <a:lnTo>
                  <a:pt x="1151824" y="1033258"/>
                </a:lnTo>
                <a:lnTo>
                  <a:pt x="1170486" y="991546"/>
                </a:lnTo>
                <a:lnTo>
                  <a:pt x="1420228" y="991546"/>
                </a:lnTo>
                <a:lnTo>
                  <a:pt x="1462002" y="962712"/>
                </a:lnTo>
                <a:lnTo>
                  <a:pt x="1491200" y="931432"/>
                </a:lnTo>
                <a:lnTo>
                  <a:pt x="1513357" y="895449"/>
                </a:lnTo>
                <a:lnTo>
                  <a:pt x="1527511" y="855611"/>
                </a:lnTo>
                <a:lnTo>
                  <a:pt x="1532703" y="812768"/>
                </a:lnTo>
                <a:lnTo>
                  <a:pt x="1567563" y="806207"/>
                </a:lnTo>
                <a:lnTo>
                  <a:pt x="1632808" y="781503"/>
                </a:lnTo>
                <a:lnTo>
                  <a:pt x="1699201" y="733182"/>
                </a:lnTo>
                <a:lnTo>
                  <a:pt x="1728567" y="698298"/>
                </a:lnTo>
                <a:lnTo>
                  <a:pt x="1750338" y="660008"/>
                </a:lnTo>
                <a:lnTo>
                  <a:pt x="1764370" y="619297"/>
                </a:lnTo>
                <a:lnTo>
                  <a:pt x="1770518" y="577154"/>
                </a:lnTo>
                <a:lnTo>
                  <a:pt x="1768639" y="534566"/>
                </a:lnTo>
                <a:lnTo>
                  <a:pt x="1758589" y="492522"/>
                </a:lnTo>
                <a:lnTo>
                  <a:pt x="1740223" y="452008"/>
                </a:lnTo>
                <a:lnTo>
                  <a:pt x="1713398" y="414013"/>
                </a:lnTo>
                <a:lnTo>
                  <a:pt x="1716275" y="407673"/>
                </a:lnTo>
                <a:lnTo>
                  <a:pt x="1718902" y="401248"/>
                </a:lnTo>
                <a:lnTo>
                  <a:pt x="1721280" y="394745"/>
                </a:lnTo>
                <a:lnTo>
                  <a:pt x="1723406" y="388169"/>
                </a:lnTo>
                <a:lnTo>
                  <a:pt x="1730993" y="343284"/>
                </a:lnTo>
                <a:lnTo>
                  <a:pt x="1727217" y="299445"/>
                </a:lnTo>
                <a:lnTo>
                  <a:pt x="1713000" y="258103"/>
                </a:lnTo>
                <a:lnTo>
                  <a:pt x="1689262" y="220707"/>
                </a:lnTo>
                <a:lnTo>
                  <a:pt x="1656921" y="188707"/>
                </a:lnTo>
                <a:lnTo>
                  <a:pt x="1616900" y="163552"/>
                </a:lnTo>
                <a:lnTo>
                  <a:pt x="1570117" y="146691"/>
                </a:lnTo>
                <a:lnTo>
                  <a:pt x="1567060" y="136582"/>
                </a:lnTo>
                <a:lnTo>
                  <a:pt x="574818" y="136582"/>
                </a:lnTo>
                <a:lnTo>
                  <a:pt x="533262" y="118691"/>
                </a:lnTo>
                <a:lnTo>
                  <a:pt x="489283" y="107308"/>
                </a:lnTo>
                <a:lnTo>
                  <a:pt x="443819" y="102603"/>
                </a:lnTo>
                <a:close/>
              </a:path>
              <a:path w="1771014" h="1168400">
                <a:moveTo>
                  <a:pt x="1420228" y="991546"/>
                </a:moveTo>
                <a:lnTo>
                  <a:pt x="1170486" y="991546"/>
                </a:lnTo>
                <a:lnTo>
                  <a:pt x="1199273" y="1005316"/>
                </a:lnTo>
                <a:lnTo>
                  <a:pt x="1229749" y="1015363"/>
                </a:lnTo>
                <a:lnTo>
                  <a:pt x="1261471" y="1021569"/>
                </a:lnTo>
                <a:lnTo>
                  <a:pt x="1293994" y="1023816"/>
                </a:lnTo>
                <a:lnTo>
                  <a:pt x="1341757" y="1019841"/>
                </a:lnTo>
                <a:lnTo>
                  <a:pt x="1386320" y="1007765"/>
                </a:lnTo>
                <a:lnTo>
                  <a:pt x="1420228" y="991546"/>
                </a:lnTo>
                <a:close/>
              </a:path>
              <a:path w="1771014" h="1168400">
                <a:moveTo>
                  <a:pt x="774832" y="32298"/>
                </a:moveTo>
                <a:lnTo>
                  <a:pt x="726944" y="35669"/>
                </a:lnTo>
                <a:lnTo>
                  <a:pt x="681225" y="48270"/>
                </a:lnTo>
                <a:lnTo>
                  <a:pt x="639450" y="69615"/>
                </a:lnTo>
                <a:lnTo>
                  <a:pt x="603390" y="99215"/>
                </a:lnTo>
                <a:lnTo>
                  <a:pt x="574818" y="136582"/>
                </a:lnTo>
                <a:lnTo>
                  <a:pt x="1567060" y="136582"/>
                </a:lnTo>
                <a:lnTo>
                  <a:pt x="1561124" y="116948"/>
                </a:lnTo>
                <a:lnTo>
                  <a:pt x="1546687" y="89230"/>
                </a:lnTo>
                <a:lnTo>
                  <a:pt x="1546278" y="88703"/>
                </a:lnTo>
                <a:lnTo>
                  <a:pt x="920766" y="88703"/>
                </a:lnTo>
                <a:lnTo>
                  <a:pt x="909118" y="79105"/>
                </a:lnTo>
                <a:lnTo>
                  <a:pt x="896746" y="70299"/>
                </a:lnTo>
                <a:lnTo>
                  <a:pt x="883699" y="62319"/>
                </a:lnTo>
                <a:lnTo>
                  <a:pt x="870029" y="55200"/>
                </a:lnTo>
                <a:lnTo>
                  <a:pt x="823118" y="38646"/>
                </a:lnTo>
                <a:lnTo>
                  <a:pt x="774832" y="32298"/>
                </a:lnTo>
                <a:close/>
              </a:path>
              <a:path w="1771014" h="1168400">
                <a:moveTo>
                  <a:pt x="1068838" y="13"/>
                </a:moveTo>
                <a:lnTo>
                  <a:pt x="1024004" y="7985"/>
                </a:lnTo>
                <a:lnTo>
                  <a:pt x="982858" y="25882"/>
                </a:lnTo>
                <a:lnTo>
                  <a:pt x="947684" y="53017"/>
                </a:lnTo>
                <a:lnTo>
                  <a:pt x="920766" y="88703"/>
                </a:lnTo>
                <a:lnTo>
                  <a:pt x="1546278" y="88703"/>
                </a:lnTo>
                <a:lnTo>
                  <a:pt x="1527185" y="64131"/>
                </a:lnTo>
                <a:lnTo>
                  <a:pt x="1525919" y="62985"/>
                </a:lnTo>
                <a:lnTo>
                  <a:pt x="1222759" y="62985"/>
                </a:lnTo>
                <a:lnTo>
                  <a:pt x="1209471" y="49034"/>
                </a:lnTo>
                <a:lnTo>
                  <a:pt x="1194551" y="36574"/>
                </a:lnTo>
                <a:lnTo>
                  <a:pt x="1178152" y="25722"/>
                </a:lnTo>
                <a:lnTo>
                  <a:pt x="1160428" y="16592"/>
                </a:lnTo>
                <a:lnTo>
                  <a:pt x="1115074" y="2653"/>
                </a:lnTo>
                <a:lnTo>
                  <a:pt x="1068838" y="13"/>
                </a:lnTo>
                <a:close/>
              </a:path>
              <a:path w="1771014" h="1168400">
                <a:moveTo>
                  <a:pt x="1379889" y="0"/>
                </a:moveTo>
                <a:lnTo>
                  <a:pt x="1336491" y="3211"/>
                </a:lnTo>
                <a:lnTo>
                  <a:pt x="1294715" y="14862"/>
                </a:lnTo>
                <a:lnTo>
                  <a:pt x="1256244" y="34828"/>
                </a:lnTo>
                <a:lnTo>
                  <a:pt x="1222759" y="62985"/>
                </a:lnTo>
                <a:lnTo>
                  <a:pt x="1525919" y="62985"/>
                </a:lnTo>
                <a:lnTo>
                  <a:pt x="1502997" y="42246"/>
                </a:lnTo>
                <a:lnTo>
                  <a:pt x="1464824" y="19393"/>
                </a:lnTo>
                <a:lnTo>
                  <a:pt x="1423227" y="5352"/>
                </a:lnTo>
                <a:lnTo>
                  <a:pt x="1379889" y="0"/>
                </a:lnTo>
                <a:close/>
              </a:path>
            </a:pathLst>
          </a:custGeom>
          <a:solidFill>
            <a:srgbClr val="FF9900"/>
          </a:solidFill>
        </p:spPr>
        <p:txBody>
          <a:bodyPr wrap="square" lIns="0" tIns="0" rIns="0" bIns="0" rtlCol="0"/>
          <a:lstStyle/>
          <a:p>
            <a:endParaRPr sz="1050"/>
          </a:p>
        </p:txBody>
      </p:sp>
      <p:sp>
        <p:nvSpPr>
          <p:cNvPr id="249" name="object 50">
            <a:extLst>
              <a:ext uri="{FF2B5EF4-FFF2-40B4-BE49-F238E27FC236}">
                <a16:creationId xmlns:a16="http://schemas.microsoft.com/office/drawing/2014/main" id="{22B3FE77-E5A4-4700-B0E4-E744D01B096F}"/>
              </a:ext>
            </a:extLst>
          </p:cNvPr>
          <p:cNvSpPr/>
          <p:nvPr/>
        </p:nvSpPr>
        <p:spPr>
          <a:xfrm>
            <a:off x="951357" y="5378832"/>
            <a:ext cx="267637" cy="274750"/>
          </a:xfrm>
          <a:prstGeom prst="rect">
            <a:avLst/>
          </a:prstGeom>
          <a:blipFill>
            <a:blip r:embed="rId6" cstate="print"/>
            <a:stretch>
              <a:fillRect/>
            </a:stretch>
          </a:blipFill>
        </p:spPr>
        <p:txBody>
          <a:bodyPr wrap="square" lIns="0" tIns="0" rIns="0" bIns="0" rtlCol="0"/>
          <a:lstStyle/>
          <a:p>
            <a:endParaRPr sz="1050"/>
          </a:p>
        </p:txBody>
      </p:sp>
      <p:sp>
        <p:nvSpPr>
          <p:cNvPr id="250" name="object 51">
            <a:extLst>
              <a:ext uri="{FF2B5EF4-FFF2-40B4-BE49-F238E27FC236}">
                <a16:creationId xmlns:a16="http://schemas.microsoft.com/office/drawing/2014/main" id="{7685AAFB-231A-49EB-924C-AE31F7D7EAAA}"/>
              </a:ext>
            </a:extLst>
          </p:cNvPr>
          <p:cNvSpPr/>
          <p:nvPr/>
        </p:nvSpPr>
        <p:spPr>
          <a:xfrm>
            <a:off x="662130" y="4720487"/>
            <a:ext cx="1433370" cy="1006333"/>
          </a:xfrm>
          <a:custGeom>
            <a:avLst/>
            <a:gdLst/>
            <a:ahLst/>
            <a:cxnLst/>
            <a:rect l="l" t="t" r="r" b="b"/>
            <a:pathLst>
              <a:path w="1771014" h="1168400">
                <a:moveTo>
                  <a:pt x="161141" y="384537"/>
                </a:moveTo>
                <a:lnTo>
                  <a:pt x="158858" y="339727"/>
                </a:lnTo>
                <a:lnTo>
                  <a:pt x="165279" y="296504"/>
                </a:lnTo>
                <a:lnTo>
                  <a:pt x="179736" y="255657"/>
                </a:lnTo>
                <a:lnTo>
                  <a:pt x="201561" y="217978"/>
                </a:lnTo>
                <a:lnTo>
                  <a:pt x="230085" y="184255"/>
                </a:lnTo>
                <a:lnTo>
                  <a:pt x="264639" y="155280"/>
                </a:lnTo>
                <a:lnTo>
                  <a:pt x="304557" y="131843"/>
                </a:lnTo>
                <a:lnTo>
                  <a:pt x="349168" y="114734"/>
                </a:lnTo>
                <a:lnTo>
                  <a:pt x="397805" y="104743"/>
                </a:lnTo>
                <a:lnTo>
                  <a:pt x="443819" y="102603"/>
                </a:lnTo>
                <a:lnTo>
                  <a:pt x="489283" y="107308"/>
                </a:lnTo>
                <a:lnTo>
                  <a:pt x="533262" y="118691"/>
                </a:lnTo>
                <a:lnTo>
                  <a:pt x="574818" y="136582"/>
                </a:lnTo>
                <a:lnTo>
                  <a:pt x="603390" y="99215"/>
                </a:lnTo>
                <a:lnTo>
                  <a:pt x="639450" y="69615"/>
                </a:lnTo>
                <a:lnTo>
                  <a:pt x="681225" y="48270"/>
                </a:lnTo>
                <a:lnTo>
                  <a:pt x="726944" y="35669"/>
                </a:lnTo>
                <a:lnTo>
                  <a:pt x="774832" y="32298"/>
                </a:lnTo>
                <a:lnTo>
                  <a:pt x="823118" y="38646"/>
                </a:lnTo>
                <a:lnTo>
                  <a:pt x="870029" y="55200"/>
                </a:lnTo>
                <a:lnTo>
                  <a:pt x="909118" y="79105"/>
                </a:lnTo>
                <a:lnTo>
                  <a:pt x="920766" y="88703"/>
                </a:lnTo>
                <a:lnTo>
                  <a:pt x="947684" y="53017"/>
                </a:lnTo>
                <a:lnTo>
                  <a:pt x="982858" y="25882"/>
                </a:lnTo>
                <a:lnTo>
                  <a:pt x="1024004" y="7985"/>
                </a:lnTo>
                <a:lnTo>
                  <a:pt x="1068838" y="13"/>
                </a:lnTo>
                <a:lnTo>
                  <a:pt x="1115074" y="2653"/>
                </a:lnTo>
                <a:lnTo>
                  <a:pt x="1160428" y="16592"/>
                </a:lnTo>
                <a:lnTo>
                  <a:pt x="1194551" y="36574"/>
                </a:lnTo>
                <a:lnTo>
                  <a:pt x="1222759" y="62985"/>
                </a:lnTo>
                <a:lnTo>
                  <a:pt x="1256244" y="34828"/>
                </a:lnTo>
                <a:lnTo>
                  <a:pt x="1294715" y="14862"/>
                </a:lnTo>
                <a:lnTo>
                  <a:pt x="1336491" y="3211"/>
                </a:lnTo>
                <a:lnTo>
                  <a:pt x="1379889" y="0"/>
                </a:lnTo>
                <a:lnTo>
                  <a:pt x="1423227" y="5352"/>
                </a:lnTo>
                <a:lnTo>
                  <a:pt x="1464824" y="19393"/>
                </a:lnTo>
                <a:lnTo>
                  <a:pt x="1502997" y="42246"/>
                </a:lnTo>
                <a:lnTo>
                  <a:pt x="1546687" y="89230"/>
                </a:lnTo>
                <a:lnTo>
                  <a:pt x="1570117" y="146691"/>
                </a:lnTo>
                <a:lnTo>
                  <a:pt x="1616900" y="163552"/>
                </a:lnTo>
                <a:lnTo>
                  <a:pt x="1656921" y="188707"/>
                </a:lnTo>
                <a:lnTo>
                  <a:pt x="1689262" y="220707"/>
                </a:lnTo>
                <a:lnTo>
                  <a:pt x="1713000" y="258103"/>
                </a:lnTo>
                <a:lnTo>
                  <a:pt x="1727217" y="299445"/>
                </a:lnTo>
                <a:lnTo>
                  <a:pt x="1730993" y="343284"/>
                </a:lnTo>
                <a:lnTo>
                  <a:pt x="1723406" y="388169"/>
                </a:lnTo>
                <a:lnTo>
                  <a:pt x="1721280" y="394745"/>
                </a:lnTo>
                <a:lnTo>
                  <a:pt x="1718902" y="401248"/>
                </a:lnTo>
                <a:lnTo>
                  <a:pt x="1716275" y="407673"/>
                </a:lnTo>
                <a:lnTo>
                  <a:pt x="1713398" y="414013"/>
                </a:lnTo>
                <a:lnTo>
                  <a:pt x="1740223" y="452008"/>
                </a:lnTo>
                <a:lnTo>
                  <a:pt x="1758589" y="492522"/>
                </a:lnTo>
                <a:lnTo>
                  <a:pt x="1768639" y="534566"/>
                </a:lnTo>
                <a:lnTo>
                  <a:pt x="1770518" y="577154"/>
                </a:lnTo>
                <a:lnTo>
                  <a:pt x="1764370" y="619297"/>
                </a:lnTo>
                <a:lnTo>
                  <a:pt x="1750338" y="660008"/>
                </a:lnTo>
                <a:lnTo>
                  <a:pt x="1728567" y="698298"/>
                </a:lnTo>
                <a:lnTo>
                  <a:pt x="1699201" y="733182"/>
                </a:lnTo>
                <a:lnTo>
                  <a:pt x="1662382" y="763670"/>
                </a:lnTo>
                <a:lnTo>
                  <a:pt x="1601067" y="795734"/>
                </a:lnTo>
                <a:lnTo>
                  <a:pt x="1532703" y="812768"/>
                </a:lnTo>
                <a:lnTo>
                  <a:pt x="1527511" y="855611"/>
                </a:lnTo>
                <a:lnTo>
                  <a:pt x="1513357" y="895449"/>
                </a:lnTo>
                <a:lnTo>
                  <a:pt x="1491200" y="931432"/>
                </a:lnTo>
                <a:lnTo>
                  <a:pt x="1462002" y="962712"/>
                </a:lnTo>
                <a:lnTo>
                  <a:pt x="1426722" y="988440"/>
                </a:lnTo>
                <a:lnTo>
                  <a:pt x="1386320" y="1007765"/>
                </a:lnTo>
                <a:lnTo>
                  <a:pt x="1341757" y="1019841"/>
                </a:lnTo>
                <a:lnTo>
                  <a:pt x="1293994" y="1023816"/>
                </a:lnTo>
                <a:lnTo>
                  <a:pt x="1261471" y="1021569"/>
                </a:lnTo>
                <a:lnTo>
                  <a:pt x="1229749" y="1015363"/>
                </a:lnTo>
                <a:lnTo>
                  <a:pt x="1199273" y="1005316"/>
                </a:lnTo>
                <a:lnTo>
                  <a:pt x="1170486" y="991546"/>
                </a:lnTo>
                <a:lnTo>
                  <a:pt x="1151824" y="1033258"/>
                </a:lnTo>
                <a:lnTo>
                  <a:pt x="1125983" y="1070259"/>
                </a:lnTo>
                <a:lnTo>
                  <a:pt x="1093936" y="1102077"/>
                </a:lnTo>
                <a:lnTo>
                  <a:pt x="1056657" y="1128243"/>
                </a:lnTo>
                <a:lnTo>
                  <a:pt x="1015119" y="1148287"/>
                </a:lnTo>
                <a:lnTo>
                  <a:pt x="970295" y="1161740"/>
                </a:lnTo>
                <a:lnTo>
                  <a:pt x="923157" y="1168132"/>
                </a:lnTo>
                <a:lnTo>
                  <a:pt x="874679" y="1166992"/>
                </a:lnTo>
                <a:lnTo>
                  <a:pt x="825833" y="1157852"/>
                </a:lnTo>
                <a:lnTo>
                  <a:pt x="781614" y="1141918"/>
                </a:lnTo>
                <a:lnTo>
                  <a:pt x="741363" y="1119560"/>
                </a:lnTo>
                <a:lnTo>
                  <a:pt x="705926" y="1091342"/>
                </a:lnTo>
                <a:lnTo>
                  <a:pt x="676151" y="1057827"/>
                </a:lnTo>
                <a:lnTo>
                  <a:pt x="630085" y="1078459"/>
                </a:lnTo>
                <a:lnTo>
                  <a:pt x="582237" y="1091804"/>
                </a:lnTo>
                <a:lnTo>
                  <a:pt x="533500" y="1098064"/>
                </a:lnTo>
                <a:lnTo>
                  <a:pt x="484767" y="1097439"/>
                </a:lnTo>
                <a:lnTo>
                  <a:pt x="436931" y="1090130"/>
                </a:lnTo>
                <a:lnTo>
                  <a:pt x="390885" y="1076337"/>
                </a:lnTo>
                <a:lnTo>
                  <a:pt x="347522" y="1056263"/>
                </a:lnTo>
                <a:lnTo>
                  <a:pt x="307735" y="1030107"/>
                </a:lnTo>
                <a:lnTo>
                  <a:pt x="272416" y="998071"/>
                </a:lnTo>
                <a:lnTo>
                  <a:pt x="242459" y="960355"/>
                </a:lnTo>
                <a:lnTo>
                  <a:pt x="239119" y="955211"/>
                </a:lnTo>
                <a:lnTo>
                  <a:pt x="191251" y="954495"/>
                </a:lnTo>
                <a:lnTo>
                  <a:pt x="146809" y="942928"/>
                </a:lnTo>
                <a:lnTo>
                  <a:pt x="107680" y="921847"/>
                </a:lnTo>
                <a:lnTo>
                  <a:pt x="75753" y="892590"/>
                </a:lnTo>
                <a:lnTo>
                  <a:pt x="52913" y="856495"/>
                </a:lnTo>
                <a:lnTo>
                  <a:pt x="41050" y="814901"/>
                </a:lnTo>
                <a:lnTo>
                  <a:pt x="40755" y="779990"/>
                </a:lnTo>
                <a:lnTo>
                  <a:pt x="48768" y="746234"/>
                </a:lnTo>
                <a:lnTo>
                  <a:pt x="64663" y="714805"/>
                </a:lnTo>
                <a:lnTo>
                  <a:pt x="88014" y="686873"/>
                </a:lnTo>
                <a:lnTo>
                  <a:pt x="50421" y="660313"/>
                </a:lnTo>
                <a:lnTo>
                  <a:pt x="22816" y="626914"/>
                </a:lnTo>
                <a:lnTo>
                  <a:pt x="5807" y="588772"/>
                </a:lnTo>
                <a:lnTo>
                  <a:pt x="0" y="547984"/>
                </a:lnTo>
                <a:lnTo>
                  <a:pt x="5999" y="506647"/>
                </a:lnTo>
                <a:lnTo>
                  <a:pt x="24413" y="466858"/>
                </a:lnTo>
                <a:lnTo>
                  <a:pt x="49698" y="436652"/>
                </a:lnTo>
                <a:lnTo>
                  <a:pt x="81633" y="412908"/>
                </a:lnTo>
                <a:lnTo>
                  <a:pt x="118767" y="396471"/>
                </a:lnTo>
                <a:lnTo>
                  <a:pt x="159655" y="388181"/>
                </a:lnTo>
                <a:lnTo>
                  <a:pt x="161141" y="384537"/>
                </a:lnTo>
                <a:close/>
              </a:path>
            </a:pathLst>
          </a:custGeom>
          <a:ln w="9525">
            <a:solidFill>
              <a:srgbClr val="000000"/>
            </a:solidFill>
          </a:ln>
        </p:spPr>
        <p:txBody>
          <a:bodyPr wrap="square" lIns="0" tIns="0" rIns="0" bIns="0" rtlCol="0"/>
          <a:lstStyle/>
          <a:p>
            <a:endParaRPr sz="1050"/>
          </a:p>
        </p:txBody>
      </p:sp>
      <p:sp>
        <p:nvSpPr>
          <p:cNvPr id="251" name="object 52">
            <a:extLst>
              <a:ext uri="{FF2B5EF4-FFF2-40B4-BE49-F238E27FC236}">
                <a16:creationId xmlns:a16="http://schemas.microsoft.com/office/drawing/2014/main" id="{46BAF69D-6D27-4FE0-8B91-F9E229CE24F3}"/>
              </a:ext>
            </a:extLst>
          </p:cNvPr>
          <p:cNvSpPr/>
          <p:nvPr/>
        </p:nvSpPr>
        <p:spPr>
          <a:xfrm>
            <a:off x="1166460" y="5378832"/>
            <a:ext cx="52936" cy="56333"/>
          </a:xfrm>
          <a:custGeom>
            <a:avLst/>
            <a:gdLst/>
            <a:ahLst/>
            <a:cxnLst/>
            <a:rect l="l" t="t" r="r" b="b"/>
            <a:pathLst>
              <a:path w="65405" h="65404">
                <a:moveTo>
                  <a:pt x="64909" y="32461"/>
                </a:moveTo>
                <a:lnTo>
                  <a:pt x="62359" y="45093"/>
                </a:lnTo>
                <a:lnTo>
                  <a:pt x="55403" y="55411"/>
                </a:lnTo>
                <a:lnTo>
                  <a:pt x="45085" y="62370"/>
                </a:lnTo>
                <a:lnTo>
                  <a:pt x="32448" y="64922"/>
                </a:lnTo>
                <a:lnTo>
                  <a:pt x="19818" y="62370"/>
                </a:lnTo>
                <a:lnTo>
                  <a:pt x="9504" y="55411"/>
                </a:lnTo>
                <a:lnTo>
                  <a:pt x="2550" y="45093"/>
                </a:lnTo>
                <a:lnTo>
                  <a:pt x="0" y="32461"/>
                </a:lnTo>
                <a:lnTo>
                  <a:pt x="2550" y="19829"/>
                </a:lnTo>
                <a:lnTo>
                  <a:pt x="9504" y="9510"/>
                </a:lnTo>
                <a:lnTo>
                  <a:pt x="19818" y="2552"/>
                </a:lnTo>
                <a:lnTo>
                  <a:pt x="32448" y="0"/>
                </a:lnTo>
                <a:lnTo>
                  <a:pt x="45085" y="2552"/>
                </a:lnTo>
                <a:lnTo>
                  <a:pt x="55403" y="9510"/>
                </a:lnTo>
                <a:lnTo>
                  <a:pt x="62359" y="19829"/>
                </a:lnTo>
                <a:lnTo>
                  <a:pt x="64909" y="32461"/>
                </a:lnTo>
                <a:close/>
              </a:path>
            </a:pathLst>
          </a:custGeom>
          <a:ln w="9525">
            <a:solidFill>
              <a:srgbClr val="000000"/>
            </a:solidFill>
          </a:ln>
        </p:spPr>
        <p:txBody>
          <a:bodyPr wrap="square" lIns="0" tIns="0" rIns="0" bIns="0" rtlCol="0"/>
          <a:lstStyle/>
          <a:p>
            <a:endParaRPr sz="1050"/>
          </a:p>
        </p:txBody>
      </p:sp>
      <p:sp>
        <p:nvSpPr>
          <p:cNvPr id="252" name="object 53">
            <a:extLst>
              <a:ext uri="{FF2B5EF4-FFF2-40B4-BE49-F238E27FC236}">
                <a16:creationId xmlns:a16="http://schemas.microsoft.com/office/drawing/2014/main" id="{48749F2D-DE86-459E-8205-538323A58047}"/>
              </a:ext>
            </a:extLst>
          </p:cNvPr>
          <p:cNvSpPr/>
          <p:nvPr/>
        </p:nvSpPr>
        <p:spPr>
          <a:xfrm>
            <a:off x="1078032" y="5413189"/>
            <a:ext cx="105357" cy="112119"/>
          </a:xfrm>
          <a:custGeom>
            <a:avLst/>
            <a:gdLst/>
            <a:ahLst/>
            <a:cxnLst/>
            <a:rect l="l" t="t" r="r" b="b"/>
            <a:pathLst>
              <a:path w="130175" h="130175">
                <a:moveTo>
                  <a:pt x="129819" y="64909"/>
                </a:moveTo>
                <a:lnTo>
                  <a:pt x="124718" y="90176"/>
                </a:lnTo>
                <a:lnTo>
                  <a:pt x="110809" y="110809"/>
                </a:lnTo>
                <a:lnTo>
                  <a:pt x="90176" y="124718"/>
                </a:lnTo>
                <a:lnTo>
                  <a:pt x="64909" y="129819"/>
                </a:lnTo>
                <a:lnTo>
                  <a:pt x="39642" y="124718"/>
                </a:lnTo>
                <a:lnTo>
                  <a:pt x="19010" y="110809"/>
                </a:lnTo>
                <a:lnTo>
                  <a:pt x="5100" y="90176"/>
                </a:lnTo>
                <a:lnTo>
                  <a:pt x="0" y="64909"/>
                </a:lnTo>
                <a:lnTo>
                  <a:pt x="5100" y="39642"/>
                </a:lnTo>
                <a:lnTo>
                  <a:pt x="19010" y="19010"/>
                </a:lnTo>
                <a:lnTo>
                  <a:pt x="39642" y="5100"/>
                </a:lnTo>
                <a:lnTo>
                  <a:pt x="64909" y="0"/>
                </a:lnTo>
                <a:lnTo>
                  <a:pt x="90176" y="5100"/>
                </a:lnTo>
                <a:lnTo>
                  <a:pt x="110809" y="19010"/>
                </a:lnTo>
                <a:lnTo>
                  <a:pt x="124718" y="39642"/>
                </a:lnTo>
                <a:lnTo>
                  <a:pt x="129819" y="64909"/>
                </a:lnTo>
                <a:close/>
              </a:path>
            </a:pathLst>
          </a:custGeom>
          <a:ln w="9525">
            <a:solidFill>
              <a:srgbClr val="000000"/>
            </a:solidFill>
          </a:ln>
        </p:spPr>
        <p:txBody>
          <a:bodyPr wrap="square" lIns="0" tIns="0" rIns="0" bIns="0" rtlCol="0"/>
          <a:lstStyle/>
          <a:p>
            <a:endParaRPr sz="1050"/>
          </a:p>
        </p:txBody>
      </p:sp>
      <p:sp>
        <p:nvSpPr>
          <p:cNvPr id="253" name="object 54">
            <a:extLst>
              <a:ext uri="{FF2B5EF4-FFF2-40B4-BE49-F238E27FC236}">
                <a16:creationId xmlns:a16="http://schemas.microsoft.com/office/drawing/2014/main" id="{FB7F6853-891A-492E-AE66-0A7F9A134A60}"/>
              </a:ext>
            </a:extLst>
          </p:cNvPr>
          <p:cNvSpPr/>
          <p:nvPr/>
        </p:nvSpPr>
        <p:spPr>
          <a:xfrm>
            <a:off x="951357" y="5485853"/>
            <a:ext cx="157779" cy="167904"/>
          </a:xfrm>
          <a:custGeom>
            <a:avLst/>
            <a:gdLst/>
            <a:ahLst/>
            <a:cxnLst/>
            <a:rect l="l" t="t" r="r" b="b"/>
            <a:pathLst>
              <a:path w="194944" h="194945">
                <a:moveTo>
                  <a:pt x="194729" y="97370"/>
                </a:moveTo>
                <a:lnTo>
                  <a:pt x="187076" y="135270"/>
                </a:lnTo>
                <a:lnTo>
                  <a:pt x="166208" y="166220"/>
                </a:lnTo>
                <a:lnTo>
                  <a:pt x="135257" y="187089"/>
                </a:lnTo>
                <a:lnTo>
                  <a:pt x="97358" y="194741"/>
                </a:lnTo>
                <a:lnTo>
                  <a:pt x="59461" y="187089"/>
                </a:lnTo>
                <a:lnTo>
                  <a:pt x="28514" y="166220"/>
                </a:lnTo>
                <a:lnTo>
                  <a:pt x="7650" y="135270"/>
                </a:lnTo>
                <a:lnTo>
                  <a:pt x="0" y="97370"/>
                </a:lnTo>
                <a:lnTo>
                  <a:pt x="7650" y="59471"/>
                </a:lnTo>
                <a:lnTo>
                  <a:pt x="28514" y="28521"/>
                </a:lnTo>
                <a:lnTo>
                  <a:pt x="59461" y="7652"/>
                </a:lnTo>
                <a:lnTo>
                  <a:pt x="97358" y="0"/>
                </a:lnTo>
                <a:lnTo>
                  <a:pt x="135257" y="7652"/>
                </a:lnTo>
                <a:lnTo>
                  <a:pt x="166208" y="28521"/>
                </a:lnTo>
                <a:lnTo>
                  <a:pt x="187076" y="59471"/>
                </a:lnTo>
                <a:lnTo>
                  <a:pt x="194729" y="97370"/>
                </a:lnTo>
                <a:close/>
              </a:path>
            </a:pathLst>
          </a:custGeom>
          <a:ln w="9525">
            <a:solidFill>
              <a:srgbClr val="000000"/>
            </a:solidFill>
          </a:ln>
        </p:spPr>
        <p:txBody>
          <a:bodyPr wrap="square" lIns="0" tIns="0" rIns="0" bIns="0" rtlCol="0"/>
          <a:lstStyle/>
          <a:p>
            <a:endParaRPr sz="1050"/>
          </a:p>
        </p:txBody>
      </p:sp>
      <p:sp>
        <p:nvSpPr>
          <p:cNvPr id="254" name="object 55">
            <a:extLst>
              <a:ext uri="{FF2B5EF4-FFF2-40B4-BE49-F238E27FC236}">
                <a16:creationId xmlns:a16="http://schemas.microsoft.com/office/drawing/2014/main" id="{F4E344C4-57A4-446C-BBF2-11AE2F83B3F7}"/>
              </a:ext>
            </a:extLst>
          </p:cNvPr>
          <p:cNvSpPr/>
          <p:nvPr/>
        </p:nvSpPr>
        <p:spPr>
          <a:xfrm>
            <a:off x="734896" y="5308158"/>
            <a:ext cx="84285" cy="19142"/>
          </a:xfrm>
          <a:custGeom>
            <a:avLst/>
            <a:gdLst/>
            <a:ahLst/>
            <a:cxnLst/>
            <a:rect l="l" t="t" r="r" b="b"/>
            <a:pathLst>
              <a:path w="104140" h="22225">
                <a:moveTo>
                  <a:pt x="103695" y="21551"/>
                </a:moveTo>
                <a:lnTo>
                  <a:pt x="76627" y="21591"/>
                </a:lnTo>
                <a:lnTo>
                  <a:pt x="50018" y="17948"/>
                </a:lnTo>
                <a:lnTo>
                  <a:pt x="24324" y="10718"/>
                </a:lnTo>
                <a:lnTo>
                  <a:pt x="0" y="0"/>
                </a:lnTo>
              </a:path>
            </a:pathLst>
          </a:custGeom>
          <a:ln w="9525">
            <a:solidFill>
              <a:srgbClr val="000000"/>
            </a:solidFill>
          </a:ln>
        </p:spPr>
        <p:txBody>
          <a:bodyPr wrap="square" lIns="0" tIns="0" rIns="0" bIns="0" rtlCol="0"/>
          <a:lstStyle/>
          <a:p>
            <a:endParaRPr sz="1050"/>
          </a:p>
        </p:txBody>
      </p:sp>
      <p:sp>
        <p:nvSpPr>
          <p:cNvPr id="255" name="object 56">
            <a:extLst>
              <a:ext uri="{FF2B5EF4-FFF2-40B4-BE49-F238E27FC236}">
                <a16:creationId xmlns:a16="http://schemas.microsoft.com/office/drawing/2014/main" id="{1B93F6AD-3B29-4B0E-B6FB-A4DB371C9FAE}"/>
              </a:ext>
            </a:extLst>
          </p:cNvPr>
          <p:cNvSpPr/>
          <p:nvPr/>
        </p:nvSpPr>
        <p:spPr>
          <a:xfrm>
            <a:off x="856155" y="5529901"/>
            <a:ext cx="37003" cy="9298"/>
          </a:xfrm>
          <a:custGeom>
            <a:avLst/>
            <a:gdLst/>
            <a:ahLst/>
            <a:cxnLst/>
            <a:rect l="l" t="t" r="r" b="b"/>
            <a:pathLst>
              <a:path w="45719" h="10795">
                <a:moveTo>
                  <a:pt x="45364" y="0"/>
                </a:moveTo>
                <a:lnTo>
                  <a:pt x="34323" y="3577"/>
                </a:lnTo>
                <a:lnTo>
                  <a:pt x="23058" y="6494"/>
                </a:lnTo>
                <a:lnTo>
                  <a:pt x="11604" y="8742"/>
                </a:lnTo>
                <a:lnTo>
                  <a:pt x="0" y="10312"/>
                </a:lnTo>
              </a:path>
            </a:pathLst>
          </a:custGeom>
          <a:ln w="9525">
            <a:solidFill>
              <a:srgbClr val="000000"/>
            </a:solidFill>
          </a:ln>
        </p:spPr>
        <p:txBody>
          <a:bodyPr wrap="square" lIns="0" tIns="0" rIns="0" bIns="0" rtlCol="0"/>
          <a:lstStyle/>
          <a:p>
            <a:endParaRPr sz="1050"/>
          </a:p>
        </p:txBody>
      </p:sp>
      <p:sp>
        <p:nvSpPr>
          <p:cNvPr id="256" name="object 57">
            <a:extLst>
              <a:ext uri="{FF2B5EF4-FFF2-40B4-BE49-F238E27FC236}">
                <a16:creationId xmlns:a16="http://schemas.microsoft.com/office/drawing/2014/main" id="{228651EC-E190-4E34-8556-FA9CBBCCDD23}"/>
              </a:ext>
            </a:extLst>
          </p:cNvPr>
          <p:cNvSpPr/>
          <p:nvPr/>
        </p:nvSpPr>
        <p:spPr>
          <a:xfrm>
            <a:off x="1187161" y="5586989"/>
            <a:ext cx="22613" cy="41019"/>
          </a:xfrm>
          <a:custGeom>
            <a:avLst/>
            <a:gdLst/>
            <a:ahLst/>
            <a:cxnLst/>
            <a:rect l="l" t="t" r="r" b="b"/>
            <a:pathLst>
              <a:path w="27939" h="47625">
                <a:moveTo>
                  <a:pt x="27343" y="47066"/>
                </a:moveTo>
                <a:lnTo>
                  <a:pt x="19468" y="35804"/>
                </a:lnTo>
                <a:lnTo>
                  <a:pt x="12276" y="24190"/>
                </a:lnTo>
                <a:lnTo>
                  <a:pt x="5781" y="12247"/>
                </a:lnTo>
                <a:lnTo>
                  <a:pt x="0" y="0"/>
                </a:lnTo>
              </a:path>
            </a:pathLst>
          </a:custGeom>
          <a:ln w="9525">
            <a:solidFill>
              <a:srgbClr val="000000"/>
            </a:solidFill>
          </a:ln>
        </p:spPr>
        <p:txBody>
          <a:bodyPr wrap="square" lIns="0" tIns="0" rIns="0" bIns="0" rtlCol="0"/>
          <a:lstStyle/>
          <a:p>
            <a:endParaRPr sz="1050"/>
          </a:p>
        </p:txBody>
      </p:sp>
      <p:sp>
        <p:nvSpPr>
          <p:cNvPr id="257" name="object 58">
            <a:extLst>
              <a:ext uri="{FF2B5EF4-FFF2-40B4-BE49-F238E27FC236}">
                <a16:creationId xmlns:a16="http://schemas.microsoft.com/office/drawing/2014/main" id="{EE306274-1966-4C0B-9303-07E3A7B2C45E}"/>
              </a:ext>
            </a:extLst>
          </p:cNvPr>
          <p:cNvSpPr/>
          <p:nvPr/>
        </p:nvSpPr>
        <p:spPr>
          <a:xfrm>
            <a:off x="1609608" y="5526445"/>
            <a:ext cx="9251" cy="44847"/>
          </a:xfrm>
          <a:custGeom>
            <a:avLst/>
            <a:gdLst/>
            <a:ahLst/>
            <a:cxnLst/>
            <a:rect l="l" t="t" r="r" b="b"/>
            <a:pathLst>
              <a:path w="11430" h="52070">
                <a:moveTo>
                  <a:pt x="10909" y="0"/>
                </a:moveTo>
                <a:lnTo>
                  <a:pt x="9317" y="13092"/>
                </a:lnTo>
                <a:lnTo>
                  <a:pt x="6964" y="26081"/>
                </a:lnTo>
                <a:lnTo>
                  <a:pt x="3856" y="38938"/>
                </a:lnTo>
                <a:lnTo>
                  <a:pt x="0" y="51638"/>
                </a:lnTo>
              </a:path>
            </a:pathLst>
          </a:custGeom>
          <a:ln w="9525">
            <a:solidFill>
              <a:srgbClr val="000000"/>
            </a:solidFill>
          </a:ln>
        </p:spPr>
        <p:txBody>
          <a:bodyPr wrap="square" lIns="0" tIns="0" rIns="0" bIns="0" rtlCol="0"/>
          <a:lstStyle/>
          <a:p>
            <a:endParaRPr sz="1050"/>
          </a:p>
        </p:txBody>
      </p:sp>
      <p:sp>
        <p:nvSpPr>
          <p:cNvPr id="258" name="object 59">
            <a:extLst>
              <a:ext uri="{FF2B5EF4-FFF2-40B4-BE49-F238E27FC236}">
                <a16:creationId xmlns:a16="http://schemas.microsoft.com/office/drawing/2014/main" id="{5EBBE9B7-CD71-4027-84AF-3ED350DB801B}"/>
              </a:ext>
            </a:extLst>
          </p:cNvPr>
          <p:cNvSpPr/>
          <p:nvPr/>
        </p:nvSpPr>
        <p:spPr>
          <a:xfrm>
            <a:off x="1794101" y="5251640"/>
            <a:ext cx="107927" cy="166264"/>
          </a:xfrm>
          <a:custGeom>
            <a:avLst/>
            <a:gdLst/>
            <a:ahLst/>
            <a:cxnLst/>
            <a:rect l="l" t="t" r="r" b="b"/>
            <a:pathLst>
              <a:path w="133350" h="193039">
                <a:moveTo>
                  <a:pt x="0" y="0"/>
                </a:moveTo>
                <a:lnTo>
                  <a:pt x="45423" y="25991"/>
                </a:lnTo>
                <a:lnTo>
                  <a:pt x="82514" y="59834"/>
                </a:lnTo>
                <a:lnTo>
                  <a:pt x="110204" y="99980"/>
                </a:lnTo>
                <a:lnTo>
                  <a:pt x="127425" y="144881"/>
                </a:lnTo>
                <a:lnTo>
                  <a:pt x="133108" y="192989"/>
                </a:lnTo>
              </a:path>
            </a:pathLst>
          </a:custGeom>
          <a:ln w="9525">
            <a:solidFill>
              <a:srgbClr val="000000"/>
            </a:solidFill>
          </a:ln>
        </p:spPr>
        <p:txBody>
          <a:bodyPr wrap="square" lIns="0" tIns="0" rIns="0" bIns="0" rtlCol="0"/>
          <a:lstStyle/>
          <a:p>
            <a:endParaRPr sz="1050"/>
          </a:p>
        </p:txBody>
      </p:sp>
      <p:sp>
        <p:nvSpPr>
          <p:cNvPr id="259" name="object 60">
            <a:extLst>
              <a:ext uri="{FF2B5EF4-FFF2-40B4-BE49-F238E27FC236}">
                <a16:creationId xmlns:a16="http://schemas.microsoft.com/office/drawing/2014/main" id="{DEEDA4B2-C204-41E5-A59B-54757DB02227}"/>
              </a:ext>
            </a:extLst>
          </p:cNvPr>
          <p:cNvSpPr/>
          <p:nvPr/>
        </p:nvSpPr>
        <p:spPr>
          <a:xfrm>
            <a:off x="2000231" y="5074602"/>
            <a:ext cx="48310" cy="62349"/>
          </a:xfrm>
          <a:custGeom>
            <a:avLst/>
            <a:gdLst/>
            <a:ahLst/>
            <a:cxnLst/>
            <a:rect l="l" t="t" r="r" b="b"/>
            <a:pathLst>
              <a:path w="59689" h="72389">
                <a:moveTo>
                  <a:pt x="59258" y="0"/>
                </a:moveTo>
                <a:lnTo>
                  <a:pt x="48007" y="20322"/>
                </a:lnTo>
                <a:lnTo>
                  <a:pt x="34282" y="39277"/>
                </a:lnTo>
                <a:lnTo>
                  <a:pt x="18229" y="56685"/>
                </a:lnTo>
                <a:lnTo>
                  <a:pt x="0" y="72364"/>
                </a:lnTo>
              </a:path>
            </a:pathLst>
          </a:custGeom>
          <a:ln w="9525">
            <a:solidFill>
              <a:srgbClr val="000000"/>
            </a:solidFill>
          </a:ln>
        </p:spPr>
        <p:txBody>
          <a:bodyPr wrap="square" lIns="0" tIns="0" rIns="0" bIns="0" rtlCol="0"/>
          <a:lstStyle/>
          <a:p>
            <a:endParaRPr sz="1050"/>
          </a:p>
        </p:txBody>
      </p:sp>
      <p:sp>
        <p:nvSpPr>
          <p:cNvPr id="260" name="object 61">
            <a:extLst>
              <a:ext uri="{FF2B5EF4-FFF2-40B4-BE49-F238E27FC236}">
                <a16:creationId xmlns:a16="http://schemas.microsoft.com/office/drawing/2014/main" id="{E4D52F1A-3A49-474A-886A-9DC220389256}"/>
              </a:ext>
            </a:extLst>
          </p:cNvPr>
          <p:cNvSpPr/>
          <p:nvPr/>
        </p:nvSpPr>
        <p:spPr>
          <a:xfrm>
            <a:off x="1933089" y="4843331"/>
            <a:ext cx="2570" cy="29534"/>
          </a:xfrm>
          <a:custGeom>
            <a:avLst/>
            <a:gdLst/>
            <a:ahLst/>
            <a:cxnLst/>
            <a:rect l="l" t="t" r="r" b="b"/>
            <a:pathLst>
              <a:path w="3175" h="34289">
                <a:moveTo>
                  <a:pt x="0" y="0"/>
                </a:moveTo>
                <a:lnTo>
                  <a:pt x="1474" y="8486"/>
                </a:lnTo>
                <a:lnTo>
                  <a:pt x="2487" y="17021"/>
                </a:lnTo>
                <a:lnTo>
                  <a:pt x="3041" y="25588"/>
                </a:lnTo>
                <a:lnTo>
                  <a:pt x="3136" y="34175"/>
                </a:lnTo>
              </a:path>
            </a:pathLst>
          </a:custGeom>
          <a:ln w="9525">
            <a:solidFill>
              <a:srgbClr val="000000"/>
            </a:solidFill>
          </a:ln>
        </p:spPr>
        <p:txBody>
          <a:bodyPr wrap="square" lIns="0" tIns="0" rIns="0" bIns="0" rtlCol="0"/>
          <a:lstStyle/>
          <a:p>
            <a:endParaRPr sz="1050"/>
          </a:p>
        </p:txBody>
      </p:sp>
      <p:sp>
        <p:nvSpPr>
          <p:cNvPr id="261" name="object 62">
            <a:extLst>
              <a:ext uri="{FF2B5EF4-FFF2-40B4-BE49-F238E27FC236}">
                <a16:creationId xmlns:a16="http://schemas.microsoft.com/office/drawing/2014/main" id="{D1D743FA-1724-46CF-B798-77446AF6AE7E}"/>
              </a:ext>
            </a:extLst>
          </p:cNvPr>
          <p:cNvSpPr/>
          <p:nvPr/>
        </p:nvSpPr>
        <p:spPr>
          <a:xfrm>
            <a:off x="1626752" y="4771455"/>
            <a:ext cx="24669" cy="37737"/>
          </a:xfrm>
          <a:custGeom>
            <a:avLst/>
            <a:gdLst/>
            <a:ahLst/>
            <a:cxnLst/>
            <a:rect l="l" t="t" r="r" b="b"/>
            <a:pathLst>
              <a:path w="30480" h="43814">
                <a:moveTo>
                  <a:pt x="0" y="43586"/>
                </a:moveTo>
                <a:lnTo>
                  <a:pt x="6255" y="31968"/>
                </a:lnTo>
                <a:lnTo>
                  <a:pt x="13420" y="20802"/>
                </a:lnTo>
                <a:lnTo>
                  <a:pt x="21466" y="10132"/>
                </a:lnTo>
                <a:lnTo>
                  <a:pt x="30365" y="0"/>
                </a:lnTo>
              </a:path>
            </a:pathLst>
          </a:custGeom>
          <a:ln w="9525">
            <a:solidFill>
              <a:srgbClr val="000000"/>
            </a:solidFill>
          </a:ln>
        </p:spPr>
        <p:txBody>
          <a:bodyPr wrap="square" lIns="0" tIns="0" rIns="0" bIns="0" rtlCol="0"/>
          <a:lstStyle/>
          <a:p>
            <a:endParaRPr sz="1050"/>
          </a:p>
        </p:txBody>
      </p:sp>
      <p:sp>
        <p:nvSpPr>
          <p:cNvPr id="262" name="object 63">
            <a:extLst>
              <a:ext uri="{FF2B5EF4-FFF2-40B4-BE49-F238E27FC236}">
                <a16:creationId xmlns:a16="http://schemas.microsoft.com/office/drawing/2014/main" id="{39191D1F-A4CF-4FD5-8D4F-DCA26F7BC94B}"/>
              </a:ext>
            </a:extLst>
          </p:cNvPr>
          <p:cNvSpPr/>
          <p:nvPr/>
        </p:nvSpPr>
        <p:spPr>
          <a:xfrm>
            <a:off x="1396919" y="4794514"/>
            <a:ext cx="12334" cy="32815"/>
          </a:xfrm>
          <a:custGeom>
            <a:avLst/>
            <a:gdLst/>
            <a:ahLst/>
            <a:cxnLst/>
            <a:rect l="l" t="t" r="r" b="b"/>
            <a:pathLst>
              <a:path w="15239" h="38100">
                <a:moveTo>
                  <a:pt x="0" y="37592"/>
                </a:moveTo>
                <a:lnTo>
                  <a:pt x="2695" y="27898"/>
                </a:lnTo>
                <a:lnTo>
                  <a:pt x="6051" y="18381"/>
                </a:lnTo>
                <a:lnTo>
                  <a:pt x="10054" y="9072"/>
                </a:lnTo>
                <a:lnTo>
                  <a:pt x="14693" y="0"/>
                </a:lnTo>
              </a:path>
            </a:pathLst>
          </a:custGeom>
          <a:ln w="9525">
            <a:solidFill>
              <a:srgbClr val="000000"/>
            </a:solidFill>
          </a:ln>
        </p:spPr>
        <p:txBody>
          <a:bodyPr wrap="square" lIns="0" tIns="0" rIns="0" bIns="0" rtlCol="0"/>
          <a:lstStyle/>
          <a:p>
            <a:endParaRPr sz="1050"/>
          </a:p>
        </p:txBody>
      </p:sp>
      <p:sp>
        <p:nvSpPr>
          <p:cNvPr id="263" name="object 64">
            <a:extLst>
              <a:ext uri="{FF2B5EF4-FFF2-40B4-BE49-F238E27FC236}">
                <a16:creationId xmlns:a16="http://schemas.microsoft.com/office/drawing/2014/main" id="{A8CCCCE0-ACC5-4B24-8CEF-FAD4E83A6C4F}"/>
              </a:ext>
            </a:extLst>
          </p:cNvPr>
          <p:cNvSpPr/>
          <p:nvPr/>
        </p:nvSpPr>
        <p:spPr>
          <a:xfrm>
            <a:off x="1127185" y="4837884"/>
            <a:ext cx="43171" cy="31721"/>
          </a:xfrm>
          <a:custGeom>
            <a:avLst/>
            <a:gdLst/>
            <a:ahLst/>
            <a:cxnLst/>
            <a:rect l="l" t="t" r="r" b="b"/>
            <a:pathLst>
              <a:path w="53339" h="36829">
                <a:moveTo>
                  <a:pt x="0" y="0"/>
                </a:moveTo>
                <a:lnTo>
                  <a:pt x="14209" y="8013"/>
                </a:lnTo>
                <a:lnTo>
                  <a:pt x="27839" y="16778"/>
                </a:lnTo>
                <a:lnTo>
                  <a:pt x="40853" y="26269"/>
                </a:lnTo>
                <a:lnTo>
                  <a:pt x="53212" y="36461"/>
                </a:lnTo>
              </a:path>
            </a:pathLst>
          </a:custGeom>
          <a:ln w="9525">
            <a:solidFill>
              <a:srgbClr val="000000"/>
            </a:solidFill>
          </a:ln>
        </p:spPr>
        <p:txBody>
          <a:bodyPr wrap="square" lIns="0" tIns="0" rIns="0" bIns="0" rtlCol="0"/>
          <a:lstStyle/>
          <a:p>
            <a:endParaRPr sz="1050"/>
          </a:p>
        </p:txBody>
      </p:sp>
      <p:sp>
        <p:nvSpPr>
          <p:cNvPr id="264" name="object 65">
            <a:extLst>
              <a:ext uri="{FF2B5EF4-FFF2-40B4-BE49-F238E27FC236}">
                <a16:creationId xmlns:a16="http://schemas.microsoft.com/office/drawing/2014/main" id="{F566BFFB-4EA9-4224-8269-87F47EBFCFEE}"/>
              </a:ext>
            </a:extLst>
          </p:cNvPr>
          <p:cNvSpPr/>
          <p:nvPr/>
        </p:nvSpPr>
        <p:spPr>
          <a:xfrm>
            <a:off x="792550" y="5051686"/>
            <a:ext cx="7709" cy="33362"/>
          </a:xfrm>
          <a:custGeom>
            <a:avLst/>
            <a:gdLst/>
            <a:ahLst/>
            <a:cxnLst/>
            <a:rect l="l" t="t" r="r" b="b"/>
            <a:pathLst>
              <a:path w="9525" h="38735">
                <a:moveTo>
                  <a:pt x="9296" y="38366"/>
                </a:moveTo>
                <a:lnTo>
                  <a:pt x="6341" y="28905"/>
                </a:lnTo>
                <a:lnTo>
                  <a:pt x="3805" y="19350"/>
                </a:lnTo>
                <a:lnTo>
                  <a:pt x="1690" y="9711"/>
                </a:lnTo>
                <a:lnTo>
                  <a:pt x="0" y="0"/>
                </a:lnTo>
              </a:path>
            </a:pathLst>
          </a:custGeom>
          <a:ln w="9525">
            <a:solidFill>
              <a:srgbClr val="000000"/>
            </a:solidFill>
          </a:ln>
        </p:spPr>
        <p:txBody>
          <a:bodyPr wrap="square" lIns="0" tIns="0" rIns="0" bIns="0" rtlCol="0"/>
          <a:lstStyle/>
          <a:p>
            <a:endParaRPr sz="1050"/>
          </a:p>
        </p:txBody>
      </p:sp>
      <p:sp>
        <p:nvSpPr>
          <p:cNvPr id="265" name="object 67">
            <a:extLst>
              <a:ext uri="{FF2B5EF4-FFF2-40B4-BE49-F238E27FC236}">
                <a16:creationId xmlns:a16="http://schemas.microsoft.com/office/drawing/2014/main" id="{30AB0520-471B-415A-BA2F-62CB97D57233}"/>
              </a:ext>
            </a:extLst>
          </p:cNvPr>
          <p:cNvSpPr txBox="1"/>
          <p:nvPr/>
        </p:nvSpPr>
        <p:spPr>
          <a:xfrm>
            <a:off x="933317" y="4885543"/>
            <a:ext cx="789921" cy="32914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Logic</a:t>
            </a:r>
            <a:endParaRPr sz="2400">
              <a:latin typeface="Times New Roman"/>
              <a:cs typeface="Times New Roman"/>
            </a:endParaRPr>
          </a:p>
        </p:txBody>
      </p:sp>
      <p:sp>
        <p:nvSpPr>
          <p:cNvPr id="266" name="object 68">
            <a:extLst>
              <a:ext uri="{FF2B5EF4-FFF2-40B4-BE49-F238E27FC236}">
                <a16:creationId xmlns:a16="http://schemas.microsoft.com/office/drawing/2014/main" id="{4A75FF1B-C4FF-4C8A-A8A1-14F8B1A6CD0A}"/>
              </a:ext>
            </a:extLst>
          </p:cNvPr>
          <p:cNvSpPr txBox="1"/>
          <p:nvPr/>
        </p:nvSpPr>
        <p:spPr>
          <a:xfrm>
            <a:off x="3068048" y="4894632"/>
            <a:ext cx="188101" cy="156842"/>
          </a:xfrm>
          <a:prstGeom prst="rect">
            <a:avLst/>
          </a:prstGeom>
        </p:spPr>
        <p:txBody>
          <a:bodyPr vert="horz" wrap="square" lIns="0" tIns="12700" rIns="0" bIns="0" rtlCol="0">
            <a:spAutoFit/>
          </a:bodyPr>
          <a:lstStyle/>
          <a:p>
            <a:pPr marL="12700">
              <a:lnSpc>
                <a:spcPct val="100000"/>
              </a:lnSpc>
              <a:spcBef>
                <a:spcPts val="100"/>
              </a:spcBef>
            </a:pPr>
            <a:r>
              <a:rPr sz="1100" b="1" spc="-10" dirty="0">
                <a:latin typeface="Arial"/>
                <a:cs typeface="Arial"/>
              </a:rPr>
              <a:t>Tx</a:t>
            </a:r>
            <a:endParaRPr sz="1100">
              <a:latin typeface="Arial"/>
              <a:cs typeface="Arial"/>
            </a:endParaRPr>
          </a:p>
        </p:txBody>
      </p:sp>
      <p:sp>
        <p:nvSpPr>
          <p:cNvPr id="267" name="object 70">
            <a:extLst>
              <a:ext uri="{FF2B5EF4-FFF2-40B4-BE49-F238E27FC236}">
                <a16:creationId xmlns:a16="http://schemas.microsoft.com/office/drawing/2014/main" id="{D9EBE69E-440C-4CFE-8907-19A8DFC20D42}"/>
              </a:ext>
            </a:extLst>
          </p:cNvPr>
          <p:cNvSpPr txBox="1"/>
          <p:nvPr/>
        </p:nvSpPr>
        <p:spPr>
          <a:xfrm>
            <a:off x="1974646" y="5863993"/>
            <a:ext cx="1333667" cy="169544"/>
          </a:xfrm>
          <a:prstGeom prst="rect">
            <a:avLst/>
          </a:prstGeom>
        </p:spPr>
        <p:txBody>
          <a:bodyPr vert="horz" wrap="square" lIns="0" tIns="12065" rIns="0" bIns="0" rtlCol="0">
            <a:spAutoFit/>
          </a:bodyPr>
          <a:lstStyle/>
          <a:p>
            <a:pPr marL="12700">
              <a:lnSpc>
                <a:spcPct val="100000"/>
              </a:lnSpc>
              <a:spcBef>
                <a:spcPts val="95"/>
              </a:spcBef>
            </a:pPr>
            <a:r>
              <a:rPr b="1" spc="-5" dirty="0">
                <a:latin typeface="Arial"/>
                <a:cs typeface="Arial"/>
              </a:rPr>
              <a:t>Clock domain</a:t>
            </a:r>
            <a:r>
              <a:rPr b="1" spc="-60" dirty="0">
                <a:latin typeface="Arial"/>
                <a:cs typeface="Arial"/>
              </a:rPr>
              <a:t> </a:t>
            </a:r>
            <a:r>
              <a:rPr b="1" spc="-10" dirty="0">
                <a:latin typeface="Arial"/>
                <a:cs typeface="Arial"/>
              </a:rPr>
              <a:t>Tx</a:t>
            </a:r>
            <a:endParaRPr>
              <a:latin typeface="Arial"/>
              <a:cs typeface="Arial"/>
            </a:endParaRPr>
          </a:p>
        </p:txBody>
      </p:sp>
    </p:spTree>
    <p:extLst>
      <p:ext uri="{BB962C8B-B14F-4D97-AF65-F5344CB8AC3E}">
        <p14:creationId xmlns:p14="http://schemas.microsoft.com/office/powerpoint/2010/main" val="3848972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Two Flip-flop Synchronizer</a:t>
            </a:r>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11</a:t>
            </a:fld>
            <a:endParaRPr lang="en-US" dirty="0"/>
          </a:p>
        </p:txBody>
      </p:sp>
      <p:pic>
        <p:nvPicPr>
          <p:cNvPr id="9" name="Picture 2" descr="Clack А &#10;ss_i &#10;сик_А &#10;сек_з ">
            <a:extLst>
              <a:ext uri="{FF2B5EF4-FFF2-40B4-BE49-F238E27FC236}">
                <a16:creationId xmlns:a16="http://schemas.microsoft.com/office/drawing/2014/main" id="{854E5CE4-CC0A-47D6-979F-0AE2B679B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165" y="1363755"/>
            <a:ext cx="3705224" cy="24701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7AEDE1F-0846-49A8-9A7E-8A488B9FFFBC}"/>
              </a:ext>
            </a:extLst>
          </p:cNvPr>
          <p:cNvPicPr>
            <a:picLocks noChangeAspect="1"/>
          </p:cNvPicPr>
          <p:nvPr/>
        </p:nvPicPr>
        <p:blipFill>
          <a:blip r:embed="rId3"/>
          <a:stretch>
            <a:fillRect/>
          </a:stretch>
        </p:blipFill>
        <p:spPr>
          <a:xfrm>
            <a:off x="5203099" y="3805893"/>
            <a:ext cx="3636789" cy="2308148"/>
          </a:xfrm>
          <a:prstGeom prst="rect">
            <a:avLst/>
          </a:prstGeom>
        </p:spPr>
      </p:pic>
      <p:sp>
        <p:nvSpPr>
          <p:cNvPr id="11" name="TextBox 10">
            <a:extLst>
              <a:ext uri="{FF2B5EF4-FFF2-40B4-BE49-F238E27FC236}">
                <a16:creationId xmlns:a16="http://schemas.microsoft.com/office/drawing/2014/main" id="{A493F514-BE1A-45A3-94FD-67AFEA59CF2C}"/>
              </a:ext>
            </a:extLst>
          </p:cNvPr>
          <p:cNvSpPr txBox="1"/>
          <p:nvPr/>
        </p:nvSpPr>
        <p:spPr>
          <a:xfrm>
            <a:off x="457200" y="1263521"/>
            <a:ext cx="4531659" cy="4278094"/>
          </a:xfrm>
          <a:prstGeom prst="rect">
            <a:avLst/>
          </a:prstGeom>
          <a:noFill/>
        </p:spPr>
        <p:txBody>
          <a:bodyPr wrap="square" rtlCol="0">
            <a:spAutoFit/>
          </a:bodyPr>
          <a:lstStyle/>
          <a:p>
            <a:r>
              <a:rPr lang="en-US" sz="1600" dirty="0"/>
              <a:t>As shown in </a:t>
            </a:r>
            <a:r>
              <a:rPr lang="en-US" sz="1600" b="1" dirty="0"/>
              <a:t>Figure 1</a:t>
            </a:r>
            <a:r>
              <a:rPr lang="en-US" sz="1600" dirty="0"/>
              <a:t> and </a:t>
            </a:r>
            <a:r>
              <a:rPr lang="en-US" sz="1600" b="1" dirty="0"/>
              <a:t> Figure 2</a:t>
            </a:r>
            <a:r>
              <a:rPr lang="en-US" sz="1600" dirty="0"/>
              <a:t>, flip flop A and B1 are operating in asynchronous clock domain. There is probability that while sampling the input B1-d by flip flop B1 in CLK_B clock domain, output B1-q may go into metastable state. But during the one clock cycle period of CLK_B clock, output B1-q may settle to some stable value. Output of flop B2 can go to metastable if B1 does not settle to stable value during one clock cycle, but probability for B2 to be metastable for a complete destination clock cycle is very close to zero.</a:t>
            </a:r>
          </a:p>
          <a:p>
            <a:r>
              <a:rPr lang="en-US" sz="1600" dirty="0"/>
              <a:t>A greater number of flop stages may be used if frequency is too high as it will help in reducing the probability of synchronizer output to remain in metastable state.</a:t>
            </a:r>
          </a:p>
          <a:p>
            <a:endParaRPr lang="en-US" sz="1600" dirty="0"/>
          </a:p>
        </p:txBody>
      </p:sp>
      <p:sp>
        <p:nvSpPr>
          <p:cNvPr id="12" name="object 6">
            <a:extLst>
              <a:ext uri="{FF2B5EF4-FFF2-40B4-BE49-F238E27FC236}">
                <a16:creationId xmlns:a16="http://schemas.microsoft.com/office/drawing/2014/main" id="{0D6BC4E1-30D9-4002-9891-DB98802FB0BB}"/>
              </a:ext>
            </a:extLst>
          </p:cNvPr>
          <p:cNvSpPr/>
          <p:nvPr/>
        </p:nvSpPr>
        <p:spPr>
          <a:xfrm>
            <a:off x="6640149" y="1444222"/>
            <a:ext cx="2188989" cy="1935480"/>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sp>
        <p:nvSpPr>
          <p:cNvPr id="13" name="object 9">
            <a:extLst>
              <a:ext uri="{FF2B5EF4-FFF2-40B4-BE49-F238E27FC236}">
                <a16:creationId xmlns:a16="http://schemas.microsoft.com/office/drawing/2014/main" id="{738DA3D0-1986-463A-B6BE-FC7FA269EC46}"/>
              </a:ext>
            </a:extLst>
          </p:cNvPr>
          <p:cNvSpPr/>
          <p:nvPr/>
        </p:nvSpPr>
        <p:spPr>
          <a:xfrm>
            <a:off x="5051012" y="1431254"/>
            <a:ext cx="1578388" cy="1935480"/>
          </a:xfrm>
          <a:custGeom>
            <a:avLst/>
            <a:gdLst/>
            <a:ahLst/>
            <a:cxnLst/>
            <a:rect l="l" t="t" r="r" b="b"/>
            <a:pathLst>
              <a:path w="2406650" h="1935479">
                <a:moveTo>
                  <a:pt x="2268321" y="0"/>
                </a:moveTo>
                <a:lnTo>
                  <a:pt x="138328" y="0"/>
                </a:lnTo>
                <a:lnTo>
                  <a:pt x="94603" y="7052"/>
                </a:lnTo>
                <a:lnTo>
                  <a:pt x="56630" y="26691"/>
                </a:lnTo>
                <a:lnTo>
                  <a:pt x="26687" y="56636"/>
                </a:lnTo>
                <a:lnTo>
                  <a:pt x="7051" y="94608"/>
                </a:lnTo>
                <a:lnTo>
                  <a:pt x="0" y="138328"/>
                </a:lnTo>
                <a:lnTo>
                  <a:pt x="0" y="1796834"/>
                </a:lnTo>
                <a:lnTo>
                  <a:pt x="7051" y="1840559"/>
                </a:lnTo>
                <a:lnTo>
                  <a:pt x="26687" y="1878531"/>
                </a:lnTo>
                <a:lnTo>
                  <a:pt x="56630" y="1908475"/>
                </a:lnTo>
                <a:lnTo>
                  <a:pt x="94603" y="1928111"/>
                </a:lnTo>
                <a:lnTo>
                  <a:pt x="138328" y="1935162"/>
                </a:lnTo>
                <a:lnTo>
                  <a:pt x="2268321" y="1935162"/>
                </a:lnTo>
                <a:lnTo>
                  <a:pt x="2312046" y="1928111"/>
                </a:lnTo>
                <a:lnTo>
                  <a:pt x="2350019" y="1908475"/>
                </a:lnTo>
                <a:lnTo>
                  <a:pt x="2379962" y="1878531"/>
                </a:lnTo>
                <a:lnTo>
                  <a:pt x="2399598" y="1840559"/>
                </a:lnTo>
                <a:lnTo>
                  <a:pt x="2406650" y="1796834"/>
                </a:lnTo>
                <a:lnTo>
                  <a:pt x="2406650" y="138328"/>
                </a:lnTo>
                <a:lnTo>
                  <a:pt x="2399598" y="94608"/>
                </a:lnTo>
                <a:lnTo>
                  <a:pt x="2379962" y="56636"/>
                </a:lnTo>
                <a:lnTo>
                  <a:pt x="2350019" y="26691"/>
                </a:lnTo>
                <a:lnTo>
                  <a:pt x="2312046" y="7052"/>
                </a:lnTo>
                <a:lnTo>
                  <a:pt x="2268321" y="0"/>
                </a:lnTo>
                <a:close/>
              </a:path>
            </a:pathLst>
          </a:custGeom>
          <a:solidFill>
            <a:srgbClr val="FF9900">
              <a:alpha val="23919"/>
            </a:srgbClr>
          </a:solidFill>
        </p:spPr>
        <p:txBody>
          <a:bodyPr wrap="square" lIns="0" tIns="0" rIns="0" bIns="0" rtlCol="0"/>
          <a:lstStyle/>
          <a:p>
            <a:endParaRPr/>
          </a:p>
        </p:txBody>
      </p:sp>
      <p:sp>
        <p:nvSpPr>
          <p:cNvPr id="14" name="Rectangle 13">
            <a:extLst>
              <a:ext uri="{FF2B5EF4-FFF2-40B4-BE49-F238E27FC236}">
                <a16:creationId xmlns:a16="http://schemas.microsoft.com/office/drawing/2014/main" id="{5CB41EEF-8E55-4A63-A8EC-A719B5FE4C90}"/>
              </a:ext>
            </a:extLst>
          </p:cNvPr>
          <p:cNvSpPr/>
          <p:nvPr/>
        </p:nvSpPr>
        <p:spPr>
          <a:xfrm>
            <a:off x="6629400" y="3594520"/>
            <a:ext cx="784189" cy="276999"/>
          </a:xfrm>
          <a:prstGeom prst="rect">
            <a:avLst/>
          </a:prstGeom>
        </p:spPr>
        <p:txBody>
          <a:bodyPr wrap="none">
            <a:spAutoFit/>
          </a:bodyPr>
          <a:lstStyle/>
          <a:p>
            <a:r>
              <a:rPr lang="en-US" b="1" dirty="0"/>
              <a:t>Figure 1</a:t>
            </a:r>
            <a:endParaRPr lang="en-US" dirty="0"/>
          </a:p>
        </p:txBody>
      </p:sp>
      <p:sp>
        <p:nvSpPr>
          <p:cNvPr id="15" name="Rectangle 14">
            <a:extLst>
              <a:ext uri="{FF2B5EF4-FFF2-40B4-BE49-F238E27FC236}">
                <a16:creationId xmlns:a16="http://schemas.microsoft.com/office/drawing/2014/main" id="{026C22A9-8CD3-4F98-A26E-3831413BB23E}"/>
              </a:ext>
            </a:extLst>
          </p:cNvPr>
          <p:cNvSpPr/>
          <p:nvPr/>
        </p:nvSpPr>
        <p:spPr>
          <a:xfrm>
            <a:off x="6519017" y="6157030"/>
            <a:ext cx="784189" cy="276999"/>
          </a:xfrm>
          <a:prstGeom prst="rect">
            <a:avLst/>
          </a:prstGeom>
        </p:spPr>
        <p:txBody>
          <a:bodyPr wrap="none">
            <a:spAutoFit/>
          </a:bodyPr>
          <a:lstStyle/>
          <a:p>
            <a:r>
              <a:rPr lang="en-US" b="1" dirty="0"/>
              <a:t>Figure 2</a:t>
            </a:r>
            <a:endParaRPr lang="en-US" dirty="0"/>
          </a:p>
        </p:txBody>
      </p:sp>
    </p:spTree>
    <p:extLst>
      <p:ext uri="{BB962C8B-B14F-4D97-AF65-F5344CB8AC3E}">
        <p14:creationId xmlns:p14="http://schemas.microsoft.com/office/powerpoint/2010/main" val="15076653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Data Buses Crossing Clock Domains</a:t>
            </a:r>
          </a:p>
        </p:txBody>
      </p:sp>
      <p:sp>
        <p:nvSpPr>
          <p:cNvPr id="3" name="Content Placeholder 2"/>
          <p:cNvSpPr>
            <a:spLocks noGrp="1"/>
          </p:cNvSpPr>
          <p:nvPr>
            <p:ph idx="1"/>
          </p:nvPr>
        </p:nvSpPr>
        <p:spPr/>
        <p:txBody>
          <a:bodyPr/>
          <a:lstStyle/>
          <a:p>
            <a:r>
              <a:rPr lang="en-US" dirty="0"/>
              <a:t>Challenge</a:t>
            </a:r>
          </a:p>
          <a:p>
            <a:pPr lvl="1"/>
            <a:r>
              <a:rPr lang="en-US" dirty="0"/>
              <a:t>One of the challenges in designing a multi-clock based system is to enable correct transfer of </a:t>
            </a:r>
            <a:r>
              <a:rPr lang="en-US" u="sng" dirty="0"/>
              <a:t>data buses </a:t>
            </a:r>
            <a:r>
              <a:rPr lang="en-US" dirty="0"/>
              <a:t>from one clock domain to another. </a:t>
            </a:r>
          </a:p>
          <a:p>
            <a:pPr lvl="1"/>
            <a:r>
              <a:rPr lang="en-US" dirty="0"/>
              <a:t>The difficulty arises, as </a:t>
            </a:r>
            <a:r>
              <a:rPr lang="en-US" u="sng" dirty="0"/>
              <a:t>individual bits </a:t>
            </a:r>
            <a:r>
              <a:rPr lang="en-US" dirty="0"/>
              <a:t>of a data bus can change </a:t>
            </a:r>
            <a:r>
              <a:rPr lang="en-US" u="sng" dirty="0"/>
              <a:t>randomly</a:t>
            </a:r>
            <a:r>
              <a:rPr lang="en-US" dirty="0"/>
              <a:t> while changing clock boundaries.  </a:t>
            </a:r>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12</a:t>
            </a:fld>
            <a:endParaRPr lang="en-US" dirty="0"/>
          </a:p>
        </p:txBody>
      </p:sp>
      <p:pic>
        <p:nvPicPr>
          <p:cNvPr id="7" name="Picture 6">
            <a:extLst>
              <a:ext uri="{FF2B5EF4-FFF2-40B4-BE49-F238E27FC236}">
                <a16:creationId xmlns:a16="http://schemas.microsoft.com/office/drawing/2014/main" id="{4B7E85CA-7B7F-4714-98CF-B1EA49ACD3FC}"/>
              </a:ext>
            </a:extLst>
          </p:cNvPr>
          <p:cNvPicPr>
            <a:picLocks noChangeAspect="1"/>
          </p:cNvPicPr>
          <p:nvPr/>
        </p:nvPicPr>
        <p:blipFill>
          <a:blip r:embed="rId2"/>
          <a:stretch>
            <a:fillRect/>
          </a:stretch>
        </p:blipFill>
        <p:spPr>
          <a:xfrm>
            <a:off x="0" y="3124200"/>
            <a:ext cx="9144000" cy="2487776"/>
          </a:xfrm>
          <a:prstGeom prst="rect">
            <a:avLst/>
          </a:prstGeom>
        </p:spPr>
      </p:pic>
    </p:spTree>
    <p:extLst>
      <p:ext uri="{BB962C8B-B14F-4D97-AF65-F5344CB8AC3E}">
        <p14:creationId xmlns:p14="http://schemas.microsoft.com/office/powerpoint/2010/main" val="3034749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CB0D-BE4F-4402-B4DA-F8C7B99C0677}"/>
              </a:ext>
            </a:extLst>
          </p:cNvPr>
          <p:cNvSpPr>
            <a:spLocks noGrp="1"/>
          </p:cNvSpPr>
          <p:nvPr>
            <p:ph type="title"/>
          </p:nvPr>
        </p:nvSpPr>
        <p:spPr/>
        <p:txBody>
          <a:bodyPr/>
          <a:lstStyle/>
          <a:p>
            <a:r>
              <a:rPr lang="en-US" dirty="0"/>
              <a:t>Synchronization Data Buses Crossing Clock Domains</a:t>
            </a:r>
          </a:p>
        </p:txBody>
      </p:sp>
      <p:sp>
        <p:nvSpPr>
          <p:cNvPr id="3" name="Content Placeholder 2">
            <a:extLst>
              <a:ext uri="{FF2B5EF4-FFF2-40B4-BE49-F238E27FC236}">
                <a16:creationId xmlns:a16="http://schemas.microsoft.com/office/drawing/2014/main" id="{B34573F3-E258-41EA-AFC4-455D9DA0E3A2}"/>
              </a:ext>
            </a:extLst>
          </p:cNvPr>
          <p:cNvSpPr>
            <a:spLocks noGrp="1"/>
          </p:cNvSpPr>
          <p:nvPr>
            <p:ph idx="1"/>
          </p:nvPr>
        </p:nvSpPr>
        <p:spPr/>
        <p:txBody>
          <a:bodyPr/>
          <a:lstStyle/>
          <a:p>
            <a:r>
              <a:rPr lang="en-US" dirty="0"/>
              <a:t>Solutions</a:t>
            </a:r>
          </a:p>
          <a:p>
            <a:pPr lvl="1"/>
            <a:r>
              <a:rPr lang="en-US" dirty="0"/>
              <a:t>Using MUX based synchronizers.</a:t>
            </a:r>
          </a:p>
          <a:p>
            <a:pPr lvl="1"/>
            <a:r>
              <a:rPr lang="en-US" dirty="0"/>
              <a:t>Using Handshake signals.</a:t>
            </a:r>
          </a:p>
          <a:p>
            <a:pPr lvl="1"/>
            <a:r>
              <a:rPr lang="en-US" dirty="0"/>
              <a:t>Using asynchronous FIFOs (First In First Out memories) to store data with one clock domain and to retrieve data with another clock domain.</a:t>
            </a:r>
          </a:p>
          <a:p>
            <a:pPr lvl="1"/>
            <a:r>
              <a:rPr lang="en-US" dirty="0"/>
              <a:t>Use asynchronous dual port memory </a:t>
            </a:r>
          </a:p>
        </p:txBody>
      </p:sp>
      <p:sp>
        <p:nvSpPr>
          <p:cNvPr id="4" name="Date Placeholder 3">
            <a:extLst>
              <a:ext uri="{FF2B5EF4-FFF2-40B4-BE49-F238E27FC236}">
                <a16:creationId xmlns:a16="http://schemas.microsoft.com/office/drawing/2014/main" id="{6AE31663-25C4-4991-B992-BC0E6F849183}"/>
              </a:ext>
            </a:extLst>
          </p:cNvPr>
          <p:cNvSpPr>
            <a:spLocks noGrp="1"/>
          </p:cNvSpPr>
          <p:nvPr>
            <p:ph type="dt" sz="half" idx="10"/>
          </p:nvPr>
        </p:nvSpPr>
        <p:spPr/>
        <p:txBody>
          <a:bodyPr/>
          <a:lstStyle/>
          <a:p>
            <a:r>
              <a:rPr lang="en-US"/>
              <a:t>ECNG 414        </a:t>
            </a:r>
            <a:r>
              <a:rPr lang="pl-PL"/>
              <a:t>Ch. 7</a:t>
            </a:r>
            <a:r>
              <a:rPr lang="en-US"/>
              <a:t>: Clock Domain Crossing</a:t>
            </a:r>
            <a:endParaRPr lang="en-US" dirty="0"/>
          </a:p>
        </p:txBody>
      </p:sp>
      <p:sp>
        <p:nvSpPr>
          <p:cNvPr id="5" name="Footer Placeholder 4">
            <a:extLst>
              <a:ext uri="{FF2B5EF4-FFF2-40B4-BE49-F238E27FC236}">
                <a16:creationId xmlns:a16="http://schemas.microsoft.com/office/drawing/2014/main" id="{4648C78C-9782-455F-AA7E-9142FD14632C}"/>
              </a:ext>
            </a:extLst>
          </p:cNvPr>
          <p:cNvSpPr>
            <a:spLocks noGrp="1"/>
          </p:cNvSpPr>
          <p:nvPr>
            <p:ph type="ftr" sz="quarter" idx="11"/>
          </p:nvPr>
        </p:nvSpPr>
        <p:spPr/>
        <p:txBody>
          <a:bodyPr/>
          <a:lstStyle/>
          <a:p>
            <a:r>
              <a:rPr lang="en-US"/>
              <a:t>Dr. Abou-Auf</a:t>
            </a:r>
          </a:p>
        </p:txBody>
      </p:sp>
      <p:sp>
        <p:nvSpPr>
          <p:cNvPr id="6" name="Slide Number Placeholder 5">
            <a:extLst>
              <a:ext uri="{FF2B5EF4-FFF2-40B4-BE49-F238E27FC236}">
                <a16:creationId xmlns:a16="http://schemas.microsoft.com/office/drawing/2014/main" id="{8856A049-621E-46CB-907D-5DEF2CDA032A}"/>
              </a:ext>
            </a:extLst>
          </p:cNvPr>
          <p:cNvSpPr>
            <a:spLocks noGrp="1"/>
          </p:cNvSpPr>
          <p:nvPr>
            <p:ph type="sldNum" sz="quarter" idx="12"/>
          </p:nvPr>
        </p:nvSpPr>
        <p:spPr/>
        <p:txBody>
          <a:bodyPr/>
          <a:lstStyle/>
          <a:p>
            <a:r>
              <a:rPr lang="en-US"/>
              <a:t> Fall </a:t>
            </a:r>
            <a:r>
              <a:rPr lang="is-IS"/>
              <a:t>2019</a:t>
            </a:r>
            <a:r>
              <a:rPr lang="en-US"/>
              <a:t>              Slide </a:t>
            </a:r>
            <a:fld id="{0CC036D3-185A-4CEC-9049-77D6EEEF1945}" type="slidenum">
              <a:rPr lang="en-US" smtClean="0"/>
              <a:pPr/>
              <a:t>13</a:t>
            </a:fld>
            <a:endParaRPr lang="en-US" dirty="0"/>
          </a:p>
        </p:txBody>
      </p:sp>
    </p:spTree>
    <p:extLst>
      <p:ext uri="{BB962C8B-B14F-4D97-AF65-F5344CB8AC3E}">
        <p14:creationId xmlns:p14="http://schemas.microsoft.com/office/powerpoint/2010/main" val="212962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Data through MUX Synchronizer</a:t>
            </a:r>
          </a:p>
        </p:txBody>
      </p:sp>
      <p:sp>
        <p:nvSpPr>
          <p:cNvPr id="3" name="Content Placeholder 2"/>
          <p:cNvSpPr>
            <a:spLocks noGrp="1"/>
          </p:cNvSpPr>
          <p:nvPr>
            <p:ph idx="1"/>
          </p:nvPr>
        </p:nvSpPr>
        <p:spPr/>
        <p:txBody>
          <a:bodyPr/>
          <a:lstStyle/>
          <a:p>
            <a:r>
              <a:rPr lang="en-US" dirty="0"/>
              <a:t>In a MUX synchronizer, the control path is usually FF-synchronized while the synced-in control signal is used to synchronize the data paths.</a:t>
            </a:r>
          </a:p>
          <a:p>
            <a:endParaRPr lang="en-US" dirty="0"/>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14</a:t>
            </a:fld>
            <a:endParaRPr lang="en-US" dirty="0"/>
          </a:p>
        </p:txBody>
      </p:sp>
      <p:pic>
        <p:nvPicPr>
          <p:cNvPr id="17410" name="Picture 2" descr="/Users/aabouauf/Library/Group Containers/UBF8T346G9.Office/msoclip1/01/E4300972-1449-5143-8FE5-439FA6446A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15" y="2209800"/>
            <a:ext cx="8344656" cy="4038600"/>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8">
            <a:extLst>
              <a:ext uri="{FF2B5EF4-FFF2-40B4-BE49-F238E27FC236}">
                <a16:creationId xmlns:a16="http://schemas.microsoft.com/office/drawing/2014/main" id="{FC31BED9-CE0F-46D0-99E8-1B1D626E876D}"/>
              </a:ext>
            </a:extLst>
          </p:cNvPr>
          <p:cNvSpPr/>
          <p:nvPr/>
        </p:nvSpPr>
        <p:spPr>
          <a:xfrm>
            <a:off x="3338175" y="2394035"/>
            <a:ext cx="2228471" cy="1715369"/>
          </a:xfrm>
          <a:custGeom>
            <a:avLst/>
            <a:gdLst/>
            <a:ahLst/>
            <a:cxnLst/>
            <a:rect l="l" t="t" r="r" b="b"/>
            <a:pathLst>
              <a:path w="3743325" h="1935479">
                <a:moveTo>
                  <a:pt x="3604996" y="0"/>
                </a:moveTo>
                <a:lnTo>
                  <a:pt x="138328" y="0"/>
                </a:lnTo>
                <a:lnTo>
                  <a:pt x="94603" y="7052"/>
                </a:lnTo>
                <a:lnTo>
                  <a:pt x="56630" y="26691"/>
                </a:lnTo>
                <a:lnTo>
                  <a:pt x="26687" y="56636"/>
                </a:lnTo>
                <a:lnTo>
                  <a:pt x="7051" y="94608"/>
                </a:lnTo>
                <a:lnTo>
                  <a:pt x="0" y="138328"/>
                </a:lnTo>
                <a:lnTo>
                  <a:pt x="0" y="1796846"/>
                </a:lnTo>
                <a:lnTo>
                  <a:pt x="7051" y="1840565"/>
                </a:lnTo>
                <a:lnTo>
                  <a:pt x="26687" y="1878534"/>
                </a:lnTo>
                <a:lnTo>
                  <a:pt x="56630" y="1908475"/>
                </a:lnTo>
                <a:lnTo>
                  <a:pt x="94603" y="1928111"/>
                </a:lnTo>
                <a:lnTo>
                  <a:pt x="138328" y="1935162"/>
                </a:lnTo>
                <a:lnTo>
                  <a:pt x="3604996" y="1935162"/>
                </a:lnTo>
                <a:lnTo>
                  <a:pt x="3648721" y="1928111"/>
                </a:lnTo>
                <a:lnTo>
                  <a:pt x="3686694" y="1908475"/>
                </a:lnTo>
                <a:lnTo>
                  <a:pt x="3716637" y="1878534"/>
                </a:lnTo>
                <a:lnTo>
                  <a:pt x="3736273" y="1840565"/>
                </a:lnTo>
                <a:lnTo>
                  <a:pt x="3743325" y="1796846"/>
                </a:lnTo>
                <a:lnTo>
                  <a:pt x="3743325" y="138328"/>
                </a:lnTo>
                <a:lnTo>
                  <a:pt x="3736273" y="94608"/>
                </a:lnTo>
                <a:lnTo>
                  <a:pt x="3716637" y="56636"/>
                </a:lnTo>
                <a:lnTo>
                  <a:pt x="3686694" y="26691"/>
                </a:lnTo>
                <a:lnTo>
                  <a:pt x="3648721" y="7052"/>
                </a:lnTo>
                <a:lnTo>
                  <a:pt x="3604996" y="0"/>
                </a:lnTo>
                <a:close/>
              </a:path>
            </a:pathLst>
          </a:custGeom>
          <a:solidFill>
            <a:srgbClr val="FF9900">
              <a:alpha val="23919"/>
            </a:srgbClr>
          </a:solidFill>
        </p:spPr>
        <p:txBody>
          <a:bodyPr wrap="square" lIns="0" tIns="0" rIns="0" bIns="0" rtlCol="0"/>
          <a:lstStyle/>
          <a:p>
            <a:endParaRPr sz="1050"/>
          </a:p>
        </p:txBody>
      </p:sp>
      <p:sp>
        <p:nvSpPr>
          <p:cNvPr id="9" name="object 8">
            <a:extLst>
              <a:ext uri="{FF2B5EF4-FFF2-40B4-BE49-F238E27FC236}">
                <a16:creationId xmlns:a16="http://schemas.microsoft.com/office/drawing/2014/main" id="{6CC8E982-1BFA-4C23-9162-83C815E38D95}"/>
              </a:ext>
            </a:extLst>
          </p:cNvPr>
          <p:cNvSpPr/>
          <p:nvPr/>
        </p:nvSpPr>
        <p:spPr>
          <a:xfrm>
            <a:off x="1295400" y="4229100"/>
            <a:ext cx="1981200" cy="1414394"/>
          </a:xfrm>
          <a:custGeom>
            <a:avLst/>
            <a:gdLst/>
            <a:ahLst/>
            <a:cxnLst/>
            <a:rect l="l" t="t" r="r" b="b"/>
            <a:pathLst>
              <a:path w="3743325" h="1935479">
                <a:moveTo>
                  <a:pt x="3604996" y="0"/>
                </a:moveTo>
                <a:lnTo>
                  <a:pt x="138328" y="0"/>
                </a:lnTo>
                <a:lnTo>
                  <a:pt x="94603" y="7052"/>
                </a:lnTo>
                <a:lnTo>
                  <a:pt x="56630" y="26691"/>
                </a:lnTo>
                <a:lnTo>
                  <a:pt x="26687" y="56636"/>
                </a:lnTo>
                <a:lnTo>
                  <a:pt x="7051" y="94608"/>
                </a:lnTo>
                <a:lnTo>
                  <a:pt x="0" y="138328"/>
                </a:lnTo>
                <a:lnTo>
                  <a:pt x="0" y="1796846"/>
                </a:lnTo>
                <a:lnTo>
                  <a:pt x="7051" y="1840565"/>
                </a:lnTo>
                <a:lnTo>
                  <a:pt x="26687" y="1878534"/>
                </a:lnTo>
                <a:lnTo>
                  <a:pt x="56630" y="1908475"/>
                </a:lnTo>
                <a:lnTo>
                  <a:pt x="94603" y="1928111"/>
                </a:lnTo>
                <a:lnTo>
                  <a:pt x="138328" y="1935162"/>
                </a:lnTo>
                <a:lnTo>
                  <a:pt x="3604996" y="1935162"/>
                </a:lnTo>
                <a:lnTo>
                  <a:pt x="3648721" y="1928111"/>
                </a:lnTo>
                <a:lnTo>
                  <a:pt x="3686694" y="1908475"/>
                </a:lnTo>
                <a:lnTo>
                  <a:pt x="3716637" y="1878534"/>
                </a:lnTo>
                <a:lnTo>
                  <a:pt x="3736273" y="1840565"/>
                </a:lnTo>
                <a:lnTo>
                  <a:pt x="3743325" y="1796846"/>
                </a:lnTo>
                <a:lnTo>
                  <a:pt x="3743325" y="138328"/>
                </a:lnTo>
                <a:lnTo>
                  <a:pt x="3736273" y="94608"/>
                </a:lnTo>
                <a:lnTo>
                  <a:pt x="3716637" y="56636"/>
                </a:lnTo>
                <a:lnTo>
                  <a:pt x="3686694" y="26691"/>
                </a:lnTo>
                <a:lnTo>
                  <a:pt x="3648721" y="7052"/>
                </a:lnTo>
                <a:lnTo>
                  <a:pt x="3604996" y="0"/>
                </a:lnTo>
                <a:close/>
              </a:path>
            </a:pathLst>
          </a:custGeom>
          <a:solidFill>
            <a:srgbClr val="FF9900">
              <a:alpha val="23919"/>
            </a:srgbClr>
          </a:solidFill>
        </p:spPr>
        <p:txBody>
          <a:bodyPr wrap="square" lIns="0" tIns="0" rIns="0" bIns="0" rtlCol="0"/>
          <a:lstStyle/>
          <a:p>
            <a:endParaRPr sz="1050"/>
          </a:p>
        </p:txBody>
      </p:sp>
      <p:sp>
        <p:nvSpPr>
          <p:cNvPr id="10" name="object 6">
            <a:extLst>
              <a:ext uri="{FF2B5EF4-FFF2-40B4-BE49-F238E27FC236}">
                <a16:creationId xmlns:a16="http://schemas.microsoft.com/office/drawing/2014/main" id="{FAAFCAAB-110F-4792-B6E6-5AE9CBE6DDB2}"/>
              </a:ext>
            </a:extLst>
          </p:cNvPr>
          <p:cNvSpPr/>
          <p:nvPr/>
        </p:nvSpPr>
        <p:spPr>
          <a:xfrm>
            <a:off x="3276600" y="4229100"/>
            <a:ext cx="2514600" cy="1414394"/>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sp>
        <p:nvSpPr>
          <p:cNvPr id="11" name="object 6">
            <a:extLst>
              <a:ext uri="{FF2B5EF4-FFF2-40B4-BE49-F238E27FC236}">
                <a16:creationId xmlns:a16="http://schemas.microsoft.com/office/drawing/2014/main" id="{F5A209D7-A704-40C2-9A5D-1C632C86DDE8}"/>
              </a:ext>
            </a:extLst>
          </p:cNvPr>
          <p:cNvSpPr/>
          <p:nvPr/>
        </p:nvSpPr>
        <p:spPr>
          <a:xfrm>
            <a:off x="5562600" y="2394035"/>
            <a:ext cx="3124200" cy="1715370"/>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spTree>
    <p:extLst>
      <p:ext uri="{BB962C8B-B14F-4D97-AF65-F5344CB8AC3E}">
        <p14:creationId xmlns:p14="http://schemas.microsoft.com/office/powerpoint/2010/main" val="20551849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Data between Clock Domains</a:t>
            </a:r>
          </a:p>
        </p:txBody>
      </p:sp>
      <p:sp>
        <p:nvSpPr>
          <p:cNvPr id="3" name="Content Placeholder 2"/>
          <p:cNvSpPr>
            <a:spLocks noGrp="1"/>
          </p:cNvSpPr>
          <p:nvPr>
            <p:ph idx="1"/>
          </p:nvPr>
        </p:nvSpPr>
        <p:spPr/>
        <p:txBody>
          <a:bodyPr/>
          <a:lstStyle/>
          <a:p>
            <a:pPr lvl="1"/>
            <a:r>
              <a:rPr lang="en-US" dirty="0"/>
              <a:t>Data can be passed between clock domains using a set of handshake control signals, depending on the application. </a:t>
            </a:r>
          </a:p>
          <a:p>
            <a:pPr lvl="1"/>
            <a:r>
              <a:rPr lang="en-US" dirty="0"/>
              <a:t>The biggest disadvantage in using handshaking is the latency required to pass and recognize all of the handshaking signals for each data word that is transferred. </a:t>
            </a:r>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15</a:t>
            </a:fld>
            <a:endParaRPr lang="en-US" dirty="0"/>
          </a:p>
        </p:txBody>
      </p:sp>
      <p:pic>
        <p:nvPicPr>
          <p:cNvPr id="18434" name="Picture 2" descr="/Users/aabouauf/Library/Group Containers/UBF8T346G9.Office/msoclip1/01/AD6030E0-1609-1E45-A7D4-3866C4299C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2895600"/>
            <a:ext cx="6599191" cy="3533027"/>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9">
            <a:extLst>
              <a:ext uri="{FF2B5EF4-FFF2-40B4-BE49-F238E27FC236}">
                <a16:creationId xmlns:a16="http://schemas.microsoft.com/office/drawing/2014/main" id="{A660CDEC-A248-49D4-B9BD-26C50AA8A66C}"/>
              </a:ext>
            </a:extLst>
          </p:cNvPr>
          <p:cNvSpPr/>
          <p:nvPr/>
        </p:nvSpPr>
        <p:spPr>
          <a:xfrm>
            <a:off x="1524000" y="3048000"/>
            <a:ext cx="3276600" cy="3124200"/>
          </a:xfrm>
          <a:custGeom>
            <a:avLst/>
            <a:gdLst/>
            <a:ahLst/>
            <a:cxnLst/>
            <a:rect l="l" t="t" r="r" b="b"/>
            <a:pathLst>
              <a:path w="2406650" h="1935479">
                <a:moveTo>
                  <a:pt x="2268321" y="0"/>
                </a:moveTo>
                <a:lnTo>
                  <a:pt x="138328" y="0"/>
                </a:lnTo>
                <a:lnTo>
                  <a:pt x="94603" y="7052"/>
                </a:lnTo>
                <a:lnTo>
                  <a:pt x="56630" y="26691"/>
                </a:lnTo>
                <a:lnTo>
                  <a:pt x="26687" y="56636"/>
                </a:lnTo>
                <a:lnTo>
                  <a:pt x="7051" y="94608"/>
                </a:lnTo>
                <a:lnTo>
                  <a:pt x="0" y="138328"/>
                </a:lnTo>
                <a:lnTo>
                  <a:pt x="0" y="1796834"/>
                </a:lnTo>
                <a:lnTo>
                  <a:pt x="7051" y="1840559"/>
                </a:lnTo>
                <a:lnTo>
                  <a:pt x="26687" y="1878531"/>
                </a:lnTo>
                <a:lnTo>
                  <a:pt x="56630" y="1908475"/>
                </a:lnTo>
                <a:lnTo>
                  <a:pt x="94603" y="1928111"/>
                </a:lnTo>
                <a:lnTo>
                  <a:pt x="138328" y="1935162"/>
                </a:lnTo>
                <a:lnTo>
                  <a:pt x="2268321" y="1935162"/>
                </a:lnTo>
                <a:lnTo>
                  <a:pt x="2312046" y="1928111"/>
                </a:lnTo>
                <a:lnTo>
                  <a:pt x="2350019" y="1908475"/>
                </a:lnTo>
                <a:lnTo>
                  <a:pt x="2379962" y="1878531"/>
                </a:lnTo>
                <a:lnTo>
                  <a:pt x="2399598" y="1840559"/>
                </a:lnTo>
                <a:lnTo>
                  <a:pt x="2406650" y="1796834"/>
                </a:lnTo>
                <a:lnTo>
                  <a:pt x="2406650" y="138328"/>
                </a:lnTo>
                <a:lnTo>
                  <a:pt x="2399598" y="94608"/>
                </a:lnTo>
                <a:lnTo>
                  <a:pt x="2379962" y="56636"/>
                </a:lnTo>
                <a:lnTo>
                  <a:pt x="2350019" y="26691"/>
                </a:lnTo>
                <a:lnTo>
                  <a:pt x="2312046" y="7052"/>
                </a:lnTo>
                <a:lnTo>
                  <a:pt x="2268321" y="0"/>
                </a:lnTo>
                <a:close/>
              </a:path>
            </a:pathLst>
          </a:custGeom>
          <a:solidFill>
            <a:srgbClr val="FF9900">
              <a:alpha val="23919"/>
            </a:srgbClr>
          </a:solidFill>
        </p:spPr>
        <p:txBody>
          <a:bodyPr wrap="square" lIns="0" tIns="0" rIns="0" bIns="0" rtlCol="0"/>
          <a:lstStyle/>
          <a:p>
            <a:endParaRPr/>
          </a:p>
        </p:txBody>
      </p:sp>
      <p:sp>
        <p:nvSpPr>
          <p:cNvPr id="9" name="object 6">
            <a:extLst>
              <a:ext uri="{FF2B5EF4-FFF2-40B4-BE49-F238E27FC236}">
                <a16:creationId xmlns:a16="http://schemas.microsoft.com/office/drawing/2014/main" id="{D532C628-7294-4349-ACA0-237199FE76B7}"/>
              </a:ext>
            </a:extLst>
          </p:cNvPr>
          <p:cNvSpPr/>
          <p:nvPr/>
        </p:nvSpPr>
        <p:spPr>
          <a:xfrm>
            <a:off x="4783812" y="3052540"/>
            <a:ext cx="2912388" cy="3119659"/>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spTree>
    <p:extLst>
      <p:ext uri="{BB962C8B-B14F-4D97-AF65-F5344CB8AC3E}">
        <p14:creationId xmlns:p14="http://schemas.microsoft.com/office/powerpoint/2010/main" val="1820752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620000" cy="990600"/>
          </a:xfrm>
        </p:spPr>
        <p:txBody>
          <a:bodyPr/>
          <a:lstStyle/>
          <a:p>
            <a:r>
              <a:rPr lang="en-US" dirty="0"/>
              <a:t>Passing Data between Clock Domains Using FIFO</a:t>
            </a:r>
          </a:p>
        </p:txBody>
      </p:sp>
      <p:sp>
        <p:nvSpPr>
          <p:cNvPr id="3" name="Content Placeholder 2"/>
          <p:cNvSpPr>
            <a:spLocks noGrp="1"/>
          </p:cNvSpPr>
          <p:nvPr>
            <p:ph idx="1"/>
          </p:nvPr>
        </p:nvSpPr>
        <p:spPr/>
        <p:txBody>
          <a:bodyPr/>
          <a:lstStyle/>
          <a:p>
            <a:pPr lvl="1"/>
            <a:r>
              <a:rPr lang="en-US" dirty="0"/>
              <a:t>One of the most popular method of passing data between clock domains is the use an asynchronous FIFO. </a:t>
            </a:r>
          </a:p>
          <a:p>
            <a:pPr lvl="1"/>
            <a:r>
              <a:rPr lang="en-US" dirty="0"/>
              <a:t>One port is controlled by the sender, which puts data into the memory as fast as one data word (or one data bit for serial applications) per write clock. The other port is controlled by the receiver, which pulls data out of memory; one data word per read clock. </a:t>
            </a:r>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16</a:t>
            </a:fld>
            <a:endParaRPr lang="en-US" dirty="0"/>
          </a:p>
        </p:txBody>
      </p:sp>
      <p:pic>
        <p:nvPicPr>
          <p:cNvPr id="8" name="Picture 7"/>
          <p:cNvPicPr>
            <a:picLocks noChangeAspect="1"/>
          </p:cNvPicPr>
          <p:nvPr/>
        </p:nvPicPr>
        <p:blipFill rotWithShape="1">
          <a:blip r:embed="rId2"/>
          <a:srcRect b="13080"/>
          <a:stretch/>
        </p:blipFill>
        <p:spPr>
          <a:xfrm>
            <a:off x="1876425" y="3230471"/>
            <a:ext cx="5304013" cy="2332130"/>
          </a:xfrm>
          <a:prstGeom prst="rect">
            <a:avLst/>
          </a:prstGeom>
        </p:spPr>
      </p:pic>
      <p:sp>
        <p:nvSpPr>
          <p:cNvPr id="9" name="object 9">
            <a:extLst>
              <a:ext uri="{FF2B5EF4-FFF2-40B4-BE49-F238E27FC236}">
                <a16:creationId xmlns:a16="http://schemas.microsoft.com/office/drawing/2014/main" id="{0B8B361D-2F61-41D0-858A-D6DE8D595FD8}"/>
              </a:ext>
            </a:extLst>
          </p:cNvPr>
          <p:cNvSpPr/>
          <p:nvPr/>
        </p:nvSpPr>
        <p:spPr>
          <a:xfrm>
            <a:off x="2286000" y="3078070"/>
            <a:ext cx="2486025" cy="1981200"/>
          </a:xfrm>
          <a:custGeom>
            <a:avLst/>
            <a:gdLst/>
            <a:ahLst/>
            <a:cxnLst/>
            <a:rect l="l" t="t" r="r" b="b"/>
            <a:pathLst>
              <a:path w="2406650" h="1935479">
                <a:moveTo>
                  <a:pt x="2268321" y="0"/>
                </a:moveTo>
                <a:lnTo>
                  <a:pt x="138328" y="0"/>
                </a:lnTo>
                <a:lnTo>
                  <a:pt x="94603" y="7052"/>
                </a:lnTo>
                <a:lnTo>
                  <a:pt x="56630" y="26691"/>
                </a:lnTo>
                <a:lnTo>
                  <a:pt x="26687" y="56636"/>
                </a:lnTo>
                <a:lnTo>
                  <a:pt x="7051" y="94608"/>
                </a:lnTo>
                <a:lnTo>
                  <a:pt x="0" y="138328"/>
                </a:lnTo>
                <a:lnTo>
                  <a:pt x="0" y="1796834"/>
                </a:lnTo>
                <a:lnTo>
                  <a:pt x="7051" y="1840559"/>
                </a:lnTo>
                <a:lnTo>
                  <a:pt x="26687" y="1878531"/>
                </a:lnTo>
                <a:lnTo>
                  <a:pt x="56630" y="1908475"/>
                </a:lnTo>
                <a:lnTo>
                  <a:pt x="94603" y="1928111"/>
                </a:lnTo>
                <a:lnTo>
                  <a:pt x="138328" y="1935162"/>
                </a:lnTo>
                <a:lnTo>
                  <a:pt x="2268321" y="1935162"/>
                </a:lnTo>
                <a:lnTo>
                  <a:pt x="2312046" y="1928111"/>
                </a:lnTo>
                <a:lnTo>
                  <a:pt x="2350019" y="1908475"/>
                </a:lnTo>
                <a:lnTo>
                  <a:pt x="2379962" y="1878531"/>
                </a:lnTo>
                <a:lnTo>
                  <a:pt x="2399598" y="1840559"/>
                </a:lnTo>
                <a:lnTo>
                  <a:pt x="2406650" y="1796834"/>
                </a:lnTo>
                <a:lnTo>
                  <a:pt x="2406650" y="138328"/>
                </a:lnTo>
                <a:lnTo>
                  <a:pt x="2399598" y="94608"/>
                </a:lnTo>
                <a:lnTo>
                  <a:pt x="2379962" y="56636"/>
                </a:lnTo>
                <a:lnTo>
                  <a:pt x="2350019" y="26691"/>
                </a:lnTo>
                <a:lnTo>
                  <a:pt x="2312046" y="7052"/>
                </a:lnTo>
                <a:lnTo>
                  <a:pt x="2268321" y="0"/>
                </a:lnTo>
                <a:close/>
              </a:path>
            </a:pathLst>
          </a:custGeom>
          <a:solidFill>
            <a:srgbClr val="FF9900">
              <a:alpha val="23919"/>
            </a:srgbClr>
          </a:solidFill>
        </p:spPr>
        <p:txBody>
          <a:bodyPr wrap="square" lIns="0" tIns="0" rIns="0" bIns="0" rtlCol="0"/>
          <a:lstStyle/>
          <a:p>
            <a:endParaRPr/>
          </a:p>
        </p:txBody>
      </p:sp>
      <p:sp>
        <p:nvSpPr>
          <p:cNvPr id="10" name="object 6">
            <a:extLst>
              <a:ext uri="{FF2B5EF4-FFF2-40B4-BE49-F238E27FC236}">
                <a16:creationId xmlns:a16="http://schemas.microsoft.com/office/drawing/2014/main" id="{9612A491-D06C-4C05-84F9-48B3DEDA3073}"/>
              </a:ext>
            </a:extLst>
          </p:cNvPr>
          <p:cNvSpPr/>
          <p:nvPr/>
        </p:nvSpPr>
        <p:spPr>
          <a:xfrm>
            <a:off x="4733950" y="3078070"/>
            <a:ext cx="2409851" cy="1981200"/>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spTree>
    <p:extLst>
      <p:ext uri="{BB962C8B-B14F-4D97-AF65-F5344CB8AC3E}">
        <p14:creationId xmlns:p14="http://schemas.microsoft.com/office/powerpoint/2010/main" val="7198026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67600" cy="990600"/>
          </a:xfrm>
        </p:spPr>
        <p:txBody>
          <a:bodyPr/>
          <a:lstStyle/>
          <a:p>
            <a:r>
              <a:rPr lang="en-US" dirty="0"/>
              <a:t>Passing Data between Clock Domains Using FIFO</a:t>
            </a:r>
          </a:p>
        </p:txBody>
      </p:sp>
      <p:sp>
        <p:nvSpPr>
          <p:cNvPr id="3" name="Content Placeholder 2"/>
          <p:cNvSpPr>
            <a:spLocks noGrp="1"/>
          </p:cNvSpPr>
          <p:nvPr>
            <p:ph idx="1"/>
          </p:nvPr>
        </p:nvSpPr>
        <p:spPr/>
        <p:txBody>
          <a:bodyPr/>
          <a:lstStyle/>
          <a:p>
            <a:pPr lvl="1"/>
            <a:r>
              <a:rPr lang="en-US" dirty="0"/>
              <a:t>Two control signals are used to indicate if the FIFO is empty, full, or partially full. Two additional control signals are frequently used to indicate if the FIFO is almost full or almost empty. In theory, placing data into a shared memory with one clock and removing the data from the shared memory with another clock seems like an easy and ideal solution to passing data between clock domains. </a:t>
            </a:r>
          </a:p>
        </p:txBody>
      </p:sp>
      <p:sp>
        <p:nvSpPr>
          <p:cNvPr id="4" name="Date Placeholder 3"/>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r>
              <a:rPr lang="en-US"/>
              <a:t>Dr. Abou-Auf</a:t>
            </a:r>
          </a:p>
        </p:txBody>
      </p:sp>
      <p:sp>
        <p:nvSpPr>
          <p:cNvPr id="6" name="Slide Number Placeholder 5"/>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17</a:t>
            </a:fld>
            <a:endParaRPr lang="en-US" dirty="0"/>
          </a:p>
        </p:txBody>
      </p:sp>
      <p:sp>
        <p:nvSpPr>
          <p:cNvPr id="8" name="TextBox 7"/>
          <p:cNvSpPr txBox="1"/>
          <p:nvPr/>
        </p:nvSpPr>
        <p:spPr>
          <a:xfrm>
            <a:off x="562708" y="4982308"/>
            <a:ext cx="184731" cy="276999"/>
          </a:xfrm>
          <a:prstGeom prst="rect">
            <a:avLst/>
          </a:prstGeom>
          <a:noFill/>
        </p:spPr>
        <p:txBody>
          <a:bodyPr wrap="none" rtlCol="0">
            <a:spAutoFit/>
          </a:bodyPr>
          <a:lstStyle/>
          <a:p>
            <a:endParaRPr lang="en-US" dirty="0"/>
          </a:p>
        </p:txBody>
      </p:sp>
      <p:grpSp>
        <p:nvGrpSpPr>
          <p:cNvPr id="18" name="Group 17"/>
          <p:cNvGrpSpPr/>
          <p:nvPr/>
        </p:nvGrpSpPr>
        <p:grpSpPr>
          <a:xfrm>
            <a:off x="2362200" y="2743200"/>
            <a:ext cx="4495800" cy="3320412"/>
            <a:chOff x="381001" y="1096342"/>
            <a:chExt cx="8305799" cy="4847258"/>
          </a:xfrm>
        </p:grpSpPr>
        <p:pic>
          <p:nvPicPr>
            <p:cNvPr id="15" name="Picture 14">
              <a:extLst>
                <a:ext uri="{FF2B5EF4-FFF2-40B4-BE49-F238E27FC236}">
                  <a16:creationId xmlns:a16="http://schemas.microsoft.com/office/drawing/2014/main" id="{8C141012-D06C-41F7-9325-2B3A1B5141C9}"/>
                </a:ext>
              </a:extLst>
            </p:cNvPr>
            <p:cNvPicPr>
              <a:picLocks noChangeAspect="1"/>
            </p:cNvPicPr>
            <p:nvPr/>
          </p:nvPicPr>
          <p:blipFill rotWithShape="1">
            <a:blip r:embed="rId2"/>
            <a:srcRect b="8601"/>
            <a:stretch/>
          </p:blipFill>
          <p:spPr>
            <a:xfrm>
              <a:off x="457199" y="1151114"/>
              <a:ext cx="8229601" cy="4728528"/>
            </a:xfrm>
            <a:prstGeom prst="rect">
              <a:avLst/>
            </a:prstGeom>
          </p:spPr>
        </p:pic>
        <p:sp>
          <p:nvSpPr>
            <p:cNvPr id="16" name="object 9">
              <a:extLst>
                <a:ext uri="{FF2B5EF4-FFF2-40B4-BE49-F238E27FC236}">
                  <a16:creationId xmlns:a16="http://schemas.microsoft.com/office/drawing/2014/main" id="{0B8B361D-2F61-41D0-858A-D6DE8D595FD8}"/>
                </a:ext>
              </a:extLst>
            </p:cNvPr>
            <p:cNvSpPr/>
            <p:nvPr/>
          </p:nvSpPr>
          <p:spPr>
            <a:xfrm>
              <a:off x="381001" y="1096342"/>
              <a:ext cx="4343400" cy="4847258"/>
            </a:xfrm>
            <a:custGeom>
              <a:avLst/>
              <a:gdLst/>
              <a:ahLst/>
              <a:cxnLst/>
              <a:rect l="l" t="t" r="r" b="b"/>
              <a:pathLst>
                <a:path w="2406650" h="1935479">
                  <a:moveTo>
                    <a:pt x="2268321" y="0"/>
                  </a:moveTo>
                  <a:lnTo>
                    <a:pt x="138328" y="0"/>
                  </a:lnTo>
                  <a:lnTo>
                    <a:pt x="94603" y="7052"/>
                  </a:lnTo>
                  <a:lnTo>
                    <a:pt x="56630" y="26691"/>
                  </a:lnTo>
                  <a:lnTo>
                    <a:pt x="26687" y="56636"/>
                  </a:lnTo>
                  <a:lnTo>
                    <a:pt x="7051" y="94608"/>
                  </a:lnTo>
                  <a:lnTo>
                    <a:pt x="0" y="138328"/>
                  </a:lnTo>
                  <a:lnTo>
                    <a:pt x="0" y="1796834"/>
                  </a:lnTo>
                  <a:lnTo>
                    <a:pt x="7051" y="1840559"/>
                  </a:lnTo>
                  <a:lnTo>
                    <a:pt x="26687" y="1878531"/>
                  </a:lnTo>
                  <a:lnTo>
                    <a:pt x="56630" y="1908475"/>
                  </a:lnTo>
                  <a:lnTo>
                    <a:pt x="94603" y="1928111"/>
                  </a:lnTo>
                  <a:lnTo>
                    <a:pt x="138328" y="1935162"/>
                  </a:lnTo>
                  <a:lnTo>
                    <a:pt x="2268321" y="1935162"/>
                  </a:lnTo>
                  <a:lnTo>
                    <a:pt x="2312046" y="1928111"/>
                  </a:lnTo>
                  <a:lnTo>
                    <a:pt x="2350019" y="1908475"/>
                  </a:lnTo>
                  <a:lnTo>
                    <a:pt x="2379962" y="1878531"/>
                  </a:lnTo>
                  <a:lnTo>
                    <a:pt x="2399598" y="1840559"/>
                  </a:lnTo>
                  <a:lnTo>
                    <a:pt x="2406650" y="1796834"/>
                  </a:lnTo>
                  <a:lnTo>
                    <a:pt x="2406650" y="138328"/>
                  </a:lnTo>
                  <a:lnTo>
                    <a:pt x="2399598" y="94608"/>
                  </a:lnTo>
                  <a:lnTo>
                    <a:pt x="2379962" y="56636"/>
                  </a:lnTo>
                  <a:lnTo>
                    <a:pt x="2350019" y="26691"/>
                  </a:lnTo>
                  <a:lnTo>
                    <a:pt x="2312046" y="7052"/>
                  </a:lnTo>
                  <a:lnTo>
                    <a:pt x="2268321" y="0"/>
                  </a:lnTo>
                  <a:close/>
                </a:path>
              </a:pathLst>
            </a:custGeom>
            <a:solidFill>
              <a:srgbClr val="FF9900">
                <a:alpha val="23919"/>
              </a:srgbClr>
            </a:solidFill>
          </p:spPr>
          <p:txBody>
            <a:bodyPr wrap="square" lIns="0" tIns="0" rIns="0" bIns="0" rtlCol="0"/>
            <a:lstStyle/>
            <a:p>
              <a:endParaRPr/>
            </a:p>
          </p:txBody>
        </p:sp>
        <p:sp>
          <p:nvSpPr>
            <p:cNvPr id="17" name="object 6">
              <a:extLst>
                <a:ext uri="{FF2B5EF4-FFF2-40B4-BE49-F238E27FC236}">
                  <a16:creationId xmlns:a16="http://schemas.microsoft.com/office/drawing/2014/main" id="{9612A491-D06C-4C05-84F9-48B3DEDA3073}"/>
                </a:ext>
              </a:extLst>
            </p:cNvPr>
            <p:cNvSpPr/>
            <p:nvPr/>
          </p:nvSpPr>
          <p:spPr>
            <a:xfrm>
              <a:off x="4686325" y="1096342"/>
              <a:ext cx="4000475" cy="4847258"/>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grpSp>
    </p:spTree>
    <p:extLst>
      <p:ext uri="{BB962C8B-B14F-4D97-AF65-F5344CB8AC3E}">
        <p14:creationId xmlns:p14="http://schemas.microsoft.com/office/powerpoint/2010/main" val="777123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0939-6711-4460-A7B9-F804B8BCF22A}"/>
              </a:ext>
            </a:extLst>
          </p:cNvPr>
          <p:cNvSpPr>
            <a:spLocks noGrp="1"/>
          </p:cNvSpPr>
          <p:nvPr>
            <p:ph type="title"/>
          </p:nvPr>
        </p:nvSpPr>
        <p:spPr>
          <a:xfrm>
            <a:off x="990600" y="0"/>
            <a:ext cx="7467600" cy="990600"/>
          </a:xfrm>
        </p:spPr>
        <p:txBody>
          <a:bodyPr/>
          <a:lstStyle/>
          <a:p>
            <a:r>
              <a:rPr lang="en-US" dirty="0"/>
              <a:t>Passing Data between Clock Domains Using DPR</a:t>
            </a:r>
          </a:p>
        </p:txBody>
      </p:sp>
      <p:sp>
        <p:nvSpPr>
          <p:cNvPr id="4" name="Date Placeholder 3">
            <a:extLst>
              <a:ext uri="{FF2B5EF4-FFF2-40B4-BE49-F238E27FC236}">
                <a16:creationId xmlns:a16="http://schemas.microsoft.com/office/drawing/2014/main" id="{808B6AEB-A3AF-4AAA-ACB8-3D0E0ECA6790}"/>
              </a:ext>
            </a:extLst>
          </p:cNvPr>
          <p:cNvSpPr>
            <a:spLocks noGrp="1"/>
          </p:cNvSpPr>
          <p:nvPr>
            <p:ph type="dt" sz="half" idx="10"/>
          </p:nvPr>
        </p:nvSpPr>
        <p:spPr/>
        <p:txBody>
          <a:bodyPr/>
          <a:lstStyle/>
          <a:p>
            <a:r>
              <a:rPr lang="en-US"/>
              <a:t>ECNG 414        </a:t>
            </a:r>
            <a:r>
              <a:rPr lang="pl-PL"/>
              <a:t>Ch. 7</a:t>
            </a:r>
            <a:r>
              <a:rPr lang="en-US"/>
              <a:t>: Clock Domain Crossing</a:t>
            </a:r>
            <a:endParaRPr lang="en-US" dirty="0"/>
          </a:p>
        </p:txBody>
      </p:sp>
      <p:sp>
        <p:nvSpPr>
          <p:cNvPr id="5" name="Footer Placeholder 4">
            <a:extLst>
              <a:ext uri="{FF2B5EF4-FFF2-40B4-BE49-F238E27FC236}">
                <a16:creationId xmlns:a16="http://schemas.microsoft.com/office/drawing/2014/main" id="{1B1E2752-E345-4672-9256-B1D5FB5C8980}"/>
              </a:ext>
            </a:extLst>
          </p:cNvPr>
          <p:cNvSpPr>
            <a:spLocks noGrp="1"/>
          </p:cNvSpPr>
          <p:nvPr>
            <p:ph type="ftr" sz="quarter" idx="11"/>
          </p:nvPr>
        </p:nvSpPr>
        <p:spPr/>
        <p:txBody>
          <a:bodyPr/>
          <a:lstStyle/>
          <a:p>
            <a:r>
              <a:rPr lang="en-US"/>
              <a:t>Dr. Abou-Auf</a:t>
            </a:r>
          </a:p>
        </p:txBody>
      </p:sp>
      <p:sp>
        <p:nvSpPr>
          <p:cNvPr id="6" name="Slide Number Placeholder 5">
            <a:extLst>
              <a:ext uri="{FF2B5EF4-FFF2-40B4-BE49-F238E27FC236}">
                <a16:creationId xmlns:a16="http://schemas.microsoft.com/office/drawing/2014/main" id="{BB9FA944-4ABC-4B0D-9ABA-9901AA81023B}"/>
              </a:ext>
            </a:extLst>
          </p:cNvPr>
          <p:cNvSpPr>
            <a:spLocks noGrp="1"/>
          </p:cNvSpPr>
          <p:nvPr>
            <p:ph type="sldNum" sz="quarter" idx="12"/>
          </p:nvPr>
        </p:nvSpPr>
        <p:spPr/>
        <p:txBody>
          <a:bodyPr/>
          <a:lstStyle/>
          <a:p>
            <a:r>
              <a:rPr lang="en-US"/>
              <a:t> Fall </a:t>
            </a:r>
            <a:r>
              <a:rPr lang="is-IS"/>
              <a:t>2019</a:t>
            </a:r>
            <a:r>
              <a:rPr lang="en-US"/>
              <a:t>              Slide </a:t>
            </a:r>
            <a:fld id="{0CC036D3-185A-4CEC-9049-77D6EEEF1945}" type="slidenum">
              <a:rPr lang="en-US" smtClean="0"/>
              <a:pPr/>
              <a:t>18</a:t>
            </a:fld>
            <a:endParaRPr lang="en-US" dirty="0"/>
          </a:p>
        </p:txBody>
      </p:sp>
      <p:pic>
        <p:nvPicPr>
          <p:cNvPr id="7" name="Picture 6">
            <a:extLst>
              <a:ext uri="{FF2B5EF4-FFF2-40B4-BE49-F238E27FC236}">
                <a16:creationId xmlns:a16="http://schemas.microsoft.com/office/drawing/2014/main" id="{4E7A6CEE-DAEB-4951-B8CE-1F102F8B476B}"/>
              </a:ext>
            </a:extLst>
          </p:cNvPr>
          <p:cNvPicPr>
            <a:picLocks noChangeAspect="1"/>
          </p:cNvPicPr>
          <p:nvPr/>
        </p:nvPicPr>
        <p:blipFill>
          <a:blip r:embed="rId2"/>
          <a:stretch>
            <a:fillRect/>
          </a:stretch>
        </p:blipFill>
        <p:spPr>
          <a:xfrm>
            <a:off x="4724400" y="1618623"/>
            <a:ext cx="4419600" cy="4271384"/>
          </a:xfrm>
          <a:prstGeom prst="rect">
            <a:avLst/>
          </a:prstGeom>
        </p:spPr>
      </p:pic>
      <p:sp>
        <p:nvSpPr>
          <p:cNvPr id="8" name="object 9">
            <a:extLst>
              <a:ext uri="{FF2B5EF4-FFF2-40B4-BE49-F238E27FC236}">
                <a16:creationId xmlns:a16="http://schemas.microsoft.com/office/drawing/2014/main" id="{BB506AF5-7E3F-4D62-AB49-349B1984D983}"/>
              </a:ext>
            </a:extLst>
          </p:cNvPr>
          <p:cNvSpPr/>
          <p:nvPr/>
        </p:nvSpPr>
        <p:spPr>
          <a:xfrm>
            <a:off x="5181600" y="1539630"/>
            <a:ext cx="3581400" cy="2286000"/>
          </a:xfrm>
          <a:custGeom>
            <a:avLst/>
            <a:gdLst/>
            <a:ahLst/>
            <a:cxnLst/>
            <a:rect l="l" t="t" r="r" b="b"/>
            <a:pathLst>
              <a:path w="2406650" h="1935479">
                <a:moveTo>
                  <a:pt x="2268321" y="0"/>
                </a:moveTo>
                <a:lnTo>
                  <a:pt x="138328" y="0"/>
                </a:lnTo>
                <a:lnTo>
                  <a:pt x="94603" y="7052"/>
                </a:lnTo>
                <a:lnTo>
                  <a:pt x="56630" y="26691"/>
                </a:lnTo>
                <a:lnTo>
                  <a:pt x="26687" y="56636"/>
                </a:lnTo>
                <a:lnTo>
                  <a:pt x="7051" y="94608"/>
                </a:lnTo>
                <a:lnTo>
                  <a:pt x="0" y="138328"/>
                </a:lnTo>
                <a:lnTo>
                  <a:pt x="0" y="1796834"/>
                </a:lnTo>
                <a:lnTo>
                  <a:pt x="7051" y="1840559"/>
                </a:lnTo>
                <a:lnTo>
                  <a:pt x="26687" y="1878531"/>
                </a:lnTo>
                <a:lnTo>
                  <a:pt x="56630" y="1908475"/>
                </a:lnTo>
                <a:lnTo>
                  <a:pt x="94603" y="1928111"/>
                </a:lnTo>
                <a:lnTo>
                  <a:pt x="138328" y="1935162"/>
                </a:lnTo>
                <a:lnTo>
                  <a:pt x="2268321" y="1935162"/>
                </a:lnTo>
                <a:lnTo>
                  <a:pt x="2312046" y="1928111"/>
                </a:lnTo>
                <a:lnTo>
                  <a:pt x="2350019" y="1908475"/>
                </a:lnTo>
                <a:lnTo>
                  <a:pt x="2379962" y="1878531"/>
                </a:lnTo>
                <a:lnTo>
                  <a:pt x="2399598" y="1840559"/>
                </a:lnTo>
                <a:lnTo>
                  <a:pt x="2406650" y="1796834"/>
                </a:lnTo>
                <a:lnTo>
                  <a:pt x="2406650" y="138328"/>
                </a:lnTo>
                <a:lnTo>
                  <a:pt x="2399598" y="94608"/>
                </a:lnTo>
                <a:lnTo>
                  <a:pt x="2379962" y="56636"/>
                </a:lnTo>
                <a:lnTo>
                  <a:pt x="2350019" y="26691"/>
                </a:lnTo>
                <a:lnTo>
                  <a:pt x="2312046" y="7052"/>
                </a:lnTo>
                <a:lnTo>
                  <a:pt x="2268321" y="0"/>
                </a:lnTo>
                <a:close/>
              </a:path>
            </a:pathLst>
          </a:custGeom>
          <a:solidFill>
            <a:srgbClr val="FF9900">
              <a:alpha val="23919"/>
            </a:srgbClr>
          </a:solidFill>
        </p:spPr>
        <p:txBody>
          <a:bodyPr wrap="square" lIns="0" tIns="0" rIns="0" bIns="0" rtlCol="0"/>
          <a:lstStyle/>
          <a:p>
            <a:endParaRPr/>
          </a:p>
        </p:txBody>
      </p:sp>
      <p:sp>
        <p:nvSpPr>
          <p:cNvPr id="9" name="object 6">
            <a:extLst>
              <a:ext uri="{FF2B5EF4-FFF2-40B4-BE49-F238E27FC236}">
                <a16:creationId xmlns:a16="http://schemas.microsoft.com/office/drawing/2014/main" id="{8F9F5B39-5BA6-4776-A7C9-41A856705136}"/>
              </a:ext>
            </a:extLst>
          </p:cNvPr>
          <p:cNvSpPr/>
          <p:nvPr/>
        </p:nvSpPr>
        <p:spPr>
          <a:xfrm>
            <a:off x="5181600" y="3825630"/>
            <a:ext cx="3581400" cy="2143370"/>
          </a:xfrm>
          <a:custGeom>
            <a:avLst/>
            <a:gdLst/>
            <a:ahLst/>
            <a:cxnLst/>
            <a:rect l="l" t="t" r="r" b="b"/>
            <a:pathLst>
              <a:path w="4010025" h="1935479">
                <a:moveTo>
                  <a:pt x="3879494" y="0"/>
                </a:moveTo>
                <a:lnTo>
                  <a:pt x="130530" y="0"/>
                </a:lnTo>
                <a:lnTo>
                  <a:pt x="79724" y="10258"/>
                </a:lnTo>
                <a:lnTo>
                  <a:pt x="38233" y="38233"/>
                </a:lnTo>
                <a:lnTo>
                  <a:pt x="10258" y="79724"/>
                </a:lnTo>
                <a:lnTo>
                  <a:pt x="0" y="130530"/>
                </a:lnTo>
                <a:lnTo>
                  <a:pt x="0" y="1804644"/>
                </a:lnTo>
                <a:lnTo>
                  <a:pt x="10258" y="1855448"/>
                </a:lnTo>
                <a:lnTo>
                  <a:pt x="38233" y="1896935"/>
                </a:lnTo>
                <a:lnTo>
                  <a:pt x="79724" y="1924906"/>
                </a:lnTo>
                <a:lnTo>
                  <a:pt x="130530" y="1935162"/>
                </a:lnTo>
                <a:lnTo>
                  <a:pt x="3879494" y="1935162"/>
                </a:lnTo>
                <a:lnTo>
                  <a:pt x="3930306" y="1924906"/>
                </a:lnTo>
                <a:lnTo>
                  <a:pt x="3971796" y="1896935"/>
                </a:lnTo>
                <a:lnTo>
                  <a:pt x="3999768" y="1855448"/>
                </a:lnTo>
                <a:lnTo>
                  <a:pt x="4010025" y="1804644"/>
                </a:lnTo>
                <a:lnTo>
                  <a:pt x="4010025" y="130530"/>
                </a:lnTo>
                <a:lnTo>
                  <a:pt x="3999768" y="79724"/>
                </a:lnTo>
                <a:lnTo>
                  <a:pt x="3971796" y="38233"/>
                </a:lnTo>
                <a:lnTo>
                  <a:pt x="3930306" y="10258"/>
                </a:lnTo>
                <a:lnTo>
                  <a:pt x="3879494" y="0"/>
                </a:lnTo>
                <a:close/>
              </a:path>
            </a:pathLst>
          </a:custGeom>
          <a:solidFill>
            <a:srgbClr val="9999FF">
              <a:alpha val="43920"/>
            </a:srgbClr>
          </a:solidFill>
        </p:spPr>
        <p:txBody>
          <a:bodyPr wrap="square" lIns="0" tIns="0" rIns="0" bIns="0" rtlCol="0"/>
          <a:lstStyle/>
          <a:p>
            <a:endParaRPr/>
          </a:p>
        </p:txBody>
      </p:sp>
      <p:sp>
        <p:nvSpPr>
          <p:cNvPr id="10" name="Content Placeholder 2">
            <a:extLst>
              <a:ext uri="{FF2B5EF4-FFF2-40B4-BE49-F238E27FC236}">
                <a16:creationId xmlns:a16="http://schemas.microsoft.com/office/drawing/2014/main" id="{65391F9F-6082-4B15-B0B2-42DF7008EDC9}"/>
              </a:ext>
            </a:extLst>
          </p:cNvPr>
          <p:cNvSpPr>
            <a:spLocks noGrp="1"/>
          </p:cNvSpPr>
          <p:nvPr>
            <p:ph idx="1"/>
          </p:nvPr>
        </p:nvSpPr>
        <p:spPr>
          <a:xfrm>
            <a:off x="0" y="1066800"/>
            <a:ext cx="4953000" cy="5334000"/>
          </a:xfrm>
        </p:spPr>
        <p:txBody>
          <a:bodyPr/>
          <a:lstStyle/>
          <a:p>
            <a:pPr lvl="1"/>
            <a:r>
              <a:rPr lang="en-US" dirty="0"/>
              <a:t>Dual Port Memory (DPR) uses the same memory array. </a:t>
            </a:r>
          </a:p>
          <a:p>
            <a:pPr lvl="1"/>
            <a:r>
              <a:rPr lang="en-US" dirty="0"/>
              <a:t>DPR uses two separate ports to access the array</a:t>
            </a:r>
          </a:p>
          <a:p>
            <a:pPr lvl="1"/>
            <a:r>
              <a:rPr lang="en-US" dirty="0"/>
              <a:t>The two ports can be on separate clock domains </a:t>
            </a:r>
          </a:p>
          <a:p>
            <a:pPr lvl="1"/>
            <a:r>
              <a:rPr lang="en-US" dirty="0"/>
              <a:t>Collision is defined is simultaneous access of the same memory location. Collision can result in corrupted data during read or write</a:t>
            </a:r>
          </a:p>
          <a:p>
            <a:pPr lvl="1"/>
            <a:r>
              <a:rPr lang="en-US" dirty="0"/>
              <a:t>Collision-avoidance techniques should be employed to avoid data corruption</a:t>
            </a:r>
          </a:p>
        </p:txBody>
      </p:sp>
    </p:spTree>
    <p:extLst>
      <p:ext uri="{BB962C8B-B14F-4D97-AF65-F5344CB8AC3E}">
        <p14:creationId xmlns:p14="http://schemas.microsoft.com/office/powerpoint/2010/main" val="392576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additive="base">
                                        <p:cTn id="2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 calcmode="lin" valueType="num">
                                      <p:cBhvr additive="base">
                                        <p:cTn id="3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
                                            <p:txEl>
                                              <p:pRg st="4" end="4"/>
                                            </p:txEl>
                                          </p:spTgt>
                                        </p:tgtEl>
                                        <p:attrNameLst>
                                          <p:attrName>style.visibility</p:attrName>
                                        </p:attrNameLst>
                                      </p:cBhvr>
                                      <p:to>
                                        <p:strVal val="visible"/>
                                      </p:to>
                                    </p:set>
                                    <p:anim calcmode="lin" valueType="num">
                                      <p:cBhvr additive="base">
                                        <p:cTn id="4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p:txBody>
          <a:bodyPr/>
          <a:lstStyle/>
          <a:p>
            <a:r>
              <a:rPr lang="en-US" dirty="0"/>
              <a:t>Why Multiple Clocks?</a:t>
            </a:r>
          </a:p>
        </p:txBody>
      </p:sp>
      <p:sp>
        <p:nvSpPr>
          <p:cNvPr id="1362954" name="Rectangle 10"/>
          <p:cNvSpPr>
            <a:spLocks noGrp="1" noChangeArrowheads="1"/>
          </p:cNvSpPr>
          <p:nvPr>
            <p:ph type="body" idx="1"/>
          </p:nvPr>
        </p:nvSpPr>
        <p:spPr/>
        <p:txBody>
          <a:bodyPr/>
          <a:lstStyle/>
          <a:p>
            <a:r>
              <a:rPr lang="en-US" dirty="0"/>
              <a:t>Most designs requires multiple clock sources</a:t>
            </a:r>
          </a:p>
          <a:p>
            <a:pPr lvl="1"/>
            <a:r>
              <a:rPr lang="en-US" dirty="0"/>
              <a:t>E.g., external communication link</a:t>
            </a:r>
          </a:p>
          <a:p>
            <a:r>
              <a:rPr lang="en-US" dirty="0"/>
              <a:t>Bigger designs perform better with multiple clocks</a:t>
            </a:r>
          </a:p>
          <a:p>
            <a:pPr lvl="1"/>
            <a:r>
              <a:rPr lang="en-US" dirty="0"/>
              <a:t>Clock skew increases with the # FFs in a system. </a:t>
            </a:r>
          </a:p>
          <a:p>
            <a:pPr lvl="1"/>
            <a:r>
              <a:rPr lang="en-US" dirty="0"/>
              <a:t>Bigger circuits has higher number of logic levels and might be scarce in routing resources</a:t>
            </a:r>
          </a:p>
          <a:p>
            <a:pPr lvl="1"/>
            <a:r>
              <a:rPr lang="en-US" dirty="0"/>
              <a:t>Subsystems might be better run at slower clocks to meet timing requirements. </a:t>
            </a:r>
          </a:p>
          <a:p>
            <a:r>
              <a:rPr lang="en-US" dirty="0"/>
              <a:t>Interfaces with external devices require multiple clocks</a:t>
            </a:r>
          </a:p>
          <a:p>
            <a:pPr lvl="1"/>
            <a:r>
              <a:rPr lang="en-US" dirty="0"/>
              <a:t>E.g., as </a:t>
            </a:r>
            <a:r>
              <a:rPr lang="en-US" dirty="0" err="1"/>
              <a:t>sysetm</a:t>
            </a:r>
            <a:r>
              <a:rPr lang="en-US" dirty="0"/>
              <a:t> w/ 16-bit 20 MHz processor, 1-bit 100 MHz serial interface, 1 MHz I/O controller</a:t>
            </a:r>
          </a:p>
          <a:p>
            <a:r>
              <a:rPr lang="en-US" dirty="0"/>
              <a:t>Slower Clocks consumes less power</a:t>
            </a:r>
          </a:p>
          <a:p>
            <a:pPr lvl="1"/>
            <a:r>
              <a:rPr lang="en-US" dirty="0"/>
              <a:t>Dynamic power proportional to switching frequency </a:t>
            </a:r>
          </a:p>
        </p:txBody>
      </p:sp>
      <p:sp>
        <p:nvSpPr>
          <p:cNvPr id="2" name="Date Placeholder 1"/>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3" name="Footer Placeholder 2"/>
          <p:cNvSpPr>
            <a:spLocks noGrp="1"/>
          </p:cNvSpPr>
          <p:nvPr>
            <p:ph type="ftr" sz="quarter" idx="11"/>
          </p:nvPr>
        </p:nvSpPr>
        <p:spPr/>
        <p:txBody>
          <a:bodyPr/>
          <a:lstStyle/>
          <a:p>
            <a:r>
              <a:rPr lang="en-US"/>
              <a:t>Dr. Abou-Auf</a:t>
            </a:r>
          </a:p>
        </p:txBody>
      </p:sp>
      <p:sp>
        <p:nvSpPr>
          <p:cNvPr id="7" name="Slide Number Placeholder 6"/>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62954">
                                            <p:txEl>
                                              <p:pRg st="0" end="0"/>
                                            </p:txEl>
                                          </p:spTgt>
                                        </p:tgtEl>
                                        <p:attrNameLst>
                                          <p:attrName>style.visibility</p:attrName>
                                        </p:attrNameLst>
                                      </p:cBhvr>
                                      <p:to>
                                        <p:strVal val="visible"/>
                                      </p:to>
                                    </p:set>
                                    <p:animEffect transition="in" filter="fade">
                                      <p:cBhvr>
                                        <p:cTn id="7" dur="1000"/>
                                        <p:tgtEl>
                                          <p:spTgt spid="1362954">
                                            <p:txEl>
                                              <p:pRg st="0" end="0"/>
                                            </p:txEl>
                                          </p:spTgt>
                                        </p:tgtEl>
                                      </p:cBhvr>
                                    </p:animEffect>
                                    <p:anim calcmode="lin" valueType="num">
                                      <p:cBhvr>
                                        <p:cTn id="8" dur="1000" fill="hold"/>
                                        <p:tgtEl>
                                          <p:spTgt spid="136295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6295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62954">
                                            <p:txEl>
                                              <p:pRg st="1" end="1"/>
                                            </p:txEl>
                                          </p:spTgt>
                                        </p:tgtEl>
                                        <p:attrNameLst>
                                          <p:attrName>style.visibility</p:attrName>
                                        </p:attrNameLst>
                                      </p:cBhvr>
                                      <p:to>
                                        <p:strVal val="visible"/>
                                      </p:to>
                                    </p:set>
                                    <p:animEffect transition="in" filter="fade">
                                      <p:cBhvr>
                                        <p:cTn id="12" dur="1000"/>
                                        <p:tgtEl>
                                          <p:spTgt spid="1362954">
                                            <p:txEl>
                                              <p:pRg st="1" end="1"/>
                                            </p:txEl>
                                          </p:spTgt>
                                        </p:tgtEl>
                                      </p:cBhvr>
                                    </p:animEffect>
                                    <p:anim calcmode="lin" valueType="num">
                                      <p:cBhvr>
                                        <p:cTn id="13" dur="1000" fill="hold"/>
                                        <p:tgtEl>
                                          <p:spTgt spid="136295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3629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62954">
                                            <p:txEl>
                                              <p:pRg st="2" end="2"/>
                                            </p:txEl>
                                          </p:spTgt>
                                        </p:tgtEl>
                                        <p:attrNameLst>
                                          <p:attrName>style.visibility</p:attrName>
                                        </p:attrNameLst>
                                      </p:cBhvr>
                                      <p:to>
                                        <p:strVal val="visible"/>
                                      </p:to>
                                    </p:set>
                                    <p:animEffect transition="in" filter="fade">
                                      <p:cBhvr>
                                        <p:cTn id="19" dur="1000"/>
                                        <p:tgtEl>
                                          <p:spTgt spid="1362954">
                                            <p:txEl>
                                              <p:pRg st="2" end="2"/>
                                            </p:txEl>
                                          </p:spTgt>
                                        </p:tgtEl>
                                      </p:cBhvr>
                                    </p:animEffect>
                                    <p:anim calcmode="lin" valueType="num">
                                      <p:cBhvr>
                                        <p:cTn id="20" dur="1000" fill="hold"/>
                                        <p:tgtEl>
                                          <p:spTgt spid="136295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36295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62954">
                                            <p:txEl>
                                              <p:pRg st="3" end="3"/>
                                            </p:txEl>
                                          </p:spTgt>
                                        </p:tgtEl>
                                        <p:attrNameLst>
                                          <p:attrName>style.visibility</p:attrName>
                                        </p:attrNameLst>
                                      </p:cBhvr>
                                      <p:to>
                                        <p:strVal val="visible"/>
                                      </p:to>
                                    </p:set>
                                    <p:animEffect transition="in" filter="fade">
                                      <p:cBhvr>
                                        <p:cTn id="24" dur="1000"/>
                                        <p:tgtEl>
                                          <p:spTgt spid="1362954">
                                            <p:txEl>
                                              <p:pRg st="3" end="3"/>
                                            </p:txEl>
                                          </p:spTgt>
                                        </p:tgtEl>
                                      </p:cBhvr>
                                    </p:animEffect>
                                    <p:anim calcmode="lin" valueType="num">
                                      <p:cBhvr>
                                        <p:cTn id="25" dur="1000" fill="hold"/>
                                        <p:tgtEl>
                                          <p:spTgt spid="136295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36295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62954">
                                            <p:txEl>
                                              <p:pRg st="4" end="4"/>
                                            </p:txEl>
                                          </p:spTgt>
                                        </p:tgtEl>
                                        <p:attrNameLst>
                                          <p:attrName>style.visibility</p:attrName>
                                        </p:attrNameLst>
                                      </p:cBhvr>
                                      <p:to>
                                        <p:strVal val="visible"/>
                                      </p:to>
                                    </p:set>
                                    <p:animEffect transition="in" filter="fade">
                                      <p:cBhvr>
                                        <p:cTn id="29" dur="1000"/>
                                        <p:tgtEl>
                                          <p:spTgt spid="1362954">
                                            <p:txEl>
                                              <p:pRg st="4" end="4"/>
                                            </p:txEl>
                                          </p:spTgt>
                                        </p:tgtEl>
                                      </p:cBhvr>
                                    </p:animEffect>
                                    <p:anim calcmode="lin" valueType="num">
                                      <p:cBhvr>
                                        <p:cTn id="30" dur="1000" fill="hold"/>
                                        <p:tgtEl>
                                          <p:spTgt spid="136295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6295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62954">
                                            <p:txEl>
                                              <p:pRg st="5" end="5"/>
                                            </p:txEl>
                                          </p:spTgt>
                                        </p:tgtEl>
                                        <p:attrNameLst>
                                          <p:attrName>style.visibility</p:attrName>
                                        </p:attrNameLst>
                                      </p:cBhvr>
                                      <p:to>
                                        <p:strVal val="visible"/>
                                      </p:to>
                                    </p:set>
                                    <p:animEffect transition="in" filter="fade">
                                      <p:cBhvr>
                                        <p:cTn id="34" dur="1000"/>
                                        <p:tgtEl>
                                          <p:spTgt spid="1362954">
                                            <p:txEl>
                                              <p:pRg st="5" end="5"/>
                                            </p:txEl>
                                          </p:spTgt>
                                        </p:tgtEl>
                                      </p:cBhvr>
                                    </p:animEffect>
                                    <p:anim calcmode="lin" valueType="num">
                                      <p:cBhvr>
                                        <p:cTn id="35" dur="1000" fill="hold"/>
                                        <p:tgtEl>
                                          <p:spTgt spid="136295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36295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62954">
                                            <p:txEl>
                                              <p:pRg st="6" end="6"/>
                                            </p:txEl>
                                          </p:spTgt>
                                        </p:tgtEl>
                                        <p:attrNameLst>
                                          <p:attrName>style.visibility</p:attrName>
                                        </p:attrNameLst>
                                      </p:cBhvr>
                                      <p:to>
                                        <p:strVal val="visible"/>
                                      </p:to>
                                    </p:set>
                                    <p:animEffect transition="in" filter="fade">
                                      <p:cBhvr>
                                        <p:cTn id="41" dur="1000"/>
                                        <p:tgtEl>
                                          <p:spTgt spid="1362954">
                                            <p:txEl>
                                              <p:pRg st="6" end="6"/>
                                            </p:txEl>
                                          </p:spTgt>
                                        </p:tgtEl>
                                      </p:cBhvr>
                                    </p:animEffect>
                                    <p:anim calcmode="lin" valueType="num">
                                      <p:cBhvr>
                                        <p:cTn id="42" dur="1000" fill="hold"/>
                                        <p:tgtEl>
                                          <p:spTgt spid="136295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362954">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62954">
                                            <p:txEl>
                                              <p:pRg st="7" end="7"/>
                                            </p:txEl>
                                          </p:spTgt>
                                        </p:tgtEl>
                                        <p:attrNameLst>
                                          <p:attrName>style.visibility</p:attrName>
                                        </p:attrNameLst>
                                      </p:cBhvr>
                                      <p:to>
                                        <p:strVal val="visible"/>
                                      </p:to>
                                    </p:set>
                                    <p:animEffect transition="in" filter="fade">
                                      <p:cBhvr>
                                        <p:cTn id="46" dur="1000"/>
                                        <p:tgtEl>
                                          <p:spTgt spid="1362954">
                                            <p:txEl>
                                              <p:pRg st="7" end="7"/>
                                            </p:txEl>
                                          </p:spTgt>
                                        </p:tgtEl>
                                      </p:cBhvr>
                                    </p:animEffect>
                                    <p:anim calcmode="lin" valueType="num">
                                      <p:cBhvr>
                                        <p:cTn id="47" dur="1000" fill="hold"/>
                                        <p:tgtEl>
                                          <p:spTgt spid="1362954">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136295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362954">
                                            <p:txEl>
                                              <p:pRg st="8" end="8"/>
                                            </p:txEl>
                                          </p:spTgt>
                                        </p:tgtEl>
                                        <p:attrNameLst>
                                          <p:attrName>style.visibility</p:attrName>
                                        </p:attrNameLst>
                                      </p:cBhvr>
                                      <p:to>
                                        <p:strVal val="visible"/>
                                      </p:to>
                                    </p:set>
                                    <p:animEffect transition="in" filter="fade">
                                      <p:cBhvr>
                                        <p:cTn id="53" dur="1000"/>
                                        <p:tgtEl>
                                          <p:spTgt spid="1362954">
                                            <p:txEl>
                                              <p:pRg st="8" end="8"/>
                                            </p:txEl>
                                          </p:spTgt>
                                        </p:tgtEl>
                                      </p:cBhvr>
                                    </p:animEffect>
                                    <p:anim calcmode="lin" valueType="num">
                                      <p:cBhvr>
                                        <p:cTn id="54" dur="1000" fill="hold"/>
                                        <p:tgtEl>
                                          <p:spTgt spid="1362954">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1362954">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362954">
                                            <p:txEl>
                                              <p:pRg st="9" end="9"/>
                                            </p:txEl>
                                          </p:spTgt>
                                        </p:tgtEl>
                                        <p:attrNameLst>
                                          <p:attrName>style.visibility</p:attrName>
                                        </p:attrNameLst>
                                      </p:cBhvr>
                                      <p:to>
                                        <p:strVal val="visible"/>
                                      </p:to>
                                    </p:set>
                                    <p:animEffect transition="in" filter="fade">
                                      <p:cBhvr>
                                        <p:cTn id="58" dur="1000"/>
                                        <p:tgtEl>
                                          <p:spTgt spid="1362954">
                                            <p:txEl>
                                              <p:pRg st="9" end="9"/>
                                            </p:txEl>
                                          </p:spTgt>
                                        </p:tgtEl>
                                      </p:cBhvr>
                                    </p:animEffect>
                                    <p:anim calcmode="lin" valueType="num">
                                      <p:cBhvr>
                                        <p:cTn id="59" dur="1000" fill="hold"/>
                                        <p:tgtEl>
                                          <p:spTgt spid="1362954">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136295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Clock Domain?</a:t>
            </a:r>
          </a:p>
        </p:txBody>
      </p:sp>
      <p:sp>
        <p:nvSpPr>
          <p:cNvPr id="3" name="Content Placeholder 2"/>
          <p:cNvSpPr>
            <a:spLocks noGrp="1"/>
          </p:cNvSpPr>
          <p:nvPr>
            <p:ph idx="1"/>
          </p:nvPr>
        </p:nvSpPr>
        <p:spPr>
          <a:xfrm>
            <a:off x="228600" y="1066800"/>
            <a:ext cx="8686800" cy="3505200"/>
          </a:xfrm>
        </p:spPr>
        <p:txBody>
          <a:bodyPr/>
          <a:lstStyle/>
          <a:p>
            <a:r>
              <a:rPr lang="en-US" dirty="0"/>
              <a:t>Definition</a:t>
            </a:r>
          </a:p>
          <a:p>
            <a:pPr lvl="1"/>
            <a:r>
              <a:rPr lang="en-US" dirty="0"/>
              <a:t>A clock domain is defined as that part of the design driven by either a single clock or multiple clocks that have </a:t>
            </a:r>
            <a:r>
              <a:rPr lang="en-US" i="1" u="sng" dirty="0"/>
              <a:t>constant phase relationships</a:t>
            </a:r>
            <a:r>
              <a:rPr lang="en-US" dirty="0"/>
              <a:t>. </a:t>
            </a:r>
          </a:p>
          <a:p>
            <a:pPr lvl="2"/>
            <a:r>
              <a:rPr lang="en-US" dirty="0"/>
              <a:t>CLK A = 100 MHz and CLK B 100 MHz but </a:t>
            </a:r>
            <a:r>
              <a:rPr lang="en-US" u="sng" dirty="0"/>
              <a:t>inverted</a:t>
            </a:r>
            <a:r>
              <a:rPr lang="en-US" dirty="0"/>
              <a:t> are in the same clock domain</a:t>
            </a:r>
          </a:p>
          <a:p>
            <a:pPr lvl="2"/>
            <a:r>
              <a:rPr lang="en-US" dirty="0"/>
              <a:t>CLK A = 100 MHz and CLK B 50 MHz are in the same clock domain</a:t>
            </a:r>
          </a:p>
          <a:p>
            <a:pPr lvl="1"/>
            <a:r>
              <a:rPr lang="en-US" dirty="0"/>
              <a:t>Conversely, domains that have clocks with </a:t>
            </a:r>
            <a:r>
              <a:rPr lang="en-US" i="1" u="sng" dirty="0"/>
              <a:t>variable phase </a:t>
            </a:r>
            <a:r>
              <a:rPr lang="en-US" dirty="0"/>
              <a:t>and time relationships are considered different clock domains and are considered (asynchronous)</a:t>
            </a:r>
          </a:p>
          <a:p>
            <a:pPr lvl="2"/>
            <a:r>
              <a:rPr lang="en-US" dirty="0"/>
              <a:t>CLK A = 100 MHz and CLK B 35 MHz are in different clock domains</a:t>
            </a:r>
          </a:p>
          <a:p>
            <a:pPr lvl="2"/>
            <a:r>
              <a:rPr lang="en-US" dirty="0"/>
              <a:t>CLK A = 100 MHz and CLK B 100 MHz but </a:t>
            </a:r>
            <a:r>
              <a:rPr lang="en-US" u="sng" dirty="0"/>
              <a:t>variable phase different </a:t>
            </a:r>
            <a:r>
              <a:rPr lang="en-US" dirty="0"/>
              <a:t>in different clock domains</a:t>
            </a:r>
          </a:p>
          <a:p>
            <a:pPr lvl="2"/>
            <a:endParaRPr lang="en-US" dirty="0"/>
          </a:p>
        </p:txBody>
      </p:sp>
      <p:pic>
        <p:nvPicPr>
          <p:cNvPr id="1543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8455"/>
          <a:stretch/>
        </p:blipFill>
        <p:spPr bwMode="auto">
          <a:xfrm>
            <a:off x="2590800" y="4238336"/>
            <a:ext cx="3676650" cy="21624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8" name="Footer Placeholder 7"/>
          <p:cNvSpPr>
            <a:spLocks noGrp="1"/>
          </p:cNvSpPr>
          <p:nvPr>
            <p:ph type="ftr" sz="quarter" idx="11"/>
          </p:nvPr>
        </p:nvSpPr>
        <p:spPr/>
        <p:txBody>
          <a:bodyPr/>
          <a:lstStyle/>
          <a:p>
            <a:r>
              <a:rPr lang="en-US"/>
              <a:t>Dr. Abou-Auf</a:t>
            </a:r>
          </a:p>
        </p:txBody>
      </p:sp>
      <p:sp>
        <p:nvSpPr>
          <p:cNvPr id="9" name="Slide Number Placeholder 8"/>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3</a:t>
            </a:fld>
            <a:endParaRPr lang="en-US" dirty="0"/>
          </a:p>
        </p:txBody>
      </p:sp>
    </p:spTree>
    <p:extLst>
      <p:ext uri="{BB962C8B-B14F-4D97-AF65-F5344CB8AC3E}">
        <p14:creationId xmlns:p14="http://schemas.microsoft.com/office/powerpoint/2010/main" val="2395781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Clock Managers—Phased Locked Loop (PLL)</a:t>
            </a:r>
          </a:p>
        </p:txBody>
      </p:sp>
      <p:sp>
        <p:nvSpPr>
          <p:cNvPr id="4" name="Date Placeholder 3"/>
          <p:cNvSpPr>
            <a:spLocks noGrp="1"/>
          </p:cNvSpPr>
          <p:nvPr>
            <p:ph type="dt" sz="half" idx="10"/>
          </p:nvPr>
        </p:nvSpPr>
        <p:spPr/>
        <p:txBody>
          <a:bodyPr/>
          <a:lstStyle/>
          <a:p>
            <a:pPr>
              <a:defRPr/>
            </a:pPr>
            <a:r>
              <a:rPr lang="en-US" dirty="0"/>
              <a:t>ECNG 414         </a:t>
            </a:r>
            <a:r>
              <a:rPr lang="pl-PL" dirty="0"/>
              <a:t>Ch. 7</a:t>
            </a:r>
            <a:r>
              <a:rPr lang="en-US" dirty="0"/>
              <a:t>: Clock Domain Crossing</a:t>
            </a:r>
          </a:p>
        </p:txBody>
      </p:sp>
      <p:sp>
        <p:nvSpPr>
          <p:cNvPr id="5" name="Footer Placeholder 4"/>
          <p:cNvSpPr>
            <a:spLocks noGrp="1"/>
          </p:cNvSpPr>
          <p:nvPr>
            <p:ph type="ftr" sz="quarter" idx="11"/>
          </p:nvPr>
        </p:nvSpPr>
        <p:spPr/>
        <p:txBody>
          <a:bodyPr/>
          <a:lstStyle/>
          <a:p>
            <a:pPr>
              <a:defRPr/>
            </a:pPr>
            <a:r>
              <a:rPr lang="en-US"/>
              <a:t>Dr. Abou-Auf</a:t>
            </a:r>
          </a:p>
        </p:txBody>
      </p:sp>
      <p:sp>
        <p:nvSpPr>
          <p:cNvPr id="6" name="Slide Number Placeholder 5"/>
          <p:cNvSpPr>
            <a:spLocks noGrp="1"/>
          </p:cNvSpPr>
          <p:nvPr>
            <p:ph type="sldNum" sz="quarter" idx="12"/>
          </p:nvPr>
        </p:nvSpPr>
        <p:spPr/>
        <p:txBody>
          <a:bodyPr/>
          <a:lstStyle/>
          <a:p>
            <a:pPr>
              <a:defRPr/>
            </a:pPr>
            <a:r>
              <a:rPr lang="en-US" dirty="0"/>
              <a:t> Fall </a:t>
            </a:r>
            <a:r>
              <a:rPr lang="is-IS" dirty="0"/>
              <a:t>2019</a:t>
            </a:r>
            <a:r>
              <a:rPr lang="en-US" dirty="0"/>
              <a:t>              Slide </a:t>
            </a:r>
            <a:fld id="{D078B582-BB4C-415F-BFF0-3D4AC656DF29}" type="slidenum">
              <a:rPr lang="en-US" smtClean="0"/>
              <a:pPr>
                <a:defRPr/>
              </a:pPr>
              <a:t>4</a:t>
            </a:fld>
            <a:endParaRPr lang="en-US" dirty="0"/>
          </a:p>
        </p:txBody>
      </p:sp>
      <p:pic>
        <p:nvPicPr>
          <p:cNvPr id="8" name="Picture 7"/>
          <p:cNvPicPr>
            <a:picLocks noChangeAspect="1"/>
          </p:cNvPicPr>
          <p:nvPr/>
        </p:nvPicPr>
        <p:blipFill>
          <a:blip r:embed="rId2"/>
          <a:stretch>
            <a:fillRect/>
          </a:stretch>
        </p:blipFill>
        <p:spPr>
          <a:xfrm>
            <a:off x="228600" y="1066800"/>
            <a:ext cx="6095390" cy="2514600"/>
          </a:xfrm>
          <a:prstGeom prst="rect">
            <a:avLst/>
          </a:prstGeom>
        </p:spPr>
      </p:pic>
      <p:pic>
        <p:nvPicPr>
          <p:cNvPr id="9" name="Picture 8"/>
          <p:cNvPicPr>
            <a:picLocks noChangeAspect="1"/>
          </p:cNvPicPr>
          <p:nvPr/>
        </p:nvPicPr>
        <p:blipFill>
          <a:blip r:embed="rId3"/>
          <a:stretch>
            <a:fillRect/>
          </a:stretch>
        </p:blipFill>
        <p:spPr>
          <a:xfrm>
            <a:off x="4356100" y="3600256"/>
            <a:ext cx="4635500" cy="1047944"/>
          </a:xfrm>
          <a:prstGeom prst="rect">
            <a:avLst/>
          </a:prstGeom>
        </p:spPr>
      </p:pic>
      <p:pic>
        <p:nvPicPr>
          <p:cNvPr id="10" name="Picture 9"/>
          <p:cNvPicPr>
            <a:picLocks noChangeAspect="1"/>
          </p:cNvPicPr>
          <p:nvPr/>
        </p:nvPicPr>
        <p:blipFill>
          <a:blip r:embed="rId4"/>
          <a:stretch>
            <a:fillRect/>
          </a:stretch>
        </p:blipFill>
        <p:spPr>
          <a:xfrm>
            <a:off x="4279900" y="4800600"/>
            <a:ext cx="4267200" cy="1527763"/>
          </a:xfrm>
          <a:prstGeom prst="rect">
            <a:avLst/>
          </a:prstGeom>
        </p:spPr>
      </p:pic>
      <p:pic>
        <p:nvPicPr>
          <p:cNvPr id="11" name="Picture 10"/>
          <p:cNvPicPr>
            <a:picLocks noChangeAspect="1"/>
          </p:cNvPicPr>
          <p:nvPr/>
        </p:nvPicPr>
        <p:blipFill>
          <a:blip r:embed="rId5"/>
          <a:stretch>
            <a:fillRect/>
          </a:stretch>
        </p:blipFill>
        <p:spPr>
          <a:xfrm>
            <a:off x="74529" y="3657600"/>
            <a:ext cx="4268871" cy="1346200"/>
          </a:xfrm>
          <a:prstGeom prst="rect">
            <a:avLst/>
          </a:prstGeom>
        </p:spPr>
      </p:pic>
    </p:spTree>
    <p:extLst>
      <p:ext uri="{BB962C8B-B14F-4D97-AF65-F5344CB8AC3E}">
        <p14:creationId xmlns:p14="http://schemas.microsoft.com/office/powerpoint/2010/main" val="3257101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anim calcmode="lin" valueType="num">
                                      <p:cBhvr>
                                        <p:cTn id="19" dur="2000" fill="hold"/>
                                        <p:tgtEl>
                                          <p:spTgt spid="9"/>
                                        </p:tgtEl>
                                        <p:attrNameLst>
                                          <p:attrName>ppt_w</p:attrName>
                                        </p:attrNameLst>
                                      </p:cBhvr>
                                      <p:tavLst>
                                        <p:tav tm="0" fmla="#ppt_w*sin(2.5*pi*$)">
                                          <p:val>
                                            <p:fltVal val="0"/>
                                          </p:val>
                                        </p:tav>
                                        <p:tav tm="100000">
                                          <p:val>
                                            <p:fltVal val="1"/>
                                          </p:val>
                                        </p:tav>
                                      </p:tavLst>
                                    </p:anim>
                                    <p:anim calcmode="lin" valueType="num">
                                      <p:cBhvr>
                                        <p:cTn id="20"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anim calcmode="lin" valueType="num">
                                      <p:cBhvr>
                                        <p:cTn id="26" dur="2000" fill="hold"/>
                                        <p:tgtEl>
                                          <p:spTgt spid="10"/>
                                        </p:tgtEl>
                                        <p:attrNameLst>
                                          <p:attrName>ppt_w</p:attrName>
                                        </p:attrNameLst>
                                      </p:cBhvr>
                                      <p:tavLst>
                                        <p:tav tm="0" fmla="#ppt_w*sin(2.5*pi*$)">
                                          <p:val>
                                            <p:fltVal val="0"/>
                                          </p:val>
                                        </p:tav>
                                        <p:tav tm="100000">
                                          <p:val>
                                            <p:fltVal val="1"/>
                                          </p:val>
                                        </p:tav>
                                      </p:tavLst>
                                    </p:anim>
                                    <p:anim calcmode="lin" valueType="num">
                                      <p:cBhvr>
                                        <p:cTn id="27"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sp>
        <p:nvSpPr>
          <p:cNvPr id="15363" name="Rectangle 4"/>
          <p:cNvSpPr>
            <a:spLocks noGrp="1" noChangeArrowheads="1"/>
          </p:cNvSpPr>
          <p:nvPr>
            <p:ph type="title"/>
          </p:nvPr>
        </p:nvSpPr>
        <p:spPr/>
        <p:txBody>
          <a:bodyPr/>
          <a:lstStyle/>
          <a:p>
            <a:r>
              <a:rPr lang="en-US"/>
              <a:t>Timing of a D FF</a:t>
            </a:r>
          </a:p>
        </p:txBody>
      </p:sp>
      <p:sp>
        <p:nvSpPr>
          <p:cNvPr id="15364" name="Rectangle 5"/>
          <p:cNvSpPr>
            <a:spLocks noGrp="1" noChangeArrowheads="1"/>
          </p:cNvSpPr>
          <p:nvPr>
            <p:ph type="body" idx="1"/>
          </p:nvPr>
        </p:nvSpPr>
        <p:spPr>
          <a:xfrm>
            <a:off x="228600" y="4284887"/>
            <a:ext cx="8686800" cy="2133600"/>
          </a:xfrm>
        </p:spPr>
        <p:txBody>
          <a:bodyPr/>
          <a:lstStyle/>
          <a:p>
            <a:r>
              <a:rPr lang="en-US" dirty="0"/>
              <a:t>Clock-to-q delay</a:t>
            </a:r>
          </a:p>
          <a:p>
            <a:pPr lvl="1"/>
            <a:r>
              <a:rPr lang="en-US" dirty="0"/>
              <a:t>Is the time from clock edge to stable output of the flip flop</a:t>
            </a:r>
          </a:p>
          <a:p>
            <a:r>
              <a:rPr lang="en-US" dirty="0"/>
              <a:t>Constraint window</a:t>
            </a:r>
          </a:p>
          <a:p>
            <a:pPr lvl="1"/>
            <a:r>
              <a:rPr lang="en-US" dirty="0"/>
              <a:t>Setup time: time data has to be stable before the edge </a:t>
            </a:r>
          </a:p>
          <a:p>
            <a:pPr lvl="1"/>
            <a:r>
              <a:rPr lang="en-US" dirty="0"/>
              <a:t>hold time: time data has to be stable after the edge</a:t>
            </a:r>
          </a:p>
        </p:txBody>
      </p:sp>
      <p:pic>
        <p:nvPicPr>
          <p:cNvPr id="1536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45161"/>
          <a:stretch/>
        </p:blipFill>
        <p:spPr bwMode="auto">
          <a:xfrm>
            <a:off x="3962400" y="1086986"/>
            <a:ext cx="4152900" cy="3123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grpSp>
        <p:nvGrpSpPr>
          <p:cNvPr id="15366" name="Group 15"/>
          <p:cNvGrpSpPr>
            <a:grpSpLocks/>
          </p:cNvGrpSpPr>
          <p:nvPr/>
        </p:nvGrpSpPr>
        <p:grpSpPr bwMode="auto">
          <a:xfrm>
            <a:off x="1219200" y="1366592"/>
            <a:ext cx="1625600" cy="1143000"/>
            <a:chOff x="2672" y="768"/>
            <a:chExt cx="1024" cy="720"/>
          </a:xfrm>
        </p:grpSpPr>
        <p:sp>
          <p:nvSpPr>
            <p:cNvPr id="15369" name="Rectangle 8"/>
            <p:cNvSpPr>
              <a:spLocks noChangeArrowheads="1"/>
            </p:cNvSpPr>
            <p:nvPr/>
          </p:nvSpPr>
          <p:spPr bwMode="auto">
            <a:xfrm>
              <a:off x="2944" y="768"/>
              <a:ext cx="480" cy="72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5370" name="Line 9"/>
            <p:cNvSpPr>
              <a:spLocks noChangeShapeType="1"/>
            </p:cNvSpPr>
            <p:nvPr/>
          </p:nvSpPr>
          <p:spPr bwMode="auto">
            <a:xfrm>
              <a:off x="2672" y="888"/>
              <a:ext cx="27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371" name="Line 10"/>
            <p:cNvSpPr>
              <a:spLocks noChangeShapeType="1"/>
            </p:cNvSpPr>
            <p:nvPr/>
          </p:nvSpPr>
          <p:spPr bwMode="auto">
            <a:xfrm>
              <a:off x="2680" y="1304"/>
              <a:ext cx="27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372" name="Line 11"/>
            <p:cNvSpPr>
              <a:spLocks noChangeShapeType="1"/>
            </p:cNvSpPr>
            <p:nvPr/>
          </p:nvSpPr>
          <p:spPr bwMode="auto">
            <a:xfrm>
              <a:off x="3424" y="912"/>
              <a:ext cx="27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373" name="Text Box 12"/>
            <p:cNvSpPr txBox="1">
              <a:spLocks noChangeArrowheads="1"/>
            </p:cNvSpPr>
            <p:nvPr/>
          </p:nvSpPr>
          <p:spPr bwMode="auto">
            <a:xfrm>
              <a:off x="2944" y="810"/>
              <a:ext cx="24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ctr"/>
              <a:r>
                <a:rPr lang="en-US" sz="1600">
                  <a:solidFill>
                    <a:schemeClr val="tx2"/>
                  </a:solidFill>
                  <a:latin typeface="Times New Roman" pitchFamily="18" charset="0"/>
                </a:rPr>
                <a:t>d</a:t>
              </a:r>
              <a:endParaRPr lang="en-US" sz="3600">
                <a:solidFill>
                  <a:schemeClr val="tx2"/>
                </a:solidFill>
                <a:latin typeface="Times New Roman" pitchFamily="18" charset="0"/>
              </a:endParaRPr>
            </a:p>
          </p:txBody>
        </p:sp>
        <p:sp>
          <p:nvSpPr>
            <p:cNvPr id="15374" name="Text Box 13"/>
            <p:cNvSpPr txBox="1">
              <a:spLocks noChangeArrowheads="1"/>
            </p:cNvSpPr>
            <p:nvPr/>
          </p:nvSpPr>
          <p:spPr bwMode="auto">
            <a:xfrm>
              <a:off x="2892" y="1201"/>
              <a:ext cx="39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ctr"/>
              <a:r>
                <a:rPr lang="en-US" sz="1600">
                  <a:solidFill>
                    <a:schemeClr val="tx2"/>
                  </a:solidFill>
                  <a:latin typeface="Times New Roman" pitchFamily="18" charset="0"/>
                </a:rPr>
                <a:t>clk</a:t>
              </a:r>
              <a:endParaRPr lang="en-US" sz="3600">
                <a:solidFill>
                  <a:schemeClr val="tx2"/>
                </a:solidFill>
                <a:latin typeface="Times New Roman" pitchFamily="18" charset="0"/>
              </a:endParaRPr>
            </a:p>
          </p:txBody>
        </p:sp>
        <p:sp>
          <p:nvSpPr>
            <p:cNvPr id="15375" name="Text Box 14"/>
            <p:cNvSpPr txBox="1">
              <a:spLocks noChangeArrowheads="1"/>
            </p:cNvSpPr>
            <p:nvPr/>
          </p:nvSpPr>
          <p:spPr bwMode="auto">
            <a:xfrm>
              <a:off x="3184" y="810"/>
              <a:ext cx="24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pPr algn="ctr"/>
              <a:r>
                <a:rPr lang="en-US" sz="1600">
                  <a:solidFill>
                    <a:schemeClr val="tx2"/>
                  </a:solidFill>
                  <a:latin typeface="Times New Roman" pitchFamily="18" charset="0"/>
                </a:rPr>
                <a:t>q</a:t>
              </a:r>
              <a:endParaRPr lang="en-US" sz="3600">
                <a:solidFill>
                  <a:schemeClr val="tx2"/>
                </a:solidFill>
                <a:latin typeface="Times New Roman" pitchFamily="18" charset="0"/>
              </a:endParaRPr>
            </a:p>
          </p:txBody>
        </p:sp>
      </p:grpSp>
      <p:sp>
        <p:nvSpPr>
          <p:cNvPr id="15367" name="Date Placeholder 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dirty="0">
                <a:latin typeface="Times New Roman" pitchFamily="18" charset="0"/>
              </a:rPr>
              <a:t>ECNG 414        Timing Closure</a:t>
            </a:r>
          </a:p>
        </p:txBody>
      </p:sp>
      <p:sp>
        <p:nvSpPr>
          <p:cNvPr id="2" name="Slide Number Placeholder 1"/>
          <p:cNvSpPr>
            <a:spLocks noGrp="1"/>
          </p:cNvSpPr>
          <p:nvPr>
            <p:ph type="sldNum" sz="quarter" idx="12"/>
          </p:nvPr>
        </p:nvSpPr>
        <p:spPr/>
        <p:txBody>
          <a:bodyPr/>
          <a:lstStyle/>
          <a:p>
            <a:pPr>
              <a:defRPr/>
            </a:pPr>
            <a:r>
              <a:rPr lang="en-US" dirty="0"/>
              <a:t> Fall </a:t>
            </a:r>
            <a:r>
              <a:rPr lang="is-IS" dirty="0"/>
              <a:t>2019</a:t>
            </a:r>
            <a:r>
              <a:rPr lang="en-US" dirty="0"/>
              <a:t>              Slide </a:t>
            </a:r>
            <a:fld id="{5763B8B4-9F01-425C-8501-073C753F5481}" type="slidenum">
              <a:rPr lang="en-US" smtClean="0"/>
              <a:pPr>
                <a:defRPr/>
              </a:pPr>
              <a:t>5</a:t>
            </a:fld>
            <a:endParaRPr lang="en-US" dirty="0"/>
          </a:p>
        </p:txBody>
      </p:sp>
    </p:spTree>
    <p:extLst>
      <p:ext uri="{BB962C8B-B14F-4D97-AF65-F5344CB8AC3E}">
        <p14:creationId xmlns:p14="http://schemas.microsoft.com/office/powerpoint/2010/main" val="35125880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5364">
                                            <p:txEl>
                                              <p:pRg st="1" end="1"/>
                                            </p:txEl>
                                          </p:spTgt>
                                        </p:tgtEl>
                                        <p:attrNameLst>
                                          <p:attrName>style.visibility</p:attrName>
                                        </p:attrNameLst>
                                      </p:cBhvr>
                                      <p:to>
                                        <p:strVal val="visible"/>
                                      </p:to>
                                    </p:set>
                                    <p:animEffect transition="in" filter="fade">
                                      <p:cBhvr>
                                        <p:cTn id="13" dur="1000"/>
                                        <p:tgtEl>
                                          <p:spTgt spid="15364">
                                            <p:txEl>
                                              <p:pRg st="1" end="1"/>
                                            </p:txEl>
                                          </p:spTgt>
                                        </p:tgtEl>
                                      </p:cBhvr>
                                    </p:animEffect>
                                    <p:anim calcmode="lin" valueType="num">
                                      <p:cBhvr>
                                        <p:cTn id="14" dur="10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53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364">
                                            <p:txEl>
                                              <p:pRg st="2" end="2"/>
                                            </p:txEl>
                                          </p:spTgt>
                                        </p:tgtEl>
                                        <p:attrNameLst>
                                          <p:attrName>style.visibility</p:attrName>
                                        </p:attrNameLst>
                                      </p:cBhvr>
                                      <p:to>
                                        <p:strVal val="visible"/>
                                      </p:to>
                                    </p:set>
                                    <p:animEffect transition="in" filter="fade">
                                      <p:cBhvr>
                                        <p:cTn id="20" dur="1000"/>
                                        <p:tgtEl>
                                          <p:spTgt spid="15364">
                                            <p:txEl>
                                              <p:pRg st="2" end="2"/>
                                            </p:txEl>
                                          </p:spTgt>
                                        </p:tgtEl>
                                      </p:cBhvr>
                                    </p:animEffect>
                                    <p:anim calcmode="lin" valueType="num">
                                      <p:cBhvr>
                                        <p:cTn id="21" dur="10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53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5364">
                                            <p:txEl>
                                              <p:pRg st="3" end="3"/>
                                            </p:txEl>
                                          </p:spTgt>
                                        </p:tgtEl>
                                        <p:attrNameLst>
                                          <p:attrName>style.visibility</p:attrName>
                                        </p:attrNameLst>
                                      </p:cBhvr>
                                      <p:to>
                                        <p:strVal val="visible"/>
                                      </p:to>
                                    </p:set>
                                    <p:animEffect transition="in" filter="fade">
                                      <p:cBhvr>
                                        <p:cTn id="27" dur="1000"/>
                                        <p:tgtEl>
                                          <p:spTgt spid="15364">
                                            <p:txEl>
                                              <p:pRg st="3" end="3"/>
                                            </p:txEl>
                                          </p:spTgt>
                                        </p:tgtEl>
                                      </p:cBhvr>
                                    </p:animEffect>
                                    <p:anim calcmode="lin" valueType="num">
                                      <p:cBhvr>
                                        <p:cTn id="28" dur="10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153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5364">
                                            <p:txEl>
                                              <p:pRg st="4" end="4"/>
                                            </p:txEl>
                                          </p:spTgt>
                                        </p:tgtEl>
                                        <p:attrNameLst>
                                          <p:attrName>style.visibility</p:attrName>
                                        </p:attrNameLst>
                                      </p:cBhvr>
                                      <p:to>
                                        <p:strVal val="visible"/>
                                      </p:to>
                                    </p:set>
                                    <p:animEffect transition="in" filter="fade">
                                      <p:cBhvr>
                                        <p:cTn id="34" dur="1000"/>
                                        <p:tgtEl>
                                          <p:spTgt spid="15364">
                                            <p:txEl>
                                              <p:pRg st="4" end="4"/>
                                            </p:txEl>
                                          </p:spTgt>
                                        </p:tgtEl>
                                      </p:cBhvr>
                                    </p:animEffect>
                                    <p:anim calcmode="lin" valueType="num">
                                      <p:cBhvr>
                                        <p:cTn id="35" dur="10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536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61B3ADF-061D-44EB-B2C3-49BB88B19905}"/>
              </a:ext>
            </a:extLst>
          </p:cNvPr>
          <p:cNvGrpSpPr/>
          <p:nvPr/>
        </p:nvGrpSpPr>
        <p:grpSpPr>
          <a:xfrm>
            <a:off x="274393" y="1244600"/>
            <a:ext cx="4160838" cy="1800225"/>
            <a:chOff x="274393" y="1244600"/>
            <a:chExt cx="4160838" cy="1800225"/>
          </a:xfrm>
        </p:grpSpPr>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93" y="1244600"/>
              <a:ext cx="4160838"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pic>
        <p:sp>
          <p:nvSpPr>
            <p:cNvPr id="16392" name="TextBox 10"/>
            <p:cNvSpPr txBox="1">
              <a:spLocks noChangeArrowheads="1"/>
            </p:cNvSpPr>
            <p:nvPr/>
          </p:nvSpPr>
          <p:spPr bwMode="auto">
            <a:xfrm>
              <a:off x="1264993" y="2768600"/>
              <a:ext cx="6540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dirty="0"/>
                <a:t>master</a:t>
              </a:r>
            </a:p>
          </p:txBody>
        </p:sp>
        <p:sp>
          <p:nvSpPr>
            <p:cNvPr id="16393" name="TextBox 11"/>
            <p:cNvSpPr txBox="1">
              <a:spLocks noChangeArrowheads="1"/>
            </p:cNvSpPr>
            <p:nvPr/>
          </p:nvSpPr>
          <p:spPr bwMode="auto">
            <a:xfrm>
              <a:off x="3322393" y="2768600"/>
              <a:ext cx="5429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a:t>slave</a:t>
              </a:r>
            </a:p>
          </p:txBody>
        </p:sp>
      </p:grpSp>
      <p:sp>
        <p:nvSpPr>
          <p:cNvPr id="16386" name="Title 1"/>
          <p:cNvSpPr>
            <a:spLocks noGrp="1"/>
          </p:cNvSpPr>
          <p:nvPr>
            <p:ph type="title"/>
          </p:nvPr>
        </p:nvSpPr>
        <p:spPr/>
        <p:txBody>
          <a:bodyPr/>
          <a:lstStyle/>
          <a:p>
            <a:r>
              <a:rPr lang="en-US" dirty="0"/>
              <a:t>Metastability in Flip Flops</a:t>
            </a:r>
          </a:p>
        </p:txBody>
      </p:sp>
      <p:sp>
        <p:nvSpPr>
          <p:cNvPr id="1638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a:latin typeface="Times New Roman" pitchFamily="18" charset="0"/>
              </a:rPr>
              <a:t>Dr. Abou-Auf</a:t>
            </a:r>
          </a:p>
        </p:txBody>
      </p:sp>
      <p:pic>
        <p:nvPicPr>
          <p:cNvPr id="1638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168400"/>
            <a:ext cx="3233738" cy="2149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5" name="TextBox 13"/>
          <p:cNvSpPr txBox="1">
            <a:spLocks noChangeArrowheads="1"/>
          </p:cNvSpPr>
          <p:nvPr/>
        </p:nvSpPr>
        <p:spPr bwMode="auto">
          <a:xfrm>
            <a:off x="7010400" y="3352800"/>
            <a:ext cx="184666"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endParaRPr lang="en-US" dirty="0"/>
          </a:p>
        </p:txBody>
      </p:sp>
      <p:sp>
        <p:nvSpPr>
          <p:cNvPr id="16396" name="Date Placeholder 1"/>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defRPr>
            </a:lvl1pPr>
            <a:lvl2pPr marL="742950" indent="-285750">
              <a:defRPr sz="1200">
                <a:solidFill>
                  <a:schemeClr val="tx1"/>
                </a:solidFill>
                <a:latin typeface="Arial" charset="0"/>
              </a:defRPr>
            </a:lvl2pPr>
            <a:lvl3pPr marL="1143000" indent="-228600">
              <a:defRPr sz="1200">
                <a:solidFill>
                  <a:schemeClr val="tx1"/>
                </a:solidFill>
                <a:latin typeface="Arial" charset="0"/>
              </a:defRPr>
            </a:lvl3pPr>
            <a:lvl4pPr marL="1600200" indent="-228600">
              <a:defRPr sz="1200">
                <a:solidFill>
                  <a:schemeClr val="tx1"/>
                </a:solidFill>
                <a:latin typeface="Arial" charset="0"/>
              </a:defRPr>
            </a:lvl4pPr>
            <a:lvl5pPr marL="2057400" indent="-22860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r>
              <a:rPr lang="en-US" sz="1000" dirty="0">
                <a:latin typeface="Times New Roman" pitchFamily="18" charset="0"/>
              </a:rPr>
              <a:t>ECNG 414        Timing Closure</a:t>
            </a:r>
          </a:p>
        </p:txBody>
      </p:sp>
      <p:sp>
        <p:nvSpPr>
          <p:cNvPr id="2" name="Slide Number Placeholder 1"/>
          <p:cNvSpPr>
            <a:spLocks noGrp="1"/>
          </p:cNvSpPr>
          <p:nvPr>
            <p:ph type="sldNum" sz="quarter" idx="12"/>
          </p:nvPr>
        </p:nvSpPr>
        <p:spPr/>
        <p:txBody>
          <a:bodyPr/>
          <a:lstStyle/>
          <a:p>
            <a:pPr>
              <a:defRPr/>
            </a:pPr>
            <a:r>
              <a:rPr lang="en-US" dirty="0"/>
              <a:t> Fall </a:t>
            </a:r>
            <a:r>
              <a:rPr lang="is-IS" dirty="0"/>
              <a:t>2019</a:t>
            </a:r>
            <a:r>
              <a:rPr lang="en-US" dirty="0"/>
              <a:t>              Slide </a:t>
            </a:r>
            <a:fld id="{5763B8B4-9F01-425C-8501-073C753F5481}" type="slidenum">
              <a:rPr lang="en-US" smtClean="0"/>
              <a:pPr>
                <a:defRPr/>
              </a:pPr>
              <a:t>6</a:t>
            </a:fld>
            <a:endParaRPr lang="en-US" dirty="0"/>
          </a:p>
        </p:txBody>
      </p:sp>
      <p:grpSp>
        <p:nvGrpSpPr>
          <p:cNvPr id="9" name="Group 8">
            <a:extLst>
              <a:ext uri="{FF2B5EF4-FFF2-40B4-BE49-F238E27FC236}">
                <a16:creationId xmlns:a16="http://schemas.microsoft.com/office/drawing/2014/main" id="{742C766D-A58E-4D71-9CCC-547A388218F7}"/>
              </a:ext>
            </a:extLst>
          </p:cNvPr>
          <p:cNvGrpSpPr/>
          <p:nvPr/>
        </p:nvGrpSpPr>
        <p:grpSpPr>
          <a:xfrm>
            <a:off x="2640046" y="1168400"/>
            <a:ext cx="1947585" cy="1447800"/>
            <a:chOff x="2640046" y="1168400"/>
            <a:chExt cx="1947585" cy="1447800"/>
          </a:xfrm>
        </p:grpSpPr>
        <p:sp>
          <p:nvSpPr>
            <p:cNvPr id="16" name="TextBox 15"/>
            <p:cNvSpPr txBox="1"/>
            <p:nvPr/>
          </p:nvSpPr>
          <p:spPr>
            <a:xfrm>
              <a:off x="4084393" y="1244600"/>
              <a:ext cx="503238" cy="338554"/>
            </a:xfrm>
            <a:prstGeom prst="rect">
              <a:avLst/>
            </a:prstGeom>
            <a:noFill/>
          </p:spPr>
          <p:txBody>
            <a:bodyPr wrap="square" rtlCol="0">
              <a:spAutoFit/>
            </a:bodyPr>
            <a:lstStyle/>
            <a:p>
              <a:r>
                <a:rPr lang="en-US" sz="1600" i="1" dirty="0" err="1"/>
                <a:t>v</a:t>
              </a:r>
              <a:r>
                <a:rPr lang="en-US" sz="1600" i="1" baseline="-25000" dirty="0" err="1"/>
                <a:t>o</a:t>
              </a:r>
              <a:endParaRPr lang="en-US" sz="1600" i="1" baseline="-25000" dirty="0"/>
            </a:p>
          </p:txBody>
        </p:sp>
        <p:sp>
          <p:nvSpPr>
            <p:cNvPr id="3" name="TextBox 2"/>
            <p:cNvSpPr txBox="1"/>
            <p:nvPr/>
          </p:nvSpPr>
          <p:spPr>
            <a:xfrm>
              <a:off x="2640046" y="1168400"/>
              <a:ext cx="800444" cy="338554"/>
            </a:xfrm>
            <a:prstGeom prst="rect">
              <a:avLst/>
            </a:prstGeom>
            <a:noFill/>
          </p:spPr>
          <p:txBody>
            <a:bodyPr wrap="square" rtlCol="0">
              <a:spAutoFit/>
            </a:bodyPr>
            <a:lstStyle/>
            <a:p>
              <a:r>
                <a:rPr lang="en-US" sz="1600" i="1" dirty="0"/>
                <a:t>v</a:t>
              </a:r>
              <a:r>
                <a:rPr lang="en-US" sz="1600" i="1" baseline="-25000" dirty="0"/>
                <a:t>in</a:t>
              </a:r>
            </a:p>
          </p:txBody>
        </p:sp>
        <p:sp>
          <p:nvSpPr>
            <p:cNvPr id="4" name="Oval 3"/>
            <p:cNvSpPr/>
            <p:nvPr/>
          </p:nvSpPr>
          <p:spPr bwMode="auto">
            <a:xfrm>
              <a:off x="2941393" y="1168400"/>
              <a:ext cx="1219200" cy="1447800"/>
            </a:xfrm>
            <a:prstGeom prst="ellipse">
              <a:avLst/>
            </a:prstGeom>
            <a:solidFill>
              <a:schemeClr val="accent3">
                <a:lumMod val="65000"/>
                <a:alpha val="63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endParaRPr>
            </a:p>
          </p:txBody>
        </p:sp>
      </p:grpSp>
      <p:pic>
        <p:nvPicPr>
          <p:cNvPr id="12290" name="Picture 2" descr="tup &#10;d &#10;hold &#10;meta stabl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633462"/>
            <a:ext cx="4322406"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033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389"/>
                                        </p:tgtEl>
                                        <p:attrNameLst>
                                          <p:attrName>style.visibility</p:attrName>
                                        </p:attrNameLst>
                                      </p:cBhvr>
                                      <p:to>
                                        <p:strVal val="visible"/>
                                      </p:to>
                                    </p:set>
                                    <p:anim calcmode="lin" valueType="num">
                                      <p:cBhvr>
                                        <p:cTn id="21" dur="500" fill="hold"/>
                                        <p:tgtEl>
                                          <p:spTgt spid="16389"/>
                                        </p:tgtEl>
                                        <p:attrNameLst>
                                          <p:attrName>ppt_w</p:attrName>
                                        </p:attrNameLst>
                                      </p:cBhvr>
                                      <p:tavLst>
                                        <p:tav tm="0">
                                          <p:val>
                                            <p:fltVal val="0"/>
                                          </p:val>
                                        </p:tav>
                                        <p:tav tm="100000">
                                          <p:val>
                                            <p:strVal val="#ppt_w"/>
                                          </p:val>
                                        </p:tav>
                                      </p:tavLst>
                                    </p:anim>
                                    <p:anim calcmode="lin" valueType="num">
                                      <p:cBhvr>
                                        <p:cTn id="22" dur="500" fill="hold"/>
                                        <p:tgtEl>
                                          <p:spTgt spid="16389"/>
                                        </p:tgtEl>
                                        <p:attrNameLst>
                                          <p:attrName>ppt_h</p:attrName>
                                        </p:attrNameLst>
                                      </p:cBhvr>
                                      <p:tavLst>
                                        <p:tav tm="0">
                                          <p:val>
                                            <p:fltVal val="0"/>
                                          </p:val>
                                        </p:tav>
                                        <p:tav tm="100000">
                                          <p:val>
                                            <p:strVal val="#ppt_h"/>
                                          </p:val>
                                        </p:tav>
                                      </p:tavLst>
                                    </p:anim>
                                    <p:animEffect transition="in" filter="fade">
                                      <p:cBhvr>
                                        <p:cTn id="23" dur="500"/>
                                        <p:tgtEl>
                                          <p:spTgt spid="1638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290"/>
                                        </p:tgtEl>
                                        <p:attrNameLst>
                                          <p:attrName>style.visibility</p:attrName>
                                        </p:attrNameLst>
                                      </p:cBhvr>
                                      <p:to>
                                        <p:strVal val="visible"/>
                                      </p:to>
                                    </p:set>
                                    <p:anim calcmode="lin" valueType="num">
                                      <p:cBhvr>
                                        <p:cTn id="28" dur="500" fill="hold"/>
                                        <p:tgtEl>
                                          <p:spTgt spid="12290"/>
                                        </p:tgtEl>
                                        <p:attrNameLst>
                                          <p:attrName>ppt_w</p:attrName>
                                        </p:attrNameLst>
                                      </p:cBhvr>
                                      <p:tavLst>
                                        <p:tav tm="0">
                                          <p:val>
                                            <p:fltVal val="0"/>
                                          </p:val>
                                        </p:tav>
                                        <p:tav tm="100000">
                                          <p:val>
                                            <p:strVal val="#ppt_w"/>
                                          </p:val>
                                        </p:tav>
                                      </p:tavLst>
                                    </p:anim>
                                    <p:anim calcmode="lin" valueType="num">
                                      <p:cBhvr>
                                        <p:cTn id="29" dur="500" fill="hold"/>
                                        <p:tgtEl>
                                          <p:spTgt spid="12290"/>
                                        </p:tgtEl>
                                        <p:attrNameLst>
                                          <p:attrName>ppt_h</p:attrName>
                                        </p:attrNameLst>
                                      </p:cBhvr>
                                      <p:tavLst>
                                        <p:tav tm="0">
                                          <p:val>
                                            <p:fltVal val="0"/>
                                          </p:val>
                                        </p:tav>
                                        <p:tav tm="100000">
                                          <p:val>
                                            <p:strVal val="#ppt_h"/>
                                          </p:val>
                                        </p:tav>
                                      </p:tavLst>
                                    </p:anim>
                                    <p:animEffect transition="in" filter="fade">
                                      <p:cBhvr>
                                        <p:cTn id="30"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Metastability due to Clock-Domain Crossing</a:t>
            </a:r>
          </a:p>
        </p:txBody>
      </p:sp>
      <p:pic>
        <p:nvPicPr>
          <p:cNvPr id="1544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18" y="2285999"/>
            <a:ext cx="5008482" cy="4045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7" name="Footer Placeholder 6"/>
          <p:cNvSpPr>
            <a:spLocks noGrp="1"/>
          </p:cNvSpPr>
          <p:nvPr>
            <p:ph type="ftr" sz="quarter" idx="11"/>
          </p:nvPr>
        </p:nvSpPr>
        <p:spPr/>
        <p:txBody>
          <a:bodyPr/>
          <a:lstStyle/>
          <a:p>
            <a:r>
              <a:rPr lang="en-US"/>
              <a:t>Dr. Abou-Auf</a:t>
            </a:r>
          </a:p>
        </p:txBody>
      </p:sp>
      <p:sp>
        <p:nvSpPr>
          <p:cNvPr id="8" name="Slide Number Placeholder 7"/>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7</a:t>
            </a:fld>
            <a:endParaRPr lang="en-US" dirty="0"/>
          </a:p>
        </p:txBody>
      </p:sp>
      <p:sp>
        <p:nvSpPr>
          <p:cNvPr id="4" name="TextBox 3"/>
          <p:cNvSpPr txBox="1"/>
          <p:nvPr/>
        </p:nvSpPr>
        <p:spPr>
          <a:xfrm>
            <a:off x="492130" y="1176634"/>
            <a:ext cx="8077200" cy="923330"/>
          </a:xfrm>
          <a:prstGeom prst="rect">
            <a:avLst/>
          </a:prstGeom>
          <a:noFill/>
        </p:spPr>
        <p:txBody>
          <a:bodyPr wrap="square" rtlCol="0">
            <a:spAutoFit/>
          </a:bodyPr>
          <a:lstStyle/>
          <a:p>
            <a:pPr algn="just"/>
            <a:r>
              <a:rPr lang="en-US" sz="1800" b="1" dirty="0"/>
              <a:t>Data signals crossing clock domains are considered asynchronous to destination registers and may result in violation of setup and hold time constraints and consequently </a:t>
            </a:r>
            <a:r>
              <a:rPr lang="en-US" sz="1800" b="1"/>
              <a:t>might result in metastability</a:t>
            </a:r>
            <a:r>
              <a:rPr lang="en-US" sz="1800" b="1" dirty="0"/>
              <a:t>.  </a:t>
            </a:r>
          </a:p>
        </p:txBody>
      </p:sp>
    </p:spTree>
    <p:extLst>
      <p:ext uri="{BB962C8B-B14F-4D97-AF65-F5344CB8AC3E}">
        <p14:creationId xmlns:p14="http://schemas.microsoft.com/office/powerpoint/2010/main" val="4886502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Failure</a:t>
            </a:r>
          </a:p>
        </p:txBody>
      </p:sp>
      <p:sp>
        <p:nvSpPr>
          <p:cNvPr id="3" name="Date Placeholder 2"/>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7" name="Footer Placeholder 6"/>
          <p:cNvSpPr>
            <a:spLocks noGrp="1"/>
          </p:cNvSpPr>
          <p:nvPr>
            <p:ph type="ftr" sz="quarter" idx="11"/>
          </p:nvPr>
        </p:nvSpPr>
        <p:spPr/>
        <p:txBody>
          <a:bodyPr/>
          <a:lstStyle/>
          <a:p>
            <a:r>
              <a:rPr lang="en-US"/>
              <a:t>Dr. Abou-Auf</a:t>
            </a:r>
          </a:p>
        </p:txBody>
      </p:sp>
      <p:sp>
        <p:nvSpPr>
          <p:cNvPr id="8" name="Slide Number Placeholder 7"/>
          <p:cNvSpPr>
            <a:spLocks noGrp="1"/>
          </p:cNvSpPr>
          <p:nvPr>
            <p:ph type="sldNum" sz="quarter" idx="12"/>
          </p:nvPr>
        </p:nvSpPr>
        <p:spPr/>
        <p:txBody>
          <a:bodyPr/>
          <a:lstStyle/>
          <a:p>
            <a:r>
              <a:rPr lang="en-US" dirty="0"/>
              <a:t> Fall </a:t>
            </a:r>
            <a:r>
              <a:rPr lang="is-IS" dirty="0"/>
              <a:t>2019</a:t>
            </a:r>
            <a:r>
              <a:rPr lang="en-US" dirty="0"/>
              <a:t>              Slide </a:t>
            </a:r>
            <a:fld id="{0CC036D3-185A-4CEC-9049-77D6EEEF1945}" type="slidenum">
              <a:rPr lang="en-US" smtClean="0"/>
              <a:pPr/>
              <a:t>8</a:t>
            </a:fld>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286" y="1359177"/>
            <a:ext cx="4539713" cy="27556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04DC316-9CE5-4B9D-8E69-25C5FC76956D}"/>
                  </a:ext>
                </a:extLst>
              </p:cNvPr>
              <p:cNvSpPr/>
              <p:nvPr/>
            </p:nvSpPr>
            <p:spPr>
              <a:xfrm>
                <a:off x="381000" y="1143000"/>
                <a:ext cx="4158715" cy="4149085"/>
              </a:xfrm>
              <a:prstGeom prst="rect">
                <a:avLst/>
              </a:prstGeom>
            </p:spPr>
            <p:txBody>
              <a:bodyPr wrap="square">
                <a:spAutoFit/>
              </a:bodyPr>
              <a:lstStyle/>
              <a:p>
                <a:r>
                  <a:rPr lang="en-US" sz="1600" b="1" dirty="0"/>
                  <a:t>The resolution time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𝒓</m:t>
                        </m:r>
                      </m:sub>
                    </m:sSub>
                  </m:oMath>
                </a14:m>
                <a:r>
                  <a:rPr lang="en-US" sz="1600" b="1" dirty="0"/>
                  <a:t> is not deterministic and is given by the following probability function:</a:t>
                </a:r>
                <a:endParaRPr lang="en-US" sz="1600" dirty="0"/>
              </a:p>
              <a:p>
                <a:pPr/>
                <a14:m>
                  <m:oMathPara xmlns:m="http://schemas.openxmlformats.org/officeDocument/2006/math">
                    <m:oMathParaPr>
                      <m:jc m:val="centerGroup"/>
                    </m:oMathParaPr>
                    <m:oMath xmlns:m="http://schemas.openxmlformats.org/officeDocument/2006/math">
                      <m:r>
                        <a:rPr lang="en-US" sz="1600" b="1" i="1">
                          <a:latin typeface="Cambria Math" panose="02040503050406030204" pitchFamily="18" charset="0"/>
                        </a:rPr>
                        <m:t>𝑷</m:t>
                      </m:r>
                      <m:d>
                        <m:dPr>
                          <m:ctrlPr>
                            <a:rPr lang="en-US" sz="1600" b="1" i="1">
                              <a:latin typeface="Cambria Math" panose="02040503050406030204" pitchFamily="18" charset="0"/>
                            </a:rPr>
                          </m:ctrlPr>
                        </m:dPr>
                        <m:e>
                          <m:sSub>
                            <m:sSubPr>
                              <m:ctrlPr>
                                <a:rPr lang="en-US" sz="1600" b="1" i="1">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𝒓</m:t>
                              </m:r>
                            </m:sub>
                          </m:sSub>
                        </m:e>
                      </m:d>
                      <m:r>
                        <a:rPr lang="en-US" sz="1600" b="1" i="1">
                          <a:latin typeface="Cambria Math" panose="02040503050406030204" pitchFamily="18" charset="0"/>
                        </a:rPr>
                        <m:t>=</m:t>
                      </m:r>
                      <m:sSup>
                        <m:sSupPr>
                          <m:ctrlPr>
                            <a:rPr lang="en-US" sz="1600" b="1" i="1">
                              <a:latin typeface="Cambria Math" panose="02040503050406030204" pitchFamily="18" charset="0"/>
                            </a:rPr>
                          </m:ctrlPr>
                        </m:sSupPr>
                        <m:e>
                          <m:r>
                            <a:rPr lang="en-US" sz="1600" b="1" i="1">
                              <a:latin typeface="Cambria Math" panose="02040503050406030204" pitchFamily="18" charset="0"/>
                            </a:rPr>
                            <m:t>𝒆</m:t>
                          </m:r>
                        </m:e>
                        <m:sup>
                          <m:r>
                            <a:rPr lang="en-US" sz="1600" b="1" i="1">
                              <a:latin typeface="Cambria Math" panose="02040503050406030204" pitchFamily="18" charset="0"/>
                            </a:rPr>
                            <m:t>−</m:t>
                          </m:r>
                          <m:f>
                            <m:fPr>
                              <m:ctrlPr>
                                <a:rPr lang="en-US" sz="1600" b="1" i="1">
                                  <a:latin typeface="Cambria Math" panose="02040503050406030204" pitchFamily="18" charset="0"/>
                                </a:rPr>
                              </m:ctrlPr>
                            </m:fPr>
                            <m:num>
                              <m:sSub>
                                <m:sSubPr>
                                  <m:ctrlPr>
                                    <a:rPr lang="en-US" sz="1600" b="1" i="1">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𝒓</m:t>
                                  </m:r>
                                </m:sub>
                              </m:sSub>
                            </m:num>
                            <m:den>
                              <m:r>
                                <a:rPr lang="en-US" sz="1600" b="1" i="1">
                                  <a:latin typeface="Cambria Math" panose="02040503050406030204" pitchFamily="18" charset="0"/>
                                </a:rPr>
                                <m:t>𝝉</m:t>
                              </m:r>
                            </m:den>
                          </m:f>
                        </m:sup>
                      </m:sSup>
                    </m:oMath>
                  </m:oMathPara>
                </a14:m>
                <a:endParaRPr lang="en-US" sz="1600" dirty="0"/>
              </a:p>
              <a:p>
                <a:endParaRPr lang="en-US" sz="1600" dirty="0"/>
              </a:p>
              <a:p>
                <a:r>
                  <a:rPr lang="en-US" sz="1600" b="1" dirty="0"/>
                  <a:t>The equation indicates the probability that the metastability condition persists for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𝑻</m:t>
                        </m:r>
                      </m:e>
                      <m:sub>
                        <m:r>
                          <a:rPr lang="en-US" sz="1600" b="1" i="1">
                            <a:latin typeface="Cambria Math" panose="02040503050406030204" pitchFamily="18" charset="0"/>
                          </a:rPr>
                          <m:t>𝒓</m:t>
                        </m:r>
                      </m:sub>
                    </m:sSub>
                    <m:r>
                      <a:rPr lang="en-US" sz="1600" b="1" i="1">
                        <a:latin typeface="Cambria Math" panose="02040503050406030204" pitchFamily="18" charset="0"/>
                      </a:rPr>
                      <m:t>  </m:t>
                    </m:r>
                  </m:oMath>
                </a14:m>
                <a:r>
                  <a:rPr lang="en-US" sz="1600" b="1" dirty="0"/>
                  <a:t>after the clock edge where </a:t>
                </a:r>
                <a:r>
                  <a:rPr lang="en-US" sz="1600" b="1" dirty="0">
                    <a:latin typeface="Symbol" panose="05050102010706020507" pitchFamily="18" charset="2"/>
                  </a:rPr>
                  <a:t>t</a:t>
                </a:r>
                <a:r>
                  <a:rPr lang="en-US" sz="1600" b="1" dirty="0"/>
                  <a:t> is the decay time constant and is determined by the electrical characteristics of the FF. </a:t>
                </a:r>
                <a:endParaRPr lang="en-US" sz="1600" dirty="0"/>
              </a:p>
              <a:p>
                <a:r>
                  <a:rPr lang="en-US" sz="1600" b="1" dirty="0"/>
                  <a:t>When a FF cannot resolve the metastability condition within the given time, it is known as a synchronization failure.</a:t>
                </a:r>
                <a:endParaRPr lang="en-US" sz="1600" dirty="0"/>
              </a:p>
              <a:p>
                <a:endParaRPr lang="en-US" sz="1600" dirty="0"/>
              </a:p>
            </p:txBody>
          </p:sp>
        </mc:Choice>
        <mc:Fallback xmlns="">
          <p:sp>
            <p:nvSpPr>
              <p:cNvPr id="13" name="Rectangle 12">
                <a:extLst>
                  <a:ext uri="{FF2B5EF4-FFF2-40B4-BE49-F238E27FC236}">
                    <a16:creationId xmlns:a16="http://schemas.microsoft.com/office/drawing/2014/main" id="{D04DC316-9CE5-4B9D-8E69-25C5FC76956D}"/>
                  </a:ext>
                </a:extLst>
              </p:cNvPr>
              <p:cNvSpPr>
                <a:spLocks noRot="1" noChangeAspect="1" noMove="1" noResize="1" noEditPoints="1" noAdjustHandles="1" noChangeArrowheads="1" noChangeShapeType="1" noTextEdit="1"/>
              </p:cNvSpPr>
              <p:nvPr/>
            </p:nvSpPr>
            <p:spPr>
              <a:xfrm>
                <a:off x="381000" y="1143000"/>
                <a:ext cx="4158715" cy="4149085"/>
              </a:xfrm>
              <a:prstGeom prst="rect">
                <a:avLst/>
              </a:prstGeom>
              <a:blipFill>
                <a:blip r:embed="rId4"/>
                <a:stretch>
                  <a:fillRect l="-880" t="-441" r="-880"/>
                </a:stretch>
              </a:blipFill>
            </p:spPr>
            <p:txBody>
              <a:bodyPr/>
              <a:lstStyle/>
              <a:p>
                <a:r>
                  <a:rPr lang="en-US">
                    <a:noFill/>
                  </a:rPr>
                  <a:t> </a:t>
                </a:r>
              </a:p>
            </p:txBody>
          </p:sp>
        </mc:Fallback>
      </mc:AlternateContent>
    </p:spTree>
    <p:extLst>
      <p:ext uri="{BB962C8B-B14F-4D97-AF65-F5344CB8AC3E}">
        <p14:creationId xmlns:p14="http://schemas.microsoft.com/office/powerpoint/2010/main" val="26689457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Time Between Failure (MTBF)</a:t>
            </a:r>
          </a:p>
        </p:txBody>
      </p:sp>
      <p:sp>
        <p:nvSpPr>
          <p:cNvPr id="3" name="Date Placeholder 2"/>
          <p:cNvSpPr>
            <a:spLocks noGrp="1"/>
          </p:cNvSpPr>
          <p:nvPr>
            <p:ph type="dt" sz="half" idx="10"/>
          </p:nvPr>
        </p:nvSpPr>
        <p:spPr/>
        <p:txBody>
          <a:bodyPr/>
          <a:lstStyle/>
          <a:p>
            <a:r>
              <a:rPr lang="en-US" dirty="0"/>
              <a:t>ECNG 414        </a:t>
            </a:r>
            <a:r>
              <a:rPr lang="pl-PL" dirty="0"/>
              <a:t>Ch. 7</a:t>
            </a:r>
            <a:r>
              <a:rPr lang="en-US" dirty="0"/>
              <a:t>: Clock Domain Crossing</a:t>
            </a:r>
          </a:p>
        </p:txBody>
      </p:sp>
      <p:sp>
        <p:nvSpPr>
          <p:cNvPr id="4" name="Footer Placeholder 3"/>
          <p:cNvSpPr>
            <a:spLocks noGrp="1"/>
          </p:cNvSpPr>
          <p:nvPr>
            <p:ph type="ftr" sz="quarter" idx="11"/>
          </p:nvPr>
        </p:nvSpPr>
        <p:spPr/>
        <p:txBody>
          <a:bodyPr/>
          <a:lstStyle/>
          <a:p>
            <a:r>
              <a:rPr lang="en-US"/>
              <a:t>Dr. Abou-Auf</a:t>
            </a:r>
          </a:p>
        </p:txBody>
      </p:sp>
      <p:sp>
        <p:nvSpPr>
          <p:cNvPr id="5" name="Slide Number Placeholder 4"/>
          <p:cNvSpPr>
            <a:spLocks noGrp="1"/>
          </p:cNvSpPr>
          <p:nvPr>
            <p:ph type="sldNum" sz="quarter" idx="12"/>
          </p:nvPr>
        </p:nvSpPr>
        <p:spPr/>
        <p:txBody>
          <a:bodyPr/>
          <a:lstStyle/>
          <a:p>
            <a:r>
              <a:rPr lang="en-US" dirty="0"/>
              <a:t> Fall </a:t>
            </a:r>
            <a:r>
              <a:rPr lang="is-IS" dirty="0"/>
              <a:t>2019</a:t>
            </a:r>
            <a:r>
              <a:rPr lang="en-US" dirty="0"/>
              <a:t>               Slide </a:t>
            </a:r>
            <a:fld id="{435F5E0A-DECD-479B-AE17-052AC9811A0B}" type="slidenum">
              <a:rPr lang="en-US" smtClean="0"/>
              <a:pPr/>
              <a:t>9</a:t>
            </a:fld>
            <a:endParaRPr lang="en-US"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7C095CC-04CE-42F2-9B0D-F68A42F1A6FD}"/>
                  </a:ext>
                </a:extLst>
              </p:cNvPr>
              <p:cNvGraphicFramePr>
                <a:graphicFrameLocks noGrp="1"/>
              </p:cNvGraphicFramePr>
              <p:nvPr>
                <p:extLst>
                  <p:ext uri="{D42A27DB-BD31-4B8C-83A1-F6EECF244321}">
                    <p14:modId xmlns:p14="http://schemas.microsoft.com/office/powerpoint/2010/main" val="2303649685"/>
                  </p:ext>
                </p:extLst>
              </p:nvPr>
            </p:nvGraphicFramePr>
            <p:xfrm>
              <a:off x="6172200" y="1371600"/>
              <a:ext cx="2743200" cy="4648200"/>
            </p:xfrm>
            <a:graphic>
              <a:graphicData uri="http://schemas.openxmlformats.org/drawingml/2006/table">
                <a:tbl>
                  <a:tblPr/>
                  <a:tblGrid>
                    <a:gridCol w="597681">
                      <a:extLst>
                        <a:ext uri="{9D8B030D-6E8A-4147-A177-3AD203B41FA5}">
                          <a16:colId xmlns:a16="http://schemas.microsoft.com/office/drawing/2014/main" val="20000"/>
                        </a:ext>
                      </a:extLst>
                    </a:gridCol>
                    <a:gridCol w="812232">
                      <a:extLst>
                        <a:ext uri="{9D8B030D-6E8A-4147-A177-3AD203B41FA5}">
                          <a16:colId xmlns:a16="http://schemas.microsoft.com/office/drawing/2014/main" val="20001"/>
                        </a:ext>
                      </a:extLst>
                    </a:gridCol>
                    <a:gridCol w="812232">
                      <a:extLst>
                        <a:ext uri="{9D8B030D-6E8A-4147-A177-3AD203B41FA5}">
                          <a16:colId xmlns:a16="http://schemas.microsoft.com/office/drawing/2014/main" val="20002"/>
                        </a:ext>
                      </a:extLst>
                    </a:gridCol>
                    <a:gridCol w="521055">
                      <a:extLst>
                        <a:ext uri="{9D8B030D-6E8A-4147-A177-3AD203B41FA5}">
                          <a16:colId xmlns:a16="http://schemas.microsoft.com/office/drawing/2014/main" val="20003"/>
                        </a:ext>
                      </a:extLst>
                    </a:gridCol>
                  </a:tblGrid>
                  <a:tr h="240528">
                    <a:tc>
                      <a:txBody>
                        <a:bodyPr/>
                        <a:lstStyle/>
                        <a:p>
                          <a:pPr algn="l" fontAlgn="b"/>
                          <a14:m>
                            <m:oMath xmlns:m="http://schemas.openxmlformats.org/officeDocument/2006/math">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 </m:t>
                                  </m:r>
                                  <m:r>
                                    <a:rPr lang="en-US" sz="1200" b="1" i="1">
                                      <a:latin typeface="Cambria Math" panose="02040503050406030204" pitchFamily="18" charset="0"/>
                                    </a:rPr>
                                    <m:t>𝑻</m:t>
                                  </m:r>
                                </m:e>
                                <m:sub>
                                  <m:r>
                                    <a:rPr lang="en-US" sz="1200" b="1" i="1">
                                      <a:latin typeface="Cambria Math" panose="02040503050406030204" pitchFamily="18" charset="0"/>
                                    </a:rPr>
                                    <m:t>𝒘</m:t>
                                  </m:r>
                                </m:sub>
                              </m:sSub>
                            </m:oMath>
                          </a14:m>
                          <a:r>
                            <a:rPr lang="en-US" sz="1200" b="1" dirty="0"/>
                            <a:t> </a:t>
                          </a:r>
                          <a:endParaRPr lang="pl-PL" sz="1200" b="1" i="1" u="none" strike="noStrike" dirty="0">
                            <a:solidFill>
                              <a:srgbClr val="000000"/>
                            </a:solidFill>
                            <a:effectLst/>
                            <a:latin typeface="Symbol"/>
                          </a:endParaRPr>
                        </a:p>
                      </a:txBody>
                      <a:tcPr marL="12700" marR="12700" marT="12700" marB="0" anchor="b">
                        <a:lnL>
                          <a:noFill/>
                        </a:lnL>
                        <a:lnR>
                          <a:noFill/>
                        </a:lnR>
                        <a:lnT>
                          <a:noFill/>
                        </a:lnT>
                        <a:lnB>
                          <a:noFill/>
                        </a:lnB>
                      </a:tcPr>
                    </a:tc>
                    <a:tc>
                      <a:txBody>
                        <a:bodyPr/>
                        <a:lstStyle/>
                        <a:p>
                          <a:pPr algn="r" fontAlgn="b"/>
                          <a:r>
                            <a:rPr lang="en-US" sz="1200" b="1" i="0" u="none" strike="noStrike">
                              <a:solidFill>
                                <a:srgbClr val="000000"/>
                              </a:solidFill>
                              <a:effectLst/>
                              <a:latin typeface="Calibri"/>
                            </a:rPr>
                            <a:t>0.1</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ns</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0528">
                    <a:tc>
                      <a:txBody>
                        <a:bodyPr/>
                        <a:lstStyle/>
                        <a:p>
                          <a:pPr algn="l" fontAlgn="b"/>
                          <a:r>
                            <a:rPr lang="en-US" sz="1200" b="1" i="1" u="none" strike="noStrike">
                              <a:solidFill>
                                <a:srgbClr val="000000"/>
                              </a:solidFill>
                              <a:effectLst/>
                              <a:latin typeface="Symbol"/>
                            </a:rPr>
                            <a:t>t</a:t>
                          </a:r>
                        </a:p>
                      </a:txBody>
                      <a:tcPr marL="12700" marR="12700" marT="12700" marB="0" anchor="b">
                        <a:lnL>
                          <a:noFill/>
                        </a:lnL>
                        <a:lnR>
                          <a:noFill/>
                        </a:lnR>
                        <a:lnT>
                          <a:noFill/>
                        </a:lnT>
                        <a:lnB>
                          <a:noFill/>
                        </a:lnB>
                      </a:tcPr>
                    </a:tc>
                    <a:tc>
                      <a:txBody>
                        <a:bodyPr/>
                        <a:lstStyle/>
                        <a:p>
                          <a:pPr algn="r" fontAlgn="b"/>
                          <a:r>
                            <a:rPr lang="en-US" sz="1200" b="1" i="0" u="none" strike="noStrike">
                              <a:solidFill>
                                <a:srgbClr val="000000"/>
                              </a:solidFill>
                              <a:effectLst/>
                              <a:latin typeface="Calibri"/>
                            </a:rPr>
                            <a:t>0.5</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ns</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31508">
                    <a:tc>
                      <a:txBody>
                        <a:bodyPr/>
                        <a:lstStyle/>
                        <a:p>
                          <a:pPr algn="l" fontAlgn="b"/>
                          <a:r>
                            <a:rPr lang="en-US" sz="1200" b="1" i="1" u="none" strike="noStrike">
                              <a:solidFill>
                                <a:srgbClr val="000000"/>
                              </a:solidFill>
                              <a:effectLst/>
                              <a:latin typeface="Calibri"/>
                            </a:rPr>
                            <a:t>fclk</a:t>
                          </a:r>
                        </a:p>
                      </a:txBody>
                      <a:tcPr marL="12700" marR="12700" marT="12700" marB="0" anchor="b">
                        <a:lnL>
                          <a:noFill/>
                        </a:lnL>
                        <a:lnR>
                          <a:noFill/>
                        </a:lnR>
                        <a:lnT>
                          <a:noFill/>
                        </a:lnT>
                        <a:lnB>
                          <a:noFill/>
                        </a:lnB>
                      </a:tcPr>
                    </a:tc>
                    <a:tc>
                      <a:txBody>
                        <a:bodyPr/>
                        <a:lstStyle/>
                        <a:p>
                          <a:pPr algn="r" fontAlgn="b"/>
                          <a:r>
                            <a:rPr lang="en-US" sz="1200" b="1" i="0" u="none" strike="noStrike">
                              <a:solidFill>
                                <a:srgbClr val="000000"/>
                              </a:solidFill>
                              <a:effectLst/>
                              <a:latin typeface="Calibri"/>
                            </a:rPr>
                            <a:t>50</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MHz</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31508">
                    <a:tc>
                      <a:txBody>
                        <a:bodyPr/>
                        <a:lstStyle/>
                        <a:p>
                          <a:pPr algn="l" fontAlgn="b"/>
                          <a:r>
                            <a:rPr lang="en-US" sz="1200" b="1" i="1" u="none" strike="noStrike">
                              <a:solidFill>
                                <a:srgbClr val="000000"/>
                              </a:solidFill>
                              <a:effectLst/>
                              <a:latin typeface="Calibri"/>
                            </a:rPr>
                            <a:t>fdata</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MHz</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1508">
                    <a:tc>
                      <a:txBody>
                        <a:bodyPr/>
                        <a:lstStyle/>
                        <a:p>
                          <a:pPr algn="l" fontAlgn="b"/>
                          <a:r>
                            <a:rPr lang="en-US" sz="1200" b="1" i="1" u="none" strike="noStrike">
                              <a:solidFill>
                                <a:srgbClr val="000000"/>
                              </a:solidFill>
                              <a:effectLst/>
                              <a:latin typeface="Calibri"/>
                            </a:rPr>
                            <a:t>Tr (ns)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1" u="none" strike="noStrike">
                              <a:solidFill>
                                <a:srgbClr val="000000"/>
                              </a:solidFill>
                              <a:effectLst/>
                              <a:latin typeface="Calibri"/>
                            </a:rPr>
                            <a:t>MTBF (s)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1" u="none" strike="noStrike">
                              <a:solidFill>
                                <a:srgbClr val="000000"/>
                              </a:solidFill>
                              <a:effectLst/>
                              <a:latin typeface="Calibri"/>
                            </a:rPr>
                            <a:t>MTBF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unit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1508">
                    <a:tc>
                      <a:txBody>
                        <a:bodyPr/>
                        <a:lstStyle/>
                        <a:p>
                          <a:pPr algn="r" fontAlgn="b"/>
                          <a:r>
                            <a:rPr lang="en-US" sz="1200" b="1" i="0" u="none" strike="noStrike">
                              <a:solidFill>
                                <a:srgbClr val="000000"/>
                              </a:solidFill>
                              <a:effectLst/>
                              <a:latin typeface="Calibri"/>
                            </a:rPr>
                            <a:t>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4.00E-05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0.04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ms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1508">
                    <a:tc>
                      <a:txBody>
                        <a:bodyPr/>
                        <a:lstStyle/>
                        <a:p>
                          <a:pPr algn="r" fontAlgn="b"/>
                          <a:r>
                            <a:rPr lang="en-US" sz="1200" b="1" i="0" u="none" strike="noStrike">
                              <a:solidFill>
                                <a:srgbClr val="000000"/>
                              </a:solidFill>
                              <a:effectLst/>
                              <a:latin typeface="Calibri"/>
                            </a:rPr>
                            <a:t>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5.94E-03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5.94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ms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1508">
                    <a:tc>
                      <a:txBody>
                        <a:bodyPr/>
                        <a:lstStyle/>
                        <a:p>
                          <a:pPr algn="r" fontAlgn="b"/>
                          <a:r>
                            <a:rPr lang="en-US" sz="1200" b="1" i="0" u="none" strike="noStrike">
                              <a:solidFill>
                                <a:srgbClr val="000000"/>
                              </a:solidFill>
                              <a:effectLst/>
                              <a:latin typeface="Calibri"/>
                            </a:rPr>
                            <a:t>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8.81E-01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0.88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1508">
                    <a:tc>
                      <a:txBody>
                        <a:bodyPr/>
                        <a:lstStyle/>
                        <a:p>
                          <a:pPr algn="r" fontAlgn="b"/>
                          <a:r>
                            <a:rPr lang="en-US" sz="1200" b="1" i="0" u="none" strike="noStrike">
                              <a:solidFill>
                                <a:srgbClr val="000000"/>
                              </a:solidFill>
                              <a:effectLst/>
                              <a:latin typeface="Calibri"/>
                            </a:rPr>
                            <a:t>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1.31E+02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130.76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1508">
                    <a:tc>
                      <a:txBody>
                        <a:bodyPr/>
                        <a:lstStyle/>
                        <a:p>
                          <a:pPr algn="r" fontAlgn="b"/>
                          <a:r>
                            <a:rPr lang="en-US" sz="1200" b="1" i="0" u="none" strike="noStrike">
                              <a:solidFill>
                                <a:srgbClr val="000000"/>
                              </a:solidFill>
                              <a:effectLst/>
                              <a:latin typeface="Calibri"/>
                            </a:rPr>
                            <a:t>10.0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1.94E+04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5.39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1508">
                    <a:tc>
                      <a:txBody>
                        <a:bodyPr/>
                        <a:lstStyle/>
                        <a:p>
                          <a:pPr algn="r" fontAlgn="b"/>
                          <a:r>
                            <a:rPr lang="en-US" sz="1200" b="1" i="0" u="none" strike="noStrike">
                              <a:solidFill>
                                <a:srgbClr val="000000"/>
                              </a:solidFill>
                              <a:effectLst/>
                              <a:latin typeface="Calibri"/>
                            </a:rPr>
                            <a:t>12.5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2.88E+06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33.34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days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1508">
                    <a:tc>
                      <a:txBody>
                        <a:bodyPr/>
                        <a:lstStyle/>
                        <a:p>
                          <a:pPr algn="r" fontAlgn="b"/>
                          <a:r>
                            <a:rPr lang="en-US" sz="1200" b="1" i="0" u="none" strike="noStrike">
                              <a:solidFill>
                                <a:srgbClr val="000000"/>
                              </a:solidFill>
                              <a:effectLst/>
                              <a:latin typeface="Calibri"/>
                            </a:rPr>
                            <a:t>15.0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4.27E+08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13.55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1508">
                    <a:tc>
                      <a:txBody>
                        <a:bodyPr/>
                        <a:lstStyle/>
                        <a:p>
                          <a:pPr algn="r" fontAlgn="b"/>
                          <a:r>
                            <a:rPr lang="en-US" sz="1200" b="1" i="0" u="none" strike="noStrike" dirty="0">
                              <a:solidFill>
                                <a:srgbClr val="000000"/>
                              </a:solidFill>
                              <a:effectLst/>
                              <a:latin typeface="Calibri"/>
                            </a:rPr>
                            <a:t>17.5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6.34E+10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2.01E+03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1508">
                    <a:tc>
                      <a:txBody>
                        <a:bodyPr/>
                        <a:lstStyle/>
                        <a:p>
                          <a:pPr algn="r" fontAlgn="b"/>
                          <a:r>
                            <a:rPr lang="en-US" sz="1200" b="1" i="0" u="none" strike="noStrike">
                              <a:solidFill>
                                <a:srgbClr val="000000"/>
                              </a:solidFill>
                              <a:effectLst/>
                              <a:latin typeface="Calibri"/>
                            </a:rPr>
                            <a:t>20.0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9.42E+12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2.99E+05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1508">
                    <a:tc>
                      <a:txBody>
                        <a:bodyPr/>
                        <a:lstStyle/>
                        <a:p>
                          <a:pPr algn="r" fontAlgn="b"/>
                          <a:r>
                            <a:rPr lang="en-US" sz="1200" b="1" i="0" u="none" strike="noStrike">
                              <a:solidFill>
                                <a:srgbClr val="000000"/>
                              </a:solidFill>
                              <a:effectLst/>
                              <a:latin typeface="Calibri"/>
                            </a:rPr>
                            <a:t>22.5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1.40E+15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4.43E+07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31508">
                    <a:tc>
                      <a:txBody>
                        <a:bodyPr/>
                        <a:lstStyle/>
                        <a:p>
                          <a:pPr algn="r" fontAlgn="b"/>
                          <a:r>
                            <a:rPr lang="en-US" sz="1200" b="1" i="0" u="none" strike="noStrike">
                              <a:solidFill>
                                <a:srgbClr val="000000"/>
                              </a:solidFill>
                              <a:effectLst/>
                              <a:latin typeface="Calibri"/>
                            </a:rPr>
                            <a:t>25.0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2.07E+17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6.58E+09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1508">
                    <a:tc>
                      <a:txBody>
                        <a:bodyPr/>
                        <a:lstStyle/>
                        <a:p>
                          <a:pPr algn="r" fontAlgn="b"/>
                          <a:r>
                            <a:rPr lang="en-US" sz="1200" b="1" i="0" u="none" strike="noStrike">
                              <a:solidFill>
                                <a:srgbClr val="000000"/>
                              </a:solidFill>
                              <a:effectLst/>
                              <a:latin typeface="Calibri"/>
                            </a:rPr>
                            <a:t>27.5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3.08E+19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9.76E+11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31508">
                    <a:tc>
                      <a:txBody>
                        <a:bodyPr/>
                        <a:lstStyle/>
                        <a:p>
                          <a:pPr algn="r" fontAlgn="b"/>
                          <a:r>
                            <a:rPr lang="en-US" sz="1200" b="1" i="0" u="none" strike="noStrike">
                              <a:solidFill>
                                <a:srgbClr val="000000"/>
                              </a:solidFill>
                              <a:effectLst/>
                              <a:latin typeface="Calibri"/>
                            </a:rPr>
                            <a:t>30.0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4.57E+21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1.45E+14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31508">
                    <a:tc>
                      <a:txBody>
                        <a:bodyPr/>
                        <a:lstStyle/>
                        <a:p>
                          <a:pPr algn="r" fontAlgn="b"/>
                          <a:r>
                            <a:rPr lang="en-US" sz="1200" b="1" i="0" u="none" strike="noStrike">
                              <a:solidFill>
                                <a:srgbClr val="000000"/>
                              </a:solidFill>
                              <a:effectLst/>
                              <a:latin typeface="Calibri"/>
                            </a:rPr>
                            <a:t>32.5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6.78E+23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2.15E+16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31508">
                    <a:tc>
                      <a:txBody>
                        <a:bodyPr/>
                        <a:lstStyle/>
                        <a:p>
                          <a:pPr algn="r" fontAlgn="b"/>
                          <a:r>
                            <a:rPr lang="en-US" sz="1200" b="1" i="0" u="none" strike="noStrike">
                              <a:solidFill>
                                <a:srgbClr val="000000"/>
                              </a:solidFill>
                              <a:effectLst/>
                              <a:latin typeface="Calibri"/>
                            </a:rPr>
                            <a:t>35.0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1.01E+26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3.19E+18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mc:Choice>
        <mc:Fallback xmlns="">
          <p:graphicFrame>
            <p:nvGraphicFramePr>
              <p:cNvPr id="9" name="Table 8">
                <a:extLst>
                  <a:ext uri="{FF2B5EF4-FFF2-40B4-BE49-F238E27FC236}">
                    <a16:creationId xmlns="" xmlns:a16="http://schemas.microsoft.com/office/drawing/2014/main" xmlns:a14="http://schemas.microsoft.com/office/drawing/2010/main" id="{27C095CC-04CE-42F2-9B0D-F68A42F1A6FD}"/>
                  </a:ext>
                </a:extLst>
              </p:cNvPr>
              <p:cNvGraphicFramePr>
                <a:graphicFrameLocks noGrp="1"/>
              </p:cNvGraphicFramePr>
              <p:nvPr>
                <p:extLst>
                  <p:ext uri="{D42A27DB-BD31-4B8C-83A1-F6EECF244321}">
                    <p14:modId xmlns:p14="http://schemas.microsoft.com/office/powerpoint/2010/main" val="2303649685"/>
                  </p:ext>
                </p:extLst>
              </p:nvPr>
            </p:nvGraphicFramePr>
            <p:xfrm>
              <a:off x="6172200" y="1371600"/>
              <a:ext cx="2743200" cy="4648200"/>
            </p:xfrm>
            <a:graphic>
              <a:graphicData uri="http://schemas.openxmlformats.org/drawingml/2006/table">
                <a:tbl>
                  <a:tblPr/>
                  <a:tblGrid>
                    <a:gridCol w="597681">
                      <a:extLst>
                        <a:ext uri="{9D8B030D-6E8A-4147-A177-3AD203B41FA5}">
                          <a16:colId xmlns="" xmlns:a16="http://schemas.microsoft.com/office/drawing/2014/main" xmlns:a14="http://schemas.microsoft.com/office/drawing/2010/main" val="20000"/>
                        </a:ext>
                      </a:extLst>
                    </a:gridCol>
                    <a:gridCol w="812232">
                      <a:extLst>
                        <a:ext uri="{9D8B030D-6E8A-4147-A177-3AD203B41FA5}">
                          <a16:colId xmlns="" xmlns:a16="http://schemas.microsoft.com/office/drawing/2014/main" xmlns:a14="http://schemas.microsoft.com/office/drawing/2010/main" val="20001"/>
                        </a:ext>
                      </a:extLst>
                    </a:gridCol>
                    <a:gridCol w="812232">
                      <a:extLst>
                        <a:ext uri="{9D8B030D-6E8A-4147-A177-3AD203B41FA5}">
                          <a16:colId xmlns="" xmlns:a16="http://schemas.microsoft.com/office/drawing/2014/main" xmlns:a14="http://schemas.microsoft.com/office/drawing/2010/main" val="20002"/>
                        </a:ext>
                      </a:extLst>
                    </a:gridCol>
                    <a:gridCol w="521055">
                      <a:extLst>
                        <a:ext uri="{9D8B030D-6E8A-4147-A177-3AD203B41FA5}">
                          <a16:colId xmlns="" xmlns:a16="http://schemas.microsoft.com/office/drawing/2014/main" xmlns:a14="http://schemas.microsoft.com/office/drawing/2010/main" val="20003"/>
                        </a:ext>
                      </a:extLst>
                    </a:gridCol>
                  </a:tblGrid>
                  <a:tr h="240528">
                    <a:tc>
                      <a:txBody>
                        <a:bodyPr/>
                        <a:lstStyle/>
                        <a:p>
                          <a:endParaRPr lang="en-US"/>
                        </a:p>
                      </a:txBody>
                      <a:tcPr marL="12700" marR="12700" marT="12700" marB="0" anchor="b">
                        <a:lnL>
                          <a:noFill/>
                        </a:lnL>
                        <a:lnR>
                          <a:noFill/>
                        </a:lnR>
                        <a:lnT>
                          <a:noFill/>
                        </a:lnT>
                        <a:lnB>
                          <a:noFill/>
                        </a:lnB>
                        <a:blipFill rotWithShape="0">
                          <a:blip r:embed="rId2"/>
                          <a:stretch>
                            <a:fillRect l="-1020" r="-361224" b="-1897436"/>
                          </a:stretch>
                        </a:blipFill>
                      </a:tcPr>
                    </a:tc>
                    <a:tc>
                      <a:txBody>
                        <a:bodyPr/>
                        <a:lstStyle/>
                        <a:p>
                          <a:pPr algn="r" fontAlgn="b"/>
                          <a:r>
                            <a:rPr lang="en-US" sz="1200" b="1" i="0" u="none" strike="noStrike">
                              <a:solidFill>
                                <a:srgbClr val="000000"/>
                              </a:solidFill>
                              <a:effectLst/>
                              <a:latin typeface="Calibri"/>
                            </a:rPr>
                            <a:t>0.1</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ns</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 xmlns:a16="http://schemas.microsoft.com/office/drawing/2014/main" xmlns:a14="http://schemas.microsoft.com/office/drawing/2010/main" val="10000"/>
                      </a:ext>
                    </a:extLst>
                  </a:tr>
                  <a:tr h="240528">
                    <a:tc>
                      <a:txBody>
                        <a:bodyPr/>
                        <a:lstStyle/>
                        <a:p>
                          <a:pPr algn="l" fontAlgn="b"/>
                          <a:r>
                            <a:rPr lang="en-US" sz="1200" b="1" i="1" u="none" strike="noStrike">
                              <a:solidFill>
                                <a:srgbClr val="000000"/>
                              </a:solidFill>
                              <a:effectLst/>
                              <a:latin typeface="Symbol"/>
                            </a:rPr>
                            <a:t>t</a:t>
                          </a:r>
                        </a:p>
                      </a:txBody>
                      <a:tcPr marL="12700" marR="12700" marT="12700" marB="0" anchor="b">
                        <a:lnL>
                          <a:noFill/>
                        </a:lnL>
                        <a:lnR>
                          <a:noFill/>
                        </a:lnR>
                        <a:lnT>
                          <a:noFill/>
                        </a:lnT>
                        <a:lnB>
                          <a:noFill/>
                        </a:lnB>
                      </a:tcPr>
                    </a:tc>
                    <a:tc>
                      <a:txBody>
                        <a:bodyPr/>
                        <a:lstStyle/>
                        <a:p>
                          <a:pPr algn="r" fontAlgn="b"/>
                          <a:r>
                            <a:rPr lang="en-US" sz="1200" b="1" i="0" u="none" strike="noStrike">
                              <a:solidFill>
                                <a:srgbClr val="000000"/>
                              </a:solidFill>
                              <a:effectLst/>
                              <a:latin typeface="Calibri"/>
                            </a:rPr>
                            <a:t>0.5</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ns</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 xmlns:a16="http://schemas.microsoft.com/office/drawing/2014/main" xmlns:a14="http://schemas.microsoft.com/office/drawing/2010/main" val="10001"/>
                      </a:ext>
                    </a:extLst>
                  </a:tr>
                  <a:tr h="231508">
                    <a:tc>
                      <a:txBody>
                        <a:bodyPr/>
                        <a:lstStyle/>
                        <a:p>
                          <a:pPr algn="l" fontAlgn="b"/>
                          <a:r>
                            <a:rPr lang="en-US" sz="1200" b="1" i="1" u="none" strike="noStrike">
                              <a:solidFill>
                                <a:srgbClr val="000000"/>
                              </a:solidFill>
                              <a:effectLst/>
                              <a:latin typeface="Calibri"/>
                            </a:rPr>
                            <a:t>fclk</a:t>
                          </a:r>
                        </a:p>
                      </a:txBody>
                      <a:tcPr marL="12700" marR="12700" marT="12700" marB="0" anchor="b">
                        <a:lnL>
                          <a:noFill/>
                        </a:lnL>
                        <a:lnR>
                          <a:noFill/>
                        </a:lnR>
                        <a:lnT>
                          <a:noFill/>
                        </a:lnT>
                        <a:lnB>
                          <a:noFill/>
                        </a:lnB>
                      </a:tcPr>
                    </a:tc>
                    <a:tc>
                      <a:txBody>
                        <a:bodyPr/>
                        <a:lstStyle/>
                        <a:p>
                          <a:pPr algn="r" fontAlgn="b"/>
                          <a:r>
                            <a:rPr lang="en-US" sz="1200" b="1" i="0" u="none" strike="noStrike">
                              <a:solidFill>
                                <a:srgbClr val="000000"/>
                              </a:solidFill>
                              <a:effectLst/>
                              <a:latin typeface="Calibri"/>
                            </a:rPr>
                            <a:t>50</a:t>
                          </a:r>
                        </a:p>
                      </a:txBody>
                      <a:tcPr marL="12700" marR="12700" marT="12700" marB="0" anchor="b">
                        <a:lnL>
                          <a:noFill/>
                        </a:lnL>
                        <a:lnR>
                          <a:noFill/>
                        </a:lnR>
                        <a:lnT>
                          <a:noFill/>
                        </a:lnT>
                        <a:lnB>
                          <a:noFill/>
                        </a:lnB>
                      </a:tcPr>
                    </a:tc>
                    <a:tc>
                      <a:txBody>
                        <a:bodyPr/>
                        <a:lstStyle/>
                        <a:p>
                          <a:pPr algn="l" fontAlgn="b"/>
                          <a:r>
                            <a:rPr lang="en-US" sz="1200" b="1" i="0" u="none" strike="noStrike">
                              <a:solidFill>
                                <a:srgbClr val="000000"/>
                              </a:solidFill>
                              <a:effectLst/>
                              <a:latin typeface="Calibri"/>
                            </a:rPr>
                            <a:t>MHz</a:t>
                          </a:r>
                        </a:p>
                      </a:txBody>
                      <a:tcPr marL="12700" marR="12700" marT="12700" marB="0" anchor="b">
                        <a:lnL>
                          <a:noFill/>
                        </a:lnL>
                        <a:lnR>
                          <a:noFill/>
                        </a:lnR>
                        <a:lnT>
                          <a:noFill/>
                        </a:lnT>
                        <a:lnB>
                          <a:noFill/>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a:noFill/>
                        </a:lnB>
                      </a:tcPr>
                    </a:tc>
                    <a:extLst>
                      <a:ext uri="{0D108BD9-81ED-4DB2-BD59-A6C34878D82A}">
                        <a16:rowId xmlns="" xmlns:a16="http://schemas.microsoft.com/office/drawing/2014/main" xmlns:a14="http://schemas.microsoft.com/office/drawing/2010/main" val="10002"/>
                      </a:ext>
                    </a:extLst>
                  </a:tr>
                  <a:tr h="231508">
                    <a:tc>
                      <a:txBody>
                        <a:bodyPr/>
                        <a:lstStyle/>
                        <a:p>
                          <a:pPr algn="l" fontAlgn="b"/>
                          <a:r>
                            <a:rPr lang="en-US" sz="1200" b="1" i="1" u="none" strike="noStrike">
                              <a:solidFill>
                                <a:srgbClr val="000000"/>
                              </a:solidFill>
                              <a:effectLst/>
                              <a:latin typeface="Calibri"/>
                            </a:rPr>
                            <a:t>fdata</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MHz</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Calibri"/>
                          </a:endParaRP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3"/>
                      </a:ext>
                    </a:extLst>
                  </a:tr>
                  <a:tr h="231508">
                    <a:tc>
                      <a:txBody>
                        <a:bodyPr/>
                        <a:lstStyle/>
                        <a:p>
                          <a:pPr algn="l" fontAlgn="b"/>
                          <a:r>
                            <a:rPr lang="en-US" sz="1200" b="1" i="1" u="none" strike="noStrike">
                              <a:solidFill>
                                <a:srgbClr val="000000"/>
                              </a:solidFill>
                              <a:effectLst/>
                              <a:latin typeface="Calibri"/>
                            </a:rPr>
                            <a:t>Tr (ns)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1" u="none" strike="noStrike">
                              <a:solidFill>
                                <a:srgbClr val="000000"/>
                              </a:solidFill>
                              <a:effectLst/>
                              <a:latin typeface="Calibri"/>
                            </a:rPr>
                            <a:t>MTBF (s)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1" u="none" strike="noStrike">
                              <a:solidFill>
                                <a:srgbClr val="000000"/>
                              </a:solidFill>
                              <a:effectLst/>
                              <a:latin typeface="Calibri"/>
                            </a:rPr>
                            <a:t>MTBF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unit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4"/>
                      </a:ext>
                    </a:extLst>
                  </a:tr>
                  <a:tr h="231508">
                    <a:tc>
                      <a:txBody>
                        <a:bodyPr/>
                        <a:lstStyle/>
                        <a:p>
                          <a:pPr algn="r" fontAlgn="b"/>
                          <a:r>
                            <a:rPr lang="en-US" sz="1200" b="1" i="0" u="none" strike="noStrike">
                              <a:solidFill>
                                <a:srgbClr val="000000"/>
                              </a:solidFill>
                              <a:effectLst/>
                              <a:latin typeface="Calibri"/>
                            </a:rPr>
                            <a:t>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4.00E-05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0.04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ms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5"/>
                      </a:ext>
                    </a:extLst>
                  </a:tr>
                  <a:tr h="231508">
                    <a:tc>
                      <a:txBody>
                        <a:bodyPr/>
                        <a:lstStyle/>
                        <a:p>
                          <a:pPr algn="r" fontAlgn="b"/>
                          <a:r>
                            <a:rPr lang="en-US" sz="1200" b="1" i="0" u="none" strike="noStrike">
                              <a:solidFill>
                                <a:srgbClr val="000000"/>
                              </a:solidFill>
                              <a:effectLst/>
                              <a:latin typeface="Calibri"/>
                            </a:rPr>
                            <a:t>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5.94E-03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5.94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ms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6"/>
                      </a:ext>
                    </a:extLst>
                  </a:tr>
                  <a:tr h="231508">
                    <a:tc>
                      <a:txBody>
                        <a:bodyPr/>
                        <a:lstStyle/>
                        <a:p>
                          <a:pPr algn="r" fontAlgn="b"/>
                          <a:r>
                            <a:rPr lang="en-US" sz="1200" b="1" i="0" u="none" strike="noStrike">
                              <a:solidFill>
                                <a:srgbClr val="000000"/>
                              </a:solidFill>
                              <a:effectLst/>
                              <a:latin typeface="Calibri"/>
                            </a:rPr>
                            <a:t>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8.81E-01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0.88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7"/>
                      </a:ext>
                    </a:extLst>
                  </a:tr>
                  <a:tr h="231508">
                    <a:tc>
                      <a:txBody>
                        <a:bodyPr/>
                        <a:lstStyle/>
                        <a:p>
                          <a:pPr algn="r" fontAlgn="b"/>
                          <a:r>
                            <a:rPr lang="en-US" sz="1200" b="1" i="0" u="none" strike="noStrike">
                              <a:solidFill>
                                <a:srgbClr val="000000"/>
                              </a:solidFill>
                              <a:effectLst/>
                              <a:latin typeface="Calibri"/>
                            </a:rPr>
                            <a:t>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1.31E+02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130.76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8"/>
                      </a:ext>
                    </a:extLst>
                  </a:tr>
                  <a:tr h="231508">
                    <a:tc>
                      <a:txBody>
                        <a:bodyPr/>
                        <a:lstStyle/>
                        <a:p>
                          <a:pPr algn="r" fontAlgn="b"/>
                          <a:r>
                            <a:rPr lang="en-US" sz="1200" b="1" i="0" u="none" strike="noStrike">
                              <a:solidFill>
                                <a:srgbClr val="000000"/>
                              </a:solidFill>
                              <a:effectLst/>
                              <a:latin typeface="Calibri"/>
                            </a:rPr>
                            <a:t>10.0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1.94E+04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5.39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h</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9"/>
                      </a:ext>
                    </a:extLst>
                  </a:tr>
                  <a:tr h="231508">
                    <a:tc>
                      <a:txBody>
                        <a:bodyPr/>
                        <a:lstStyle/>
                        <a:p>
                          <a:pPr algn="r" fontAlgn="b"/>
                          <a:r>
                            <a:rPr lang="en-US" sz="1200" b="1" i="0" u="none" strike="noStrike">
                              <a:solidFill>
                                <a:srgbClr val="000000"/>
                              </a:solidFill>
                              <a:effectLst/>
                              <a:latin typeface="Calibri"/>
                            </a:rPr>
                            <a:t>12.5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2.88E+06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33.34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days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0"/>
                      </a:ext>
                    </a:extLst>
                  </a:tr>
                  <a:tr h="231508">
                    <a:tc>
                      <a:txBody>
                        <a:bodyPr/>
                        <a:lstStyle/>
                        <a:p>
                          <a:pPr algn="r" fontAlgn="b"/>
                          <a:r>
                            <a:rPr lang="en-US" sz="1200" b="1" i="0" u="none" strike="noStrike">
                              <a:solidFill>
                                <a:srgbClr val="000000"/>
                              </a:solidFill>
                              <a:effectLst/>
                              <a:latin typeface="Calibri"/>
                            </a:rPr>
                            <a:t>15.0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4.27E+08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13.55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1"/>
                      </a:ext>
                    </a:extLst>
                  </a:tr>
                  <a:tr h="231508">
                    <a:tc>
                      <a:txBody>
                        <a:bodyPr/>
                        <a:lstStyle/>
                        <a:p>
                          <a:pPr algn="r" fontAlgn="b"/>
                          <a:r>
                            <a:rPr lang="en-US" sz="1200" b="1" i="0" u="none" strike="noStrike" dirty="0">
                              <a:solidFill>
                                <a:srgbClr val="000000"/>
                              </a:solidFill>
                              <a:effectLst/>
                              <a:latin typeface="Calibri"/>
                            </a:rPr>
                            <a:t>17.5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6.34E+10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2.01E+03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2"/>
                      </a:ext>
                    </a:extLst>
                  </a:tr>
                  <a:tr h="231508">
                    <a:tc>
                      <a:txBody>
                        <a:bodyPr/>
                        <a:lstStyle/>
                        <a:p>
                          <a:pPr algn="r" fontAlgn="b"/>
                          <a:r>
                            <a:rPr lang="en-US" sz="1200" b="1" i="0" u="none" strike="noStrike">
                              <a:solidFill>
                                <a:srgbClr val="000000"/>
                              </a:solidFill>
                              <a:effectLst/>
                              <a:latin typeface="Calibri"/>
                            </a:rPr>
                            <a:t>20.0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9.42E+12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2.99E+05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3"/>
                      </a:ext>
                    </a:extLst>
                  </a:tr>
                  <a:tr h="231508">
                    <a:tc>
                      <a:txBody>
                        <a:bodyPr/>
                        <a:lstStyle/>
                        <a:p>
                          <a:pPr algn="r" fontAlgn="b"/>
                          <a:r>
                            <a:rPr lang="en-US" sz="1200" b="1" i="0" u="none" strike="noStrike">
                              <a:solidFill>
                                <a:srgbClr val="000000"/>
                              </a:solidFill>
                              <a:effectLst/>
                              <a:latin typeface="Calibri"/>
                            </a:rPr>
                            <a:t>22.5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1.40E+15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4.43E+07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4"/>
                      </a:ext>
                    </a:extLst>
                  </a:tr>
                  <a:tr h="231508">
                    <a:tc>
                      <a:txBody>
                        <a:bodyPr/>
                        <a:lstStyle/>
                        <a:p>
                          <a:pPr algn="r" fontAlgn="b"/>
                          <a:r>
                            <a:rPr lang="en-US" sz="1200" b="1" i="0" u="none" strike="noStrike">
                              <a:solidFill>
                                <a:srgbClr val="000000"/>
                              </a:solidFill>
                              <a:effectLst/>
                              <a:latin typeface="Calibri"/>
                            </a:rPr>
                            <a:t>25.0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2.07E+17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6.58E+09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5"/>
                      </a:ext>
                    </a:extLst>
                  </a:tr>
                  <a:tr h="231508">
                    <a:tc>
                      <a:txBody>
                        <a:bodyPr/>
                        <a:lstStyle/>
                        <a:p>
                          <a:pPr algn="r" fontAlgn="b"/>
                          <a:r>
                            <a:rPr lang="en-US" sz="1200" b="1" i="0" u="none" strike="noStrike">
                              <a:solidFill>
                                <a:srgbClr val="000000"/>
                              </a:solidFill>
                              <a:effectLst/>
                              <a:latin typeface="Calibri"/>
                            </a:rPr>
                            <a:t>27.5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3.08E+19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9.76E+11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6"/>
                      </a:ext>
                    </a:extLst>
                  </a:tr>
                  <a:tr h="231508">
                    <a:tc>
                      <a:txBody>
                        <a:bodyPr/>
                        <a:lstStyle/>
                        <a:p>
                          <a:pPr algn="r" fontAlgn="b"/>
                          <a:r>
                            <a:rPr lang="en-US" sz="1200" b="1" i="0" u="none" strike="noStrike">
                              <a:solidFill>
                                <a:srgbClr val="000000"/>
                              </a:solidFill>
                              <a:effectLst/>
                              <a:latin typeface="Calibri"/>
                            </a:rPr>
                            <a:t>30.0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4.57E+21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1.45E+14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7"/>
                      </a:ext>
                    </a:extLst>
                  </a:tr>
                  <a:tr h="231508">
                    <a:tc>
                      <a:txBody>
                        <a:bodyPr/>
                        <a:lstStyle/>
                        <a:p>
                          <a:pPr algn="r" fontAlgn="b"/>
                          <a:r>
                            <a:rPr lang="en-US" sz="1200" b="1" i="0" u="none" strike="noStrike">
                              <a:solidFill>
                                <a:srgbClr val="000000"/>
                              </a:solidFill>
                              <a:effectLst/>
                              <a:latin typeface="Calibri"/>
                            </a:rPr>
                            <a:t>32.5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dirty="0">
                              <a:solidFill>
                                <a:srgbClr val="000000"/>
                              </a:solidFill>
                              <a:effectLst/>
                              <a:latin typeface="Calibri"/>
                            </a:rPr>
                            <a:t>6.78E+23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2.15E+16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8"/>
                      </a:ext>
                    </a:extLst>
                  </a:tr>
                  <a:tr h="231508">
                    <a:tc>
                      <a:txBody>
                        <a:bodyPr/>
                        <a:lstStyle/>
                        <a:p>
                          <a:pPr algn="r" fontAlgn="b"/>
                          <a:r>
                            <a:rPr lang="en-US" sz="1200" b="1" i="0" u="none" strike="noStrike">
                              <a:solidFill>
                                <a:srgbClr val="000000"/>
                              </a:solidFill>
                              <a:effectLst/>
                              <a:latin typeface="Calibri"/>
                            </a:rPr>
                            <a:t>35.0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1.01E+26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i="0" u="none" strike="noStrike">
                              <a:solidFill>
                                <a:srgbClr val="000000"/>
                              </a:solidFill>
                              <a:effectLst/>
                              <a:latin typeface="Calibri"/>
                            </a:rPr>
                            <a:t>3.19E+18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a:rPr>
                            <a:t>years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19"/>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6B368A-77AF-4B9E-B933-B66D261D5E0C}"/>
                  </a:ext>
                </a:extLst>
              </p:cNvPr>
              <p:cNvSpPr txBox="1"/>
              <p:nvPr/>
            </p:nvSpPr>
            <p:spPr>
              <a:xfrm>
                <a:off x="495300" y="1295400"/>
                <a:ext cx="5257800" cy="4987071"/>
              </a:xfrm>
              <a:prstGeom prst="rect">
                <a:avLst/>
              </a:prstGeom>
              <a:noFill/>
            </p:spPr>
            <p:txBody>
              <a:bodyPr wrap="square" rtlCol="0">
                <a:spAutoFit/>
              </a:bodyPr>
              <a:lstStyle/>
              <a:p>
                <a:pPr algn="just"/>
                <a:r>
                  <a:rPr lang="en-US" sz="1600" b="1" dirty="0"/>
                  <a:t>Because of the stochastic nature of the occurrence of a timing violation and resolution time, analysis of the metastable condition is characterized by a statistical average. We use the </a:t>
                </a:r>
                <a:r>
                  <a:rPr lang="en-US" sz="1600" b="1" i="1" dirty="0"/>
                  <a:t>average </a:t>
                </a:r>
                <a:r>
                  <a:rPr lang="en-US" sz="1600" b="1" dirty="0"/>
                  <a:t>time interval between two synchronization failures to express the reliability of the design. It is known as </a:t>
                </a:r>
                <a:r>
                  <a:rPr lang="en-US" sz="1600" b="1" i="1" dirty="0"/>
                  <a:t>mean time between synchronization failures (MTBF) </a:t>
                </a:r>
                <a:r>
                  <a:rPr lang="en-US" sz="1600" b="1" dirty="0"/>
                  <a:t>and is the main quantity used in metastability timing analysis.</a:t>
                </a:r>
              </a:p>
              <a:p>
                <a:pPr algn="just"/>
                <a:r>
                  <a:rPr lang="en-US" sz="1600" b="1" dirty="0"/>
                  <a:t> </a:t>
                </a:r>
                <a:endParaRPr lang="en-US" sz="1600" dirty="0"/>
              </a:p>
              <a:p>
                <a:pPr algn="ctr"/>
                <a14:m>
                  <m:oMath xmlns:m="http://schemas.openxmlformats.org/officeDocument/2006/math">
                    <m:r>
                      <a:rPr lang="en-US" sz="1800" b="1" i="1">
                        <a:latin typeface="Cambria Math" panose="02040503050406030204" pitchFamily="18" charset="0"/>
                      </a:rPr>
                      <m:t>𝑴𝑻𝑩𝑭</m:t>
                    </m:r>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𝑻</m:t>
                            </m:r>
                          </m:e>
                          <m:sub>
                            <m:r>
                              <a:rPr lang="en-US" sz="1800" b="1" i="1">
                                <a:latin typeface="Cambria Math" panose="02040503050406030204" pitchFamily="18" charset="0"/>
                              </a:rPr>
                              <m:t>𝒓</m:t>
                            </m:r>
                          </m:sub>
                        </m:sSub>
                      </m:e>
                    </m:d>
                    <m:r>
                      <a:rPr lang="en-US" sz="1800" b="1" i="1">
                        <a:latin typeface="Cambria Math" panose="02040503050406030204" pitchFamily="18" charset="0"/>
                      </a:rPr>
                      <m:t>=</m:t>
                    </m:r>
                    <m:f>
                      <m:fPr>
                        <m:ctrlPr>
                          <a:rPr lang="en-US" sz="1800" b="1" i="1">
                            <a:latin typeface="Cambria Math" panose="02040503050406030204" pitchFamily="18" charset="0"/>
                          </a:rPr>
                        </m:ctrlPr>
                      </m:fPr>
                      <m:num>
                        <m:sSup>
                          <m:sSupPr>
                            <m:ctrlPr>
                              <a:rPr lang="en-US" sz="1800" b="1" i="1">
                                <a:latin typeface="Cambria Math" panose="02040503050406030204" pitchFamily="18" charset="0"/>
                              </a:rPr>
                            </m:ctrlPr>
                          </m:sSupPr>
                          <m:e>
                            <m:r>
                              <a:rPr lang="en-US" sz="1800" b="1" i="1">
                                <a:latin typeface="Cambria Math" panose="02040503050406030204" pitchFamily="18" charset="0"/>
                              </a:rPr>
                              <m:t>𝒆</m:t>
                            </m:r>
                          </m:e>
                          <m:sup>
                            <m:f>
                              <m:fPr>
                                <m:ctrlPr>
                                  <a:rPr lang="en-US" sz="1800" b="1" i="1">
                                    <a:latin typeface="Cambria Math" panose="02040503050406030204" pitchFamily="18" charset="0"/>
                                  </a:rPr>
                                </m:ctrlPr>
                              </m:fPr>
                              <m:num>
                                <m:sSub>
                                  <m:sSubPr>
                                    <m:ctrlPr>
                                      <a:rPr lang="en-US" sz="1800" b="1" i="1">
                                        <a:latin typeface="Cambria Math" panose="02040503050406030204" pitchFamily="18" charset="0"/>
                                      </a:rPr>
                                    </m:ctrlPr>
                                  </m:sSubPr>
                                  <m:e>
                                    <m:r>
                                      <a:rPr lang="en-US" sz="1800" b="1" i="1">
                                        <a:latin typeface="Cambria Math" panose="02040503050406030204" pitchFamily="18" charset="0"/>
                                      </a:rPr>
                                      <m:t>𝑻</m:t>
                                    </m:r>
                                  </m:e>
                                  <m:sub>
                                    <m:r>
                                      <a:rPr lang="en-US" sz="1800" b="1" i="1">
                                        <a:latin typeface="Cambria Math" panose="02040503050406030204" pitchFamily="18" charset="0"/>
                                      </a:rPr>
                                      <m:t>𝒓</m:t>
                                    </m:r>
                                  </m:sub>
                                </m:sSub>
                              </m:num>
                              <m:den>
                                <m:r>
                                  <a:rPr lang="en-US" sz="1800" b="1" i="1">
                                    <a:latin typeface="Cambria Math" panose="02040503050406030204" pitchFamily="18" charset="0"/>
                                  </a:rPr>
                                  <m:t>𝝉</m:t>
                                </m:r>
                              </m:den>
                            </m:f>
                          </m:sup>
                        </m:sSup>
                      </m:num>
                      <m:den>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𝑻</m:t>
                            </m:r>
                          </m:e>
                          <m:sub>
                            <m:r>
                              <a:rPr lang="en-US" sz="1800" b="1" i="1" smtClean="0">
                                <a:latin typeface="Cambria Math" panose="02040503050406030204" pitchFamily="18" charset="0"/>
                              </a:rPr>
                              <m:t>𝒘</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𝒇</m:t>
                            </m:r>
                          </m:e>
                          <m:sub>
                            <m:r>
                              <a:rPr lang="en-US" sz="1800" b="1" i="1">
                                <a:latin typeface="Cambria Math" panose="02040503050406030204" pitchFamily="18" charset="0"/>
                              </a:rPr>
                              <m:t>𝒄𝒍𝒌</m:t>
                            </m:r>
                          </m:sub>
                        </m:sSub>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𝒇</m:t>
                            </m:r>
                          </m:e>
                          <m:sub>
                            <m:r>
                              <a:rPr lang="en-US" sz="1800" b="1" i="1">
                                <a:latin typeface="Cambria Math" panose="02040503050406030204" pitchFamily="18" charset="0"/>
                              </a:rPr>
                              <m:t>𝒅𝒂𝒕𝒂</m:t>
                            </m:r>
                          </m:sub>
                        </m:sSub>
                      </m:den>
                    </m:f>
                  </m:oMath>
                </a14:m>
                <a:r>
                  <a:rPr lang="en-US" sz="1600" b="1" dirty="0"/>
                  <a:t>,</a:t>
                </a:r>
                <a:endParaRPr lang="en-US" sz="1600" dirty="0"/>
              </a:p>
              <a:p>
                <a:pPr algn="just"/>
                <a:r>
                  <a:rPr lang="en-US" sz="1600" b="1" dirty="0"/>
                  <a:t> </a:t>
                </a:r>
                <a:endParaRPr lang="en-US" sz="1600" dirty="0"/>
              </a:p>
              <a:p>
                <a:pPr algn="just"/>
                <a:r>
                  <a:rPr lang="en-US" sz="1600" b="1" dirty="0"/>
                  <a:t>Where</a:t>
                </a:r>
              </a:p>
              <a:p>
                <a:pPr algn="just"/>
                <a14:m>
                  <m:oMath xmlns:m="http://schemas.openxmlformats.org/officeDocument/2006/math">
                    <m:sSub>
                      <m:sSubPr>
                        <m:ctrlPr>
                          <a:rPr lang="en-US" sz="1600" b="1" i="1">
                            <a:latin typeface="Cambria Math" panose="02040503050406030204" pitchFamily="18" charset="0"/>
                          </a:rPr>
                        </m:ctrlPr>
                      </m:sSubPr>
                      <m:e>
                        <m:r>
                          <a:rPr lang="en-US" sz="1600" b="1" i="1" smtClean="0">
                            <a:latin typeface="Cambria Math" panose="02040503050406030204" pitchFamily="18" charset="0"/>
                          </a:rPr>
                          <m:t> </m:t>
                        </m:r>
                        <m:r>
                          <a:rPr lang="en-US" sz="1600" b="1" i="1">
                            <a:latin typeface="Cambria Math" panose="02040503050406030204" pitchFamily="18" charset="0"/>
                          </a:rPr>
                          <m:t>𝑻</m:t>
                        </m:r>
                      </m:e>
                      <m:sub>
                        <m:r>
                          <a:rPr lang="en-US" sz="1600" b="1" i="1">
                            <a:latin typeface="Cambria Math" panose="02040503050406030204" pitchFamily="18" charset="0"/>
                          </a:rPr>
                          <m:t>𝒘</m:t>
                        </m:r>
                      </m:sub>
                    </m:sSub>
                  </m:oMath>
                </a14:m>
                <a:r>
                  <a:rPr lang="en-US" sz="1600" b="1" dirty="0"/>
                  <a:t> is a </a:t>
                </a:r>
                <a:r>
                  <a:rPr lang="en-US" sz="1600" b="1" spc="-5" dirty="0">
                    <a:latin typeface="Arial"/>
                    <a:cs typeface="Arial"/>
                  </a:rPr>
                  <a:t>parameter related to </a:t>
                </a:r>
                <a:r>
                  <a:rPr lang="en-US" sz="1600" b="1" spc="-10" dirty="0">
                    <a:latin typeface="Arial"/>
                    <a:cs typeface="Arial"/>
                  </a:rPr>
                  <a:t>the time  </a:t>
                </a:r>
                <a:r>
                  <a:rPr lang="en-US" sz="1600" b="1" dirty="0">
                    <a:latin typeface="Arial"/>
                    <a:cs typeface="Arial"/>
                  </a:rPr>
                  <a:t>window </a:t>
                </a:r>
                <a:r>
                  <a:rPr lang="en-US" sz="1600" b="1" spc="-5" dirty="0">
                    <a:latin typeface="Arial"/>
                    <a:cs typeface="Arial"/>
                  </a:rPr>
                  <a:t>of</a:t>
                </a:r>
                <a:r>
                  <a:rPr lang="en-US" sz="1600" b="1" spc="-20" dirty="0">
                    <a:latin typeface="Arial"/>
                    <a:cs typeface="Arial"/>
                  </a:rPr>
                  <a:t> </a:t>
                </a:r>
                <a:r>
                  <a:rPr lang="en-US" sz="1600" b="1" spc="-5" dirty="0">
                    <a:latin typeface="Arial"/>
                    <a:cs typeface="Arial"/>
                  </a:rPr>
                  <a:t>susceptibility, rise and fall time of the input data </a:t>
                </a:r>
              </a:p>
              <a:p>
                <a:pPr marL="285750" indent="-285750" algn="just">
                  <a:buFont typeface="Symbol" panose="05050102010706020507" pitchFamily="18" charset="2"/>
                  <a:buChar char="t"/>
                </a:pPr>
                <a:r>
                  <a:rPr lang="en-US" sz="1600" b="1" dirty="0"/>
                  <a:t>the time constant of the flip flop,</a:t>
                </a:r>
              </a:p>
              <a:p>
                <a:pPr algn="just"/>
                <a:r>
                  <a:rPr lang="en-US" sz="1600" b="1" dirty="0"/>
                  <a:t>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𝒇</m:t>
                        </m:r>
                      </m:e>
                      <m:sub>
                        <m:r>
                          <a:rPr lang="en-US" sz="1600" b="1" i="1">
                            <a:latin typeface="Cambria Math" panose="02040503050406030204" pitchFamily="18" charset="0"/>
                          </a:rPr>
                          <m:t>𝒄𝒍𝒌</m:t>
                        </m:r>
                      </m:sub>
                    </m:sSub>
                  </m:oMath>
                </a14:m>
                <a:r>
                  <a:rPr lang="en-US" sz="1600" b="1" dirty="0"/>
                  <a:t> and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𝒇</m:t>
                        </m:r>
                      </m:e>
                      <m:sub>
                        <m:r>
                          <a:rPr lang="en-US" sz="1600" b="1" i="1">
                            <a:latin typeface="Cambria Math" panose="02040503050406030204" pitchFamily="18" charset="0"/>
                          </a:rPr>
                          <m:t>𝒅𝒂𝒕𝒂</m:t>
                        </m:r>
                      </m:sub>
                    </m:sSub>
                    <m:r>
                      <a:rPr lang="en-US" sz="1600" b="1" i="1">
                        <a:latin typeface="Cambria Math" panose="02040503050406030204" pitchFamily="18" charset="0"/>
                      </a:rPr>
                      <m:t> </m:t>
                    </m:r>
                  </m:oMath>
                </a14:m>
                <a:r>
                  <a:rPr lang="en-US" sz="1600" b="1" dirty="0"/>
                  <a:t> are the frequency of the FF and incoming data; respectively.</a:t>
                </a:r>
                <a:endParaRPr lang="en-US" dirty="0"/>
              </a:p>
              <a:p>
                <a:endParaRPr lang="en-US" dirty="0"/>
              </a:p>
            </p:txBody>
          </p:sp>
        </mc:Choice>
        <mc:Fallback xmlns="">
          <p:sp>
            <p:nvSpPr>
              <p:cNvPr id="10" name="TextBox 9">
                <a:extLst>
                  <a:ext uri="{FF2B5EF4-FFF2-40B4-BE49-F238E27FC236}">
                    <a16:creationId xmlns="" xmlns:a16="http://schemas.microsoft.com/office/drawing/2014/main" xmlns:a14="http://schemas.microsoft.com/office/drawing/2010/main" id="{236B368A-77AF-4B9E-B933-B66D261D5E0C}"/>
                  </a:ext>
                </a:extLst>
              </p:cNvPr>
              <p:cNvSpPr txBox="1">
                <a:spLocks noRot="1" noChangeAspect="1" noMove="1" noResize="1" noEditPoints="1" noAdjustHandles="1" noChangeArrowheads="1" noChangeShapeType="1" noTextEdit="1"/>
              </p:cNvSpPr>
              <p:nvPr/>
            </p:nvSpPr>
            <p:spPr>
              <a:xfrm>
                <a:off x="495300" y="1295400"/>
                <a:ext cx="5257800" cy="4987071"/>
              </a:xfrm>
              <a:prstGeom prst="rect">
                <a:avLst/>
              </a:prstGeom>
              <a:blipFill rotWithShape="0">
                <a:blip r:embed="rId3"/>
                <a:stretch>
                  <a:fillRect l="-579" t="-367" r="-579"/>
                </a:stretch>
              </a:blipFill>
            </p:spPr>
            <p:txBody>
              <a:bodyPr/>
              <a:lstStyle/>
              <a:p>
                <a:r>
                  <a:rPr lang="en-US">
                    <a:noFill/>
                  </a:rPr>
                  <a:t> </a:t>
                </a:r>
              </a:p>
            </p:txBody>
          </p:sp>
        </mc:Fallback>
      </mc:AlternateContent>
    </p:spTree>
    <p:extLst>
      <p:ext uri="{BB962C8B-B14F-4D97-AF65-F5344CB8AC3E}">
        <p14:creationId xmlns:p14="http://schemas.microsoft.com/office/powerpoint/2010/main" val="2284157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notes">
  <a:themeElements>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t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28151</TotalTime>
  <Words>1589</Words>
  <Application>Microsoft Office PowerPoint</Application>
  <PresentationFormat>On-screen Show (4:3)</PresentationFormat>
  <Paragraphs>239</Paragraphs>
  <Slides>18</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Calibri Light</vt:lpstr>
      <vt:lpstr>Cambria Math</vt:lpstr>
      <vt:lpstr>Courier New</vt:lpstr>
      <vt:lpstr>Symbol</vt:lpstr>
      <vt:lpstr>Times New Roman</vt:lpstr>
      <vt:lpstr>Verdana</vt:lpstr>
      <vt:lpstr>Wingdings</vt:lpstr>
      <vt:lpstr>notes</vt:lpstr>
      <vt:lpstr>Custom Design</vt:lpstr>
      <vt:lpstr>Chapter 7  Clock-Domain Crossing (CDC)</vt:lpstr>
      <vt:lpstr>Why Multiple Clocks?</vt:lpstr>
      <vt:lpstr>What is a Clock Domain?</vt:lpstr>
      <vt:lpstr>Clock Managers—Phased Locked Loop (PLL)</vt:lpstr>
      <vt:lpstr>Timing of a D FF</vt:lpstr>
      <vt:lpstr>Metastability in Flip Flops</vt:lpstr>
      <vt:lpstr>Metastability due to Clock-Domain Crossing</vt:lpstr>
      <vt:lpstr>Synchronization Failure</vt:lpstr>
      <vt:lpstr>Mean Time Between Failure (MTBF)</vt:lpstr>
      <vt:lpstr> CDC Solution Basics: Synchronizers</vt:lpstr>
      <vt:lpstr>Conventional Two Flip-flop Synchronizer</vt:lpstr>
      <vt:lpstr>Synchronization Data Buses Crossing Clock Domains</vt:lpstr>
      <vt:lpstr>Synchronization Data Buses Crossing Clock Domains</vt:lpstr>
      <vt:lpstr>Passing Data through MUX Synchronizer</vt:lpstr>
      <vt:lpstr>Handshaking Data between Clock Domains</vt:lpstr>
      <vt:lpstr>Passing Data between Clock Domains Using FIFO</vt:lpstr>
      <vt:lpstr>Passing Data between Clock Domains Using FIFO</vt:lpstr>
      <vt:lpstr>Passing Data between Clock Domains Using DPR</vt:lpstr>
    </vt:vector>
  </TitlesOfParts>
  <Company>PyramidTech,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Magnetostatic Fields</dc:title>
  <dc:creator>Ahmed Abou-Auf</dc:creator>
  <cp:lastModifiedBy>Ahmed Abou-Auf</cp:lastModifiedBy>
  <cp:revision>308</cp:revision>
  <cp:lastPrinted>2005-07-04T07:58:56Z</cp:lastPrinted>
  <dcterms:created xsi:type="dcterms:W3CDTF">2005-04-15T08:10:26Z</dcterms:created>
  <dcterms:modified xsi:type="dcterms:W3CDTF">2019-11-11T11:29:18Z</dcterms:modified>
</cp:coreProperties>
</file>