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42"/>
  </p:notesMasterIdLst>
  <p:handoutMasterIdLst>
    <p:handoutMasterId r:id="rId43"/>
  </p:handoutMasterIdLst>
  <p:sldIdLst>
    <p:sldId id="611" r:id="rId2"/>
    <p:sldId id="793" r:id="rId3"/>
    <p:sldId id="794" r:id="rId4"/>
    <p:sldId id="750" r:id="rId5"/>
    <p:sldId id="751" r:id="rId6"/>
    <p:sldId id="752" r:id="rId7"/>
    <p:sldId id="753" r:id="rId8"/>
    <p:sldId id="754" r:id="rId9"/>
    <p:sldId id="755" r:id="rId10"/>
    <p:sldId id="801" r:id="rId11"/>
    <p:sldId id="807" r:id="rId12"/>
    <p:sldId id="808" r:id="rId13"/>
    <p:sldId id="809" r:id="rId14"/>
    <p:sldId id="737" r:id="rId15"/>
    <p:sldId id="823" r:id="rId16"/>
    <p:sldId id="739" r:id="rId17"/>
    <p:sldId id="740" r:id="rId18"/>
    <p:sldId id="762" r:id="rId19"/>
    <p:sldId id="825" r:id="rId20"/>
    <p:sldId id="816" r:id="rId21"/>
    <p:sldId id="824" r:id="rId22"/>
    <p:sldId id="818" r:id="rId23"/>
    <p:sldId id="827" r:id="rId24"/>
    <p:sldId id="814" r:id="rId25"/>
    <p:sldId id="815" r:id="rId26"/>
    <p:sldId id="820" r:id="rId27"/>
    <p:sldId id="821" r:id="rId28"/>
    <p:sldId id="828" r:id="rId29"/>
    <p:sldId id="830" r:id="rId30"/>
    <p:sldId id="826" r:id="rId31"/>
    <p:sldId id="829" r:id="rId32"/>
    <p:sldId id="831" r:id="rId33"/>
    <p:sldId id="775" r:id="rId34"/>
    <p:sldId id="792" r:id="rId35"/>
    <p:sldId id="776" r:id="rId36"/>
    <p:sldId id="777" r:id="rId37"/>
    <p:sldId id="778" r:id="rId38"/>
    <p:sldId id="780" r:id="rId39"/>
    <p:sldId id="781" r:id="rId40"/>
    <p:sldId id="783" r:id="rId41"/>
  </p:sldIdLst>
  <p:sldSz cx="9144000" cy="6858000" type="screen4x3"/>
  <p:notesSz cx="6858000" cy="9067800"/>
  <p:defaultTextStyle>
    <a:defPPr>
      <a:defRPr lang="en-US"/>
    </a:defPPr>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Abou-Auf" initials="A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4BA"/>
    <a:srgbClr val="000000"/>
    <a:srgbClr val="3366FF"/>
    <a:srgbClr val="D27D00"/>
    <a:srgbClr val="F0EA00"/>
    <a:srgbClr val="DDD800"/>
    <a:srgbClr val="FFFF00"/>
    <a:srgbClr val="FFFF66"/>
    <a:srgbClr val="FF33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7" autoAdjust="0"/>
    <p:restoredTop sz="95289" autoAdjust="0"/>
  </p:normalViewPr>
  <p:slideViewPr>
    <p:cSldViewPr>
      <p:cViewPr varScale="1">
        <p:scale>
          <a:sx n="116" d="100"/>
          <a:sy n="116" d="100"/>
        </p:scale>
        <p:origin x="486" y="108"/>
      </p:cViewPr>
      <p:guideLst>
        <p:guide orient="horz" pos="2160"/>
        <p:guide pos="2880"/>
      </p:guideLst>
    </p:cSldViewPr>
  </p:slideViewPr>
  <p:outlineViewPr>
    <p:cViewPr>
      <p:scale>
        <a:sx n="33" d="100"/>
        <a:sy n="33" d="100"/>
      </p:scale>
      <p:origin x="0" y="4896"/>
    </p:cViewPr>
  </p:outlineViewPr>
  <p:notesTextViewPr>
    <p:cViewPr>
      <p:scale>
        <a:sx n="100" d="100"/>
        <a:sy n="100" d="100"/>
      </p:scale>
      <p:origin x="0" y="0"/>
    </p:cViewPr>
  </p:notesTextViewPr>
  <p:sorterViewPr>
    <p:cViewPr>
      <p:scale>
        <a:sx n="110" d="100"/>
        <a:sy n="110" d="100"/>
      </p:scale>
      <p:origin x="0" y="-8544"/>
    </p:cViewPr>
  </p:sorterViewPr>
  <p:notesViewPr>
    <p:cSldViewPr>
      <p:cViewPr varScale="1">
        <p:scale>
          <a:sx n="75" d="100"/>
          <a:sy n="75" d="100"/>
        </p:scale>
        <p:origin x="-2371" y="-72"/>
      </p:cViewPr>
      <p:guideLst>
        <p:guide orient="horz" pos="285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5657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a:latin typeface="Times New Roman" pitchFamily="18" charset="0"/>
              </a:defRPr>
            </a:lvl1pPr>
          </a:lstStyle>
          <a:p>
            <a:pPr>
              <a:defRPr/>
            </a:pPr>
            <a:endParaRPr lang="en-US"/>
          </a:p>
        </p:txBody>
      </p:sp>
      <p:sp>
        <p:nvSpPr>
          <p:cNvPr id="366595" name="Rectangle 3"/>
          <p:cNvSpPr>
            <a:spLocks noGrp="1" noChangeArrowheads="1"/>
          </p:cNvSpPr>
          <p:nvPr>
            <p:ph type="dt" idx="1"/>
          </p:nvPr>
        </p:nvSpPr>
        <p:spPr bwMode="auto">
          <a:xfrm>
            <a:off x="388620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a:latin typeface="Times New Roman" pitchFamily="18"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62050" y="679450"/>
            <a:ext cx="4533900" cy="340042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6597" name="Rectangle 5"/>
          <p:cNvSpPr>
            <a:spLocks noGrp="1" noChangeArrowheads="1"/>
          </p:cNvSpPr>
          <p:nvPr>
            <p:ph type="body" sz="quarter" idx="3"/>
          </p:nvPr>
        </p:nvSpPr>
        <p:spPr bwMode="auto">
          <a:xfrm>
            <a:off x="914400" y="4306888"/>
            <a:ext cx="5029200" cy="4081462"/>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66598" name="Rectangle 6"/>
          <p:cNvSpPr>
            <a:spLocks noGrp="1" noChangeArrowheads="1"/>
          </p:cNvSpPr>
          <p:nvPr>
            <p:ph type="ftr" sz="quarter" idx="4"/>
          </p:nvPr>
        </p:nvSpPr>
        <p:spPr bwMode="auto">
          <a:xfrm>
            <a:off x="0" y="8613775"/>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a:latin typeface="Times New Roman" pitchFamily="18" charset="0"/>
              </a:defRPr>
            </a:lvl1pPr>
          </a:lstStyle>
          <a:p>
            <a:pPr>
              <a:defRPr/>
            </a:pPr>
            <a:endParaRPr lang="en-US"/>
          </a:p>
        </p:txBody>
      </p:sp>
      <p:sp>
        <p:nvSpPr>
          <p:cNvPr id="366599" name="Rectangle 7"/>
          <p:cNvSpPr>
            <a:spLocks noGrp="1" noChangeArrowheads="1"/>
          </p:cNvSpPr>
          <p:nvPr>
            <p:ph type="sldNum" sz="quarter" idx="5"/>
          </p:nvPr>
        </p:nvSpPr>
        <p:spPr bwMode="auto">
          <a:xfrm>
            <a:off x="3886200" y="8613775"/>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a:latin typeface="Times New Roman" pitchFamily="18" charset="0"/>
              </a:defRPr>
            </a:lvl1pPr>
          </a:lstStyle>
          <a:p>
            <a:pPr>
              <a:defRPr/>
            </a:pPr>
            <a:fld id="{3309E603-508B-44E8-B485-201E1E66E58D}" type="slidenum">
              <a:rPr lang="en-US"/>
              <a:pPr>
                <a:defRPr/>
              </a:pPr>
              <a:t>‹#›</a:t>
            </a:fld>
            <a:endParaRPr lang="en-US"/>
          </a:p>
        </p:txBody>
      </p:sp>
    </p:spTree>
    <p:extLst>
      <p:ext uri="{BB962C8B-B14F-4D97-AF65-F5344CB8AC3E}">
        <p14:creationId xmlns:p14="http://schemas.microsoft.com/office/powerpoint/2010/main" val="1230155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5028CEC6-3E15-4703-9992-E2DDE868024E}" type="slidenum">
              <a:rPr lang="en-US" smtClean="0">
                <a:latin typeface="Times New Roman" pitchFamily="18" charset="0"/>
              </a:rPr>
              <a:pPr/>
              <a:t>1</a:t>
            </a:fld>
            <a:endParaRPr lang="en-US">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893848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The maximum clock frequency that can be achieved without violating internal setup (</a:t>
            </a:r>
            <a:r>
              <a:rPr lang="en-US" sz="1200" b="1" i="0" kern="1200" dirty="0" err="1">
                <a:solidFill>
                  <a:schemeClr val="tx1"/>
                </a:solidFill>
                <a:effectLst/>
                <a:latin typeface="Times New Roman" pitchFamily="18" charset="0"/>
                <a:ea typeface="+mn-ea"/>
                <a:cs typeface="+mn-cs"/>
              </a:rPr>
              <a:t>t</a:t>
            </a:r>
            <a:r>
              <a:rPr lang="en-US" sz="1200" b="1" i="0" kern="1200" baseline="-25000" dirty="0" err="1">
                <a:solidFill>
                  <a:schemeClr val="tx1"/>
                </a:solidFill>
                <a:effectLst/>
                <a:latin typeface="Times New Roman" pitchFamily="18" charset="0"/>
                <a:ea typeface="+mn-ea"/>
                <a:cs typeface="+mn-cs"/>
              </a:rPr>
              <a:t>SU</a:t>
            </a:r>
            <a:r>
              <a:rPr lang="en-US" sz="1200" b="0" i="0" kern="1200" dirty="0">
                <a:solidFill>
                  <a:schemeClr val="tx1"/>
                </a:solidFill>
                <a:effectLst/>
                <a:latin typeface="Times New Roman" pitchFamily="18" charset="0"/>
                <a:ea typeface="+mn-ea"/>
                <a:cs typeface="+mn-cs"/>
              </a:rPr>
              <a:t>) and hold (</a:t>
            </a:r>
            <a:r>
              <a:rPr lang="en-US" sz="1200" b="1" i="0" kern="1200" dirty="0" err="1">
                <a:solidFill>
                  <a:schemeClr val="tx1"/>
                </a:solidFill>
                <a:effectLst/>
                <a:latin typeface="Times New Roman" pitchFamily="18" charset="0"/>
                <a:ea typeface="+mn-ea"/>
                <a:cs typeface="+mn-cs"/>
              </a:rPr>
              <a:t>t</a:t>
            </a:r>
            <a:r>
              <a:rPr lang="en-US" sz="1200" b="1" i="0" kern="1200" baseline="-25000" dirty="0" err="1">
                <a:solidFill>
                  <a:schemeClr val="tx1"/>
                </a:solidFill>
                <a:effectLst/>
                <a:latin typeface="Times New Roman" pitchFamily="18" charset="0"/>
                <a:ea typeface="+mn-ea"/>
                <a:cs typeface="+mn-cs"/>
              </a:rPr>
              <a:t>H</a:t>
            </a:r>
            <a:r>
              <a:rPr lang="en-US" sz="1200" b="0" i="0" kern="1200" dirty="0">
                <a:solidFill>
                  <a:schemeClr val="tx1"/>
                </a:solidFill>
                <a:effectLst/>
                <a:latin typeface="Times New Roman" pitchFamily="18" charset="0"/>
                <a:ea typeface="+mn-ea"/>
                <a:cs typeface="+mn-cs"/>
              </a:rPr>
              <a:t>) time requirements. </a:t>
            </a:r>
            <a:r>
              <a:rPr lang="en-US" sz="1200" b="0" i="1" kern="1200" dirty="0">
                <a:solidFill>
                  <a:schemeClr val="tx1"/>
                </a:solidFill>
                <a:effectLst/>
                <a:latin typeface="Times New Roman" pitchFamily="18" charset="0"/>
                <a:ea typeface="+mn-ea"/>
                <a:cs typeface="+mn-cs"/>
              </a:rPr>
              <a:t>Unrestricted</a:t>
            </a:r>
            <a:r>
              <a:rPr lang="en-US" sz="1200" b="0" i="0" kern="1200" dirty="0">
                <a:solidFill>
                  <a:schemeClr val="tx1"/>
                </a:solidFill>
                <a:effectLst/>
                <a:latin typeface="Times New Roman" pitchFamily="18" charset="0"/>
                <a:ea typeface="+mn-ea"/>
                <a:cs typeface="+mn-cs"/>
              </a:rPr>
              <a:t> </a:t>
            </a:r>
            <a:r>
              <a:rPr lang="en-US" sz="1200" b="1" i="0" kern="1200" dirty="0" err="1">
                <a:solidFill>
                  <a:schemeClr val="tx1"/>
                </a:solidFill>
                <a:effectLst/>
                <a:latin typeface="Times New Roman" pitchFamily="18" charset="0"/>
                <a:ea typeface="+mn-ea"/>
                <a:cs typeface="+mn-cs"/>
              </a:rPr>
              <a:t>f</a:t>
            </a:r>
            <a:r>
              <a:rPr lang="en-US" sz="1200" b="1" i="0" kern="1200" baseline="-25000" dirty="0" err="1">
                <a:solidFill>
                  <a:schemeClr val="tx1"/>
                </a:solidFill>
                <a:effectLst/>
                <a:latin typeface="Times New Roman" pitchFamily="18" charset="0"/>
                <a:ea typeface="+mn-ea"/>
                <a:cs typeface="+mn-cs"/>
              </a:rPr>
              <a:t>MAX</a:t>
            </a:r>
            <a:r>
              <a:rPr lang="en-US" sz="1200" b="0" i="0" kern="1200" dirty="0">
                <a:solidFill>
                  <a:schemeClr val="tx1"/>
                </a:solidFill>
                <a:effectLst/>
                <a:latin typeface="Times New Roman" pitchFamily="18" charset="0"/>
                <a:ea typeface="+mn-ea"/>
                <a:cs typeface="+mn-cs"/>
              </a:rPr>
              <a:t> is the maximum frequency at which a design can run. Restricted </a:t>
            </a:r>
            <a:r>
              <a:rPr lang="en-US" sz="1200" b="1" i="0" kern="1200" dirty="0" err="1">
                <a:solidFill>
                  <a:schemeClr val="tx1"/>
                </a:solidFill>
                <a:effectLst/>
                <a:latin typeface="Times New Roman" pitchFamily="18" charset="0"/>
                <a:ea typeface="+mn-ea"/>
                <a:cs typeface="+mn-cs"/>
              </a:rPr>
              <a:t>f</a:t>
            </a:r>
            <a:r>
              <a:rPr lang="en-US" sz="1200" b="1" i="0" kern="1200" baseline="-25000" dirty="0" err="1">
                <a:solidFill>
                  <a:schemeClr val="tx1"/>
                </a:solidFill>
                <a:effectLst/>
                <a:latin typeface="Times New Roman" pitchFamily="18" charset="0"/>
                <a:ea typeface="+mn-ea"/>
                <a:cs typeface="+mn-cs"/>
              </a:rPr>
              <a:t>MAX</a:t>
            </a:r>
            <a:r>
              <a:rPr lang="en-US" sz="1200" b="0" i="0" kern="1200" dirty="0">
                <a:solidFill>
                  <a:schemeClr val="tx1"/>
                </a:solidFill>
                <a:effectLst/>
                <a:latin typeface="Times New Roman" pitchFamily="18" charset="0"/>
                <a:ea typeface="+mn-ea"/>
                <a:cs typeface="+mn-cs"/>
              </a:rPr>
              <a:t> is the maximum frequency a design can run considering device limits, such as maximum toggle rates.</a:t>
            </a:r>
          </a:p>
          <a:p>
            <a:br>
              <a:rPr lang="en-US" dirty="0"/>
            </a:br>
            <a:endParaRPr lang="en-US" dirty="0"/>
          </a:p>
        </p:txBody>
      </p:sp>
      <p:sp>
        <p:nvSpPr>
          <p:cNvPr id="4" name="Slide Number Placeholder 3"/>
          <p:cNvSpPr>
            <a:spLocks noGrp="1"/>
          </p:cNvSpPr>
          <p:nvPr>
            <p:ph type="sldNum" sz="quarter" idx="10"/>
          </p:nvPr>
        </p:nvSpPr>
        <p:spPr/>
        <p:txBody>
          <a:bodyPr/>
          <a:lstStyle/>
          <a:p>
            <a:pPr>
              <a:defRPr/>
            </a:pPr>
            <a:fld id="{3309E603-508B-44E8-B485-201E1E66E58D}" type="slidenum">
              <a:rPr lang="en-US" smtClean="0"/>
              <a:pPr>
                <a:defRPr/>
              </a:pPr>
              <a:t>16</a:t>
            </a:fld>
            <a:endParaRPr lang="en-US"/>
          </a:p>
        </p:txBody>
      </p:sp>
    </p:spTree>
    <p:extLst>
      <p:ext uri="{BB962C8B-B14F-4D97-AF65-F5344CB8AC3E}">
        <p14:creationId xmlns:p14="http://schemas.microsoft.com/office/powerpoint/2010/main" val="297599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960438" y="412750"/>
            <a:ext cx="4927600" cy="3695700"/>
          </a:xfrm>
          <a:ln/>
        </p:spPr>
      </p:sp>
      <p:sp>
        <p:nvSpPr>
          <p:cNvPr id="46083" name="Rectangle 3"/>
          <p:cNvSpPr>
            <a:spLocks noGrp="1" noChangeArrowheads="1"/>
          </p:cNvSpPr>
          <p:nvPr>
            <p:ph type="body" idx="1"/>
            <p:custDataLst>
              <p:tags r:id="rId1"/>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Inserting flip-flops into a datapath is called pipelining.</a:t>
            </a:r>
          </a:p>
          <a:p>
            <a:pPr eaLnBrk="1" hangingPunct="1"/>
            <a:r>
              <a:rPr lang="en-US"/>
              <a:t>Pipelining increases performance by reducing the number of logic levels (LUTs) between flip-flops.</a:t>
            </a:r>
          </a:p>
          <a:p>
            <a:pPr eaLnBrk="1" hangingPunct="1"/>
            <a:r>
              <a:rPr lang="en-US"/>
              <a:t>All Xilinx FPGA device families support pipelining. The basic slice structure is a logic level (six-input LUT) followed by a flip-flop.  </a:t>
            </a:r>
          </a:p>
          <a:p>
            <a:pPr eaLnBrk="1" hangingPunct="1"/>
            <a:r>
              <a:rPr lang="en-US"/>
              <a:t>Adding a pipeline stage, as shown in this example, will not exactly double f</a:t>
            </a:r>
            <a:r>
              <a:rPr lang="en-US" baseline="-25000"/>
              <a:t>MAX</a:t>
            </a:r>
            <a:r>
              <a:rPr lang="en-US"/>
              <a:t>. The flip-flop that is added to the circuit has an input setup time and a clock-to-Q time that make the pipelined circuit run at less than double the original frequency.</a:t>
            </a:r>
          </a:p>
          <a:p>
            <a:pPr eaLnBrk="1" hangingPunct="1"/>
            <a:r>
              <a:rPr lang="en-US"/>
              <a:t>You will see a more detailed example of increasing performance by pipelining later in this section.</a:t>
            </a:r>
          </a:p>
          <a:p>
            <a:pPr eaLnBrk="1" hangingPunct="1"/>
            <a:endParaRPr lang="en-US"/>
          </a:p>
        </p:txBody>
      </p:sp>
    </p:spTree>
    <p:extLst>
      <p:ext uri="{BB962C8B-B14F-4D97-AF65-F5344CB8AC3E}">
        <p14:creationId xmlns:p14="http://schemas.microsoft.com/office/powerpoint/2010/main" val="246307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62025" y="412750"/>
            <a:ext cx="4922838" cy="3694113"/>
          </a:xfrm>
          <a:ln/>
        </p:spPr>
      </p:sp>
      <p:sp>
        <p:nvSpPr>
          <p:cNvPr id="32771" name="Rectangle 3"/>
          <p:cNvSpPr>
            <a:spLocks noGrp="1" noChangeArrowheads="1"/>
          </p:cNvSpPr>
          <p:nvPr>
            <p:ph type="body" idx="1"/>
            <p:custDataLst>
              <p:tags r:id="rId1"/>
            </p:custDataLst>
          </p:nvPr>
        </p:nvSpPr>
        <p:spPr>
          <a:noFill/>
          <a:ln/>
        </p:spPr>
        <p:txBody>
          <a:bodyPr/>
          <a:lstStyle/>
          <a:p>
            <a:pPr eaLnBrk="1" hangingPunct="1"/>
            <a:r>
              <a:rPr lang="en-US" dirty="0"/>
              <a:t>Timing constraints should be used to define your performance objectives. Tight timing constraints will increase your compile time. Unrealistic constraints will cause the implementation tools to stop. </a:t>
            </a:r>
          </a:p>
          <a:p>
            <a:pPr eaLnBrk="1" hangingPunct="1"/>
            <a:r>
              <a:rPr lang="en-US" dirty="0"/>
              <a:t>Use the Synthesis Report or the Post-Map Static Timing Report to determine whether your constraints are realistic. </a:t>
            </a:r>
          </a:p>
          <a:p>
            <a:pPr eaLnBrk="1" hangingPunct="1"/>
            <a:r>
              <a:rPr lang="en-US" dirty="0"/>
              <a:t>After implementing, review the Post-Place &amp; Route Static Timing Report to determine whether your performance objectives were met. If constraints were not met, use the Timing Report to determine the cause. </a:t>
            </a:r>
          </a:p>
          <a:p>
            <a:pPr eaLnBrk="1" hangingPunct="1"/>
            <a:r>
              <a:rPr lang="en-US" dirty="0"/>
              <a:t>You can learn more about interpreting Timing Reports in the “Timing Closure” module in the </a:t>
            </a:r>
            <a:r>
              <a:rPr lang="en-US" i="1" dirty="0"/>
              <a:t>Designing for Performance</a:t>
            </a:r>
            <a:r>
              <a:rPr lang="en-US" dirty="0"/>
              <a:t> course.</a:t>
            </a:r>
          </a:p>
        </p:txBody>
      </p:sp>
    </p:spTree>
    <p:extLst>
      <p:ext uri="{BB962C8B-B14F-4D97-AF65-F5344CB8AC3E}">
        <p14:creationId xmlns:p14="http://schemas.microsoft.com/office/powerpoint/2010/main" val="2002095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58850" y="412750"/>
            <a:ext cx="4929188" cy="3695700"/>
          </a:xfrm>
          <a:ln/>
        </p:spPr>
      </p:sp>
      <p:sp>
        <p:nvSpPr>
          <p:cNvPr id="43011" name="Rectangle 3"/>
          <p:cNvSpPr>
            <a:spLocks noGrp="1" noChangeArrowheads="1"/>
          </p:cNvSpPr>
          <p:nvPr>
            <p:ph type="body" idx="1"/>
            <p:custDataLst>
              <p:tags r:id="rId1"/>
            </p:custDataLst>
          </p:nvPr>
        </p:nvSpPr>
        <p:spPr>
          <a:noFill/>
          <a:ln/>
        </p:spPr>
        <p:txBody>
          <a:bodyPr/>
          <a:lstStyle/>
          <a:p>
            <a:r>
              <a:rPr lang="en-US"/>
              <a:t>This enables you to quickly view the placement of logic in critical paths.</a:t>
            </a:r>
          </a:p>
          <a:p>
            <a:r>
              <a:rPr lang="en-US"/>
              <a:t>With the OFFSET IN/OUT constraint you can probe both the data and clock paths.</a:t>
            </a:r>
          </a:p>
          <a:p>
            <a:endParaRPr lang="en-US"/>
          </a:p>
          <a:p>
            <a:endParaRPr lang="en-US"/>
          </a:p>
        </p:txBody>
      </p:sp>
    </p:spTree>
    <p:extLst>
      <p:ext uri="{BB962C8B-B14F-4D97-AF65-F5344CB8AC3E}">
        <p14:creationId xmlns:p14="http://schemas.microsoft.com/office/powerpoint/2010/main" val="1182243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09E603-508B-44E8-B485-201E1E66E58D}" type="slidenum">
              <a:rPr lang="en-US" smtClean="0"/>
              <a:pPr>
                <a:defRPr/>
              </a:pPr>
              <a:t>35</a:t>
            </a:fld>
            <a:endParaRPr lang="en-US"/>
          </a:p>
        </p:txBody>
      </p:sp>
    </p:spTree>
    <p:extLst>
      <p:ext uri="{BB962C8B-B14F-4D97-AF65-F5344CB8AC3E}">
        <p14:creationId xmlns:p14="http://schemas.microsoft.com/office/powerpoint/2010/main" val="1761104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958850" y="412750"/>
            <a:ext cx="4929188" cy="3695700"/>
          </a:xfrm>
          <a:ln/>
        </p:spPr>
      </p:sp>
      <p:sp>
        <p:nvSpPr>
          <p:cNvPr id="5222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60879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58850" y="412750"/>
            <a:ext cx="4929188" cy="3695700"/>
          </a:xfrm>
          <a:ln/>
        </p:spPr>
      </p:sp>
      <p:sp>
        <p:nvSpPr>
          <p:cNvPr id="54275" name="Rectangle 3"/>
          <p:cNvSpPr>
            <a:spLocks noGrp="1" noChangeArrowheads="1"/>
          </p:cNvSpPr>
          <p:nvPr>
            <p:ph type="body" idx="1"/>
            <p:custDataLst>
              <p:tags r:id="rId1"/>
            </p:custDataLst>
          </p:nvPr>
        </p:nvSpPr>
        <p:spPr>
          <a:noFill/>
          <a:ln/>
        </p:spPr>
        <p:txBody>
          <a:bodyPr/>
          <a:lstStyle/>
          <a:p>
            <a:r>
              <a:rPr lang="en-US"/>
              <a:t>For more information about duplicating flip-flops, see the “FPGA Design Techniques” module.</a:t>
            </a:r>
          </a:p>
        </p:txBody>
      </p:sp>
    </p:spTree>
    <p:extLst>
      <p:ext uri="{BB962C8B-B14F-4D97-AF65-F5344CB8AC3E}">
        <p14:creationId xmlns:p14="http://schemas.microsoft.com/office/powerpoint/2010/main" val="298282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958850" y="412750"/>
            <a:ext cx="4929188" cy="3695700"/>
          </a:xfrm>
          <a:ln/>
        </p:spPr>
      </p:sp>
      <p:sp>
        <p:nvSpPr>
          <p:cNvPr id="552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3041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09E603-508B-44E8-B485-201E1E66E58D}" type="slidenum">
              <a:rPr lang="en-US" smtClean="0"/>
              <a:pPr>
                <a:defRPr/>
              </a:pPr>
              <a:t>3</a:t>
            </a:fld>
            <a:endParaRPr lang="en-US"/>
          </a:p>
        </p:txBody>
      </p:sp>
    </p:spTree>
    <p:extLst>
      <p:ext uri="{BB962C8B-B14F-4D97-AF65-F5344CB8AC3E}">
        <p14:creationId xmlns:p14="http://schemas.microsoft.com/office/powerpoint/2010/main" val="67022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9EB4EED3-3114-4A83-858D-B48A44DEDFA9}" type="slidenum">
              <a:rPr lang="en-US" smtClean="0">
                <a:latin typeface="Times New Roman" pitchFamily="18" charset="0"/>
              </a:rPr>
              <a:pPr/>
              <a:t>4</a:t>
            </a:fld>
            <a:endParaRPr lang="en-US">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1326093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B5ED14EB-2DDE-4AD4-A99E-3A4E69EDFC26}" type="slidenum">
              <a:rPr lang="en-US" smtClean="0">
                <a:latin typeface="Times New Roman" pitchFamily="18" charset="0"/>
              </a:rPr>
              <a:pPr/>
              <a:t>5</a:t>
            </a:fld>
            <a:endParaRPr lang="en-US">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3543761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4482E25D-6222-48C6-B18A-13F8CAF1EC89}" type="slidenum">
              <a:rPr lang="en-US" smtClean="0">
                <a:latin typeface="Times New Roman" pitchFamily="18" charset="0"/>
              </a:rPr>
              <a:pPr/>
              <a:t>6</a:t>
            </a:fld>
            <a:endParaRPr lang="en-US">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2710844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
        <p:nvSpPr>
          <p:cNvPr id="3891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01138DCF-10D9-48E7-ABAB-E548A242284D}" type="slidenum">
              <a:rPr lang="en-US" smtClean="0">
                <a:latin typeface="Times New Roman" pitchFamily="18" charset="0"/>
              </a:rPr>
              <a:pPr/>
              <a:t>7</a:t>
            </a:fld>
            <a:endParaRPr lang="en-US">
              <a:latin typeface="Times New Roman" pitchFamily="18" charset="0"/>
            </a:endParaRPr>
          </a:p>
        </p:txBody>
      </p:sp>
    </p:spTree>
    <p:extLst>
      <p:ext uri="{BB962C8B-B14F-4D97-AF65-F5344CB8AC3E}">
        <p14:creationId xmlns:p14="http://schemas.microsoft.com/office/powerpoint/2010/main" val="235437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5D83753D-9CE1-4F67-A171-1F2179FEA811}" type="slidenum">
              <a:rPr lang="en-US" smtClean="0">
                <a:latin typeface="Times New Roman" pitchFamily="18" charset="0"/>
              </a:rPr>
              <a:pPr/>
              <a:t>8</a:t>
            </a:fld>
            <a:endParaRPr lang="en-US">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1988804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FD8554F3-929C-4F56-A121-F804C2507EE3}" type="slidenum">
              <a:rPr lang="en-US" smtClean="0">
                <a:latin typeface="Times New Roman" pitchFamily="18" charset="0"/>
              </a:rPr>
              <a:pPr/>
              <a:t>9</a:t>
            </a:fld>
            <a:endParaRPr lang="en-US">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1630376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09E603-508B-44E8-B485-201E1E66E58D}" type="slidenum">
              <a:rPr lang="en-US" smtClean="0"/>
              <a:pPr>
                <a:defRPr/>
              </a:pPr>
              <a:t>15</a:t>
            </a:fld>
            <a:endParaRPr lang="en-US"/>
          </a:p>
        </p:txBody>
      </p:sp>
    </p:spTree>
    <p:extLst>
      <p:ext uri="{BB962C8B-B14F-4D97-AF65-F5344CB8AC3E}">
        <p14:creationId xmlns:p14="http://schemas.microsoft.com/office/powerpoint/2010/main" val="3356542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Fall 2008               Slide </a:t>
            </a:r>
            <a:fld id="{08D70650-CEC2-438B-B013-3CC00E7B22DE}" type="slidenum">
              <a:rPr lang="en-US"/>
              <a:pPr>
                <a:defRPr/>
              </a:pPr>
              <a:t>‹#›</a:t>
            </a:fld>
            <a:endParaRPr lang="en-US" dirty="0"/>
          </a:p>
        </p:txBody>
      </p:sp>
    </p:spTree>
    <p:extLst>
      <p:ext uri="{BB962C8B-B14F-4D97-AF65-F5344CB8AC3E}">
        <p14:creationId xmlns:p14="http://schemas.microsoft.com/office/powerpoint/2010/main" val="112146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Fall 2008               Slide </a:t>
            </a:r>
            <a:fld id="{534C4170-EDCC-43AC-BFE9-576B32F9ED0F}" type="slidenum">
              <a:rPr lang="en-US"/>
              <a:pPr>
                <a:defRPr/>
              </a:pPr>
              <a:t>‹#›</a:t>
            </a:fld>
            <a:endParaRPr lang="en-US" dirty="0"/>
          </a:p>
        </p:txBody>
      </p:sp>
    </p:spTree>
    <p:extLst>
      <p:ext uri="{BB962C8B-B14F-4D97-AF65-F5344CB8AC3E}">
        <p14:creationId xmlns:p14="http://schemas.microsoft.com/office/powerpoint/2010/main" val="152362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Fall 2008               Slide </a:t>
            </a:r>
            <a:fld id="{096E0B5D-7068-4838-8712-8A97AB10CA2B}" type="slidenum">
              <a:rPr lang="en-US"/>
              <a:pPr>
                <a:defRPr/>
              </a:pPr>
              <a:t>‹#›</a:t>
            </a:fld>
            <a:endParaRPr lang="en-US" dirty="0"/>
          </a:p>
        </p:txBody>
      </p:sp>
    </p:spTree>
    <p:extLst>
      <p:ext uri="{BB962C8B-B14F-4D97-AF65-F5344CB8AC3E}">
        <p14:creationId xmlns:p14="http://schemas.microsoft.com/office/powerpoint/2010/main" val="22868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r>
              <a:rPr lang="en-US"/>
              <a:t>EENG 4104        Timing Closure</a:t>
            </a:r>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r>
              <a:rPr lang="en-US"/>
              <a:t>Dr. Abou-Auf</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pic>
        <p:nvPicPr>
          <p:cNvPr id="9" name="Picture 3" descr="F:\Zigbee Project\Presentations\pictures\Tech-technology-techtechnology.jpg"/>
          <p:cNvPicPr>
            <a:picLocks noChangeArrowheads="1"/>
          </p:cNvPicPr>
          <p:nvPr userDrawn="1"/>
        </p:nvPicPr>
        <p:blipFill rotWithShape="1">
          <a:blip r:embed="rId3" cstate="email">
            <a:extLst>
              <a:ext uri="{28A0092B-C50C-407E-A947-70E740481C1C}">
                <a14:useLocalDpi xmlns:a14="http://schemas.microsoft.com/office/drawing/2010/main" val="0"/>
              </a:ext>
            </a:extLst>
          </a:blip>
          <a:srcRect/>
          <a:stretch/>
        </p:blipFill>
        <p:spPr bwMode="auto">
          <a:xfrm>
            <a:off x="0" y="6400800"/>
            <a:ext cx="9144000"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itle 1"/>
          <p:cNvSpPr txBox="1">
            <a:spLocks/>
          </p:cNvSpPr>
          <p:nvPr userDrawn="1"/>
        </p:nvSpPr>
        <p:spPr>
          <a:xfrm>
            <a:off x="2971800" y="1992354"/>
            <a:ext cx="5867400" cy="19700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000" b="1" kern="1200" cap="all">
                <a:solidFill>
                  <a:schemeClr val="tx1"/>
                </a:solidFill>
                <a:latin typeface="+mj-lt"/>
                <a:ea typeface="+mj-ea"/>
                <a:cs typeface="+mj-cs"/>
              </a:defRPr>
            </a:lvl1pPr>
          </a:lstStyle>
          <a:p>
            <a:endParaRPr lang="en-US" dirty="0"/>
          </a:p>
        </p:txBody>
      </p:sp>
      <p:sp>
        <p:nvSpPr>
          <p:cNvPr id="20" name="Text Placeholder 19"/>
          <p:cNvSpPr>
            <a:spLocks noGrp="1"/>
          </p:cNvSpPr>
          <p:nvPr>
            <p:ph type="body" sz="quarter" idx="13"/>
          </p:nvPr>
        </p:nvSpPr>
        <p:spPr>
          <a:xfrm>
            <a:off x="533400" y="1143000"/>
            <a:ext cx="83820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Box 24"/>
          <p:cNvSpPr txBox="1"/>
          <p:nvPr userDrawn="1"/>
        </p:nvSpPr>
        <p:spPr>
          <a:xfrm>
            <a:off x="457200" y="76200"/>
            <a:ext cx="7924800" cy="707886"/>
          </a:xfrm>
          <a:prstGeom prst="rect">
            <a:avLst/>
          </a:prstGeom>
          <a:noFill/>
        </p:spPr>
        <p:txBody>
          <a:bodyPr wrap="square" rtlCol="0">
            <a:normAutofit/>
          </a:bodyPr>
          <a:lstStyle/>
          <a:p>
            <a:endParaRPr lang="en-US" sz="4000" dirty="0">
              <a:solidFill>
                <a:schemeClr val="tx1">
                  <a:lumMod val="50000"/>
                  <a:lumOff val="50000"/>
                </a:schemeClr>
              </a:solidFill>
              <a:latin typeface="+mj-lt"/>
              <a:cs typeface="Arial" pitchFamily="34" charset="0"/>
            </a:endParaRPr>
          </a:p>
        </p:txBody>
      </p:sp>
    </p:spTree>
    <p:extLst>
      <p:ext uri="{BB962C8B-B14F-4D97-AF65-F5344CB8AC3E}">
        <p14:creationId xmlns:p14="http://schemas.microsoft.com/office/powerpoint/2010/main" val="99850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r>
              <a:rPr lang="en-US"/>
              <a:t>EENG 4104        Timing Closure</a:t>
            </a:r>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r>
              <a:rPr lang="en-US"/>
              <a:t>Dr. Abou-Auf</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pic>
        <p:nvPicPr>
          <p:cNvPr id="9" name="Picture 3" descr="F:\Zigbee Project\Presentations\pictures\Tech-technology-techtechnology.jpg"/>
          <p:cNvPicPr>
            <a:picLocks noChangeArrowheads="1"/>
          </p:cNvPicPr>
          <p:nvPr userDrawn="1"/>
        </p:nvPicPr>
        <p:blipFill rotWithShape="1">
          <a:blip r:embed="rId3" cstate="email">
            <a:extLst>
              <a:ext uri="{28A0092B-C50C-407E-A947-70E740481C1C}">
                <a14:useLocalDpi xmlns:a14="http://schemas.microsoft.com/office/drawing/2010/main" val="0"/>
              </a:ext>
            </a:extLst>
          </a:blip>
          <a:srcRect/>
          <a:stretch/>
        </p:blipFill>
        <p:spPr bwMode="auto">
          <a:xfrm>
            <a:off x="0" y="6400800"/>
            <a:ext cx="9144000"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itle 1"/>
          <p:cNvSpPr txBox="1">
            <a:spLocks/>
          </p:cNvSpPr>
          <p:nvPr userDrawn="1"/>
        </p:nvSpPr>
        <p:spPr>
          <a:xfrm>
            <a:off x="2971800" y="1992354"/>
            <a:ext cx="5867400" cy="19700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000" b="1" kern="1200" cap="all">
                <a:solidFill>
                  <a:schemeClr val="tx1"/>
                </a:solidFill>
                <a:latin typeface="+mj-lt"/>
                <a:ea typeface="+mj-ea"/>
                <a:cs typeface="+mj-cs"/>
              </a:defRPr>
            </a:lvl1pPr>
          </a:lstStyle>
          <a:p>
            <a:endParaRPr lang="en-US" dirty="0"/>
          </a:p>
        </p:txBody>
      </p:sp>
      <p:sp>
        <p:nvSpPr>
          <p:cNvPr id="20" name="Text Placeholder 19"/>
          <p:cNvSpPr>
            <a:spLocks noGrp="1"/>
          </p:cNvSpPr>
          <p:nvPr>
            <p:ph type="body" sz="quarter" idx="13"/>
          </p:nvPr>
        </p:nvSpPr>
        <p:spPr>
          <a:xfrm>
            <a:off x="533400" y="1143000"/>
            <a:ext cx="83820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Box 24"/>
          <p:cNvSpPr txBox="1"/>
          <p:nvPr userDrawn="1"/>
        </p:nvSpPr>
        <p:spPr>
          <a:xfrm>
            <a:off x="457200" y="76200"/>
            <a:ext cx="7924800" cy="707886"/>
          </a:xfrm>
          <a:prstGeom prst="rect">
            <a:avLst/>
          </a:prstGeom>
          <a:noFill/>
        </p:spPr>
        <p:txBody>
          <a:bodyPr wrap="square" rtlCol="0">
            <a:normAutofit/>
          </a:bodyPr>
          <a:lstStyle/>
          <a:p>
            <a:endParaRPr lang="en-US" sz="4000" dirty="0">
              <a:solidFill>
                <a:schemeClr val="tx1">
                  <a:lumMod val="50000"/>
                  <a:lumOff val="50000"/>
                </a:schemeClr>
              </a:solidFill>
              <a:latin typeface="+mj-lt"/>
              <a:cs typeface="Arial" pitchFamily="34" charset="0"/>
            </a:endParaRPr>
          </a:p>
        </p:txBody>
      </p:sp>
    </p:spTree>
    <p:extLst>
      <p:ext uri="{BB962C8B-B14F-4D97-AF65-F5344CB8AC3E}">
        <p14:creationId xmlns:p14="http://schemas.microsoft.com/office/powerpoint/2010/main" val="298779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r>
              <a:rPr lang="en-US"/>
              <a:t>EENG 4104        Timing Closure</a:t>
            </a:r>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r>
              <a:rPr lang="en-US"/>
              <a:t>Dr. Abou-Auf</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pic>
        <p:nvPicPr>
          <p:cNvPr id="9" name="Picture 3" descr="F:\Zigbee Project\Presentations\pictures\Tech-technology-techtechnology.jpg"/>
          <p:cNvPicPr>
            <a:picLocks noChangeArrowheads="1"/>
          </p:cNvPicPr>
          <p:nvPr userDrawn="1"/>
        </p:nvPicPr>
        <p:blipFill rotWithShape="1">
          <a:blip r:embed="rId3" cstate="email">
            <a:extLst>
              <a:ext uri="{28A0092B-C50C-407E-A947-70E740481C1C}">
                <a14:useLocalDpi xmlns:a14="http://schemas.microsoft.com/office/drawing/2010/main" val="0"/>
              </a:ext>
            </a:extLst>
          </a:blip>
          <a:srcRect/>
          <a:stretch/>
        </p:blipFill>
        <p:spPr bwMode="auto">
          <a:xfrm>
            <a:off x="0" y="6400800"/>
            <a:ext cx="9144000"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itle 1"/>
          <p:cNvSpPr txBox="1">
            <a:spLocks/>
          </p:cNvSpPr>
          <p:nvPr userDrawn="1"/>
        </p:nvSpPr>
        <p:spPr>
          <a:xfrm>
            <a:off x="2971800" y="1992354"/>
            <a:ext cx="5867400" cy="19700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000" b="1" kern="1200" cap="all">
                <a:solidFill>
                  <a:schemeClr val="tx1"/>
                </a:solidFill>
                <a:latin typeface="+mj-lt"/>
                <a:ea typeface="+mj-ea"/>
                <a:cs typeface="+mj-cs"/>
              </a:defRPr>
            </a:lvl1pPr>
          </a:lstStyle>
          <a:p>
            <a:endParaRPr lang="en-US" dirty="0"/>
          </a:p>
        </p:txBody>
      </p:sp>
      <p:sp>
        <p:nvSpPr>
          <p:cNvPr id="20" name="Text Placeholder 19"/>
          <p:cNvSpPr>
            <a:spLocks noGrp="1"/>
          </p:cNvSpPr>
          <p:nvPr>
            <p:ph type="body" sz="quarter" idx="13"/>
          </p:nvPr>
        </p:nvSpPr>
        <p:spPr>
          <a:xfrm>
            <a:off x="533400" y="1143000"/>
            <a:ext cx="83820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Box 24"/>
          <p:cNvSpPr txBox="1"/>
          <p:nvPr userDrawn="1"/>
        </p:nvSpPr>
        <p:spPr>
          <a:xfrm>
            <a:off x="457200" y="76200"/>
            <a:ext cx="7924800" cy="707886"/>
          </a:xfrm>
          <a:prstGeom prst="rect">
            <a:avLst/>
          </a:prstGeom>
          <a:noFill/>
        </p:spPr>
        <p:txBody>
          <a:bodyPr wrap="square" rtlCol="0">
            <a:normAutofit/>
          </a:bodyPr>
          <a:lstStyle/>
          <a:p>
            <a:endParaRPr lang="en-US" sz="4000" dirty="0">
              <a:solidFill>
                <a:schemeClr val="tx1">
                  <a:lumMod val="50000"/>
                  <a:lumOff val="50000"/>
                </a:schemeClr>
              </a:solidFill>
              <a:latin typeface="+mj-lt"/>
              <a:cs typeface="Arial" pitchFamily="34" charset="0"/>
            </a:endParaRPr>
          </a:p>
        </p:txBody>
      </p:sp>
    </p:spTree>
    <p:extLst>
      <p:ext uri="{BB962C8B-B14F-4D97-AF65-F5344CB8AC3E}">
        <p14:creationId xmlns:p14="http://schemas.microsoft.com/office/powerpoint/2010/main" val="11461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6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r>
              <a:rPr lang="en-US"/>
              <a:t>EENG 4104        Timing Closure</a:t>
            </a:r>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r>
              <a:rPr lang="en-US"/>
              <a:t>Dr. Abou-Auf</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pic>
        <p:nvPicPr>
          <p:cNvPr id="9" name="Picture 3" descr="F:\Zigbee Project\Presentations\pictures\Tech-technology-techtechnology.jpg"/>
          <p:cNvPicPr>
            <a:picLocks noChangeArrowheads="1"/>
          </p:cNvPicPr>
          <p:nvPr userDrawn="1"/>
        </p:nvPicPr>
        <p:blipFill rotWithShape="1">
          <a:blip r:embed="rId3" cstate="email">
            <a:extLst>
              <a:ext uri="{28A0092B-C50C-407E-A947-70E740481C1C}">
                <a14:useLocalDpi xmlns:a14="http://schemas.microsoft.com/office/drawing/2010/main" val="0"/>
              </a:ext>
            </a:extLst>
          </a:blip>
          <a:srcRect/>
          <a:stretch/>
        </p:blipFill>
        <p:spPr bwMode="auto">
          <a:xfrm>
            <a:off x="0" y="6400800"/>
            <a:ext cx="9144000"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itle 1"/>
          <p:cNvSpPr txBox="1">
            <a:spLocks/>
          </p:cNvSpPr>
          <p:nvPr userDrawn="1"/>
        </p:nvSpPr>
        <p:spPr>
          <a:xfrm>
            <a:off x="2971800" y="1992354"/>
            <a:ext cx="5867400" cy="19700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000" b="1" kern="1200" cap="all">
                <a:solidFill>
                  <a:schemeClr val="tx1"/>
                </a:solidFill>
                <a:latin typeface="+mj-lt"/>
                <a:ea typeface="+mj-ea"/>
                <a:cs typeface="+mj-cs"/>
              </a:defRPr>
            </a:lvl1pPr>
          </a:lstStyle>
          <a:p>
            <a:endParaRPr lang="en-US" dirty="0"/>
          </a:p>
        </p:txBody>
      </p:sp>
      <p:sp>
        <p:nvSpPr>
          <p:cNvPr id="20" name="Text Placeholder 19"/>
          <p:cNvSpPr>
            <a:spLocks noGrp="1"/>
          </p:cNvSpPr>
          <p:nvPr>
            <p:ph type="body" sz="quarter" idx="13"/>
          </p:nvPr>
        </p:nvSpPr>
        <p:spPr>
          <a:xfrm>
            <a:off x="533400" y="1143000"/>
            <a:ext cx="83820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Box 24"/>
          <p:cNvSpPr txBox="1"/>
          <p:nvPr userDrawn="1"/>
        </p:nvSpPr>
        <p:spPr>
          <a:xfrm>
            <a:off x="457200" y="76200"/>
            <a:ext cx="7924800" cy="707886"/>
          </a:xfrm>
          <a:prstGeom prst="rect">
            <a:avLst/>
          </a:prstGeom>
          <a:noFill/>
        </p:spPr>
        <p:txBody>
          <a:bodyPr wrap="square" rtlCol="0">
            <a:normAutofit/>
          </a:bodyPr>
          <a:lstStyle/>
          <a:p>
            <a:endParaRPr lang="en-US" sz="4000" dirty="0">
              <a:solidFill>
                <a:schemeClr val="tx1">
                  <a:lumMod val="50000"/>
                  <a:lumOff val="50000"/>
                </a:schemeClr>
              </a:solidFill>
              <a:latin typeface="+mj-lt"/>
              <a:cs typeface="Arial" pitchFamily="34" charset="0"/>
            </a:endParaRPr>
          </a:p>
        </p:txBody>
      </p:sp>
    </p:spTree>
    <p:extLst>
      <p:ext uri="{BB962C8B-B14F-4D97-AF65-F5344CB8AC3E}">
        <p14:creationId xmlns:p14="http://schemas.microsoft.com/office/powerpoint/2010/main" val="179342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7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r>
              <a:rPr lang="en-US"/>
              <a:t>EENG 4104        Timing Closure</a:t>
            </a:r>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r>
              <a:rPr lang="en-US"/>
              <a:t>Dr. Abou-Auf</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pic>
        <p:nvPicPr>
          <p:cNvPr id="9" name="Picture 3" descr="F:\Zigbee Project\Presentations\pictures\Tech-technology-techtechnology.jpg"/>
          <p:cNvPicPr>
            <a:picLocks noChangeArrowheads="1"/>
          </p:cNvPicPr>
          <p:nvPr userDrawn="1"/>
        </p:nvPicPr>
        <p:blipFill rotWithShape="1">
          <a:blip r:embed="rId3" cstate="email">
            <a:extLst>
              <a:ext uri="{28A0092B-C50C-407E-A947-70E740481C1C}">
                <a14:useLocalDpi xmlns:a14="http://schemas.microsoft.com/office/drawing/2010/main" val="0"/>
              </a:ext>
            </a:extLst>
          </a:blip>
          <a:srcRect/>
          <a:stretch/>
        </p:blipFill>
        <p:spPr bwMode="auto">
          <a:xfrm>
            <a:off x="0" y="6400800"/>
            <a:ext cx="9144000"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itle 1"/>
          <p:cNvSpPr txBox="1">
            <a:spLocks/>
          </p:cNvSpPr>
          <p:nvPr userDrawn="1"/>
        </p:nvSpPr>
        <p:spPr>
          <a:xfrm>
            <a:off x="2971800" y="1992354"/>
            <a:ext cx="5867400" cy="19700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000" b="1" kern="1200" cap="all">
                <a:solidFill>
                  <a:schemeClr val="tx1"/>
                </a:solidFill>
                <a:latin typeface="+mj-lt"/>
                <a:ea typeface="+mj-ea"/>
                <a:cs typeface="+mj-cs"/>
              </a:defRPr>
            </a:lvl1pPr>
          </a:lstStyle>
          <a:p>
            <a:endParaRPr lang="en-US" dirty="0"/>
          </a:p>
        </p:txBody>
      </p:sp>
      <p:sp>
        <p:nvSpPr>
          <p:cNvPr id="20" name="Text Placeholder 19"/>
          <p:cNvSpPr>
            <a:spLocks noGrp="1"/>
          </p:cNvSpPr>
          <p:nvPr>
            <p:ph type="body" sz="quarter" idx="13"/>
          </p:nvPr>
        </p:nvSpPr>
        <p:spPr>
          <a:xfrm>
            <a:off x="533400" y="1143000"/>
            <a:ext cx="83820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Box 24"/>
          <p:cNvSpPr txBox="1"/>
          <p:nvPr userDrawn="1"/>
        </p:nvSpPr>
        <p:spPr>
          <a:xfrm>
            <a:off x="457200" y="76200"/>
            <a:ext cx="7924800" cy="707886"/>
          </a:xfrm>
          <a:prstGeom prst="rect">
            <a:avLst/>
          </a:prstGeom>
          <a:noFill/>
        </p:spPr>
        <p:txBody>
          <a:bodyPr wrap="square" rtlCol="0">
            <a:normAutofit/>
          </a:bodyPr>
          <a:lstStyle/>
          <a:p>
            <a:endParaRPr lang="en-US" sz="4000" dirty="0">
              <a:solidFill>
                <a:schemeClr val="tx1">
                  <a:lumMod val="50000"/>
                  <a:lumOff val="50000"/>
                </a:schemeClr>
              </a:solidFill>
              <a:latin typeface="+mj-lt"/>
              <a:cs typeface="Arial" pitchFamily="34" charset="0"/>
            </a:endParaRPr>
          </a:p>
        </p:txBody>
      </p:sp>
    </p:spTree>
    <p:extLst>
      <p:ext uri="{BB962C8B-B14F-4D97-AF65-F5344CB8AC3E}">
        <p14:creationId xmlns:p14="http://schemas.microsoft.com/office/powerpoint/2010/main" val="41013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96850"/>
            <a:ext cx="7924800" cy="987425"/>
          </a:xfrm>
        </p:spPr>
        <p:txBody>
          <a:bodyPr/>
          <a:lstStyle/>
          <a:p>
            <a:r>
              <a:rPr lang="en-US"/>
              <a:t>Click to edit Master title style</a:t>
            </a:r>
          </a:p>
        </p:txBody>
      </p:sp>
      <p:sp>
        <p:nvSpPr>
          <p:cNvPr id="3" name="ClipArt Placeholder 2"/>
          <p:cNvSpPr>
            <a:spLocks noGrp="1"/>
          </p:cNvSpPr>
          <p:nvPr>
            <p:ph type="clipArt" sz="half" idx="1"/>
          </p:nvPr>
        </p:nvSpPr>
        <p:spPr>
          <a:xfrm>
            <a:off x="609600" y="1655763"/>
            <a:ext cx="3886200" cy="4495800"/>
          </a:xfrm>
        </p:spPr>
        <p:txBody>
          <a:bodyPr/>
          <a:lstStyle/>
          <a:p>
            <a:pPr lvl="0"/>
            <a:endParaRPr lang="en-US" noProof="0"/>
          </a:p>
        </p:txBody>
      </p:sp>
      <p:sp>
        <p:nvSpPr>
          <p:cNvPr id="4" name="Text Placeholder 3"/>
          <p:cNvSpPr>
            <a:spLocks noGrp="1"/>
          </p:cNvSpPr>
          <p:nvPr>
            <p:ph type="body" sz="half" idx="2"/>
          </p:nvPr>
        </p:nvSpPr>
        <p:spPr>
          <a:xfrm>
            <a:off x="4648200" y="1655763"/>
            <a:ext cx="38862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727356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2">
                    <a:lumMod val="50000"/>
                  </a:schemeClr>
                </a:solidFill>
              </a:defRPr>
            </a:lvl1pPr>
            <a:lvl2pPr>
              <a:defRPr sz="1800">
                <a:solidFill>
                  <a:schemeClr val="accent6">
                    <a:lumMod val="75000"/>
                  </a:schemeClr>
                </a:solidFill>
              </a:defRPr>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Fall 2019              Slide </a:t>
            </a:r>
            <a:fld id="{D078B582-BB4C-415F-BFF0-3D4AC656DF29}" type="slidenum">
              <a:rPr lang="en-US" smtClean="0"/>
              <a:pPr>
                <a:defRPr/>
              </a:pPr>
              <a:t>‹#›</a:t>
            </a:fld>
            <a:endParaRPr lang="en-US" dirty="0"/>
          </a:p>
        </p:txBody>
      </p:sp>
    </p:spTree>
    <p:extLst>
      <p:ext uri="{BB962C8B-B14F-4D97-AF65-F5344CB8AC3E}">
        <p14:creationId xmlns:p14="http://schemas.microsoft.com/office/powerpoint/2010/main" val="422825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Fall 2008               Slide </a:t>
            </a:r>
            <a:fld id="{3958C534-C5F2-45AA-81F6-39ED7F095819}" type="slidenum">
              <a:rPr lang="en-US"/>
              <a:pPr>
                <a:defRPr/>
              </a:pPr>
              <a:t>‹#›</a:t>
            </a:fld>
            <a:endParaRPr lang="en-US" dirty="0"/>
          </a:p>
        </p:txBody>
      </p:sp>
    </p:spTree>
    <p:extLst>
      <p:ext uri="{BB962C8B-B14F-4D97-AF65-F5344CB8AC3E}">
        <p14:creationId xmlns:p14="http://schemas.microsoft.com/office/powerpoint/2010/main" val="282979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 Fall 2008               Slide </a:t>
            </a:r>
            <a:fld id="{C4F83751-6459-4E6F-8F3F-0F4399A8A748}" type="slidenum">
              <a:rPr lang="en-US"/>
              <a:pPr>
                <a:defRPr/>
              </a:pPr>
              <a:t>‹#›</a:t>
            </a:fld>
            <a:endParaRPr lang="en-US" dirty="0"/>
          </a:p>
        </p:txBody>
      </p:sp>
    </p:spTree>
    <p:extLst>
      <p:ext uri="{BB962C8B-B14F-4D97-AF65-F5344CB8AC3E}">
        <p14:creationId xmlns:p14="http://schemas.microsoft.com/office/powerpoint/2010/main" val="124806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dirty="0"/>
              <a:t> Fall 2008               Slide </a:t>
            </a:r>
            <a:fld id="{AFAD5743-ECF7-467B-AFE4-BD66C0183B45}" type="slidenum">
              <a:rPr lang="en-US"/>
              <a:pPr>
                <a:defRPr/>
              </a:pPr>
              <a:t>‹#›</a:t>
            </a:fld>
            <a:endParaRPr lang="en-US" dirty="0"/>
          </a:p>
        </p:txBody>
      </p:sp>
    </p:spTree>
    <p:extLst>
      <p:ext uri="{BB962C8B-B14F-4D97-AF65-F5344CB8AC3E}">
        <p14:creationId xmlns:p14="http://schemas.microsoft.com/office/powerpoint/2010/main" val="359003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dirty="0"/>
              <a:t> Fall 2019              Slide </a:t>
            </a:r>
            <a:fld id="{87D6642A-54A3-464B-8A76-3FCFC8AD3E0C}" type="slidenum">
              <a:rPr lang="en-US" smtClean="0"/>
              <a:pPr>
                <a:defRPr/>
              </a:pPr>
              <a:t>‹#›</a:t>
            </a:fld>
            <a:endParaRPr lang="en-US" dirty="0"/>
          </a:p>
        </p:txBody>
      </p:sp>
    </p:spTree>
    <p:extLst>
      <p:ext uri="{BB962C8B-B14F-4D97-AF65-F5344CB8AC3E}">
        <p14:creationId xmlns:p14="http://schemas.microsoft.com/office/powerpoint/2010/main" val="340185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dirty="0"/>
              <a:t> Fall 2008               Slide </a:t>
            </a:r>
            <a:fld id="{D8A972FA-0E42-4274-884B-15A90F39FE56}" type="slidenum">
              <a:rPr lang="en-US"/>
              <a:pPr>
                <a:defRPr/>
              </a:pPr>
              <a:t>‹#›</a:t>
            </a:fld>
            <a:endParaRPr lang="en-US" dirty="0"/>
          </a:p>
        </p:txBody>
      </p:sp>
    </p:spTree>
    <p:extLst>
      <p:ext uri="{BB962C8B-B14F-4D97-AF65-F5344CB8AC3E}">
        <p14:creationId xmlns:p14="http://schemas.microsoft.com/office/powerpoint/2010/main" val="117613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 Fall 2008               Slide </a:t>
            </a:r>
            <a:fld id="{7F6AF05E-A55D-4EF9-99C2-581537D4C61C}" type="slidenum">
              <a:rPr lang="en-US"/>
              <a:pPr>
                <a:defRPr/>
              </a:pPr>
              <a:t>‹#›</a:t>
            </a:fld>
            <a:endParaRPr lang="en-US" dirty="0"/>
          </a:p>
        </p:txBody>
      </p:sp>
    </p:spTree>
    <p:extLst>
      <p:ext uri="{BB962C8B-B14F-4D97-AF65-F5344CB8AC3E}">
        <p14:creationId xmlns:p14="http://schemas.microsoft.com/office/powerpoint/2010/main" val="124530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EENG 4104        Timing Closure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 Fall 2008               Slide </a:t>
            </a:r>
            <a:fld id="{E8ECED84-2075-43E1-AF32-A53B5AFE6F9A}" type="slidenum">
              <a:rPr lang="en-US"/>
              <a:pPr>
                <a:defRPr/>
              </a:pPr>
              <a:t>‹#›</a:t>
            </a:fld>
            <a:endParaRPr lang="en-US" dirty="0"/>
          </a:p>
        </p:txBody>
      </p:sp>
    </p:spTree>
    <p:extLst>
      <p:ext uri="{BB962C8B-B14F-4D97-AF65-F5344CB8AC3E}">
        <p14:creationId xmlns:p14="http://schemas.microsoft.com/office/powerpoint/2010/main" val="171647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143000" y="0"/>
            <a:ext cx="73152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228600" y="1066800"/>
            <a:ext cx="86868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	</a:t>
            </a:r>
          </a:p>
        </p:txBody>
      </p:sp>
      <p:sp>
        <p:nvSpPr>
          <p:cNvPr id="890884" name="Rectangle 4"/>
          <p:cNvSpPr>
            <a:spLocks noGrp="1" noChangeArrowheads="1"/>
          </p:cNvSpPr>
          <p:nvPr>
            <p:ph type="dt" sz="half" idx="2"/>
          </p:nvPr>
        </p:nvSpPr>
        <p:spPr bwMode="auto">
          <a:xfrm>
            <a:off x="76200" y="6553200"/>
            <a:ext cx="3048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defRPr>
            </a:lvl1pPr>
          </a:lstStyle>
          <a:p>
            <a:pPr>
              <a:defRPr/>
            </a:pPr>
            <a:r>
              <a:rPr lang="en-US"/>
              <a:t>EENG 4104        Timing Closure</a:t>
            </a:r>
            <a:endParaRPr lang="en-US" dirty="0"/>
          </a:p>
        </p:txBody>
      </p:sp>
      <p:sp>
        <p:nvSpPr>
          <p:cNvPr id="890885" name="Rectangle 5"/>
          <p:cNvSpPr>
            <a:spLocks noGrp="1" noChangeArrowheads="1"/>
          </p:cNvSpPr>
          <p:nvPr>
            <p:ph type="ftr" sz="quarter" idx="3"/>
          </p:nvPr>
        </p:nvSpPr>
        <p:spPr bwMode="auto">
          <a:xfrm>
            <a:off x="3733800" y="6553200"/>
            <a:ext cx="1600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pPr>
              <a:defRPr/>
            </a:pPr>
            <a:r>
              <a:rPr lang="en-US"/>
              <a:t>Dr. Abou-Auf</a:t>
            </a:r>
          </a:p>
        </p:txBody>
      </p:sp>
      <p:sp>
        <p:nvSpPr>
          <p:cNvPr id="890886" name="Rectangle 6"/>
          <p:cNvSpPr>
            <a:spLocks noGrp="1" noChangeArrowheads="1"/>
          </p:cNvSpPr>
          <p:nvPr>
            <p:ph type="sldNum" sz="quarter" idx="4"/>
          </p:nvPr>
        </p:nvSpPr>
        <p:spPr bwMode="auto">
          <a:xfrm>
            <a:off x="7315200" y="6553200"/>
            <a:ext cx="1752600" cy="3048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pPr>
              <a:defRPr/>
            </a:pPr>
            <a:r>
              <a:rPr lang="en-US" dirty="0"/>
              <a:t> Fall 2019               Slide </a:t>
            </a:r>
            <a:fld id="{A6E95DFE-6FA6-4B36-9CCD-466EF733291B}" type="slidenum">
              <a:rPr lang="en-US"/>
              <a:pPr>
                <a:defRPr/>
              </a:pPr>
              <a:t>‹#›</a:t>
            </a:fld>
            <a:endParaRPr lang="en-US" dirty="0"/>
          </a:p>
        </p:txBody>
      </p:sp>
      <p:sp>
        <p:nvSpPr>
          <p:cNvPr id="890887" name="Line 7"/>
          <p:cNvSpPr>
            <a:spLocks noChangeShapeType="1"/>
          </p:cNvSpPr>
          <p:nvPr/>
        </p:nvSpPr>
        <p:spPr bwMode="auto">
          <a:xfrm flipV="1">
            <a:off x="228600" y="990600"/>
            <a:ext cx="8686800" cy="0"/>
          </a:xfrm>
          <a:prstGeom prst="line">
            <a:avLst/>
          </a:prstGeom>
          <a:noFill/>
          <a:ln w="76200" cmpd="tri">
            <a:solidFill>
              <a:srgbClr val="DDD800"/>
            </a:solidFill>
            <a:round/>
            <a:headEnd type="none" w="sm" len="sm"/>
            <a:tailEnd type="none" w="sm" len="sm"/>
          </a:ln>
          <a:effectLst/>
        </p:spPr>
        <p:txBody>
          <a:bodyPr wrap="none" anchor="ctr"/>
          <a:lstStyle/>
          <a:p>
            <a:pPr>
              <a:defRPr/>
            </a:pPr>
            <a:endParaRPr lang="en-US"/>
          </a:p>
        </p:txBody>
      </p:sp>
      <p:sp>
        <p:nvSpPr>
          <p:cNvPr id="890888" name="Text Box 8"/>
          <p:cNvSpPr txBox="1">
            <a:spLocks noChangeArrowheads="1"/>
          </p:cNvSpPr>
          <p:nvPr/>
        </p:nvSpPr>
        <p:spPr bwMode="auto">
          <a:xfrm>
            <a:off x="990600" y="381000"/>
            <a:ext cx="1219200" cy="336550"/>
          </a:xfrm>
          <a:prstGeom prst="rect">
            <a:avLst/>
          </a:prstGeom>
          <a:noFill/>
          <a:ln w="12700">
            <a:noFill/>
            <a:miter lim="800000"/>
            <a:headEnd type="none" w="sm" len="sm"/>
            <a:tailEnd type="none" w="sm" len="sm"/>
          </a:ln>
          <a:effectLst/>
        </p:spPr>
        <p:txBody>
          <a:bodyPr>
            <a:spAutoFit/>
          </a:bodyPr>
          <a:lstStyle/>
          <a:p>
            <a:pPr>
              <a:spcBef>
                <a:spcPct val="50000"/>
              </a:spcBef>
              <a:defRPr/>
            </a:pPr>
            <a:endParaRPr lang="en-US" sz="1600">
              <a:latin typeface="Verdana" pitchFamily="34" charset="0"/>
            </a:endParaRPr>
          </a:p>
        </p:txBody>
      </p:sp>
      <p:sp>
        <p:nvSpPr>
          <p:cNvPr id="890889" name="Line 9"/>
          <p:cNvSpPr>
            <a:spLocks noChangeShapeType="1"/>
          </p:cNvSpPr>
          <p:nvPr/>
        </p:nvSpPr>
        <p:spPr bwMode="auto">
          <a:xfrm>
            <a:off x="152400" y="6477000"/>
            <a:ext cx="8839200" cy="0"/>
          </a:xfrm>
          <a:prstGeom prst="line">
            <a:avLst/>
          </a:prstGeom>
          <a:noFill/>
          <a:ln w="38100" cmpd="dbl">
            <a:solidFill>
              <a:srgbClr val="DDD8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3" r:id="rId15"/>
    <p:sldLayoutId id="2147483674" r:id="rId16"/>
    <p:sldLayoutId id="2147483675" r:id="rId17"/>
  </p:sldLayoutIdLst>
  <p:hf hdr="0"/>
  <p:txStyles>
    <p:titleStyle>
      <a:lvl1pPr algn="ctr" rtl="0" eaLnBrk="0" fontAlgn="base" hangingPunct="0">
        <a:spcBef>
          <a:spcPct val="0"/>
        </a:spcBef>
        <a:spcAft>
          <a:spcPct val="0"/>
        </a:spcAft>
        <a:defRPr sz="2400" b="1">
          <a:solidFill>
            <a:srgbClr val="FF3300"/>
          </a:solidFill>
          <a:latin typeface="+mj-lt"/>
          <a:ea typeface="+mj-ea"/>
          <a:cs typeface="+mj-cs"/>
        </a:defRPr>
      </a:lvl1pPr>
      <a:lvl2pPr algn="ctr" rtl="0" eaLnBrk="0" fontAlgn="base" hangingPunct="0">
        <a:spcBef>
          <a:spcPct val="0"/>
        </a:spcBef>
        <a:spcAft>
          <a:spcPct val="0"/>
        </a:spcAft>
        <a:defRPr sz="2400" b="1">
          <a:solidFill>
            <a:srgbClr val="FF3300"/>
          </a:solidFill>
          <a:latin typeface="Arial" charset="0"/>
        </a:defRPr>
      </a:lvl2pPr>
      <a:lvl3pPr algn="ctr" rtl="0" eaLnBrk="0" fontAlgn="base" hangingPunct="0">
        <a:spcBef>
          <a:spcPct val="0"/>
        </a:spcBef>
        <a:spcAft>
          <a:spcPct val="0"/>
        </a:spcAft>
        <a:defRPr sz="2400" b="1">
          <a:solidFill>
            <a:srgbClr val="FF3300"/>
          </a:solidFill>
          <a:latin typeface="Arial" charset="0"/>
        </a:defRPr>
      </a:lvl3pPr>
      <a:lvl4pPr algn="ctr" rtl="0" eaLnBrk="0" fontAlgn="base" hangingPunct="0">
        <a:spcBef>
          <a:spcPct val="0"/>
        </a:spcBef>
        <a:spcAft>
          <a:spcPct val="0"/>
        </a:spcAft>
        <a:defRPr sz="2400" b="1">
          <a:solidFill>
            <a:srgbClr val="FF3300"/>
          </a:solidFill>
          <a:latin typeface="Arial" charset="0"/>
        </a:defRPr>
      </a:lvl4pPr>
      <a:lvl5pPr algn="ctr" rtl="0" eaLnBrk="0" fontAlgn="base" hangingPunct="0">
        <a:spcBef>
          <a:spcPct val="0"/>
        </a:spcBef>
        <a:spcAft>
          <a:spcPct val="0"/>
        </a:spcAft>
        <a:defRPr sz="2400" b="1">
          <a:solidFill>
            <a:srgbClr val="FF3300"/>
          </a:solidFill>
          <a:latin typeface="Arial" charset="0"/>
        </a:defRPr>
      </a:lvl5pPr>
      <a:lvl6pPr marL="457200" algn="ctr" rtl="0" eaLnBrk="0" fontAlgn="base" hangingPunct="0">
        <a:spcBef>
          <a:spcPct val="0"/>
        </a:spcBef>
        <a:spcAft>
          <a:spcPct val="0"/>
        </a:spcAft>
        <a:defRPr sz="2400" b="1">
          <a:solidFill>
            <a:srgbClr val="FF3300"/>
          </a:solidFill>
          <a:latin typeface="Arial" charset="0"/>
        </a:defRPr>
      </a:lvl6pPr>
      <a:lvl7pPr marL="914400" algn="ctr" rtl="0" eaLnBrk="0" fontAlgn="base" hangingPunct="0">
        <a:spcBef>
          <a:spcPct val="0"/>
        </a:spcBef>
        <a:spcAft>
          <a:spcPct val="0"/>
        </a:spcAft>
        <a:defRPr sz="2400" b="1">
          <a:solidFill>
            <a:srgbClr val="FF3300"/>
          </a:solidFill>
          <a:latin typeface="Arial" charset="0"/>
        </a:defRPr>
      </a:lvl7pPr>
      <a:lvl8pPr marL="1371600" algn="ctr" rtl="0" eaLnBrk="0" fontAlgn="base" hangingPunct="0">
        <a:spcBef>
          <a:spcPct val="0"/>
        </a:spcBef>
        <a:spcAft>
          <a:spcPct val="0"/>
        </a:spcAft>
        <a:defRPr sz="2400" b="1">
          <a:solidFill>
            <a:srgbClr val="FF3300"/>
          </a:solidFill>
          <a:latin typeface="Arial" charset="0"/>
        </a:defRPr>
      </a:lvl8pPr>
      <a:lvl9pPr marL="1828800" algn="ctr" rtl="0" eaLnBrk="0" fontAlgn="base" hangingPunct="0">
        <a:spcBef>
          <a:spcPct val="0"/>
        </a:spcBef>
        <a:spcAft>
          <a:spcPct val="0"/>
        </a:spcAft>
        <a:defRPr sz="2400" b="1">
          <a:solidFill>
            <a:srgbClr val="FF3300"/>
          </a:solidFill>
          <a:latin typeface="Arial" charset="0"/>
        </a:defRPr>
      </a:lvl9pPr>
    </p:titleStyle>
    <p:bodyStyle>
      <a:lvl1pPr marL="342900" indent="-342900" algn="l" rtl="0" eaLnBrk="0" fontAlgn="base" hangingPunct="0">
        <a:spcBef>
          <a:spcPct val="100000"/>
        </a:spcBef>
        <a:spcAft>
          <a:spcPct val="0"/>
        </a:spcAft>
        <a:buChar char="•"/>
        <a:defRPr sz="2000" b="1">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66CC"/>
          </a:solidFill>
          <a:latin typeface="+mn-lt"/>
        </a:defRPr>
      </a:lvl2pPr>
      <a:lvl3pPr marL="1143000" indent="-228600" algn="l" rtl="0" eaLnBrk="0" fontAlgn="base" hangingPunct="0">
        <a:spcBef>
          <a:spcPct val="0"/>
        </a:spcBef>
        <a:spcAft>
          <a:spcPct val="0"/>
        </a:spcAft>
        <a:buChar char="•"/>
        <a:defRPr sz="1400">
          <a:solidFill>
            <a:schemeClr val="tx1"/>
          </a:solidFill>
          <a:latin typeface="Courier New" pitchFamily="49" charset="0"/>
          <a:cs typeface="Courier New" pitchFamily="49" charset="0"/>
        </a:defRPr>
      </a:lvl3pPr>
      <a:lvl4pPr marL="1600200" indent="-228600" algn="l" rtl="0" eaLnBrk="0" fontAlgn="base" hangingPunct="0">
        <a:spcBef>
          <a:spcPct val="0"/>
        </a:spcBef>
        <a:spcAft>
          <a:spcPct val="0"/>
        </a:spcAft>
        <a:buChar char="–"/>
        <a:defRPr sz="1400">
          <a:solidFill>
            <a:schemeClr val="tx1"/>
          </a:solidFill>
          <a:latin typeface="Courier New" pitchFamily="49" charset="0"/>
          <a:cs typeface="Courier New" pitchFamily="49" charset="0"/>
        </a:defRPr>
      </a:lvl4pPr>
      <a:lvl5pPr marL="2057400" indent="-228600" algn="l" rtl="0" eaLnBrk="0" fontAlgn="base" hangingPunct="0">
        <a:spcBef>
          <a:spcPct val="0"/>
        </a:spcBef>
        <a:spcAft>
          <a:spcPct val="0"/>
        </a:spcAft>
        <a:buChar char="»"/>
        <a:defRPr sz="1400">
          <a:solidFill>
            <a:schemeClr val="tx1"/>
          </a:solidFill>
          <a:latin typeface="Courier New" pitchFamily="49" charset="0"/>
          <a:cs typeface="Courier New" pitchFamily="49" charset="0"/>
        </a:defRPr>
      </a:lvl5pPr>
      <a:lvl6pPr marL="25146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6pPr>
      <a:lvl7pPr marL="29718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7pPr>
      <a:lvl8pPr marL="34290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8pPr>
      <a:lvl9pPr marL="38862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1.xml"/><Relationship Id="rId5" Type="http://schemas.openxmlformats.org/officeDocument/2006/relationships/tags" Target="../tags/tag5.xml"/><Relationship Id="rId10"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60.png"/><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3.jpe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r>
              <a:rPr lang="en-US" dirty="0"/>
              <a:t>Chapter 8</a:t>
            </a:r>
            <a:br>
              <a:rPr lang="en-US" dirty="0"/>
            </a:br>
            <a:r>
              <a:rPr lang="en-US" dirty="0"/>
              <a:t> Introduction to Timing Closure</a:t>
            </a:r>
          </a:p>
        </p:txBody>
      </p:sp>
      <p:sp>
        <p:nvSpPr>
          <p:cNvPr id="4099" name="Rectangle 5"/>
          <p:cNvSpPr>
            <a:spLocks noGrp="1" noChangeArrowheads="1"/>
          </p:cNvSpPr>
          <p:nvPr>
            <p:ph type="subTitle" idx="1"/>
          </p:nvPr>
        </p:nvSpPr>
        <p:spPr/>
        <p:txBody>
          <a:bodyPr/>
          <a:lstStyle/>
          <a:p>
            <a:r>
              <a:rPr lang="en-US" dirty="0"/>
              <a:t>Ahmed Abou-Auf</a:t>
            </a:r>
          </a:p>
          <a:p>
            <a:r>
              <a:rPr lang="en-US" dirty="0"/>
              <a:t>Fall 2019</a:t>
            </a:r>
          </a:p>
        </p:txBody>
      </p:sp>
    </p:spTree>
    <p:extLst>
      <p:ext uri="{BB962C8B-B14F-4D97-AF65-F5344CB8AC3E}">
        <p14:creationId xmlns:p14="http://schemas.microsoft.com/office/powerpoint/2010/main" val="16712505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Static Timing Analysis</a:t>
            </a:r>
          </a:p>
        </p:txBody>
      </p:sp>
      <p:sp>
        <p:nvSpPr>
          <p:cNvPr id="3" name="Content Placeholder 2"/>
          <p:cNvSpPr>
            <a:spLocks noGrp="1"/>
          </p:cNvSpPr>
          <p:nvPr>
            <p:ph idx="1"/>
          </p:nvPr>
        </p:nvSpPr>
        <p:spPr/>
        <p:txBody>
          <a:bodyPr/>
          <a:lstStyle/>
          <a:p>
            <a:r>
              <a:rPr lang="en-US" dirty="0"/>
              <a:t>Static Timing Analysis</a:t>
            </a:r>
          </a:p>
          <a:p>
            <a:pPr lvl="1"/>
            <a:r>
              <a:rPr lang="en-US" dirty="0"/>
              <a:t>Static timing analysis is a method of validating the timing performance of a design by checking all possible paths for timing violations </a:t>
            </a:r>
            <a:r>
              <a:rPr lang="en-US" i="1" u="sng" dirty="0"/>
              <a:t>without having to simulate.</a:t>
            </a:r>
            <a:r>
              <a:rPr lang="en-US" dirty="0"/>
              <a:t> </a:t>
            </a:r>
            <a:r>
              <a:rPr lang="en-US" i="1" u="sng" dirty="0"/>
              <a:t>No vector generation is required</a:t>
            </a:r>
            <a:r>
              <a:rPr lang="en-US" dirty="0"/>
              <a:t>, no functionality check is done.</a:t>
            </a:r>
          </a:p>
          <a:p>
            <a:r>
              <a:rPr lang="en-US" dirty="0"/>
              <a:t>The way STA is performed on a given design:</a:t>
            </a:r>
          </a:p>
          <a:p>
            <a:pPr lvl="1"/>
            <a:r>
              <a:rPr lang="en-US" dirty="0"/>
              <a:t>Design is broken down into </a:t>
            </a:r>
            <a:r>
              <a:rPr lang="en-US" i="1" u="sng" dirty="0"/>
              <a:t>sets of timing paths</a:t>
            </a:r>
            <a:r>
              <a:rPr lang="en-US" dirty="0"/>
              <a:t>,</a:t>
            </a:r>
          </a:p>
          <a:p>
            <a:pPr lvl="1"/>
            <a:r>
              <a:rPr lang="en-US" dirty="0"/>
              <a:t>Calculates the signal </a:t>
            </a:r>
            <a:r>
              <a:rPr lang="en-US" i="1" u="sng" dirty="0"/>
              <a:t>propagation delay </a:t>
            </a:r>
            <a:r>
              <a:rPr lang="en-US" dirty="0"/>
              <a:t>along each path</a:t>
            </a:r>
          </a:p>
          <a:p>
            <a:pPr lvl="1"/>
            <a:r>
              <a:rPr lang="en-US" dirty="0"/>
              <a:t>And checks for violations of </a:t>
            </a:r>
            <a:r>
              <a:rPr lang="en-US" i="1" u="sng" dirty="0"/>
              <a:t>timing constraints</a:t>
            </a:r>
            <a:r>
              <a:rPr lang="en-US" dirty="0"/>
              <a:t> inside the design and at the input/output interface.</a:t>
            </a:r>
          </a:p>
          <a:p>
            <a:r>
              <a:rPr lang="en-US" dirty="0"/>
              <a:t>key concepts in STA method: </a:t>
            </a:r>
          </a:p>
          <a:p>
            <a:pPr lvl="1"/>
            <a:r>
              <a:rPr lang="en-US" dirty="0"/>
              <a:t>timing path, </a:t>
            </a:r>
          </a:p>
          <a:p>
            <a:pPr lvl="1"/>
            <a:r>
              <a:rPr lang="en-US" dirty="0"/>
              <a:t>actual time, </a:t>
            </a:r>
          </a:p>
          <a:p>
            <a:pPr lvl="1"/>
            <a:r>
              <a:rPr lang="en-US" dirty="0"/>
              <a:t>required time (specified by timing constraints), </a:t>
            </a:r>
          </a:p>
          <a:p>
            <a:pPr lvl="1"/>
            <a:r>
              <a:rPr lang="en-US" i="1" u="sng" dirty="0"/>
              <a:t>slack</a:t>
            </a:r>
            <a:r>
              <a:rPr lang="en-US" dirty="0"/>
              <a:t> (difference between required and actual) and </a:t>
            </a:r>
          </a:p>
          <a:p>
            <a:pPr lvl="1"/>
            <a:r>
              <a:rPr lang="en-US" i="1" u="sng" dirty="0"/>
              <a:t>critical path</a:t>
            </a:r>
            <a:r>
              <a:rPr lang="en-US" dirty="0"/>
              <a:t> (a timing path that is most </a:t>
            </a:r>
            <a:r>
              <a:rPr lang="en-US" dirty="0" err="1"/>
              <a:t>likey</a:t>
            </a:r>
            <a:r>
              <a:rPr lang="en-US" dirty="0"/>
              <a:t> to cause timing failure.) </a:t>
            </a:r>
          </a:p>
          <a:p>
            <a:pPr lvl="1"/>
            <a:endParaRPr lang="en-US" dirty="0"/>
          </a:p>
          <a:p>
            <a:pPr lvl="1"/>
            <a:endParaRPr lang="en-US" dirty="0"/>
          </a:p>
        </p:txBody>
      </p:sp>
      <p:sp>
        <p:nvSpPr>
          <p:cNvPr id="2" name="Slide Number Placeholder 1"/>
          <p:cNvSpPr>
            <a:spLocks noGrp="1"/>
          </p:cNvSpPr>
          <p:nvPr>
            <p:ph type="sldNum" sz="quarter" idx="12"/>
          </p:nvPr>
        </p:nvSpPr>
        <p:spPr/>
        <p:txBody>
          <a:bodyPr/>
          <a:lstStyle/>
          <a:p>
            <a:pPr>
              <a:defRPr/>
            </a:pPr>
            <a:r>
              <a:rPr lang="en-US" dirty="0"/>
              <a:t> Fall 2019              Slide </a:t>
            </a:r>
            <a:fld id="{5763B8B4-9F01-425C-8501-073C753F5481}" type="slidenum">
              <a:rPr lang="en-US"/>
              <a:pPr>
                <a:defRPr/>
              </a:pPr>
              <a:t>10</a:t>
            </a:fld>
            <a:endParaRPr lang="en-US" dirty="0"/>
          </a:p>
        </p:txBody>
      </p:sp>
      <p:sp>
        <p:nvSpPr>
          <p:cNvPr id="4" name="Date Placeholder 3"/>
          <p:cNvSpPr>
            <a:spLocks noGrp="1"/>
          </p:cNvSpPr>
          <p:nvPr>
            <p:ph type="dt" sz="half" idx="10"/>
          </p:nvPr>
        </p:nvSpPr>
        <p:spPr/>
        <p:txBody>
          <a:bodyPr/>
          <a:lstStyle/>
          <a:p>
            <a:pPr>
              <a:defRPr/>
            </a:pPr>
            <a:r>
              <a:rPr lang="en-US"/>
              <a:t>EENG 4104        Timing Closure</a:t>
            </a:r>
            <a:endParaRPr lang="en-US" dirty="0"/>
          </a:p>
        </p:txBody>
      </p:sp>
      <p:sp>
        <p:nvSpPr>
          <p:cNvPr id="5" name="Footer Placeholder 4"/>
          <p:cNvSpPr>
            <a:spLocks noGrp="1"/>
          </p:cNvSpPr>
          <p:nvPr>
            <p:ph type="ftr" sz="quarter" idx="11"/>
          </p:nvPr>
        </p:nvSpPr>
        <p:spPr/>
        <p:txBody>
          <a:bodyPr/>
          <a:lstStyle/>
          <a:p>
            <a:pPr>
              <a:defRPr/>
            </a:pPr>
            <a:r>
              <a:rPr lang="en-US"/>
              <a:t>Dr. Abou-Auf</a:t>
            </a:r>
          </a:p>
        </p:txBody>
      </p:sp>
    </p:spTree>
    <p:extLst>
      <p:ext uri="{BB962C8B-B14F-4D97-AF65-F5344CB8AC3E}">
        <p14:creationId xmlns:p14="http://schemas.microsoft.com/office/powerpoint/2010/main" val="2300408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Paths</a:t>
            </a:r>
          </a:p>
        </p:txBody>
      </p:sp>
      <p:sp>
        <p:nvSpPr>
          <p:cNvPr id="3" name="Content Placeholder 2"/>
          <p:cNvSpPr>
            <a:spLocks noGrp="1"/>
          </p:cNvSpPr>
          <p:nvPr>
            <p:ph idx="1"/>
          </p:nvPr>
        </p:nvSpPr>
        <p:spPr/>
        <p:txBody>
          <a:bodyPr/>
          <a:lstStyle/>
          <a:p>
            <a:pPr lvl="1"/>
            <a:r>
              <a:rPr lang="en-US" dirty="0"/>
              <a:t>From a primary input pin to data input of a flip flop</a:t>
            </a:r>
          </a:p>
          <a:p>
            <a:pPr lvl="1"/>
            <a:r>
              <a:rPr lang="en-US" dirty="0"/>
              <a:t>From output of a flip-flop to a data input of a flip-flop</a:t>
            </a:r>
          </a:p>
          <a:p>
            <a:pPr lvl="1"/>
            <a:r>
              <a:rPr lang="en-US" dirty="0"/>
              <a:t>From a data output of a flip-flop to a primary output pin</a:t>
            </a:r>
          </a:p>
          <a:p>
            <a:pPr lvl="1"/>
            <a:r>
              <a:rPr lang="en-US" dirty="0"/>
              <a:t>From a primary input pin to a primary output pin</a:t>
            </a:r>
          </a:p>
        </p:txBody>
      </p:sp>
      <p:sp>
        <p:nvSpPr>
          <p:cNvPr id="4" name="Date Placeholder 3"/>
          <p:cNvSpPr>
            <a:spLocks noGrp="1"/>
          </p:cNvSpPr>
          <p:nvPr>
            <p:ph type="dt" sz="half" idx="10"/>
          </p:nvPr>
        </p:nvSpPr>
        <p:spPr/>
        <p:txBody>
          <a:bodyPr/>
          <a:lstStyle/>
          <a:p>
            <a:pPr>
              <a:defRPr/>
            </a:pPr>
            <a:r>
              <a:rPr lang="en-US"/>
              <a:t>EENG 4104        Timing Closure</a:t>
            </a:r>
            <a:endParaRPr lang="en-US" dirty="0"/>
          </a:p>
        </p:txBody>
      </p:sp>
      <p:sp>
        <p:nvSpPr>
          <p:cNvPr id="6" name="Slide Number Placeholder 5"/>
          <p:cNvSpPr>
            <a:spLocks noGrp="1"/>
          </p:cNvSpPr>
          <p:nvPr>
            <p:ph type="sldNum" sz="quarter" idx="12"/>
          </p:nvPr>
        </p:nvSpPr>
        <p:spPr/>
        <p:txBody>
          <a:bodyPr/>
          <a:lstStyle/>
          <a:p>
            <a:pPr>
              <a:defRPr/>
            </a:pPr>
            <a:r>
              <a:rPr lang="en-US" dirty="0"/>
              <a:t> Fall 2019              Slide </a:t>
            </a:r>
            <a:fld id="{5763B8B4-9F01-425C-8501-073C753F5481}" type="slidenum">
              <a:rPr lang="en-US"/>
              <a:pPr>
                <a:defRPr/>
              </a:pPr>
              <a:t>11</a:t>
            </a:fld>
            <a:endParaRPr 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04" y="2733768"/>
            <a:ext cx="6569096" cy="3667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Dr. Abou-Auf</a:t>
            </a:r>
          </a:p>
        </p:txBody>
      </p:sp>
    </p:spTree>
    <p:extLst>
      <p:ext uri="{BB962C8B-B14F-4D97-AF65-F5344CB8AC3E}">
        <p14:creationId xmlns:p14="http://schemas.microsoft.com/office/powerpoint/2010/main" val="6101685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Clock Period</a:t>
            </a:r>
          </a:p>
        </p:txBody>
      </p:sp>
      <p:sp>
        <p:nvSpPr>
          <p:cNvPr id="2" name="Slide Number Placeholder 1"/>
          <p:cNvSpPr>
            <a:spLocks noGrp="1"/>
          </p:cNvSpPr>
          <p:nvPr>
            <p:ph type="sldNum" sz="quarter" idx="12"/>
          </p:nvPr>
        </p:nvSpPr>
        <p:spPr/>
        <p:txBody>
          <a:bodyPr/>
          <a:lstStyle/>
          <a:p>
            <a:pPr>
              <a:defRPr/>
            </a:pPr>
            <a:r>
              <a:rPr lang="en-US" dirty="0"/>
              <a:t> Fall 2019              Slide </a:t>
            </a:r>
            <a:fld id="{5763B8B4-9F01-425C-8501-073C753F5481}" type="slidenum">
              <a:rPr lang="en-US"/>
              <a:pPr>
                <a:defRPr/>
              </a:pPr>
              <a:t>12</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7490007"/>
              </p:ext>
            </p:extLst>
          </p:nvPr>
        </p:nvGraphicFramePr>
        <p:xfrm>
          <a:off x="228600" y="859027"/>
          <a:ext cx="5508241" cy="5617973"/>
        </p:xfrm>
        <a:graphic>
          <a:graphicData uri="http://schemas.openxmlformats.org/presentationml/2006/ole">
            <mc:AlternateContent xmlns:mc="http://schemas.openxmlformats.org/markup-compatibility/2006">
              <mc:Choice xmlns:v="urn:schemas-microsoft-com:vml" Requires="v">
                <p:oleObj spid="_x0000_s1093" name="Visio" r:id="rId3" imgW="4861042" imgH="4957864" progId="Visio.Drawing.11">
                  <p:embed/>
                </p:oleObj>
              </mc:Choice>
              <mc:Fallback>
                <p:oleObj name="Visio" r:id="rId3" imgW="4861042" imgH="4957864" progId="Visio.Drawing.11">
                  <p:embed/>
                  <p:pic>
                    <p:nvPicPr>
                      <p:cNvPr id="0" name=""/>
                      <p:cNvPicPr/>
                      <p:nvPr/>
                    </p:nvPicPr>
                    <p:blipFill>
                      <a:blip r:embed="rId4"/>
                      <a:stretch>
                        <a:fillRect/>
                      </a:stretch>
                    </p:blipFill>
                    <p:spPr>
                      <a:xfrm>
                        <a:off x="228600" y="859027"/>
                        <a:ext cx="5508241" cy="5617973"/>
                      </a:xfrm>
                      <a:prstGeom prst="rect">
                        <a:avLst/>
                      </a:prstGeom>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7" name="TextBox 6"/>
          <p:cNvSpPr txBox="1"/>
          <p:nvPr/>
        </p:nvSpPr>
        <p:spPr>
          <a:xfrm>
            <a:off x="5628409" y="5486400"/>
            <a:ext cx="2590800" cy="738664"/>
          </a:xfrm>
          <a:prstGeom prst="rect">
            <a:avLst/>
          </a:prstGeom>
          <a:noFill/>
        </p:spPr>
        <p:txBody>
          <a:bodyPr wrap="square" rtlCol="0">
            <a:spAutoFit/>
          </a:bodyPr>
          <a:lstStyle/>
          <a:p>
            <a:r>
              <a:rPr lang="en-US" sz="1400" dirty="0"/>
              <a:t>The clock period has to accommodate the delay in the critical path</a:t>
            </a:r>
          </a:p>
        </p:txBody>
      </p:sp>
    </p:spTree>
    <p:extLst>
      <p:ext uri="{BB962C8B-B14F-4D97-AF65-F5344CB8AC3E}">
        <p14:creationId xmlns:p14="http://schemas.microsoft.com/office/powerpoint/2010/main" val="7859793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extLst>
              <p:ext uri="{D42A27DB-BD31-4B8C-83A1-F6EECF244321}">
                <p14:modId xmlns:p14="http://schemas.microsoft.com/office/powerpoint/2010/main" val="3231696364"/>
              </p:ext>
            </p:extLst>
          </p:nvPr>
        </p:nvGraphicFramePr>
        <p:xfrm>
          <a:off x="527884" y="1066403"/>
          <a:ext cx="4840752" cy="5410994"/>
        </p:xfrm>
        <a:graphic>
          <a:graphicData uri="http://schemas.openxmlformats.org/presentationml/2006/ole">
            <mc:AlternateContent xmlns:mc="http://schemas.openxmlformats.org/markup-compatibility/2006">
              <mc:Choice xmlns:v="urn:schemas-microsoft-com:vml" Requires="v">
                <p:oleObj spid="_x0000_s9285" name="Visio" r:id="rId3" imgW="4877790" imgH="5452894" progId="Visio.Drawing.11">
                  <p:embed/>
                </p:oleObj>
              </mc:Choice>
              <mc:Fallback>
                <p:oleObj name="Visio" r:id="rId3" imgW="4877790" imgH="5452894" progId="Visio.Drawing.11">
                  <p:embed/>
                  <p:pic>
                    <p:nvPicPr>
                      <p:cNvPr id="0" name=""/>
                      <p:cNvPicPr/>
                      <p:nvPr/>
                    </p:nvPicPr>
                    <p:blipFill>
                      <a:blip r:embed="rId4"/>
                      <a:stretch>
                        <a:fillRect/>
                      </a:stretch>
                    </p:blipFill>
                    <p:spPr>
                      <a:xfrm>
                        <a:off x="527884" y="1066403"/>
                        <a:ext cx="4840752" cy="5410994"/>
                      </a:xfrm>
                      <a:prstGeom prst="rect">
                        <a:avLst/>
                      </a:prstGeom>
                    </p:spPr>
                  </p:pic>
                </p:oleObj>
              </mc:Fallback>
            </mc:AlternateContent>
          </a:graphicData>
        </a:graphic>
      </p:graphicFrame>
      <p:sp>
        <p:nvSpPr>
          <p:cNvPr id="13" name="Title 12"/>
          <p:cNvSpPr>
            <a:spLocks noGrp="1"/>
          </p:cNvSpPr>
          <p:nvPr>
            <p:ph type="title"/>
          </p:nvPr>
        </p:nvSpPr>
        <p:spPr/>
        <p:txBody>
          <a:bodyPr/>
          <a:lstStyle/>
          <a:p>
            <a:r>
              <a:rPr lang="en-US" dirty="0"/>
              <a:t>Setup Slack</a:t>
            </a:r>
          </a:p>
        </p:txBody>
      </p:sp>
      <p:sp>
        <p:nvSpPr>
          <p:cNvPr id="2" name="Slide Number Placeholder 1"/>
          <p:cNvSpPr>
            <a:spLocks noGrp="1"/>
          </p:cNvSpPr>
          <p:nvPr>
            <p:ph type="sldNum" sz="quarter" idx="12"/>
          </p:nvPr>
        </p:nvSpPr>
        <p:spPr/>
        <p:txBody>
          <a:bodyPr/>
          <a:lstStyle/>
          <a:p>
            <a:pPr>
              <a:defRPr/>
            </a:pPr>
            <a:r>
              <a:rPr lang="en-US" dirty="0"/>
              <a:t> Fall 2019              Slide </a:t>
            </a:r>
            <a:fld id="{5763B8B4-9F01-425C-8501-073C753F5481}" type="slidenum">
              <a:rPr lang="en-US"/>
              <a:pPr>
                <a:defRPr/>
              </a:pPr>
              <a:t>13</a:t>
            </a:fld>
            <a:endParaRPr lang="en-US" dirty="0"/>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TextBox 4"/>
          <p:cNvSpPr txBox="1"/>
          <p:nvPr/>
        </p:nvSpPr>
        <p:spPr>
          <a:xfrm>
            <a:off x="5562600" y="4648200"/>
            <a:ext cx="3238500" cy="1169551"/>
          </a:xfrm>
          <a:prstGeom prst="rect">
            <a:avLst/>
          </a:prstGeom>
          <a:noFill/>
        </p:spPr>
        <p:txBody>
          <a:bodyPr wrap="square" rtlCol="0">
            <a:spAutoFit/>
          </a:bodyPr>
          <a:lstStyle/>
          <a:p>
            <a:r>
              <a:rPr lang="en-US" sz="1400" dirty="0"/>
              <a:t>The critical path of the setup slack corresponds to </a:t>
            </a:r>
            <a:r>
              <a:rPr lang="en-US" sz="1400" u="sng" dirty="0"/>
              <a:t>maximum</a:t>
            </a:r>
            <a:r>
              <a:rPr lang="en-US" sz="1400" dirty="0"/>
              <a:t> propagation delay and minimum slack. </a:t>
            </a:r>
            <a:r>
              <a:rPr lang="en-US" sz="1400" dirty="0">
                <a:solidFill>
                  <a:srgbClr val="FF0000"/>
                </a:solidFill>
              </a:rPr>
              <a:t>Negative slack means timing violation and failure</a:t>
            </a:r>
            <a:r>
              <a:rPr lang="en-US" sz="1400" dirty="0"/>
              <a:t>.</a:t>
            </a:r>
          </a:p>
        </p:txBody>
      </p:sp>
    </p:spTree>
    <p:extLst>
      <p:ext uri="{BB962C8B-B14F-4D97-AF65-F5344CB8AC3E}">
        <p14:creationId xmlns:p14="http://schemas.microsoft.com/office/powerpoint/2010/main" val="7822160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STA: Maximum Clock Frequency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charset="0"/>
                          </a:rPr>
                          <m:t>𝒇</m:t>
                        </m:r>
                      </m:e>
                      <m:sub>
                        <m:r>
                          <a:rPr lang="en-US" b="1" i="1" smtClean="0">
                            <a:latin typeface="Cambria Math" charset="0"/>
                          </a:rPr>
                          <m:t>𝒎𝒂𝒙</m:t>
                        </m:r>
                      </m:sub>
                    </m:sSub>
                  </m:oMath>
                </a14:m>
                <a:r>
                  <a:rPr lang="en-US"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87D6642A-54A3-464B-8A76-3FCFC8AD3E0C}" type="slidenum">
              <a:rPr lang="en-US" smtClean="0"/>
              <a:pPr>
                <a:defRPr/>
              </a:pPr>
              <a:t>14</a:t>
            </a:fld>
            <a:endParaRPr lang="en-US" dirty="0"/>
          </a:p>
        </p:txBody>
      </p:sp>
      <p:pic>
        <p:nvPicPr>
          <p:cNvPr id="6" name="Picture 5"/>
          <p:cNvPicPr>
            <a:picLocks noChangeAspect="1"/>
          </p:cNvPicPr>
          <p:nvPr/>
        </p:nvPicPr>
        <p:blipFill>
          <a:blip r:embed="rId3"/>
          <a:stretch>
            <a:fillRect/>
          </a:stretch>
        </p:blipFill>
        <p:spPr>
          <a:xfrm>
            <a:off x="3657600" y="1981200"/>
            <a:ext cx="5317916" cy="3505200"/>
          </a:xfrm>
          <a:prstGeom prst="rect">
            <a:avLst/>
          </a:prstGeom>
        </p:spPr>
      </p:pic>
      <p:sp>
        <p:nvSpPr>
          <p:cNvPr id="7" name="TextBox 6"/>
          <p:cNvSpPr txBox="1"/>
          <p:nvPr/>
        </p:nvSpPr>
        <p:spPr>
          <a:xfrm>
            <a:off x="609600" y="1219200"/>
            <a:ext cx="8077200" cy="584775"/>
          </a:xfrm>
          <a:prstGeom prst="rect">
            <a:avLst/>
          </a:prstGeom>
          <a:noFill/>
        </p:spPr>
        <p:txBody>
          <a:bodyPr wrap="square" rtlCol="0">
            <a:spAutoFit/>
          </a:bodyPr>
          <a:lstStyle/>
          <a:p>
            <a:r>
              <a:rPr lang="en-US" sz="1600" dirty="0"/>
              <a:t>Computing </a:t>
            </a:r>
            <a:r>
              <a:rPr lang="en-US" sz="1600" i="1" dirty="0" err="1"/>
              <a:t>fmax</a:t>
            </a:r>
            <a:r>
              <a:rPr lang="en-US" sz="1600" i="1" dirty="0"/>
              <a:t> </a:t>
            </a:r>
            <a:r>
              <a:rPr lang="en-US" sz="1600" dirty="0"/>
              <a:t>is a basic function of a timing analyzer. </a:t>
            </a:r>
            <a:r>
              <a:rPr lang="en-US" sz="1600" i="1" dirty="0" err="1"/>
              <a:t>Fmax</a:t>
            </a:r>
            <a:r>
              <a:rPr lang="en-US" sz="1600" dirty="0"/>
              <a:t> is the highest frequency for which the circuit will produce a correct output. </a:t>
            </a:r>
          </a:p>
        </p:txBody>
      </p:sp>
      <mc:AlternateContent xmlns:mc="http://schemas.openxmlformats.org/markup-compatibility/2006" xmlns:a14="http://schemas.microsoft.com/office/drawing/2010/main">
        <mc:Choice Requires="a14">
          <p:sp>
            <p:nvSpPr>
              <p:cNvPr id="8" name="TextBox 7"/>
              <p:cNvSpPr txBox="1"/>
              <p:nvPr/>
            </p:nvSpPr>
            <p:spPr>
              <a:xfrm>
                <a:off x="381000" y="1995711"/>
                <a:ext cx="3048000" cy="29756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charset="0"/>
                            </a:rPr>
                            <m:t>𝑓</m:t>
                          </m:r>
                        </m:e>
                        <m:sub>
                          <m:r>
                            <a:rPr lang="en-US" sz="1800" b="0" i="1" smtClean="0">
                              <a:latin typeface="Cambria Math" charset="0"/>
                            </a:rPr>
                            <m:t>𝑚𝑎𝑥</m:t>
                          </m:r>
                        </m:sub>
                      </m:sSub>
                      <m:r>
                        <a:rPr lang="en-US" sz="1800" b="0" i="1" smtClean="0">
                          <a:latin typeface="Cambria Math" charset="0"/>
                        </a:rPr>
                        <m:t>=</m:t>
                      </m:r>
                      <m:f>
                        <m:fPr>
                          <m:ctrlPr>
                            <a:rPr lang="en-US" sz="1800" b="0" i="1" smtClean="0">
                              <a:latin typeface="Cambria Math" panose="02040503050406030204" pitchFamily="18" charset="0"/>
                            </a:rPr>
                          </m:ctrlPr>
                        </m:fPr>
                        <m:num>
                          <m:r>
                            <a:rPr lang="en-US" sz="1800" b="0" i="1" smtClean="0">
                              <a:latin typeface="Cambria Math" charset="0"/>
                            </a:rPr>
                            <m:t>1</m:t>
                          </m:r>
                        </m:num>
                        <m:den>
                          <m:sSub>
                            <m:sSubPr>
                              <m:ctrlPr>
                                <a:rPr lang="en-US" sz="1800" b="0" i="1" smtClean="0">
                                  <a:latin typeface="Cambria Math" panose="02040503050406030204" pitchFamily="18" charset="0"/>
                                </a:rPr>
                              </m:ctrlPr>
                            </m:sSubPr>
                            <m:e>
                              <m:r>
                                <a:rPr lang="en-US" sz="1800" b="0" i="1" smtClean="0">
                                  <a:latin typeface="Cambria Math" charset="0"/>
                                </a:rPr>
                                <m:t>𝑇</m:t>
                              </m:r>
                            </m:e>
                            <m:sub>
                              <m:r>
                                <a:rPr lang="en-US" sz="1800" b="0" i="1" smtClean="0">
                                  <a:latin typeface="Cambria Math" charset="0"/>
                                </a:rPr>
                                <m:t>𝑚𝑎𝑥</m:t>
                              </m:r>
                            </m:sub>
                          </m:sSub>
                        </m:den>
                      </m:f>
                    </m:oMath>
                  </m:oMathPara>
                </a14:m>
                <a:endParaRPr lang="en-US" sz="1800" i="1" dirty="0">
                  <a:latin typeface="Cambria Math" charset="0"/>
                </a:endParaRPr>
              </a:p>
              <a:p>
                <a:endParaRPr lang="en-US" sz="1800" i="1" dirty="0">
                  <a:latin typeface="Cambria Math" charset="0"/>
                </a:endParaRPr>
              </a:p>
              <a:p>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charset="0"/>
                            </a:rPr>
                            <m:t>𝑇</m:t>
                          </m:r>
                        </m:e>
                        <m:sub>
                          <m:r>
                            <a:rPr lang="en-US" sz="1800" b="0" i="1" smtClean="0">
                              <a:latin typeface="Cambria Math" charset="0"/>
                            </a:rPr>
                            <m:t>𝑚𝑎𝑥</m:t>
                          </m:r>
                        </m:sub>
                      </m:sSub>
                      <m:r>
                        <a:rPr lang="en-US" sz="1800" b="0" i="1" smtClean="0">
                          <a:latin typeface="Cambria Math" charset="0"/>
                        </a:rPr>
                        <m:t>=</m:t>
                      </m:r>
                      <m:sSub>
                        <m:sSubPr>
                          <m:ctrlPr>
                            <a:rPr lang="en-US" sz="1800" b="0" i="1" smtClean="0">
                              <a:latin typeface="Cambria Math" panose="02040503050406030204" pitchFamily="18" charset="0"/>
                            </a:rPr>
                          </m:ctrlPr>
                        </m:sSubPr>
                        <m:e>
                          <m:r>
                            <a:rPr lang="en-US" sz="1800" b="0" i="1" smtClean="0">
                              <a:latin typeface="Cambria Math" charset="0"/>
                            </a:rPr>
                            <m:t>𝑡</m:t>
                          </m:r>
                        </m:e>
                        <m:sub>
                          <m:r>
                            <a:rPr lang="en-US" sz="1800" b="0" i="1" smtClean="0">
                              <a:latin typeface="Cambria Math" charset="0"/>
                            </a:rPr>
                            <m:t>𝑐𝑞</m:t>
                          </m:r>
                        </m:sub>
                      </m:sSub>
                      <m:r>
                        <a:rPr lang="en-US" sz="1800" b="0" i="1" smtClean="0">
                          <a:latin typeface="Cambria Math" charset="0"/>
                        </a:rPr>
                        <m:t>+</m:t>
                      </m:r>
                      <m:sSub>
                        <m:sSubPr>
                          <m:ctrlPr>
                            <a:rPr lang="en-US" sz="1800" b="0" i="1" smtClean="0">
                              <a:latin typeface="Cambria Math" panose="02040503050406030204" pitchFamily="18" charset="0"/>
                            </a:rPr>
                          </m:ctrlPr>
                        </m:sSubPr>
                        <m:e>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charset="0"/>
                                    </a:rPr>
                                    <m:t>𝑡</m:t>
                                  </m:r>
                                </m:e>
                                <m:sub>
                                  <m:r>
                                    <a:rPr lang="en-US" sz="1800" i="1">
                                      <a:latin typeface="Cambria Math" charset="0"/>
                                    </a:rPr>
                                    <m:t>𝑝𝑑</m:t>
                                  </m:r>
                                </m:sub>
                              </m:sSub>
                            </m:e>
                          </m:d>
                        </m:e>
                        <m:sub>
                          <m:r>
                            <a:rPr lang="en-US" sz="1800" b="0" i="1" smtClean="0">
                              <a:latin typeface="Cambria Math" charset="0"/>
                            </a:rPr>
                            <m:t>𝑚𝑎𝑥</m:t>
                          </m:r>
                        </m:sub>
                      </m:sSub>
                      <m:r>
                        <a:rPr lang="en-US" sz="1800" b="0" i="1" smtClean="0">
                          <a:latin typeface="Cambria Math" charset="0"/>
                        </a:rPr>
                        <m:t>+</m:t>
                      </m:r>
                      <m:sSub>
                        <m:sSubPr>
                          <m:ctrlPr>
                            <a:rPr lang="en-US" sz="1800" b="0" i="1" smtClean="0">
                              <a:latin typeface="Cambria Math" panose="02040503050406030204" pitchFamily="18" charset="0"/>
                            </a:rPr>
                          </m:ctrlPr>
                        </m:sSubPr>
                        <m:e>
                          <m:r>
                            <a:rPr lang="en-US" sz="1800" b="0" i="1" smtClean="0">
                              <a:latin typeface="Cambria Math" charset="0"/>
                            </a:rPr>
                            <m:t>𝑡</m:t>
                          </m:r>
                        </m:e>
                        <m:sub>
                          <m:r>
                            <a:rPr lang="en-US" sz="1800" b="0" i="1" smtClean="0">
                              <a:latin typeface="Cambria Math" charset="0"/>
                            </a:rPr>
                            <m:t>𝑠𝑢</m:t>
                          </m:r>
                        </m:sub>
                      </m:sSub>
                    </m:oMath>
                  </m:oMathPara>
                </a14:m>
                <a:endParaRPr lang="en-US" sz="1800" b="0" i="1" dirty="0">
                  <a:latin typeface="Cambria Math" charset="0"/>
                </a:endParaRPr>
              </a:p>
              <a:p>
                <a:endParaRPr lang="en-US" sz="1800" i="1" dirty="0">
                  <a:latin typeface="Cambria Math" charset="0"/>
                </a:endParaRPr>
              </a:p>
              <a:p>
                <a14:m>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𝑡</m:t>
                        </m:r>
                      </m:e>
                      <m:sub>
                        <m:r>
                          <a:rPr lang="en-US" sz="1800" i="1">
                            <a:latin typeface="Cambria Math" charset="0"/>
                          </a:rPr>
                          <m:t>𝑐𝑞</m:t>
                        </m:r>
                      </m:sub>
                    </m:sSub>
                    <m:r>
                      <a:rPr lang="en-US" sz="1800" b="0" i="1" smtClean="0">
                        <a:latin typeface="Cambria Math" charset="0"/>
                      </a:rPr>
                      <m:t>=</m:t>
                    </m:r>
                    <m:sSub>
                      <m:sSubPr>
                        <m:ctrlPr>
                          <a:rPr lang="en-US" sz="1800" i="1">
                            <a:latin typeface="Cambria Math" panose="02040503050406030204" pitchFamily="18" charset="0"/>
                          </a:rPr>
                        </m:ctrlPr>
                      </m:sSubPr>
                      <m:e>
                        <m:r>
                          <a:rPr lang="en-US" sz="1800" i="1">
                            <a:latin typeface="Cambria Math" charset="0"/>
                          </a:rPr>
                          <m:t>𝑡</m:t>
                        </m:r>
                      </m:e>
                      <m:sub>
                        <m:r>
                          <a:rPr lang="en-US" sz="1800" b="0" i="1" smtClean="0">
                            <a:latin typeface="Cambria Math" charset="0"/>
                          </a:rPr>
                          <m:t>𝑛𝑎𝑛𝑑</m:t>
                        </m:r>
                      </m:sub>
                    </m:sSub>
                    <m:r>
                      <a:rPr lang="en-US" sz="1800" b="0" i="1" smtClean="0">
                        <a:latin typeface="Cambria Math" charset="0"/>
                      </a:rPr>
                      <m:t>=</m:t>
                    </m:r>
                    <m:sSub>
                      <m:sSubPr>
                        <m:ctrlPr>
                          <a:rPr lang="en-US" sz="1800" i="1">
                            <a:latin typeface="Cambria Math" panose="02040503050406030204" pitchFamily="18" charset="0"/>
                          </a:rPr>
                        </m:ctrlPr>
                      </m:sSubPr>
                      <m:e>
                        <m:r>
                          <a:rPr lang="en-US" sz="1800" i="1">
                            <a:latin typeface="Cambria Math" charset="0"/>
                          </a:rPr>
                          <m:t>𝑡</m:t>
                        </m:r>
                      </m:e>
                      <m:sub>
                        <m:r>
                          <a:rPr lang="en-US" sz="1800" i="1">
                            <a:latin typeface="Cambria Math" charset="0"/>
                          </a:rPr>
                          <m:t>𝑠𝑢</m:t>
                        </m:r>
                      </m:sub>
                    </m:sSub>
                  </m:oMath>
                </a14:m>
                <a:r>
                  <a:rPr lang="en-US" sz="1800" b="0" i="1" dirty="0">
                    <a:latin typeface="Cambria Math" charset="0"/>
                  </a:rPr>
                  <a:t> = 1 ns</a:t>
                </a:r>
              </a:p>
              <a:p>
                <a:endParaRPr lang="en-US" sz="1800" b="0" i="1" dirty="0">
                  <a:latin typeface="Cambria Math" charset="0"/>
                </a:endParaRPr>
              </a:p>
              <a:p>
                <a14:m>
                  <m:oMath xmlns:m="http://schemas.openxmlformats.org/officeDocument/2006/math">
                    <m:r>
                      <a:rPr lang="en-US" sz="1800" b="0" i="1" smtClean="0">
                        <a:latin typeface="Cambria Math" charset="0"/>
                      </a:rPr>
                      <m:t>           =1+3</m:t>
                    </m:r>
                    <m:r>
                      <a:rPr lang="en-US" sz="1800" b="0" i="1" smtClean="0">
                        <a:latin typeface="Cambria Math" charset="0"/>
                        <a:ea typeface="Cambria Math" charset="0"/>
                        <a:cs typeface="Cambria Math" charset="0"/>
                      </a:rPr>
                      <m:t>×1+1=5</m:t>
                    </m:r>
                  </m:oMath>
                </a14:m>
                <a:r>
                  <a:rPr lang="en-US" sz="1800" dirty="0"/>
                  <a:t> ns</a:t>
                </a:r>
              </a:p>
              <a:p>
                <a:endParaRPr lang="en-US" sz="1800" dirty="0"/>
              </a:p>
              <a:p>
                <a14:m>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𝑓</m:t>
                        </m:r>
                      </m:e>
                      <m:sub>
                        <m:r>
                          <a:rPr lang="en-US" sz="1800" i="1">
                            <a:latin typeface="Cambria Math" charset="0"/>
                          </a:rPr>
                          <m:t>𝑚𝑎𝑥</m:t>
                        </m:r>
                      </m:sub>
                    </m:sSub>
                    <m:r>
                      <a:rPr lang="en-US" sz="1800" i="1">
                        <a:latin typeface="Cambria Math" charset="0"/>
                      </a:rPr>
                      <m:t>=</m:t>
                    </m:r>
                    <m:r>
                      <a:rPr lang="en-US" sz="1800" b="0" i="1" smtClean="0">
                        <a:latin typeface="Cambria Math" charset="0"/>
                      </a:rPr>
                      <m:t>200</m:t>
                    </m:r>
                  </m:oMath>
                </a14:m>
                <a:r>
                  <a:rPr lang="en-US" sz="1800" dirty="0"/>
                  <a:t> Mhz</a:t>
                </a:r>
              </a:p>
            </p:txBody>
          </p:sp>
        </mc:Choice>
        <mc:Fallback xmlns="">
          <p:sp>
            <p:nvSpPr>
              <p:cNvPr id="8" name="TextBox 7"/>
              <p:cNvSpPr txBox="1">
                <a:spLocks noRot="1" noChangeAspect="1" noMove="1" noResize="1" noEditPoints="1" noAdjustHandles="1" noChangeArrowheads="1" noChangeShapeType="1" noTextEdit="1"/>
              </p:cNvSpPr>
              <p:nvPr/>
            </p:nvSpPr>
            <p:spPr>
              <a:xfrm>
                <a:off x="381000" y="1995711"/>
                <a:ext cx="3048000" cy="2975686"/>
              </a:xfrm>
              <a:prstGeom prst="rect">
                <a:avLst/>
              </a:prstGeom>
              <a:blipFill rotWithShape="0">
                <a:blip r:embed="rId4"/>
                <a:stretch>
                  <a:fillRect l="-1000" b="-2249"/>
                </a:stretch>
              </a:blipFill>
            </p:spPr>
            <p:txBody>
              <a:bodyPr/>
              <a:lstStyle/>
              <a:p>
                <a:r>
                  <a:rPr lang="en-US">
                    <a:noFill/>
                  </a:rPr>
                  <a:t> </a:t>
                </a:r>
              </a:p>
            </p:txBody>
          </p:sp>
        </mc:Fallback>
      </mc:AlternateContent>
    </p:spTree>
    <p:extLst>
      <p:ext uri="{BB962C8B-B14F-4D97-AF65-F5344CB8AC3E}">
        <p14:creationId xmlns:p14="http://schemas.microsoft.com/office/powerpoint/2010/main" val="2722243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Maximum Clock Frequency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𝒇</m:t>
                        </m:r>
                      </m:e>
                      <m:sub>
                        <m:r>
                          <a:rPr lang="en-US" i="1">
                            <a:latin typeface="Cambria Math" charset="0"/>
                          </a:rPr>
                          <m:t>𝒎𝒂𝒙</m:t>
                        </m:r>
                      </m:sub>
                    </m:sSub>
                  </m:oMath>
                </a14:m>
                <a:r>
                  <a:rPr lang="en-US"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87D6642A-54A3-464B-8A76-3FCFC8AD3E0C}" type="slidenum">
              <a:rPr lang="en-US" smtClean="0"/>
              <a:pPr>
                <a:defRPr/>
              </a:pPr>
              <a:t>15</a:t>
            </a:fld>
            <a:endParaRPr lang="en-US" dirty="0"/>
          </a:p>
        </p:txBody>
      </p:sp>
      <p:pic>
        <p:nvPicPr>
          <p:cNvPr id="9" name="Picture 8"/>
          <p:cNvPicPr>
            <a:picLocks noChangeAspect="1"/>
          </p:cNvPicPr>
          <p:nvPr/>
        </p:nvPicPr>
        <p:blipFill>
          <a:blip r:embed="rId4"/>
          <a:stretch>
            <a:fillRect/>
          </a:stretch>
        </p:blipFill>
        <p:spPr>
          <a:xfrm>
            <a:off x="381000" y="1295400"/>
            <a:ext cx="7843837" cy="4827663"/>
          </a:xfrm>
          <a:prstGeom prst="rect">
            <a:avLst/>
          </a:prstGeom>
        </p:spPr>
      </p:pic>
    </p:spTree>
    <p:extLst>
      <p:ext uri="{BB962C8B-B14F-4D97-AF65-F5344CB8AC3E}">
        <p14:creationId xmlns:p14="http://schemas.microsoft.com/office/powerpoint/2010/main" val="10725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Maximum Clock Frequency (</a:t>
                </a:r>
                <a14:m>
                  <m:oMath xmlns:m="http://schemas.openxmlformats.org/officeDocument/2006/math">
                    <m:sSub>
                      <m:sSubPr>
                        <m:ctrlPr>
                          <a:rPr lang="en-US" i="1">
                            <a:latin typeface="Cambria Math" panose="02040503050406030204" pitchFamily="18" charset="0"/>
                          </a:rPr>
                        </m:ctrlPr>
                      </m:sSubPr>
                      <m:e>
                        <m:r>
                          <a:rPr lang="en-US" b="1" i="1" smtClean="0">
                            <a:latin typeface="Cambria Math" charset="0"/>
                          </a:rPr>
                          <m:t>𝑭</m:t>
                        </m:r>
                      </m:e>
                      <m:sub>
                        <m:r>
                          <a:rPr lang="en-US" i="1">
                            <a:latin typeface="Cambria Math" charset="0"/>
                          </a:rPr>
                          <m:t>𝒎𝒂𝒙</m:t>
                        </m:r>
                      </m:sub>
                    </m:sSub>
                  </m:oMath>
                </a14:m>
                <a:r>
                  <a:rPr lang="en-US"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87D6642A-54A3-464B-8A76-3FCFC8AD3E0C}" type="slidenum">
              <a:rPr lang="en-US" smtClean="0"/>
              <a:pPr>
                <a:defRPr/>
              </a:pPr>
              <a:t>16</a:t>
            </a:fld>
            <a:endParaRPr lang="en-US" dirty="0"/>
          </a:p>
        </p:txBody>
      </p:sp>
      <p:pic>
        <p:nvPicPr>
          <p:cNvPr id="6" name="Picture 5"/>
          <p:cNvPicPr>
            <a:picLocks noChangeAspect="1"/>
          </p:cNvPicPr>
          <p:nvPr/>
        </p:nvPicPr>
        <p:blipFill>
          <a:blip r:embed="rId4"/>
          <a:stretch>
            <a:fillRect/>
          </a:stretch>
        </p:blipFill>
        <p:spPr>
          <a:xfrm>
            <a:off x="358602" y="1779095"/>
            <a:ext cx="8350596" cy="2553797"/>
          </a:xfrm>
          <a:prstGeom prst="rect">
            <a:avLst/>
          </a:prstGeom>
        </p:spPr>
      </p:pic>
      <p:pic>
        <p:nvPicPr>
          <p:cNvPr id="7" name="Picture 6"/>
          <p:cNvPicPr>
            <a:picLocks noChangeAspect="1"/>
          </p:cNvPicPr>
          <p:nvPr/>
        </p:nvPicPr>
        <p:blipFill>
          <a:blip r:embed="rId5"/>
          <a:stretch>
            <a:fillRect/>
          </a:stretch>
        </p:blipFill>
        <p:spPr>
          <a:xfrm>
            <a:off x="2057400" y="5141420"/>
            <a:ext cx="4810125" cy="90487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592127" y="6169223"/>
                <a:ext cx="1593641" cy="307777"/>
              </a:xfrm>
              <a:prstGeom prst="rect">
                <a:avLst/>
              </a:prstGeom>
              <a:noFill/>
            </p:spPr>
            <p:txBody>
              <a:bodyPr wrap="none" rtlCol="0">
                <a:spAutoFit/>
              </a:bodyPr>
              <a:lstStyle/>
              <a:p>
                <a:pPr algn="ct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charset="0"/>
                          </a:rPr>
                          <m:t>𝐹</m:t>
                        </m:r>
                      </m:e>
                      <m:sub>
                        <m:r>
                          <a:rPr lang="en-US" sz="1400" b="0" i="1" smtClean="0">
                            <a:latin typeface="Cambria Math" charset="0"/>
                          </a:rPr>
                          <m:t>𝑚𝑎𝑥</m:t>
                        </m:r>
                      </m:sub>
                    </m:sSub>
                  </m:oMath>
                </a14:m>
                <a:r>
                  <a:rPr lang="en-US" sz="1400" dirty="0"/>
                  <a:t> timing report</a:t>
                </a:r>
              </a:p>
            </p:txBody>
          </p:sp>
        </mc:Choice>
        <mc:Fallback xmlns="">
          <p:sp>
            <p:nvSpPr>
              <p:cNvPr id="8" name="TextBox 7"/>
              <p:cNvSpPr txBox="1">
                <a:spLocks noRot="1" noChangeAspect="1" noMove="1" noResize="1" noEditPoints="1" noAdjustHandles="1" noChangeArrowheads="1" noChangeShapeType="1" noTextEdit="1"/>
              </p:cNvSpPr>
              <p:nvPr/>
            </p:nvSpPr>
            <p:spPr>
              <a:xfrm>
                <a:off x="3592127" y="6169223"/>
                <a:ext cx="1593641" cy="307777"/>
              </a:xfrm>
              <a:prstGeom prst="rect">
                <a:avLst/>
              </a:prstGeom>
              <a:blipFill rotWithShape="0">
                <a:blip r:embed="rId6"/>
                <a:stretch>
                  <a:fillRect t="-3922" r="-382" b="-19608"/>
                </a:stretch>
              </a:blipFill>
            </p:spPr>
            <p:txBody>
              <a:bodyPr/>
              <a:lstStyle/>
              <a:p>
                <a:r>
                  <a:rPr lang="en-US">
                    <a:noFill/>
                  </a:rPr>
                  <a:t> </a:t>
                </a:r>
              </a:p>
            </p:txBody>
          </p:sp>
        </mc:Fallback>
      </mc:AlternateContent>
      <p:sp>
        <p:nvSpPr>
          <p:cNvPr id="9" name="TextBox 8"/>
          <p:cNvSpPr txBox="1"/>
          <p:nvPr/>
        </p:nvSpPr>
        <p:spPr>
          <a:xfrm>
            <a:off x="2004560" y="4369895"/>
            <a:ext cx="5315622" cy="307777"/>
          </a:xfrm>
          <a:prstGeom prst="rect">
            <a:avLst/>
          </a:prstGeom>
          <a:noFill/>
        </p:spPr>
        <p:txBody>
          <a:bodyPr wrap="none" rtlCol="0">
            <a:spAutoFit/>
          </a:bodyPr>
          <a:lstStyle/>
          <a:p>
            <a:pPr algn="ctr"/>
            <a:r>
              <a:rPr lang="en-US" sz="1400" dirty="0"/>
              <a:t>Post-synthesis RTL View netlist for </a:t>
            </a:r>
            <a:r>
              <a:rPr lang="en-US" sz="1400" dirty="0" err="1"/>
              <a:t>add_three_numbers</a:t>
            </a:r>
            <a:r>
              <a:rPr lang="en-US" sz="1400" dirty="0"/>
              <a:t> example</a:t>
            </a:r>
          </a:p>
        </p:txBody>
      </p:sp>
      <p:sp>
        <p:nvSpPr>
          <p:cNvPr id="10" name="TextBox 9"/>
          <p:cNvSpPr txBox="1"/>
          <p:nvPr/>
        </p:nvSpPr>
        <p:spPr>
          <a:xfrm>
            <a:off x="609600" y="1219200"/>
            <a:ext cx="8077200" cy="338554"/>
          </a:xfrm>
          <a:prstGeom prst="rect">
            <a:avLst/>
          </a:prstGeom>
          <a:noFill/>
        </p:spPr>
        <p:txBody>
          <a:bodyPr wrap="square" rtlCol="0">
            <a:spAutoFit/>
          </a:bodyPr>
          <a:lstStyle/>
          <a:p>
            <a:r>
              <a:rPr lang="en-US" sz="1600"/>
              <a:t>Unconstrained design. </a:t>
            </a:r>
            <a:endParaRPr lang="en-US" sz="1600" dirty="0"/>
          </a:p>
        </p:txBody>
      </p:sp>
    </p:spTree>
    <p:extLst>
      <p:ext uri="{BB962C8B-B14F-4D97-AF65-F5344CB8AC3E}">
        <p14:creationId xmlns:p14="http://schemas.microsoft.com/office/powerpoint/2010/main" val="41339391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Constraining the design</a:t>
            </a:r>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87D6642A-54A3-464B-8A76-3FCFC8AD3E0C}" type="slidenum">
              <a:rPr lang="en-US" smtClean="0"/>
              <a:pPr>
                <a:defRPr/>
              </a:pPr>
              <a:t>17</a:t>
            </a:fld>
            <a:endParaRPr lang="en-US" dirty="0"/>
          </a:p>
        </p:txBody>
      </p:sp>
      <p:pic>
        <p:nvPicPr>
          <p:cNvPr id="7" name="Picture 6"/>
          <p:cNvPicPr>
            <a:picLocks noChangeAspect="1"/>
          </p:cNvPicPr>
          <p:nvPr/>
        </p:nvPicPr>
        <p:blipFill>
          <a:blip r:embed="rId2"/>
          <a:stretch>
            <a:fillRect/>
          </a:stretch>
        </p:blipFill>
        <p:spPr>
          <a:xfrm>
            <a:off x="295275" y="1166812"/>
            <a:ext cx="8477250" cy="1323975"/>
          </a:xfrm>
          <a:prstGeom prst="rect">
            <a:avLst/>
          </a:prstGeom>
        </p:spPr>
      </p:pic>
      <p:sp>
        <p:nvSpPr>
          <p:cNvPr id="12" name="Line Callout 1 (No Border) 11"/>
          <p:cNvSpPr/>
          <p:nvPr/>
        </p:nvSpPr>
        <p:spPr bwMode="auto">
          <a:xfrm>
            <a:off x="6172200" y="3124200"/>
            <a:ext cx="1676400" cy="685800"/>
          </a:xfrm>
          <a:prstGeom prst="callout1">
            <a:avLst>
              <a:gd name="adj1" fmla="val 18750"/>
              <a:gd name="adj2" fmla="val -8333"/>
              <a:gd name="adj3" fmla="val -88466"/>
              <a:gd name="adj4" fmla="val -31798"/>
            </a:avLst>
          </a:prstGeom>
          <a:solidFill>
            <a:schemeClr val="accent1">
              <a:lumMod val="20000"/>
              <a:lumOff val="80000"/>
            </a:schemeClr>
          </a:solidFill>
          <a:ln w="12700" cap="flat" cmpd="sng" algn="ctr">
            <a:solidFill>
              <a:schemeClr val="tx1"/>
            </a:solidFill>
            <a:prstDash val="solid"/>
            <a:round/>
            <a:headEnd type="none" w="sm" len="sm"/>
            <a:tailEnd type="arrow"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250 MHz</a:t>
            </a:r>
          </a:p>
        </p:txBody>
      </p:sp>
    </p:spTree>
    <p:extLst>
      <p:ext uri="{BB962C8B-B14F-4D97-AF65-F5344CB8AC3E}">
        <p14:creationId xmlns:p14="http://schemas.microsoft.com/office/powerpoint/2010/main" val="396521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report</a:t>
            </a:r>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87D6642A-54A3-464B-8A76-3FCFC8AD3E0C}" type="slidenum">
              <a:rPr lang="en-US" smtClean="0"/>
              <a:pPr>
                <a:defRPr/>
              </a:pPr>
              <a:t>18</a:t>
            </a:fld>
            <a:endParaRPr lang="en-US" dirty="0"/>
          </a:p>
        </p:txBody>
      </p:sp>
      <p:pic>
        <p:nvPicPr>
          <p:cNvPr id="6" name="Picture 5"/>
          <p:cNvPicPr>
            <a:picLocks noChangeAspect="1"/>
          </p:cNvPicPr>
          <p:nvPr/>
        </p:nvPicPr>
        <p:blipFill>
          <a:blip r:embed="rId2"/>
          <a:stretch>
            <a:fillRect/>
          </a:stretch>
        </p:blipFill>
        <p:spPr>
          <a:xfrm>
            <a:off x="1314450" y="1905000"/>
            <a:ext cx="6000750" cy="2962275"/>
          </a:xfrm>
          <a:prstGeom prst="rect">
            <a:avLst/>
          </a:prstGeom>
        </p:spPr>
      </p:pic>
      <p:sp>
        <p:nvSpPr>
          <p:cNvPr id="7" name="Line Callout 1 (No Border) 6"/>
          <p:cNvSpPr/>
          <p:nvPr/>
        </p:nvSpPr>
        <p:spPr bwMode="auto">
          <a:xfrm>
            <a:off x="6096000" y="3276600"/>
            <a:ext cx="1676400" cy="685800"/>
          </a:xfrm>
          <a:prstGeom prst="callout1">
            <a:avLst>
              <a:gd name="adj1" fmla="val 41938"/>
              <a:gd name="adj2" fmla="val -2009"/>
              <a:gd name="adj3" fmla="val -88466"/>
              <a:gd name="adj4" fmla="val -31798"/>
            </a:avLst>
          </a:prstGeom>
          <a:solidFill>
            <a:srgbClr val="FF0000"/>
          </a:solidFill>
          <a:ln w="12700" cap="flat" cmpd="sng" algn="ctr">
            <a:solidFill>
              <a:schemeClr val="tx1"/>
            </a:solidFill>
            <a:prstDash val="solid"/>
            <a:round/>
            <a:headEnd type="none" w="sm" len="sm"/>
            <a:tailEnd type="arrow"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Arial" charset="0"/>
              </a:rPr>
              <a:t>Timing</a:t>
            </a:r>
            <a:r>
              <a:rPr kumimoji="0" lang="en-US" sz="1600" b="0" i="0" u="none" strike="noStrike" cap="none" normalizeH="0" dirty="0">
                <a:ln>
                  <a:noFill/>
                </a:ln>
                <a:solidFill>
                  <a:schemeClr val="bg1"/>
                </a:solidFill>
                <a:effectLst/>
                <a:latin typeface="Arial" charset="0"/>
              </a:rPr>
              <a:t> violation</a:t>
            </a:r>
            <a:endParaRPr kumimoji="0" lang="en-US" sz="16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437653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lIns="91294" tIns="45647" rIns="91294" bIns="45647"/>
          <a:lstStyle/>
          <a:p>
            <a:r>
              <a:rPr lang="en-US" dirty="0"/>
              <a:t>Solving Timing Closure—Pipelining</a:t>
            </a:r>
            <a:endParaRPr lang="en-US" sz="4000" dirty="0"/>
          </a:p>
        </p:txBody>
      </p:sp>
      <p:sp>
        <p:nvSpPr>
          <p:cNvPr id="20483" name="Rectangle 3"/>
          <p:cNvSpPr>
            <a:spLocks noChangeArrowheads="1"/>
          </p:cNvSpPr>
          <p:nvPr/>
        </p:nvSpPr>
        <p:spPr bwMode="auto">
          <a:xfrm>
            <a:off x="2941638" y="1830388"/>
            <a:ext cx="531812" cy="962025"/>
          </a:xfrm>
          <a:prstGeom prst="rect">
            <a:avLst/>
          </a:prstGeom>
          <a:solidFill>
            <a:srgbClr val="DDF2FF"/>
          </a:solidFill>
          <a:ln w="12700">
            <a:solidFill>
              <a:schemeClr val="tx1"/>
            </a:solidFill>
            <a:miter lim="800000"/>
            <a:headEnd type="none" w="sm" len="sm"/>
            <a:tailEnd type="none" w="sm" len="sm"/>
          </a:ln>
        </p:spPr>
        <p:txBody>
          <a:bodyPr wrap="none" lIns="89844" tIns="44922" rIns="89844" bIns="44922">
            <a:spAutoFit/>
          </a:bodyPr>
          <a:lstStyle/>
          <a:p>
            <a:endParaRPr lang="en-US"/>
          </a:p>
        </p:txBody>
      </p:sp>
      <p:grpSp>
        <p:nvGrpSpPr>
          <p:cNvPr id="20484" name="Group 4"/>
          <p:cNvGrpSpPr>
            <a:grpSpLocks/>
          </p:cNvGrpSpPr>
          <p:nvPr>
            <p:custDataLst>
              <p:tags r:id="rId2"/>
            </p:custDataLst>
          </p:nvPr>
        </p:nvGrpSpPr>
        <p:grpSpPr bwMode="auto">
          <a:xfrm>
            <a:off x="2941638" y="2552700"/>
            <a:ext cx="88900" cy="160338"/>
            <a:chOff x="720" y="1872"/>
            <a:chExt cx="96" cy="192"/>
          </a:xfrm>
        </p:grpSpPr>
        <p:sp>
          <p:nvSpPr>
            <p:cNvPr id="20540" name="Line 5"/>
            <p:cNvSpPr>
              <a:spLocks noChangeShapeType="1"/>
            </p:cNvSpPr>
            <p:nvPr/>
          </p:nvSpPr>
          <p:spPr bwMode="auto">
            <a:xfrm>
              <a:off x="720" y="1872"/>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41" name="Line 6"/>
            <p:cNvSpPr>
              <a:spLocks noChangeShapeType="1"/>
            </p:cNvSpPr>
            <p:nvPr/>
          </p:nvSpPr>
          <p:spPr bwMode="auto">
            <a:xfrm flipH="1">
              <a:off x="720" y="1968"/>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grpSp>
      <p:sp>
        <p:nvSpPr>
          <p:cNvPr id="20485" name="Text Box 7"/>
          <p:cNvSpPr txBox="1">
            <a:spLocks noChangeArrowheads="1"/>
          </p:cNvSpPr>
          <p:nvPr/>
        </p:nvSpPr>
        <p:spPr bwMode="auto">
          <a:xfrm>
            <a:off x="2886075" y="1989138"/>
            <a:ext cx="25558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D</a:t>
            </a:r>
            <a:endParaRPr lang="en-US" sz="3200" b="1">
              <a:latin typeface="Arial Narrow" pitchFamily="34" charset="0"/>
            </a:endParaRPr>
          </a:p>
        </p:txBody>
      </p:sp>
      <p:sp>
        <p:nvSpPr>
          <p:cNvPr id="20486" name="Text Box 8"/>
          <p:cNvSpPr txBox="1">
            <a:spLocks noChangeArrowheads="1"/>
          </p:cNvSpPr>
          <p:nvPr/>
        </p:nvSpPr>
        <p:spPr bwMode="auto">
          <a:xfrm>
            <a:off x="3241675" y="1989138"/>
            <a:ext cx="2619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Q</a:t>
            </a:r>
            <a:endParaRPr lang="en-US" sz="3200" b="1">
              <a:latin typeface="Arial Narrow" pitchFamily="34" charset="0"/>
            </a:endParaRPr>
          </a:p>
        </p:txBody>
      </p:sp>
      <p:sp>
        <p:nvSpPr>
          <p:cNvPr id="20487" name="Line 9"/>
          <p:cNvSpPr>
            <a:spLocks noChangeShapeType="1"/>
          </p:cNvSpPr>
          <p:nvPr/>
        </p:nvSpPr>
        <p:spPr bwMode="auto">
          <a:xfrm>
            <a:off x="2676525" y="2632075"/>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488" name="Line 10"/>
          <p:cNvSpPr>
            <a:spLocks noChangeShapeType="1"/>
          </p:cNvSpPr>
          <p:nvPr/>
        </p:nvSpPr>
        <p:spPr bwMode="auto">
          <a:xfrm>
            <a:off x="2676525" y="2151063"/>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489" name="Line 11"/>
          <p:cNvSpPr>
            <a:spLocks noChangeShapeType="1"/>
          </p:cNvSpPr>
          <p:nvPr/>
        </p:nvSpPr>
        <p:spPr bwMode="auto">
          <a:xfrm>
            <a:off x="3473450" y="2151063"/>
            <a:ext cx="4429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490" name="AutoShape 12"/>
          <p:cNvSpPr>
            <a:spLocks noChangeArrowheads="1"/>
          </p:cNvSpPr>
          <p:nvPr/>
        </p:nvSpPr>
        <p:spPr bwMode="auto">
          <a:xfrm>
            <a:off x="4352925" y="3186113"/>
            <a:ext cx="990600" cy="609600"/>
          </a:xfrm>
          <a:prstGeom prst="downArrow">
            <a:avLst>
              <a:gd name="adj1" fmla="val 50000"/>
              <a:gd name="adj2" fmla="val 25000"/>
            </a:avLst>
          </a:prstGeom>
          <a:solidFill>
            <a:srgbClr val="0033CC"/>
          </a:solidFill>
          <a:ln w="12700">
            <a:solidFill>
              <a:schemeClr val="tx1"/>
            </a:solidFill>
            <a:miter lim="800000"/>
            <a:headEnd type="none" w="sm" len="sm"/>
            <a:tailEnd type="none" w="sm" len="sm"/>
          </a:ln>
        </p:spPr>
        <p:txBody>
          <a:bodyPr wrap="none" anchor="ctr"/>
          <a:lstStyle/>
          <a:p>
            <a:endParaRPr lang="en-US" sz="2400">
              <a:latin typeface="Arial Narrow" pitchFamily="34" charset="0"/>
            </a:endParaRPr>
          </a:p>
        </p:txBody>
      </p:sp>
      <p:sp>
        <p:nvSpPr>
          <p:cNvPr id="20491" name="Text Box 13"/>
          <p:cNvSpPr txBox="1">
            <a:spLocks noChangeArrowheads="1"/>
          </p:cNvSpPr>
          <p:nvPr/>
        </p:nvSpPr>
        <p:spPr bwMode="auto">
          <a:xfrm>
            <a:off x="1154113" y="1797050"/>
            <a:ext cx="1052512"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294" tIns="45647" rIns="91294" bIns="45647">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sz="2800" b="1">
                <a:solidFill>
                  <a:srgbClr val="0033CC"/>
                </a:solidFill>
                <a:latin typeface="Arial Narrow" pitchFamily="34" charset="0"/>
              </a:rPr>
              <a:t>f</a:t>
            </a:r>
            <a:r>
              <a:rPr lang="en-US" sz="2800" b="1" baseline="-25000">
                <a:solidFill>
                  <a:srgbClr val="0033CC"/>
                </a:solidFill>
                <a:latin typeface="Arial Narrow" pitchFamily="34" charset="0"/>
              </a:rPr>
              <a:t>MAX</a:t>
            </a:r>
            <a:r>
              <a:rPr lang="en-US" sz="2800" b="1">
                <a:solidFill>
                  <a:srgbClr val="0033CC"/>
                </a:solidFill>
                <a:latin typeface="Arial Narrow" pitchFamily="34" charset="0"/>
              </a:rPr>
              <a:t> = </a:t>
            </a:r>
          </a:p>
          <a:p>
            <a:r>
              <a:rPr lang="en-US" sz="2800" b="1" i="1">
                <a:solidFill>
                  <a:srgbClr val="0033CC"/>
                </a:solidFill>
                <a:latin typeface="Arial Narrow" pitchFamily="34" charset="0"/>
              </a:rPr>
              <a:t>n </a:t>
            </a:r>
            <a:r>
              <a:rPr lang="en-US" sz="2800" b="1">
                <a:solidFill>
                  <a:srgbClr val="0033CC"/>
                </a:solidFill>
                <a:latin typeface="Arial Narrow" pitchFamily="34" charset="0"/>
              </a:rPr>
              <a:t>MHz</a:t>
            </a:r>
            <a:endParaRPr lang="en-US" sz="2800" b="1">
              <a:solidFill>
                <a:schemeClr val="accent1"/>
              </a:solidFill>
              <a:latin typeface="Arial Narrow" pitchFamily="34" charset="0"/>
            </a:endParaRPr>
          </a:p>
        </p:txBody>
      </p:sp>
      <p:sp>
        <p:nvSpPr>
          <p:cNvPr id="20492" name="Text Box 14"/>
          <p:cNvSpPr txBox="1">
            <a:spLocks noChangeArrowheads="1"/>
          </p:cNvSpPr>
          <p:nvPr/>
        </p:nvSpPr>
        <p:spPr bwMode="auto">
          <a:xfrm>
            <a:off x="620713" y="4322763"/>
            <a:ext cx="1204912"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294" tIns="45647" rIns="91294" bIns="45647">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sz="2800" b="1">
                <a:solidFill>
                  <a:srgbClr val="666699"/>
                </a:solidFill>
                <a:latin typeface="Arial Narrow" pitchFamily="34" charset="0"/>
              </a:rPr>
              <a:t>f</a:t>
            </a:r>
            <a:r>
              <a:rPr lang="en-US" sz="2800" b="1" baseline="-25000">
                <a:solidFill>
                  <a:srgbClr val="666699"/>
                </a:solidFill>
                <a:latin typeface="Arial Narrow" pitchFamily="34" charset="0"/>
              </a:rPr>
              <a:t>MAX</a:t>
            </a:r>
            <a:r>
              <a:rPr lang="en-US" sz="2800" b="1">
                <a:solidFill>
                  <a:srgbClr val="666699"/>
                </a:solidFill>
                <a:latin typeface="Arial Narrow" pitchFamily="34" charset="0"/>
              </a:rPr>
              <a:t> </a:t>
            </a:r>
            <a:r>
              <a:rPr lang="en-US" sz="2800" b="1">
                <a:solidFill>
                  <a:srgbClr val="666699"/>
                </a:solidFill>
                <a:latin typeface="Symbol" pitchFamily="18" charset="2"/>
                <a:sym typeface="Symbol" pitchFamily="18" charset="2"/>
              </a:rPr>
              <a:t></a:t>
            </a:r>
            <a:r>
              <a:rPr lang="en-US" sz="2800" b="1">
                <a:solidFill>
                  <a:srgbClr val="666699"/>
                </a:solidFill>
                <a:latin typeface="Arial Narrow" pitchFamily="34" charset="0"/>
              </a:rPr>
              <a:t> </a:t>
            </a:r>
          </a:p>
          <a:p>
            <a:r>
              <a:rPr lang="en-US" sz="2800" b="1" i="1">
                <a:solidFill>
                  <a:srgbClr val="666699"/>
                </a:solidFill>
                <a:latin typeface="Arial Narrow" pitchFamily="34" charset="0"/>
              </a:rPr>
              <a:t>2n </a:t>
            </a:r>
            <a:r>
              <a:rPr lang="en-US" sz="2800" b="1">
                <a:solidFill>
                  <a:srgbClr val="666699"/>
                </a:solidFill>
                <a:latin typeface="Arial Narrow" pitchFamily="34" charset="0"/>
              </a:rPr>
              <a:t>MHz</a:t>
            </a:r>
            <a:endParaRPr lang="en-US" sz="2800" b="1">
              <a:solidFill>
                <a:schemeClr val="accent1"/>
              </a:solidFill>
              <a:latin typeface="Arial Narrow" pitchFamily="34" charset="0"/>
            </a:endParaRPr>
          </a:p>
        </p:txBody>
      </p:sp>
      <p:grpSp>
        <p:nvGrpSpPr>
          <p:cNvPr id="20493" name="Group 15"/>
          <p:cNvGrpSpPr>
            <a:grpSpLocks/>
          </p:cNvGrpSpPr>
          <p:nvPr>
            <p:custDataLst>
              <p:tags r:id="rId3"/>
            </p:custDataLst>
          </p:nvPr>
        </p:nvGrpSpPr>
        <p:grpSpPr bwMode="auto">
          <a:xfrm>
            <a:off x="3895725" y="1814513"/>
            <a:ext cx="2057400" cy="850900"/>
            <a:chOff x="2920" y="1111"/>
            <a:chExt cx="1296" cy="536"/>
          </a:xfrm>
        </p:grpSpPr>
        <p:sp>
          <p:nvSpPr>
            <p:cNvPr id="20538" name="AutoShape 16"/>
            <p:cNvSpPr>
              <a:spLocks noChangeArrowheads="1"/>
            </p:cNvSpPr>
            <p:nvPr/>
          </p:nvSpPr>
          <p:spPr bwMode="auto">
            <a:xfrm>
              <a:off x="2920" y="1111"/>
              <a:ext cx="1296" cy="536"/>
            </a:xfrm>
            <a:prstGeom prst="cloudCallout">
              <a:avLst>
                <a:gd name="adj1" fmla="val -27162"/>
                <a:gd name="adj2" fmla="val -45148"/>
              </a:avLst>
            </a:prstGeom>
            <a:solidFill>
              <a:schemeClr val="bg1"/>
            </a:solidFill>
            <a:ln w="12700">
              <a:solidFill>
                <a:schemeClr val="tx1"/>
              </a:solidFill>
              <a:round/>
              <a:headEnd type="none" w="sm" len="sm"/>
              <a:tailEnd type="none" w="sm" len="sm"/>
            </a:ln>
          </p:spPr>
          <p:txBody>
            <a:bodyPr lIns="89844" tIns="44922" rIns="89844" bIns="44922">
              <a:spAutoFit/>
            </a:bodyPr>
            <a:lstStyle/>
            <a:p>
              <a:pPr defTabSz="912813"/>
              <a:endParaRPr lang="en-GB" sz="3200" b="1">
                <a:latin typeface="Arial Narrow" pitchFamily="34" charset="0"/>
              </a:endParaRPr>
            </a:p>
          </p:txBody>
        </p:sp>
        <p:sp>
          <p:nvSpPr>
            <p:cNvPr id="20539" name="Text Box 17"/>
            <p:cNvSpPr txBox="1">
              <a:spLocks noChangeArrowheads="1"/>
            </p:cNvSpPr>
            <p:nvPr/>
          </p:nvSpPr>
          <p:spPr bwMode="auto">
            <a:xfrm>
              <a:off x="3024" y="1248"/>
              <a:ext cx="110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Times New Roman" pitchFamily="18" charset="0"/>
                </a:defRPr>
              </a:lvl1pPr>
              <a:lvl2pPr marL="742950" indent="-285750">
                <a:defRPr sz="1000">
                  <a:solidFill>
                    <a:schemeClr val="tx1"/>
                  </a:solidFill>
                  <a:latin typeface="Times New Roman" pitchFamily="18" charset="0"/>
                </a:defRPr>
              </a:lvl2pPr>
              <a:lvl3pPr marL="1143000" indent="-228600">
                <a:defRPr sz="1000">
                  <a:solidFill>
                    <a:schemeClr val="tx1"/>
                  </a:solidFill>
                  <a:latin typeface="Times New Roman" pitchFamily="18" charset="0"/>
                </a:defRPr>
              </a:lvl3pPr>
              <a:lvl4pPr marL="1600200" indent="-228600">
                <a:defRPr sz="1000">
                  <a:solidFill>
                    <a:schemeClr val="tx1"/>
                  </a:solidFill>
                  <a:latin typeface="Times New Roman" pitchFamily="18" charset="0"/>
                </a:defRPr>
              </a:lvl4pPr>
              <a:lvl5pPr marL="2057400" indent="-228600">
                <a:defRPr sz="1000">
                  <a:solidFill>
                    <a:schemeClr val="tx1"/>
                  </a:solidFill>
                  <a:latin typeface="Times New Roman" pitchFamily="18" charset="0"/>
                </a:defRPr>
              </a:lvl5pPr>
              <a:lvl6pPr marL="2514600" indent="-228600" algn="ctr" eaLnBrk="0" fontAlgn="base" hangingPunct="0">
                <a:spcBef>
                  <a:spcPct val="0"/>
                </a:spcBef>
                <a:spcAft>
                  <a:spcPct val="0"/>
                </a:spcAft>
                <a:defRPr sz="1000">
                  <a:solidFill>
                    <a:schemeClr val="tx1"/>
                  </a:solidFill>
                  <a:latin typeface="Times New Roman" pitchFamily="18" charset="0"/>
                </a:defRPr>
              </a:lvl6pPr>
              <a:lvl7pPr marL="2971800" indent="-228600" algn="ctr" eaLnBrk="0" fontAlgn="base" hangingPunct="0">
                <a:spcBef>
                  <a:spcPct val="0"/>
                </a:spcBef>
                <a:spcAft>
                  <a:spcPct val="0"/>
                </a:spcAft>
                <a:defRPr sz="1000">
                  <a:solidFill>
                    <a:schemeClr val="tx1"/>
                  </a:solidFill>
                  <a:latin typeface="Times New Roman" pitchFamily="18" charset="0"/>
                </a:defRPr>
              </a:lvl7pPr>
              <a:lvl8pPr marL="3429000" indent="-228600" algn="ctr" eaLnBrk="0" fontAlgn="base" hangingPunct="0">
                <a:spcBef>
                  <a:spcPct val="0"/>
                </a:spcBef>
                <a:spcAft>
                  <a:spcPct val="0"/>
                </a:spcAft>
                <a:defRPr sz="1000">
                  <a:solidFill>
                    <a:schemeClr val="tx1"/>
                  </a:solidFill>
                  <a:latin typeface="Times New Roman" pitchFamily="18" charset="0"/>
                </a:defRPr>
              </a:lvl8pPr>
              <a:lvl9pPr marL="3886200" indent="-228600" algn="ctr" eaLnBrk="0" fontAlgn="base" hangingPunct="0">
                <a:spcBef>
                  <a:spcPct val="0"/>
                </a:spcBef>
                <a:spcAft>
                  <a:spcPct val="0"/>
                </a:spcAft>
                <a:defRPr sz="1000">
                  <a:solidFill>
                    <a:schemeClr val="tx1"/>
                  </a:solidFill>
                  <a:latin typeface="Times New Roman" pitchFamily="18" charset="0"/>
                </a:defRPr>
              </a:lvl9pPr>
            </a:lstStyle>
            <a:p>
              <a:pPr algn="l">
                <a:spcBef>
                  <a:spcPct val="50000"/>
                </a:spcBef>
              </a:pPr>
              <a:r>
                <a:rPr lang="en-US" sz="1600" b="1">
                  <a:latin typeface="Arial Narrow" pitchFamily="34" charset="0"/>
                </a:rPr>
                <a:t>two logic levels</a:t>
              </a:r>
              <a:endParaRPr lang="en-US" sz="2400" b="1">
                <a:latin typeface="Arial Narrow" pitchFamily="34" charset="0"/>
              </a:endParaRPr>
            </a:p>
          </p:txBody>
        </p:sp>
      </p:grpSp>
      <p:grpSp>
        <p:nvGrpSpPr>
          <p:cNvPr id="20494" name="Group 18"/>
          <p:cNvGrpSpPr>
            <a:grpSpLocks/>
          </p:cNvGrpSpPr>
          <p:nvPr>
            <p:custDataLst>
              <p:tags r:id="rId4"/>
            </p:custDataLst>
          </p:nvPr>
        </p:nvGrpSpPr>
        <p:grpSpPr bwMode="auto">
          <a:xfrm>
            <a:off x="3000375" y="4171950"/>
            <a:ext cx="1328738" cy="1122363"/>
            <a:chOff x="2076" y="2877"/>
            <a:chExt cx="837" cy="707"/>
          </a:xfrm>
        </p:grpSpPr>
        <p:sp>
          <p:nvSpPr>
            <p:cNvPr id="20536" name="AutoShape 19"/>
            <p:cNvSpPr>
              <a:spLocks noChangeArrowheads="1"/>
            </p:cNvSpPr>
            <p:nvPr/>
          </p:nvSpPr>
          <p:spPr bwMode="auto">
            <a:xfrm>
              <a:off x="2076" y="2877"/>
              <a:ext cx="837" cy="707"/>
            </a:xfrm>
            <a:prstGeom prst="cloudCallout">
              <a:avLst>
                <a:gd name="adj1" fmla="val -37500"/>
                <a:gd name="adj2" fmla="val -28722"/>
              </a:avLst>
            </a:prstGeom>
            <a:solidFill>
              <a:schemeClr val="bg1"/>
            </a:solidFill>
            <a:ln w="12700">
              <a:solidFill>
                <a:schemeClr val="tx1"/>
              </a:solidFill>
              <a:round/>
              <a:headEnd type="none" w="sm" len="sm"/>
              <a:tailEnd type="none" w="sm" len="sm"/>
            </a:ln>
          </p:spPr>
          <p:txBody>
            <a:bodyPr wrap="none" lIns="91294" tIns="45647" rIns="91294" bIns="45647" anchor="ctr"/>
            <a:lstStyle/>
            <a:p>
              <a:pPr defTabSz="912813"/>
              <a:endParaRPr lang="en-GB" sz="3200" b="1">
                <a:latin typeface="Arial Narrow" pitchFamily="34" charset="0"/>
              </a:endParaRPr>
            </a:p>
          </p:txBody>
        </p:sp>
        <p:sp>
          <p:nvSpPr>
            <p:cNvPr id="20537" name="Text Box 20"/>
            <p:cNvSpPr txBox="1">
              <a:spLocks noChangeArrowheads="1"/>
            </p:cNvSpPr>
            <p:nvPr/>
          </p:nvSpPr>
          <p:spPr bwMode="auto">
            <a:xfrm>
              <a:off x="2256" y="3024"/>
              <a:ext cx="432"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Times New Roman" pitchFamily="18" charset="0"/>
                </a:defRPr>
              </a:lvl1pPr>
              <a:lvl2pPr marL="742950" indent="-285750">
                <a:defRPr sz="1000">
                  <a:solidFill>
                    <a:schemeClr val="tx1"/>
                  </a:solidFill>
                  <a:latin typeface="Times New Roman" pitchFamily="18" charset="0"/>
                </a:defRPr>
              </a:lvl2pPr>
              <a:lvl3pPr marL="1143000" indent="-228600">
                <a:defRPr sz="1000">
                  <a:solidFill>
                    <a:schemeClr val="tx1"/>
                  </a:solidFill>
                  <a:latin typeface="Times New Roman" pitchFamily="18" charset="0"/>
                </a:defRPr>
              </a:lvl3pPr>
              <a:lvl4pPr marL="1600200" indent="-228600">
                <a:defRPr sz="1000">
                  <a:solidFill>
                    <a:schemeClr val="tx1"/>
                  </a:solidFill>
                  <a:latin typeface="Times New Roman" pitchFamily="18" charset="0"/>
                </a:defRPr>
              </a:lvl4pPr>
              <a:lvl5pPr marL="2057400" indent="-228600">
                <a:defRPr sz="1000">
                  <a:solidFill>
                    <a:schemeClr val="tx1"/>
                  </a:solidFill>
                  <a:latin typeface="Times New Roman" pitchFamily="18" charset="0"/>
                </a:defRPr>
              </a:lvl5pPr>
              <a:lvl6pPr marL="2514600" indent="-228600" algn="ctr" eaLnBrk="0" fontAlgn="base" hangingPunct="0">
                <a:spcBef>
                  <a:spcPct val="0"/>
                </a:spcBef>
                <a:spcAft>
                  <a:spcPct val="0"/>
                </a:spcAft>
                <a:defRPr sz="1000">
                  <a:solidFill>
                    <a:schemeClr val="tx1"/>
                  </a:solidFill>
                  <a:latin typeface="Times New Roman" pitchFamily="18" charset="0"/>
                </a:defRPr>
              </a:lvl6pPr>
              <a:lvl7pPr marL="2971800" indent="-228600" algn="ctr" eaLnBrk="0" fontAlgn="base" hangingPunct="0">
                <a:spcBef>
                  <a:spcPct val="0"/>
                </a:spcBef>
                <a:spcAft>
                  <a:spcPct val="0"/>
                </a:spcAft>
                <a:defRPr sz="1000">
                  <a:solidFill>
                    <a:schemeClr val="tx1"/>
                  </a:solidFill>
                  <a:latin typeface="Times New Roman" pitchFamily="18" charset="0"/>
                </a:defRPr>
              </a:lvl7pPr>
              <a:lvl8pPr marL="3429000" indent="-228600" algn="ctr" eaLnBrk="0" fontAlgn="base" hangingPunct="0">
                <a:spcBef>
                  <a:spcPct val="0"/>
                </a:spcBef>
                <a:spcAft>
                  <a:spcPct val="0"/>
                </a:spcAft>
                <a:defRPr sz="1000">
                  <a:solidFill>
                    <a:schemeClr val="tx1"/>
                  </a:solidFill>
                  <a:latin typeface="Times New Roman" pitchFamily="18" charset="0"/>
                </a:defRPr>
              </a:lvl8pPr>
              <a:lvl9pPr marL="3886200" indent="-228600" algn="ctr" eaLnBrk="0" fontAlgn="base" hangingPunct="0">
                <a:spcBef>
                  <a:spcPct val="0"/>
                </a:spcBef>
                <a:spcAft>
                  <a:spcPct val="0"/>
                </a:spcAft>
                <a:defRPr sz="1000">
                  <a:solidFill>
                    <a:schemeClr val="tx1"/>
                  </a:solidFill>
                  <a:latin typeface="Times New Roman" pitchFamily="18" charset="0"/>
                </a:defRPr>
              </a:lvl9pPr>
            </a:lstStyle>
            <a:p>
              <a:pPr>
                <a:spcBef>
                  <a:spcPct val="50000"/>
                </a:spcBef>
              </a:pPr>
              <a:r>
                <a:rPr lang="en-US" sz="1600" b="1">
                  <a:latin typeface="Arial Narrow" pitchFamily="34" charset="0"/>
                </a:rPr>
                <a:t>one level</a:t>
              </a:r>
              <a:endParaRPr lang="en-US" sz="2400" b="1">
                <a:latin typeface="Arial Narrow" pitchFamily="34" charset="0"/>
              </a:endParaRPr>
            </a:p>
          </p:txBody>
        </p:sp>
      </p:grpSp>
      <p:grpSp>
        <p:nvGrpSpPr>
          <p:cNvPr id="20495" name="Group 21"/>
          <p:cNvGrpSpPr>
            <a:grpSpLocks/>
          </p:cNvGrpSpPr>
          <p:nvPr>
            <p:custDataLst>
              <p:tags r:id="rId5"/>
            </p:custDataLst>
          </p:nvPr>
        </p:nvGrpSpPr>
        <p:grpSpPr bwMode="auto">
          <a:xfrm>
            <a:off x="5592763" y="4181475"/>
            <a:ext cx="1328737" cy="1122363"/>
            <a:chOff x="3709" y="2883"/>
            <a:chExt cx="837" cy="707"/>
          </a:xfrm>
        </p:grpSpPr>
        <p:sp>
          <p:nvSpPr>
            <p:cNvPr id="20534" name="AutoShape 22"/>
            <p:cNvSpPr>
              <a:spLocks noChangeArrowheads="1"/>
            </p:cNvSpPr>
            <p:nvPr/>
          </p:nvSpPr>
          <p:spPr bwMode="auto">
            <a:xfrm>
              <a:off x="3709" y="2883"/>
              <a:ext cx="837" cy="707"/>
            </a:xfrm>
            <a:prstGeom prst="cloudCallout">
              <a:avLst>
                <a:gd name="adj1" fmla="val -37500"/>
                <a:gd name="adj2" fmla="val -28722"/>
              </a:avLst>
            </a:prstGeom>
            <a:solidFill>
              <a:schemeClr val="bg1"/>
            </a:solidFill>
            <a:ln w="12700">
              <a:solidFill>
                <a:schemeClr val="tx1"/>
              </a:solidFill>
              <a:round/>
              <a:headEnd type="none" w="sm" len="sm"/>
              <a:tailEnd type="none" w="sm" len="sm"/>
            </a:ln>
          </p:spPr>
          <p:txBody>
            <a:bodyPr wrap="none" lIns="91294" tIns="45647" rIns="91294" bIns="45647" anchor="ctr"/>
            <a:lstStyle/>
            <a:p>
              <a:pPr defTabSz="912813"/>
              <a:endParaRPr lang="en-GB" sz="3200" b="1">
                <a:latin typeface="Arial Narrow" pitchFamily="34" charset="0"/>
              </a:endParaRPr>
            </a:p>
          </p:txBody>
        </p:sp>
        <p:sp>
          <p:nvSpPr>
            <p:cNvPr id="20535" name="Text Box 23"/>
            <p:cNvSpPr txBox="1">
              <a:spLocks noChangeArrowheads="1"/>
            </p:cNvSpPr>
            <p:nvPr/>
          </p:nvSpPr>
          <p:spPr bwMode="auto">
            <a:xfrm>
              <a:off x="3888" y="3024"/>
              <a:ext cx="432"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Times New Roman" pitchFamily="18" charset="0"/>
                </a:defRPr>
              </a:lvl1pPr>
              <a:lvl2pPr marL="742950" indent="-285750">
                <a:defRPr sz="1000">
                  <a:solidFill>
                    <a:schemeClr val="tx1"/>
                  </a:solidFill>
                  <a:latin typeface="Times New Roman" pitchFamily="18" charset="0"/>
                </a:defRPr>
              </a:lvl2pPr>
              <a:lvl3pPr marL="1143000" indent="-228600">
                <a:defRPr sz="1000">
                  <a:solidFill>
                    <a:schemeClr val="tx1"/>
                  </a:solidFill>
                  <a:latin typeface="Times New Roman" pitchFamily="18" charset="0"/>
                </a:defRPr>
              </a:lvl3pPr>
              <a:lvl4pPr marL="1600200" indent="-228600">
                <a:defRPr sz="1000">
                  <a:solidFill>
                    <a:schemeClr val="tx1"/>
                  </a:solidFill>
                  <a:latin typeface="Times New Roman" pitchFamily="18" charset="0"/>
                </a:defRPr>
              </a:lvl4pPr>
              <a:lvl5pPr marL="2057400" indent="-228600">
                <a:defRPr sz="1000">
                  <a:solidFill>
                    <a:schemeClr val="tx1"/>
                  </a:solidFill>
                  <a:latin typeface="Times New Roman" pitchFamily="18" charset="0"/>
                </a:defRPr>
              </a:lvl5pPr>
              <a:lvl6pPr marL="2514600" indent="-228600" algn="ctr" eaLnBrk="0" fontAlgn="base" hangingPunct="0">
                <a:spcBef>
                  <a:spcPct val="0"/>
                </a:spcBef>
                <a:spcAft>
                  <a:spcPct val="0"/>
                </a:spcAft>
                <a:defRPr sz="1000">
                  <a:solidFill>
                    <a:schemeClr val="tx1"/>
                  </a:solidFill>
                  <a:latin typeface="Times New Roman" pitchFamily="18" charset="0"/>
                </a:defRPr>
              </a:lvl6pPr>
              <a:lvl7pPr marL="2971800" indent="-228600" algn="ctr" eaLnBrk="0" fontAlgn="base" hangingPunct="0">
                <a:spcBef>
                  <a:spcPct val="0"/>
                </a:spcBef>
                <a:spcAft>
                  <a:spcPct val="0"/>
                </a:spcAft>
                <a:defRPr sz="1000">
                  <a:solidFill>
                    <a:schemeClr val="tx1"/>
                  </a:solidFill>
                  <a:latin typeface="Times New Roman" pitchFamily="18" charset="0"/>
                </a:defRPr>
              </a:lvl7pPr>
              <a:lvl8pPr marL="3429000" indent="-228600" algn="ctr" eaLnBrk="0" fontAlgn="base" hangingPunct="0">
                <a:spcBef>
                  <a:spcPct val="0"/>
                </a:spcBef>
                <a:spcAft>
                  <a:spcPct val="0"/>
                </a:spcAft>
                <a:defRPr sz="1000">
                  <a:solidFill>
                    <a:schemeClr val="tx1"/>
                  </a:solidFill>
                  <a:latin typeface="Times New Roman" pitchFamily="18" charset="0"/>
                </a:defRPr>
              </a:lvl8pPr>
              <a:lvl9pPr marL="3886200" indent="-228600" algn="ctr" eaLnBrk="0" fontAlgn="base" hangingPunct="0">
                <a:spcBef>
                  <a:spcPct val="0"/>
                </a:spcBef>
                <a:spcAft>
                  <a:spcPct val="0"/>
                </a:spcAft>
                <a:defRPr sz="1000">
                  <a:solidFill>
                    <a:schemeClr val="tx1"/>
                  </a:solidFill>
                  <a:latin typeface="Times New Roman" pitchFamily="18" charset="0"/>
                </a:defRPr>
              </a:lvl9pPr>
            </a:lstStyle>
            <a:p>
              <a:pPr>
                <a:spcBef>
                  <a:spcPct val="50000"/>
                </a:spcBef>
              </a:pPr>
              <a:r>
                <a:rPr lang="en-US" sz="1600" b="1">
                  <a:latin typeface="Arial Narrow" pitchFamily="34" charset="0"/>
                </a:rPr>
                <a:t>one level</a:t>
              </a:r>
              <a:endParaRPr lang="en-US" sz="2400" b="1">
                <a:latin typeface="Arial Narrow" pitchFamily="34" charset="0"/>
              </a:endParaRPr>
            </a:p>
          </p:txBody>
        </p:sp>
      </p:grpSp>
      <p:sp>
        <p:nvSpPr>
          <p:cNvPr id="20496" name="Rectangle 24"/>
          <p:cNvSpPr>
            <a:spLocks noChangeArrowheads="1"/>
          </p:cNvSpPr>
          <p:nvPr/>
        </p:nvSpPr>
        <p:spPr bwMode="auto">
          <a:xfrm>
            <a:off x="6218238" y="1890713"/>
            <a:ext cx="531812" cy="962025"/>
          </a:xfrm>
          <a:prstGeom prst="rect">
            <a:avLst/>
          </a:prstGeom>
          <a:solidFill>
            <a:srgbClr val="DDF2FF"/>
          </a:solidFill>
          <a:ln w="12700">
            <a:solidFill>
              <a:schemeClr val="tx1"/>
            </a:solidFill>
            <a:miter lim="800000"/>
            <a:headEnd type="none" w="sm" len="sm"/>
            <a:tailEnd type="none" w="sm" len="sm"/>
          </a:ln>
        </p:spPr>
        <p:txBody>
          <a:bodyPr wrap="none" lIns="89844" tIns="44922" rIns="89844" bIns="44922">
            <a:spAutoFit/>
          </a:bodyPr>
          <a:lstStyle/>
          <a:p>
            <a:endParaRPr lang="en-US"/>
          </a:p>
        </p:txBody>
      </p:sp>
      <p:grpSp>
        <p:nvGrpSpPr>
          <p:cNvPr id="20497" name="Group 25"/>
          <p:cNvGrpSpPr>
            <a:grpSpLocks/>
          </p:cNvGrpSpPr>
          <p:nvPr>
            <p:custDataLst>
              <p:tags r:id="rId6"/>
            </p:custDataLst>
          </p:nvPr>
        </p:nvGrpSpPr>
        <p:grpSpPr bwMode="auto">
          <a:xfrm>
            <a:off x="6218238" y="2613025"/>
            <a:ext cx="88900" cy="160338"/>
            <a:chOff x="720" y="1872"/>
            <a:chExt cx="96" cy="192"/>
          </a:xfrm>
        </p:grpSpPr>
        <p:sp>
          <p:nvSpPr>
            <p:cNvPr id="20532" name="Line 26"/>
            <p:cNvSpPr>
              <a:spLocks noChangeShapeType="1"/>
            </p:cNvSpPr>
            <p:nvPr/>
          </p:nvSpPr>
          <p:spPr bwMode="auto">
            <a:xfrm>
              <a:off x="720" y="1872"/>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33" name="Line 27"/>
            <p:cNvSpPr>
              <a:spLocks noChangeShapeType="1"/>
            </p:cNvSpPr>
            <p:nvPr/>
          </p:nvSpPr>
          <p:spPr bwMode="auto">
            <a:xfrm flipH="1">
              <a:off x="720" y="1968"/>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grpSp>
      <p:sp>
        <p:nvSpPr>
          <p:cNvPr id="20498" name="Text Box 28"/>
          <p:cNvSpPr txBox="1">
            <a:spLocks noChangeArrowheads="1"/>
          </p:cNvSpPr>
          <p:nvPr/>
        </p:nvSpPr>
        <p:spPr bwMode="auto">
          <a:xfrm>
            <a:off x="6162675" y="2049463"/>
            <a:ext cx="25558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D</a:t>
            </a:r>
            <a:endParaRPr lang="en-US" sz="3200" b="1">
              <a:latin typeface="Arial Narrow" pitchFamily="34" charset="0"/>
            </a:endParaRPr>
          </a:p>
        </p:txBody>
      </p:sp>
      <p:sp>
        <p:nvSpPr>
          <p:cNvPr id="20499" name="Text Box 29"/>
          <p:cNvSpPr txBox="1">
            <a:spLocks noChangeArrowheads="1"/>
          </p:cNvSpPr>
          <p:nvPr/>
        </p:nvSpPr>
        <p:spPr bwMode="auto">
          <a:xfrm>
            <a:off x="6518275" y="2049463"/>
            <a:ext cx="2619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Q</a:t>
            </a:r>
            <a:endParaRPr lang="en-US" sz="3200" b="1">
              <a:latin typeface="Arial Narrow" pitchFamily="34" charset="0"/>
            </a:endParaRPr>
          </a:p>
        </p:txBody>
      </p:sp>
      <p:sp>
        <p:nvSpPr>
          <p:cNvPr id="20500" name="Line 30"/>
          <p:cNvSpPr>
            <a:spLocks noChangeShapeType="1"/>
          </p:cNvSpPr>
          <p:nvPr/>
        </p:nvSpPr>
        <p:spPr bwMode="auto">
          <a:xfrm>
            <a:off x="5953125" y="2692400"/>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01" name="Line 31"/>
          <p:cNvSpPr>
            <a:spLocks noChangeShapeType="1"/>
          </p:cNvSpPr>
          <p:nvPr/>
        </p:nvSpPr>
        <p:spPr bwMode="auto">
          <a:xfrm>
            <a:off x="5953125" y="2211388"/>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02" name="Line 32"/>
          <p:cNvSpPr>
            <a:spLocks noChangeShapeType="1"/>
          </p:cNvSpPr>
          <p:nvPr/>
        </p:nvSpPr>
        <p:spPr bwMode="auto">
          <a:xfrm>
            <a:off x="6750050" y="2211388"/>
            <a:ext cx="4429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03" name="Rectangle 33"/>
          <p:cNvSpPr>
            <a:spLocks noChangeArrowheads="1"/>
          </p:cNvSpPr>
          <p:nvPr/>
        </p:nvSpPr>
        <p:spPr bwMode="auto">
          <a:xfrm>
            <a:off x="2192338" y="4329113"/>
            <a:ext cx="531812" cy="962025"/>
          </a:xfrm>
          <a:prstGeom prst="rect">
            <a:avLst/>
          </a:prstGeom>
          <a:solidFill>
            <a:srgbClr val="DCDCE8"/>
          </a:solidFill>
          <a:ln w="12700">
            <a:solidFill>
              <a:schemeClr val="tx1"/>
            </a:solidFill>
            <a:miter lim="800000"/>
            <a:headEnd type="none" w="sm" len="sm"/>
            <a:tailEnd type="none" w="sm" len="sm"/>
          </a:ln>
        </p:spPr>
        <p:txBody>
          <a:bodyPr wrap="none" lIns="89844" tIns="44922" rIns="89844" bIns="44922">
            <a:spAutoFit/>
          </a:bodyPr>
          <a:lstStyle/>
          <a:p>
            <a:endParaRPr lang="en-US"/>
          </a:p>
        </p:txBody>
      </p:sp>
      <p:grpSp>
        <p:nvGrpSpPr>
          <p:cNvPr id="20504" name="Group 34"/>
          <p:cNvGrpSpPr>
            <a:grpSpLocks/>
          </p:cNvGrpSpPr>
          <p:nvPr>
            <p:custDataLst>
              <p:tags r:id="rId7"/>
            </p:custDataLst>
          </p:nvPr>
        </p:nvGrpSpPr>
        <p:grpSpPr bwMode="auto">
          <a:xfrm>
            <a:off x="2192338" y="5051425"/>
            <a:ext cx="88900" cy="160338"/>
            <a:chOff x="720" y="1872"/>
            <a:chExt cx="96" cy="192"/>
          </a:xfrm>
        </p:grpSpPr>
        <p:sp>
          <p:nvSpPr>
            <p:cNvPr id="20530" name="Line 35"/>
            <p:cNvSpPr>
              <a:spLocks noChangeShapeType="1"/>
            </p:cNvSpPr>
            <p:nvPr/>
          </p:nvSpPr>
          <p:spPr bwMode="auto">
            <a:xfrm>
              <a:off x="720" y="1872"/>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31" name="Line 36"/>
            <p:cNvSpPr>
              <a:spLocks noChangeShapeType="1"/>
            </p:cNvSpPr>
            <p:nvPr/>
          </p:nvSpPr>
          <p:spPr bwMode="auto">
            <a:xfrm flipH="1">
              <a:off x="720" y="1968"/>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grpSp>
      <p:sp>
        <p:nvSpPr>
          <p:cNvPr id="20505" name="Text Box 37"/>
          <p:cNvSpPr txBox="1">
            <a:spLocks noChangeArrowheads="1"/>
          </p:cNvSpPr>
          <p:nvPr/>
        </p:nvSpPr>
        <p:spPr bwMode="auto">
          <a:xfrm>
            <a:off x="2136775" y="4487863"/>
            <a:ext cx="25558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D</a:t>
            </a:r>
            <a:endParaRPr lang="en-US" sz="3200" b="1">
              <a:latin typeface="Arial Narrow" pitchFamily="34" charset="0"/>
            </a:endParaRPr>
          </a:p>
        </p:txBody>
      </p:sp>
      <p:sp>
        <p:nvSpPr>
          <p:cNvPr id="20506" name="Text Box 38"/>
          <p:cNvSpPr txBox="1">
            <a:spLocks noChangeArrowheads="1"/>
          </p:cNvSpPr>
          <p:nvPr/>
        </p:nvSpPr>
        <p:spPr bwMode="auto">
          <a:xfrm>
            <a:off x="2492375" y="4487863"/>
            <a:ext cx="2619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Q</a:t>
            </a:r>
            <a:endParaRPr lang="en-US" sz="3200" b="1">
              <a:latin typeface="Arial Narrow" pitchFamily="34" charset="0"/>
            </a:endParaRPr>
          </a:p>
        </p:txBody>
      </p:sp>
      <p:sp>
        <p:nvSpPr>
          <p:cNvPr id="20507" name="Line 39"/>
          <p:cNvSpPr>
            <a:spLocks noChangeShapeType="1"/>
          </p:cNvSpPr>
          <p:nvPr/>
        </p:nvSpPr>
        <p:spPr bwMode="auto">
          <a:xfrm>
            <a:off x="1927225" y="5130800"/>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08" name="Line 40"/>
          <p:cNvSpPr>
            <a:spLocks noChangeShapeType="1"/>
          </p:cNvSpPr>
          <p:nvPr/>
        </p:nvSpPr>
        <p:spPr bwMode="auto">
          <a:xfrm>
            <a:off x="1927225" y="4649788"/>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09" name="Line 41"/>
          <p:cNvSpPr>
            <a:spLocks noChangeShapeType="1"/>
          </p:cNvSpPr>
          <p:nvPr/>
        </p:nvSpPr>
        <p:spPr bwMode="auto">
          <a:xfrm>
            <a:off x="2724150" y="4649788"/>
            <a:ext cx="4429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10" name="Rectangle 42"/>
          <p:cNvSpPr>
            <a:spLocks noChangeArrowheads="1"/>
          </p:cNvSpPr>
          <p:nvPr/>
        </p:nvSpPr>
        <p:spPr bwMode="auto">
          <a:xfrm>
            <a:off x="4618038" y="4329113"/>
            <a:ext cx="531812" cy="962025"/>
          </a:xfrm>
          <a:prstGeom prst="rect">
            <a:avLst/>
          </a:prstGeom>
          <a:solidFill>
            <a:srgbClr val="DCDCE8"/>
          </a:solidFill>
          <a:ln w="12700">
            <a:solidFill>
              <a:schemeClr val="tx1"/>
            </a:solidFill>
            <a:miter lim="800000"/>
            <a:headEnd type="none" w="sm" len="sm"/>
            <a:tailEnd type="none" w="sm" len="sm"/>
          </a:ln>
        </p:spPr>
        <p:txBody>
          <a:bodyPr wrap="none" lIns="89844" tIns="44922" rIns="89844" bIns="44922">
            <a:spAutoFit/>
          </a:bodyPr>
          <a:lstStyle/>
          <a:p>
            <a:endParaRPr lang="en-US"/>
          </a:p>
        </p:txBody>
      </p:sp>
      <p:grpSp>
        <p:nvGrpSpPr>
          <p:cNvPr id="20511" name="Group 43"/>
          <p:cNvGrpSpPr>
            <a:grpSpLocks/>
          </p:cNvGrpSpPr>
          <p:nvPr>
            <p:custDataLst>
              <p:tags r:id="rId8"/>
            </p:custDataLst>
          </p:nvPr>
        </p:nvGrpSpPr>
        <p:grpSpPr bwMode="auto">
          <a:xfrm>
            <a:off x="4618038" y="5051425"/>
            <a:ext cx="88900" cy="160338"/>
            <a:chOff x="720" y="1872"/>
            <a:chExt cx="96" cy="192"/>
          </a:xfrm>
        </p:grpSpPr>
        <p:sp>
          <p:nvSpPr>
            <p:cNvPr id="20528" name="Line 44"/>
            <p:cNvSpPr>
              <a:spLocks noChangeShapeType="1"/>
            </p:cNvSpPr>
            <p:nvPr/>
          </p:nvSpPr>
          <p:spPr bwMode="auto">
            <a:xfrm>
              <a:off x="720" y="1872"/>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29" name="Line 45"/>
            <p:cNvSpPr>
              <a:spLocks noChangeShapeType="1"/>
            </p:cNvSpPr>
            <p:nvPr/>
          </p:nvSpPr>
          <p:spPr bwMode="auto">
            <a:xfrm flipH="1">
              <a:off x="720" y="1968"/>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grpSp>
      <p:sp>
        <p:nvSpPr>
          <p:cNvPr id="20512" name="Text Box 46"/>
          <p:cNvSpPr txBox="1">
            <a:spLocks noChangeArrowheads="1"/>
          </p:cNvSpPr>
          <p:nvPr/>
        </p:nvSpPr>
        <p:spPr bwMode="auto">
          <a:xfrm>
            <a:off x="4562475" y="4487863"/>
            <a:ext cx="25558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D</a:t>
            </a:r>
            <a:endParaRPr lang="en-US" sz="3200" b="1">
              <a:latin typeface="Arial Narrow" pitchFamily="34" charset="0"/>
            </a:endParaRPr>
          </a:p>
        </p:txBody>
      </p:sp>
      <p:sp>
        <p:nvSpPr>
          <p:cNvPr id="20513" name="Text Box 47"/>
          <p:cNvSpPr txBox="1">
            <a:spLocks noChangeArrowheads="1"/>
          </p:cNvSpPr>
          <p:nvPr/>
        </p:nvSpPr>
        <p:spPr bwMode="auto">
          <a:xfrm>
            <a:off x="4918075" y="4487863"/>
            <a:ext cx="2619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Q</a:t>
            </a:r>
            <a:endParaRPr lang="en-US" sz="3200" b="1">
              <a:latin typeface="Arial Narrow" pitchFamily="34" charset="0"/>
            </a:endParaRPr>
          </a:p>
        </p:txBody>
      </p:sp>
      <p:sp>
        <p:nvSpPr>
          <p:cNvPr id="20514" name="Line 48"/>
          <p:cNvSpPr>
            <a:spLocks noChangeShapeType="1"/>
          </p:cNvSpPr>
          <p:nvPr/>
        </p:nvSpPr>
        <p:spPr bwMode="auto">
          <a:xfrm>
            <a:off x="4352925" y="5130800"/>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15" name="Line 49"/>
          <p:cNvSpPr>
            <a:spLocks noChangeShapeType="1"/>
          </p:cNvSpPr>
          <p:nvPr/>
        </p:nvSpPr>
        <p:spPr bwMode="auto">
          <a:xfrm>
            <a:off x="4352925" y="4649788"/>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16" name="Line 50"/>
          <p:cNvSpPr>
            <a:spLocks noChangeShapeType="1"/>
          </p:cNvSpPr>
          <p:nvPr/>
        </p:nvSpPr>
        <p:spPr bwMode="auto">
          <a:xfrm>
            <a:off x="5149850" y="4649788"/>
            <a:ext cx="4429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17" name="Rectangle 51"/>
          <p:cNvSpPr>
            <a:spLocks noChangeArrowheads="1"/>
          </p:cNvSpPr>
          <p:nvPr/>
        </p:nvSpPr>
        <p:spPr bwMode="auto">
          <a:xfrm>
            <a:off x="7208838" y="4329113"/>
            <a:ext cx="531812" cy="962025"/>
          </a:xfrm>
          <a:prstGeom prst="rect">
            <a:avLst/>
          </a:prstGeom>
          <a:solidFill>
            <a:srgbClr val="DCDCE8"/>
          </a:solidFill>
          <a:ln w="12700">
            <a:solidFill>
              <a:schemeClr val="tx1"/>
            </a:solidFill>
            <a:miter lim="800000"/>
            <a:headEnd type="none" w="sm" len="sm"/>
            <a:tailEnd type="none" w="sm" len="sm"/>
          </a:ln>
        </p:spPr>
        <p:txBody>
          <a:bodyPr wrap="none" lIns="89844" tIns="44922" rIns="89844" bIns="44922">
            <a:spAutoFit/>
          </a:bodyPr>
          <a:lstStyle/>
          <a:p>
            <a:endParaRPr lang="en-US"/>
          </a:p>
        </p:txBody>
      </p:sp>
      <p:grpSp>
        <p:nvGrpSpPr>
          <p:cNvPr id="20518" name="Group 52"/>
          <p:cNvGrpSpPr>
            <a:grpSpLocks/>
          </p:cNvGrpSpPr>
          <p:nvPr>
            <p:custDataLst>
              <p:tags r:id="rId9"/>
            </p:custDataLst>
          </p:nvPr>
        </p:nvGrpSpPr>
        <p:grpSpPr bwMode="auto">
          <a:xfrm>
            <a:off x="7208838" y="5051425"/>
            <a:ext cx="88900" cy="160338"/>
            <a:chOff x="720" y="1872"/>
            <a:chExt cx="96" cy="192"/>
          </a:xfrm>
        </p:grpSpPr>
        <p:sp>
          <p:nvSpPr>
            <p:cNvPr id="20526" name="Line 53"/>
            <p:cNvSpPr>
              <a:spLocks noChangeShapeType="1"/>
            </p:cNvSpPr>
            <p:nvPr/>
          </p:nvSpPr>
          <p:spPr bwMode="auto">
            <a:xfrm>
              <a:off x="720" y="1872"/>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27" name="Line 54"/>
            <p:cNvSpPr>
              <a:spLocks noChangeShapeType="1"/>
            </p:cNvSpPr>
            <p:nvPr/>
          </p:nvSpPr>
          <p:spPr bwMode="auto">
            <a:xfrm flipH="1">
              <a:off x="720" y="1968"/>
              <a:ext cx="96" cy="9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grpSp>
      <p:sp>
        <p:nvSpPr>
          <p:cNvPr id="20519" name="Text Box 55"/>
          <p:cNvSpPr txBox="1">
            <a:spLocks noChangeArrowheads="1"/>
          </p:cNvSpPr>
          <p:nvPr/>
        </p:nvSpPr>
        <p:spPr bwMode="auto">
          <a:xfrm>
            <a:off x="7153275" y="4487863"/>
            <a:ext cx="25558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D</a:t>
            </a:r>
            <a:endParaRPr lang="en-US" sz="3200" b="1">
              <a:latin typeface="Arial Narrow" pitchFamily="34" charset="0"/>
            </a:endParaRPr>
          </a:p>
        </p:txBody>
      </p:sp>
      <p:sp>
        <p:nvSpPr>
          <p:cNvPr id="20520" name="Text Box 56"/>
          <p:cNvSpPr txBox="1">
            <a:spLocks noChangeArrowheads="1"/>
          </p:cNvSpPr>
          <p:nvPr/>
        </p:nvSpPr>
        <p:spPr bwMode="auto">
          <a:xfrm>
            <a:off x="7508875" y="4487863"/>
            <a:ext cx="2619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89844" tIns="44922" rIns="89844" bIns="44922">
            <a:spAutoFit/>
          </a:bodyPr>
          <a:lstStyle>
            <a:lvl1pPr defTabSz="912813">
              <a:defRPr sz="1000">
                <a:solidFill>
                  <a:schemeClr val="tx1"/>
                </a:solidFill>
                <a:latin typeface="Times New Roman" pitchFamily="18" charset="0"/>
              </a:defRPr>
            </a:lvl1pPr>
            <a:lvl2pPr marL="742950" indent="-285750" defTabSz="912813">
              <a:defRPr sz="1000">
                <a:solidFill>
                  <a:schemeClr val="tx1"/>
                </a:solidFill>
                <a:latin typeface="Times New Roman" pitchFamily="18" charset="0"/>
              </a:defRPr>
            </a:lvl2pPr>
            <a:lvl3pPr marL="1143000" indent="-228600" defTabSz="912813">
              <a:defRPr sz="1000">
                <a:solidFill>
                  <a:schemeClr val="tx1"/>
                </a:solidFill>
                <a:latin typeface="Times New Roman" pitchFamily="18" charset="0"/>
              </a:defRPr>
            </a:lvl3pPr>
            <a:lvl4pPr marL="1600200" indent="-228600" defTabSz="912813">
              <a:defRPr sz="1000">
                <a:solidFill>
                  <a:schemeClr val="tx1"/>
                </a:solidFill>
                <a:latin typeface="Times New Roman" pitchFamily="18" charset="0"/>
              </a:defRPr>
            </a:lvl4pPr>
            <a:lvl5pPr marL="2057400" indent="-228600" defTabSz="912813">
              <a:defRPr sz="1000">
                <a:solidFill>
                  <a:schemeClr val="tx1"/>
                </a:solidFill>
                <a:latin typeface="Times New Roman" pitchFamily="18" charset="0"/>
              </a:defRPr>
            </a:lvl5pPr>
            <a:lvl6pPr marL="2514600" indent="-228600" algn="ctr" defTabSz="912813" eaLnBrk="0" fontAlgn="base" hangingPunct="0">
              <a:spcBef>
                <a:spcPct val="0"/>
              </a:spcBef>
              <a:spcAft>
                <a:spcPct val="0"/>
              </a:spcAft>
              <a:defRPr sz="1000">
                <a:solidFill>
                  <a:schemeClr val="tx1"/>
                </a:solidFill>
                <a:latin typeface="Times New Roman" pitchFamily="18" charset="0"/>
              </a:defRPr>
            </a:lvl6pPr>
            <a:lvl7pPr marL="2971800" indent="-228600" algn="ctr" defTabSz="912813" eaLnBrk="0" fontAlgn="base" hangingPunct="0">
              <a:spcBef>
                <a:spcPct val="0"/>
              </a:spcBef>
              <a:spcAft>
                <a:spcPct val="0"/>
              </a:spcAft>
              <a:defRPr sz="1000">
                <a:solidFill>
                  <a:schemeClr val="tx1"/>
                </a:solidFill>
                <a:latin typeface="Times New Roman" pitchFamily="18" charset="0"/>
              </a:defRPr>
            </a:lvl7pPr>
            <a:lvl8pPr marL="3429000" indent="-228600" algn="ctr" defTabSz="912813" eaLnBrk="0" fontAlgn="base" hangingPunct="0">
              <a:spcBef>
                <a:spcPct val="0"/>
              </a:spcBef>
              <a:spcAft>
                <a:spcPct val="0"/>
              </a:spcAft>
              <a:defRPr sz="1000">
                <a:solidFill>
                  <a:schemeClr val="tx1"/>
                </a:solidFill>
                <a:latin typeface="Times New Roman" pitchFamily="18" charset="0"/>
              </a:defRPr>
            </a:lvl8pPr>
            <a:lvl9pPr marL="3886200" indent="-228600" algn="ctr" defTabSz="912813" eaLnBrk="0" fontAlgn="base" hangingPunct="0">
              <a:spcBef>
                <a:spcPct val="0"/>
              </a:spcBef>
              <a:spcAft>
                <a:spcPct val="0"/>
              </a:spcAft>
              <a:defRPr sz="1000">
                <a:solidFill>
                  <a:schemeClr val="tx1"/>
                </a:solidFill>
                <a:latin typeface="Times New Roman" pitchFamily="18" charset="0"/>
              </a:defRPr>
            </a:lvl9pPr>
          </a:lstStyle>
          <a:p>
            <a:r>
              <a:rPr lang="en-US" b="1">
                <a:latin typeface="Arial Narrow" pitchFamily="34" charset="0"/>
              </a:rPr>
              <a:t>Q</a:t>
            </a:r>
            <a:endParaRPr lang="en-US" sz="3200" b="1">
              <a:latin typeface="Arial Narrow" pitchFamily="34" charset="0"/>
            </a:endParaRPr>
          </a:p>
        </p:txBody>
      </p:sp>
      <p:sp>
        <p:nvSpPr>
          <p:cNvPr id="20521" name="Line 57"/>
          <p:cNvSpPr>
            <a:spLocks noChangeShapeType="1"/>
          </p:cNvSpPr>
          <p:nvPr/>
        </p:nvSpPr>
        <p:spPr bwMode="auto">
          <a:xfrm>
            <a:off x="6943725" y="5130800"/>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22" name="Line 58"/>
          <p:cNvSpPr>
            <a:spLocks noChangeShapeType="1"/>
          </p:cNvSpPr>
          <p:nvPr/>
        </p:nvSpPr>
        <p:spPr bwMode="auto">
          <a:xfrm>
            <a:off x="6943725" y="4649788"/>
            <a:ext cx="2651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20523" name="Line 59"/>
          <p:cNvSpPr>
            <a:spLocks noChangeShapeType="1"/>
          </p:cNvSpPr>
          <p:nvPr/>
        </p:nvSpPr>
        <p:spPr bwMode="auto">
          <a:xfrm>
            <a:off x="7740650" y="4649788"/>
            <a:ext cx="442913" cy="0"/>
          </a:xfrm>
          <a:prstGeom prst="line">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lIns="89844" tIns="44922" rIns="89844" bIns="44922">
            <a:spAutoFit/>
          </a:bodyPr>
          <a:lstStyle/>
          <a:p>
            <a:endParaRPr lang="en-US"/>
          </a:p>
        </p:txBody>
      </p:sp>
      <p:sp>
        <p:nvSpPr>
          <p:cNvPr id="60" name="Oval 12"/>
          <p:cNvSpPr>
            <a:spLocks noChangeArrowheads="1"/>
          </p:cNvSpPr>
          <p:nvPr/>
        </p:nvSpPr>
        <p:spPr bwMode="auto">
          <a:xfrm>
            <a:off x="627063" y="1389063"/>
            <a:ext cx="7381875" cy="1709737"/>
          </a:xfrm>
          <a:prstGeom prst="ellipse">
            <a:avLst/>
          </a:prstGeom>
          <a:noFill/>
          <a:ln w="25400" algn="ctr">
            <a:solidFill>
              <a:srgbClr val="FF0000"/>
            </a:solidFill>
            <a:round/>
            <a:headEnd/>
            <a:tailEnd/>
          </a:ln>
          <a:effectLst>
            <a:prstShdw prst="shdw17" dist="17961" dir="2700000">
              <a:srgbClr val="990000"/>
            </a:prstShdw>
          </a:effectLst>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 name="PPTShape_0"/>
          <p:cNvSpPr>
            <a:spLocks noChangeArrowheads="1"/>
          </p:cNvSpPr>
          <p:nvPr/>
        </p:nvSpPr>
        <p:spPr bwMode="auto">
          <a:xfrm>
            <a:off x="254000" y="3929063"/>
            <a:ext cx="8364538" cy="1709737"/>
          </a:xfrm>
          <a:prstGeom prst="ellipse">
            <a:avLst/>
          </a:prstGeom>
          <a:noFill/>
          <a:ln w="25400" algn="ctr">
            <a:solidFill>
              <a:srgbClr val="FF0000"/>
            </a:solidFill>
            <a:round/>
            <a:headEnd/>
            <a:tailEnd/>
          </a:ln>
          <a:effectLst>
            <a:prstShdw prst="shdw17" dist="17961" dir="2700000">
              <a:srgbClr val="990000"/>
            </a:prstShdw>
          </a:effectLst>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 name="Date Placeholder 1"/>
          <p:cNvSpPr>
            <a:spLocks noGrp="1"/>
          </p:cNvSpPr>
          <p:nvPr>
            <p:ph type="dt" sz="half" idx="10"/>
          </p:nvPr>
        </p:nvSpPr>
        <p:spPr/>
        <p:txBody>
          <a:bodyPr/>
          <a:lstStyle/>
          <a:p>
            <a:pPr>
              <a:defRPr/>
            </a:pPr>
            <a:r>
              <a:rPr lang="en-US"/>
              <a:t>EENG 4104        Timing Closure</a:t>
            </a:r>
            <a:endParaRPr lang="en-US" dirty="0"/>
          </a:p>
        </p:txBody>
      </p:sp>
      <p:sp>
        <p:nvSpPr>
          <p:cNvPr id="3" name="Footer Placeholder 2"/>
          <p:cNvSpPr>
            <a:spLocks noGrp="1"/>
          </p:cNvSpPr>
          <p:nvPr>
            <p:ph type="ftr" sz="quarter" idx="11"/>
          </p:nvPr>
        </p:nvSpPr>
        <p:spPr/>
        <p:txBody>
          <a:bodyPr/>
          <a:lstStyle/>
          <a:p>
            <a:pPr>
              <a:defRPr/>
            </a:pPr>
            <a:r>
              <a:rPr lang="en-US"/>
              <a:t>Dr. Abou-Auf</a:t>
            </a:r>
          </a:p>
        </p:txBody>
      </p:sp>
      <p:sp>
        <p:nvSpPr>
          <p:cNvPr id="4" name="Slide Number Placeholder 3"/>
          <p:cNvSpPr>
            <a:spLocks noGrp="1"/>
          </p:cNvSpPr>
          <p:nvPr>
            <p:ph type="sldNum" sz="quarter" idx="12"/>
          </p:nvPr>
        </p:nvSpPr>
        <p:spPr/>
        <p:txBody>
          <a:bodyPr/>
          <a:lstStyle/>
          <a:p>
            <a:pPr>
              <a:defRPr/>
            </a:pPr>
            <a:r>
              <a:rPr lang="en-US" dirty="0"/>
              <a:t> Fall 2016              Slide </a:t>
            </a:r>
            <a:fld id="{87D6642A-54A3-464B-8A76-3FCFC8AD3E0C}"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9510303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2000"/>
                                        <p:tgtEl>
                                          <p:spTgt spid="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2000"/>
                                        <p:tgtEl>
                                          <p:spTgt spid="61"/>
                                        </p:tgtEl>
                                      </p:cBhvr>
                                    </p:animEffect>
                                  </p:childTnLst>
                                </p:cTn>
                              </p:par>
                              <p:par>
                                <p:cTn id="13" presetID="11" presetClass="exit" presetSubtype="0" fill="hold" grpId="1" nodeType="withEffect">
                                  <p:stCondLst>
                                    <p:cond delay="0"/>
                                  </p:stCondLst>
                                  <p:childTnLst>
                                    <p:anim calcmode="discrete" valueType="str">
                                      <p:cBhvr>
                                        <p:cTn id="14" dur="1000"/>
                                        <p:tgtEl>
                                          <p:spTgt spid="60"/>
                                        </p:tgtEl>
                                        <p:attrNameLst>
                                          <p:attrName>style.visibility</p:attrName>
                                        </p:attrNameLst>
                                      </p:cBhvr>
                                      <p:tavLst>
                                        <p:tav tm="0">
                                          <p:val>
                                            <p:strVal val="hidden"/>
                                          </p:val>
                                        </p:tav>
                                        <p:tav tm="50000">
                                          <p:val>
                                            <p:strVal val="visible"/>
                                          </p:val>
                                        </p:tav>
                                      </p:tavLst>
                                    </p:anim>
                                    <p:set>
                                      <p:cBhvr>
                                        <p:cTn id="15" dur="1" fill="hold">
                                          <p:stCondLst>
                                            <p:cond delay="9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latin typeface="ArialMT"/>
              </a:rPr>
              <a:t>Problem</a:t>
            </a:r>
          </a:p>
          <a:p>
            <a:pPr lvl="1"/>
            <a:r>
              <a:rPr lang="en-US" dirty="0">
                <a:latin typeface="ArialMT"/>
              </a:rPr>
              <a:t>In designing ASIC/FPGA synchronous digital designs, from design entry to physical implementation, </a:t>
            </a:r>
            <a:r>
              <a:rPr lang="en-US" u="sng" dirty="0">
                <a:latin typeface="ArialMT"/>
              </a:rPr>
              <a:t>rarely</a:t>
            </a:r>
            <a:r>
              <a:rPr lang="en-US" dirty="0">
                <a:latin typeface="ArialMT"/>
              </a:rPr>
              <a:t> you achieve the required </a:t>
            </a:r>
            <a:r>
              <a:rPr lang="en-US" u="sng" dirty="0">
                <a:latin typeface="ArialMT"/>
              </a:rPr>
              <a:t>timing performance </a:t>
            </a:r>
            <a:r>
              <a:rPr lang="en-US" dirty="0">
                <a:latin typeface="ArialMT"/>
              </a:rPr>
              <a:t>of the design without iteration. </a:t>
            </a:r>
          </a:p>
          <a:p>
            <a:r>
              <a:rPr lang="en-US" dirty="0">
                <a:latin typeface="ArialMT"/>
              </a:rPr>
              <a:t>You often must go through numerous </a:t>
            </a:r>
            <a:r>
              <a:rPr lang="en-US" u="sng" dirty="0">
                <a:latin typeface="ArialMT"/>
              </a:rPr>
              <a:t>iterations</a:t>
            </a:r>
            <a:r>
              <a:rPr lang="en-US" dirty="0">
                <a:latin typeface="ArialMT"/>
              </a:rPr>
              <a:t> of the design cycle in order to achieve timing closure :</a:t>
            </a:r>
          </a:p>
          <a:p>
            <a:pPr lvl="1"/>
            <a:r>
              <a:rPr lang="en-US" dirty="0">
                <a:latin typeface="ArialMT"/>
              </a:rPr>
              <a:t>HDL design entry, </a:t>
            </a:r>
          </a:p>
          <a:p>
            <a:pPr lvl="1"/>
            <a:r>
              <a:rPr lang="en-US" dirty="0">
                <a:latin typeface="ArialMT"/>
              </a:rPr>
              <a:t>synthesis, </a:t>
            </a:r>
          </a:p>
          <a:p>
            <a:pPr lvl="1"/>
            <a:r>
              <a:rPr lang="en-US" dirty="0">
                <a:latin typeface="ArialMT"/>
              </a:rPr>
              <a:t>physical implementation (Place and Route) and </a:t>
            </a:r>
          </a:p>
          <a:p>
            <a:pPr lvl="1"/>
            <a:r>
              <a:rPr lang="en-US" dirty="0">
                <a:latin typeface="ArialMT"/>
              </a:rPr>
              <a:t>Static Timing Analysis</a:t>
            </a:r>
            <a:endParaRPr lang="en-US" dirty="0"/>
          </a:p>
          <a:p>
            <a:endParaRPr lang="en-US" dirty="0"/>
          </a:p>
        </p:txBody>
      </p:sp>
      <p:sp>
        <p:nvSpPr>
          <p:cNvPr id="4" name="Date Placeholder 3"/>
          <p:cNvSpPr>
            <a:spLocks noGrp="1"/>
          </p:cNvSpPr>
          <p:nvPr>
            <p:ph type="dt" sz="half" idx="10"/>
          </p:nvPr>
        </p:nvSpPr>
        <p:spPr/>
        <p:txBody>
          <a:bodyPr/>
          <a:lstStyle/>
          <a:p>
            <a:pPr>
              <a:defRPr/>
            </a:pPr>
            <a:r>
              <a:rPr lang="en-US"/>
              <a:t>EENG 4104        Timing Closure</a:t>
            </a:r>
            <a:endParaRPr lang="en-US" dirty="0"/>
          </a:p>
        </p:txBody>
      </p:sp>
      <p:sp>
        <p:nvSpPr>
          <p:cNvPr id="5" name="Slide Number Placeholder 4"/>
          <p:cNvSpPr>
            <a:spLocks noGrp="1"/>
          </p:cNvSpPr>
          <p:nvPr>
            <p:ph type="sldNum" sz="quarter" idx="12"/>
          </p:nvPr>
        </p:nvSpPr>
        <p:spPr/>
        <p:txBody>
          <a:bodyPr/>
          <a:lstStyle/>
          <a:p>
            <a:pPr>
              <a:defRPr/>
            </a:pPr>
            <a:r>
              <a:rPr lang="en-US" dirty="0"/>
              <a:t> Fall 2019              Slide </a:t>
            </a:r>
            <a:fld id="{5763B8B4-9F01-425C-8501-073C753F5481}" type="slidenum">
              <a:rPr lang="en-US"/>
              <a:pPr>
                <a:defRPr/>
              </a:pPr>
              <a:t>2</a:t>
            </a:fld>
            <a:endParaRPr lang="en-US" dirty="0"/>
          </a:p>
        </p:txBody>
      </p:sp>
      <p:sp>
        <p:nvSpPr>
          <p:cNvPr id="6" name="Footer Placeholder 5"/>
          <p:cNvSpPr>
            <a:spLocks noGrp="1"/>
          </p:cNvSpPr>
          <p:nvPr>
            <p:ph type="ftr" sz="quarter" idx="11"/>
          </p:nvPr>
        </p:nvSpPr>
        <p:spPr/>
        <p:txBody>
          <a:bodyPr/>
          <a:lstStyle/>
          <a:p>
            <a:pPr>
              <a:defRPr/>
            </a:pPr>
            <a:r>
              <a:rPr lang="en-US"/>
              <a:t>Dr. Abou-Auf</a:t>
            </a:r>
          </a:p>
        </p:txBody>
      </p:sp>
      <p:cxnSp>
        <p:nvCxnSpPr>
          <p:cNvPr id="8" name="Straight Arrow Connector 7">
            <a:extLst>
              <a:ext uri="{FF2B5EF4-FFF2-40B4-BE49-F238E27FC236}">
                <a16:creationId xmlns:a16="http://schemas.microsoft.com/office/drawing/2014/main" id="{6FB7C148-CF46-4028-9B6B-25CAC91B973F}"/>
              </a:ext>
            </a:extLst>
          </p:cNvPr>
          <p:cNvCxnSpPr/>
          <p:nvPr/>
        </p:nvCxnSpPr>
        <p:spPr bwMode="auto">
          <a:xfrm>
            <a:off x="533400" y="3429000"/>
            <a:ext cx="0" cy="990600"/>
          </a:xfrm>
          <a:prstGeom prst="straightConnector1">
            <a:avLst/>
          </a:prstGeom>
          <a:ln>
            <a:headEnd type="none" w="sm" len="sm"/>
            <a:tailEnd type="triangle"/>
          </a:ln>
        </p:spPr>
        <p:style>
          <a:lnRef idx="3">
            <a:schemeClr val="accent4"/>
          </a:lnRef>
          <a:fillRef idx="0">
            <a:schemeClr val="accent4"/>
          </a:fillRef>
          <a:effectRef idx="2">
            <a:schemeClr val="accent4"/>
          </a:effectRef>
          <a:fontRef idx="minor">
            <a:schemeClr val="tx1"/>
          </a:fontRef>
        </p:style>
      </p:cxnSp>
      <p:cxnSp>
        <p:nvCxnSpPr>
          <p:cNvPr id="24" name="Connector: Curved 23">
            <a:extLst>
              <a:ext uri="{FF2B5EF4-FFF2-40B4-BE49-F238E27FC236}">
                <a16:creationId xmlns:a16="http://schemas.microsoft.com/office/drawing/2014/main" id="{2DB56EAB-A5BC-4BDE-889D-D5650150E86F}"/>
              </a:ext>
            </a:extLst>
          </p:cNvPr>
          <p:cNvCxnSpPr>
            <a:cxnSpLocks/>
          </p:cNvCxnSpPr>
          <p:nvPr/>
        </p:nvCxnSpPr>
        <p:spPr bwMode="auto">
          <a:xfrm rot="16200000" flipV="1">
            <a:off x="5257800" y="3505200"/>
            <a:ext cx="1066800" cy="914400"/>
          </a:xfrm>
          <a:prstGeom prst="curvedConnector3">
            <a:avLst>
              <a:gd name="adj1" fmla="val 99421"/>
            </a:avLst>
          </a:prstGeom>
          <a:ln>
            <a:solidFill>
              <a:srgbClr val="FF0000"/>
            </a:solidFill>
            <a:headEnd type="none" w="sm" len="sm"/>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95426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45"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2000"/>
                                        <p:tgtEl>
                                          <p:spTgt spid="24"/>
                                        </p:tgtEl>
                                      </p:cBhvr>
                                    </p:animEffect>
                                    <p:anim calcmode="lin" valueType="num">
                                      <p:cBhvr>
                                        <p:cTn id="49" dur="2000" fill="hold"/>
                                        <p:tgtEl>
                                          <p:spTgt spid="24"/>
                                        </p:tgtEl>
                                        <p:attrNameLst>
                                          <p:attrName>ppt_w</p:attrName>
                                        </p:attrNameLst>
                                      </p:cBhvr>
                                      <p:tavLst>
                                        <p:tav tm="0" fmla="#ppt_w*sin(2.5*pi*$)">
                                          <p:val>
                                            <p:fltVal val="0"/>
                                          </p:val>
                                        </p:tav>
                                        <p:tav tm="100000">
                                          <p:val>
                                            <p:fltVal val="1"/>
                                          </p:val>
                                        </p:tav>
                                      </p:tavLst>
                                    </p:anim>
                                    <p:anim calcmode="lin" valueType="num">
                                      <p:cBhvr>
                                        <p:cTn id="50"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RTL--Pipelined</a:t>
            </a:r>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87D6642A-54A3-464B-8A76-3FCFC8AD3E0C}" type="slidenum">
              <a:rPr lang="en-US" smtClean="0"/>
              <a:pPr>
                <a:defRPr/>
              </a:pPr>
              <a:t>20</a:t>
            </a:fld>
            <a:endParaRPr lang="en-US" dirty="0"/>
          </a:p>
        </p:txBody>
      </p:sp>
      <p:pic>
        <p:nvPicPr>
          <p:cNvPr id="6" name="Picture 5"/>
          <p:cNvPicPr>
            <a:picLocks noChangeAspect="1"/>
          </p:cNvPicPr>
          <p:nvPr/>
        </p:nvPicPr>
        <p:blipFill>
          <a:blip r:embed="rId2"/>
          <a:stretch>
            <a:fillRect/>
          </a:stretch>
        </p:blipFill>
        <p:spPr>
          <a:xfrm>
            <a:off x="335117" y="1095440"/>
            <a:ext cx="8580283" cy="5355480"/>
          </a:xfrm>
          <a:prstGeom prst="rect">
            <a:avLst/>
          </a:prstGeom>
        </p:spPr>
      </p:pic>
    </p:spTree>
    <p:extLst>
      <p:ext uri="{BB962C8B-B14F-4D97-AF65-F5344CB8AC3E}">
        <p14:creationId xmlns:p14="http://schemas.microsoft.com/office/powerpoint/2010/main" val="12516637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Modified RTL—Post Synthesis</a:t>
            </a:r>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2016              Slide </a:t>
            </a:r>
            <a:fld id="{87D6642A-54A3-464B-8A76-3FCFC8AD3E0C}" type="slidenum">
              <a:rPr lang="en-US" smtClean="0"/>
              <a:pPr>
                <a:defRPr/>
              </a:pPr>
              <a:t>21</a:t>
            </a:fld>
            <a:endParaRPr lang="en-US" dirty="0"/>
          </a:p>
        </p:txBody>
      </p:sp>
      <p:pic>
        <p:nvPicPr>
          <p:cNvPr id="6" name="Picture 5"/>
          <p:cNvPicPr>
            <a:picLocks noChangeAspect="1"/>
          </p:cNvPicPr>
          <p:nvPr/>
        </p:nvPicPr>
        <p:blipFill>
          <a:blip r:embed="rId2"/>
          <a:stretch>
            <a:fillRect/>
          </a:stretch>
        </p:blipFill>
        <p:spPr>
          <a:xfrm>
            <a:off x="280871" y="1563420"/>
            <a:ext cx="8763000" cy="2383313"/>
          </a:xfrm>
          <a:prstGeom prst="rect">
            <a:avLst/>
          </a:prstGeom>
        </p:spPr>
      </p:pic>
      <p:sp>
        <p:nvSpPr>
          <p:cNvPr id="7" name="TextBox 6"/>
          <p:cNvSpPr txBox="1"/>
          <p:nvPr/>
        </p:nvSpPr>
        <p:spPr>
          <a:xfrm>
            <a:off x="1736059" y="3946733"/>
            <a:ext cx="5852628" cy="307777"/>
          </a:xfrm>
          <a:prstGeom prst="rect">
            <a:avLst/>
          </a:prstGeom>
          <a:noFill/>
        </p:spPr>
        <p:txBody>
          <a:bodyPr wrap="none" rtlCol="0">
            <a:spAutoFit/>
          </a:bodyPr>
          <a:lstStyle/>
          <a:p>
            <a:pPr algn="ctr"/>
            <a:r>
              <a:rPr lang="en-US" sz="1400" dirty="0"/>
              <a:t>Post-synthesis RTL View netlist for </a:t>
            </a:r>
            <a:r>
              <a:rPr lang="en-US" sz="1400" dirty="0" err="1"/>
              <a:t>add_three_numbers_pipe</a:t>
            </a:r>
            <a:r>
              <a:rPr lang="en-US" sz="1400" dirty="0"/>
              <a:t> example</a:t>
            </a:r>
          </a:p>
        </p:txBody>
      </p:sp>
    </p:spTree>
    <p:extLst>
      <p:ext uri="{BB962C8B-B14F-4D97-AF65-F5344CB8AC3E}">
        <p14:creationId xmlns:p14="http://schemas.microsoft.com/office/powerpoint/2010/main" val="5616614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report</a:t>
            </a:r>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87D6642A-54A3-464B-8A76-3FCFC8AD3E0C}" type="slidenum">
              <a:rPr lang="en-US" smtClean="0"/>
              <a:pPr>
                <a:defRPr/>
              </a:pPr>
              <a:t>22</a:t>
            </a:fld>
            <a:endParaRPr lang="en-US" dirty="0"/>
          </a:p>
        </p:txBody>
      </p:sp>
      <p:pic>
        <p:nvPicPr>
          <p:cNvPr id="6" name="Picture 5"/>
          <p:cNvPicPr>
            <a:picLocks noChangeAspect="1"/>
          </p:cNvPicPr>
          <p:nvPr/>
        </p:nvPicPr>
        <p:blipFill>
          <a:blip r:embed="rId2"/>
          <a:stretch>
            <a:fillRect/>
          </a:stretch>
        </p:blipFill>
        <p:spPr>
          <a:xfrm>
            <a:off x="1366837" y="1690687"/>
            <a:ext cx="6410325" cy="3476625"/>
          </a:xfrm>
          <a:prstGeom prst="rect">
            <a:avLst/>
          </a:prstGeom>
        </p:spPr>
      </p:pic>
      <p:sp>
        <p:nvSpPr>
          <p:cNvPr id="7" name="Line Callout 1 (No Border) 6"/>
          <p:cNvSpPr/>
          <p:nvPr/>
        </p:nvSpPr>
        <p:spPr bwMode="auto">
          <a:xfrm>
            <a:off x="6172200" y="3124200"/>
            <a:ext cx="1676400" cy="685800"/>
          </a:xfrm>
          <a:prstGeom prst="callout1">
            <a:avLst>
              <a:gd name="adj1" fmla="val 44724"/>
              <a:gd name="adj2" fmla="val -2666"/>
              <a:gd name="adj3" fmla="val -65955"/>
              <a:gd name="adj4" fmla="val -36048"/>
            </a:avLst>
          </a:prstGeom>
          <a:solidFill>
            <a:schemeClr val="accent1">
              <a:lumMod val="20000"/>
              <a:lumOff val="80000"/>
            </a:schemeClr>
          </a:solidFill>
          <a:ln w="12700" cap="flat" cmpd="sng" algn="ctr">
            <a:solidFill>
              <a:schemeClr val="tx1"/>
            </a:solidFill>
            <a:prstDash val="solid"/>
            <a:round/>
            <a:headEnd type="none" w="sm" len="sm"/>
            <a:tailEnd type="arrow"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t>
            </a:r>
            <a:r>
              <a:rPr kumimoji="0" lang="en-US" sz="1600" b="0" i="0" u="none" strike="noStrike" cap="none" normalizeH="0" baseline="0" dirty="0" err="1">
                <a:ln>
                  <a:noFill/>
                </a:ln>
                <a:solidFill>
                  <a:schemeClr val="tx1"/>
                </a:solidFill>
                <a:effectLst/>
                <a:latin typeface="Arial" charset="0"/>
              </a:rPr>
              <a:t>ve</a:t>
            </a:r>
            <a:r>
              <a:rPr kumimoji="0" lang="en-US" sz="1600" b="0" i="0" u="none" strike="noStrike" cap="none" normalizeH="0" baseline="0" dirty="0">
                <a:ln>
                  <a:noFill/>
                </a:ln>
                <a:solidFill>
                  <a:schemeClr val="tx1"/>
                </a:solidFill>
                <a:effectLst/>
                <a:latin typeface="Arial" charset="0"/>
              </a:rPr>
              <a:t> slack</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a:t>Timing met</a:t>
            </a:r>
            <a:endParaRPr kumimoji="0" lang="en-US"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6594553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 Slack</a:t>
            </a:r>
          </a:p>
        </p:txBody>
      </p:sp>
      <p:graphicFrame>
        <p:nvGraphicFramePr>
          <p:cNvPr id="7" name="Object 6"/>
          <p:cNvGraphicFramePr>
            <a:graphicFrameLocks noChangeAspect="1"/>
          </p:cNvGraphicFramePr>
          <p:nvPr/>
        </p:nvGraphicFramePr>
        <p:xfrm>
          <a:off x="304800" y="1130985"/>
          <a:ext cx="6465460" cy="5269815"/>
        </p:xfrm>
        <a:graphic>
          <a:graphicData uri="http://schemas.openxmlformats.org/presentationml/2006/ole">
            <mc:AlternateContent xmlns:mc="http://schemas.openxmlformats.org/markup-compatibility/2006">
              <mc:Choice xmlns:v="urn:schemas-microsoft-com:vml" Requires="v">
                <p:oleObj spid="_x0000_s11273" name="Visio" r:id="rId3" imgW="6560719" imgH="5232670" progId="Visio.Drawing.11">
                  <p:embed/>
                </p:oleObj>
              </mc:Choice>
              <mc:Fallback>
                <p:oleObj name="Visio" r:id="rId3" imgW="6560719" imgH="5232670" progId="Visio.Drawing.11">
                  <p:embed/>
                  <p:pic>
                    <p:nvPicPr>
                      <p:cNvPr id="0" name=""/>
                      <p:cNvPicPr/>
                      <p:nvPr/>
                    </p:nvPicPr>
                    <p:blipFill>
                      <a:blip r:embed="rId4"/>
                      <a:stretch>
                        <a:fillRect/>
                      </a:stretch>
                    </p:blipFill>
                    <p:spPr>
                      <a:xfrm>
                        <a:off x="304800" y="1130985"/>
                        <a:ext cx="6465460" cy="5269815"/>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dirty="0"/>
              <a:t> Fall 2019              Slide </a:t>
            </a:r>
            <a:fld id="{5763B8B4-9F01-425C-8501-073C753F5481}" type="slidenum">
              <a:rPr lang="en-US"/>
              <a:pPr>
                <a:defRPr/>
              </a:pPr>
              <a:t>23</a:t>
            </a:fld>
            <a:endParaRPr lang="en-US" dirty="0"/>
          </a:p>
        </p:txBody>
      </p:sp>
      <p:sp>
        <p:nvSpPr>
          <p:cNvPr id="4" name="Date Placeholder 3"/>
          <p:cNvSpPr>
            <a:spLocks noGrp="1"/>
          </p:cNvSpPr>
          <p:nvPr>
            <p:ph type="dt" sz="half" idx="10"/>
          </p:nvPr>
        </p:nvSpPr>
        <p:spPr/>
        <p:txBody>
          <a:bodyPr/>
          <a:lstStyle/>
          <a:p>
            <a:pPr>
              <a:defRPr/>
            </a:pPr>
            <a:r>
              <a:rPr lang="en-US"/>
              <a:t>EENG 4104        Timing Closure</a:t>
            </a:r>
            <a:endParaRPr lang="en-US" dirty="0"/>
          </a:p>
        </p:txBody>
      </p:sp>
      <p:sp>
        <p:nvSpPr>
          <p:cNvPr id="5" name="Footer Placeholder 4"/>
          <p:cNvSpPr>
            <a:spLocks noGrp="1"/>
          </p:cNvSpPr>
          <p:nvPr>
            <p:ph type="ftr" sz="quarter" idx="11"/>
          </p:nvPr>
        </p:nvSpPr>
        <p:spPr/>
        <p:txBody>
          <a:bodyPr/>
          <a:lstStyle/>
          <a:p>
            <a:pPr>
              <a:defRPr/>
            </a:pPr>
            <a:r>
              <a:rPr lang="en-US"/>
              <a:t>Dr. Abou-Auf</a:t>
            </a:r>
          </a:p>
        </p:txBody>
      </p:sp>
      <p:sp>
        <p:nvSpPr>
          <p:cNvPr id="8" name="TextBox 7"/>
          <p:cNvSpPr txBox="1"/>
          <p:nvPr/>
        </p:nvSpPr>
        <p:spPr>
          <a:xfrm>
            <a:off x="6019800" y="4267200"/>
            <a:ext cx="2590800" cy="1169551"/>
          </a:xfrm>
          <a:prstGeom prst="rect">
            <a:avLst/>
          </a:prstGeom>
          <a:noFill/>
        </p:spPr>
        <p:txBody>
          <a:bodyPr wrap="square" rtlCol="0">
            <a:spAutoFit/>
          </a:bodyPr>
          <a:lstStyle/>
          <a:p>
            <a:r>
              <a:rPr lang="en-US" sz="1400" dirty="0"/>
              <a:t>The critical path of the hold slack corresponds to </a:t>
            </a:r>
            <a:r>
              <a:rPr lang="en-US" sz="1400" u="sng" dirty="0"/>
              <a:t>minimum</a:t>
            </a:r>
            <a:r>
              <a:rPr lang="en-US" sz="1400" dirty="0"/>
              <a:t> propagation delay. </a:t>
            </a:r>
            <a:r>
              <a:rPr lang="en-US" sz="1400" dirty="0">
                <a:solidFill>
                  <a:srgbClr val="FF0000"/>
                </a:solidFill>
              </a:rPr>
              <a:t>Negative slack means timing violation and failure</a:t>
            </a:r>
            <a:r>
              <a:rPr lang="en-US" sz="1400" dirty="0"/>
              <a:t>.</a:t>
            </a:r>
          </a:p>
        </p:txBody>
      </p:sp>
      <mc:AlternateContent xmlns:mc="http://schemas.openxmlformats.org/markup-compatibility/2006" xmlns:a14="http://schemas.microsoft.com/office/drawing/2010/main">
        <mc:Choice Requires="a14">
          <p:sp>
            <p:nvSpPr>
              <p:cNvPr id="9" name="TextBox 8"/>
              <p:cNvSpPr txBox="1"/>
              <p:nvPr/>
            </p:nvSpPr>
            <p:spPr>
              <a:xfrm>
                <a:off x="1371600" y="5325904"/>
                <a:ext cx="218604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𝑠𝑙𝑎𝑐𝑘</m:t>
                          </m:r>
                        </m:e>
                        <m:sub>
                          <m:r>
                            <a:rPr lang="en-US" sz="1400" b="0" i="1" smtClean="0">
                              <a:latin typeface="Cambria Math" panose="02040503050406030204" pitchFamily="18" charset="0"/>
                            </a:rPr>
                            <m:t>h</m:t>
                          </m:r>
                        </m:sub>
                      </m:sSub>
                      <m:r>
                        <a:rPr lang="en-US" sz="1400" b="0" i="1" smtClean="0">
                          <a:latin typeface="Cambria Math" panose="02040503050406030204" pitchFamily="18" charset="0"/>
                        </a:rPr>
                        <m:t>=</m:t>
                      </m:r>
                      <m:r>
                        <m:rPr>
                          <m:sty m:val="p"/>
                        </m:rPr>
                        <a:rPr lang="en-US" sz="1400" b="0" i="0" smtClean="0">
                          <a:latin typeface="Cambria Math" panose="02040503050406030204" pitchFamily="18" charset="0"/>
                        </a:rPr>
                        <m:t>actual</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required</m:t>
                      </m:r>
                    </m:oMath>
                  </m:oMathPara>
                </a14:m>
                <a:endParaRPr lang="en-US" sz="1400" dirty="0"/>
              </a:p>
            </p:txBody>
          </p:sp>
        </mc:Choice>
        <mc:Fallback xmlns="">
          <p:sp>
            <p:nvSpPr>
              <p:cNvPr id="9" name="TextBox 8"/>
              <p:cNvSpPr txBox="1">
                <a:spLocks noRot="1" noChangeAspect="1" noMove="1" noResize="1" noEditPoints="1" noAdjustHandles="1" noChangeArrowheads="1" noChangeShapeType="1" noTextEdit="1"/>
              </p:cNvSpPr>
              <p:nvPr/>
            </p:nvSpPr>
            <p:spPr>
              <a:xfrm>
                <a:off x="1371600" y="5325904"/>
                <a:ext cx="2186048" cy="215444"/>
              </a:xfrm>
              <a:prstGeom prst="rect">
                <a:avLst/>
              </a:prstGeom>
              <a:blipFill rotWithShape="0">
                <a:blip r:embed="rId5"/>
                <a:stretch>
                  <a:fillRect l="-1114" r="-1671" b="-34286"/>
                </a:stretch>
              </a:blipFill>
            </p:spPr>
            <p:txBody>
              <a:bodyPr/>
              <a:lstStyle/>
              <a:p>
                <a:r>
                  <a:rPr lang="en-US">
                    <a:noFill/>
                  </a:rPr>
                  <a:t> </a:t>
                </a:r>
              </a:p>
            </p:txBody>
          </p:sp>
        </mc:Fallback>
      </mc:AlternateContent>
    </p:spTree>
    <p:extLst>
      <p:ext uri="{BB962C8B-B14F-4D97-AF65-F5344CB8AC3E}">
        <p14:creationId xmlns:p14="http://schemas.microsoft.com/office/powerpoint/2010/main" val="18143119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PPTShape_0"/>
          <p:cNvSpPr>
            <a:spLocks noGrp="1" noChangeArrowheads="1"/>
          </p:cNvSpPr>
          <p:nvPr>
            <p:ph type="title"/>
          </p:nvPr>
        </p:nvSpPr>
        <p:spPr/>
        <p:txBody>
          <a:bodyPr/>
          <a:lstStyle/>
          <a:p>
            <a:r>
              <a:rPr lang="en-US" dirty="0"/>
              <a:t>Three-Step Process for Timing Closure</a:t>
            </a:r>
          </a:p>
        </p:txBody>
      </p:sp>
      <p:sp>
        <p:nvSpPr>
          <p:cNvPr id="9219" name="Rectangle 5"/>
          <p:cNvSpPr>
            <a:spLocks noGrp="1" noChangeArrowheads="1"/>
          </p:cNvSpPr>
          <p:nvPr>
            <p:ph idx="1"/>
          </p:nvPr>
        </p:nvSpPr>
        <p:spPr/>
        <p:txBody>
          <a:bodyPr/>
          <a:lstStyle/>
          <a:p>
            <a:r>
              <a:rPr lang="en-US" dirty="0"/>
              <a:t>Constrain your design</a:t>
            </a:r>
          </a:p>
          <a:p>
            <a:pPr lvl="1"/>
            <a:r>
              <a:rPr lang="en-US" dirty="0"/>
              <a:t>Always use timing constraints, even when your timing objective is modest</a:t>
            </a:r>
          </a:p>
          <a:p>
            <a:pPr lvl="1"/>
            <a:r>
              <a:rPr lang="en-US" dirty="0"/>
              <a:t>Over-constraining gets you nothing, but costs extra PAR time. Unrealistic timing constraints will cause the tools to stop.</a:t>
            </a:r>
          </a:p>
          <a:p>
            <a:r>
              <a:rPr lang="en-US" dirty="0"/>
              <a:t>Timing Reports</a:t>
            </a:r>
          </a:p>
          <a:p>
            <a:pPr lvl="1"/>
            <a:r>
              <a:rPr lang="en-US" dirty="0"/>
              <a:t>Your synthesis tool’s timing report and the Post-Map Static Timing Report contain performance estimates</a:t>
            </a:r>
          </a:p>
          <a:p>
            <a:pPr lvl="1"/>
            <a:r>
              <a:rPr lang="en-US" dirty="0"/>
              <a:t>Both will tell you if your constraints are realistic</a:t>
            </a:r>
          </a:p>
          <a:p>
            <a:r>
              <a:rPr lang="en-US" dirty="0"/>
              <a:t>Timing Closure</a:t>
            </a:r>
          </a:p>
          <a:p>
            <a:pPr lvl="1"/>
            <a:r>
              <a:rPr lang="en-US" dirty="0"/>
              <a:t>After implementing, review the Post-Place &amp; Route Static Timing Report to determine if your objectives were met</a:t>
            </a:r>
          </a:p>
          <a:p>
            <a:pPr lvl="1"/>
            <a:r>
              <a:rPr lang="en-US" dirty="0"/>
              <a:t>If your constraints failed, use the Timing Report to determine the cause</a:t>
            </a:r>
          </a:p>
          <a:p>
            <a:endParaRPr lang="en-US" dirty="0"/>
          </a:p>
        </p:txBody>
      </p:sp>
      <p:sp>
        <p:nvSpPr>
          <p:cNvPr id="2" name="Slide Number Placeholder 1"/>
          <p:cNvSpPr>
            <a:spLocks noGrp="1"/>
          </p:cNvSpPr>
          <p:nvPr>
            <p:ph type="sldNum" sz="quarter" idx="12"/>
          </p:nvPr>
        </p:nvSpPr>
        <p:spPr/>
        <p:txBody>
          <a:bodyPr/>
          <a:lstStyle/>
          <a:p>
            <a:pPr>
              <a:defRPr/>
            </a:pPr>
            <a:r>
              <a:rPr lang="en-US" dirty="0"/>
              <a:t> Fall 2019              Slide </a:t>
            </a:r>
            <a:fld id="{5763B8B4-9F01-425C-8501-073C753F5481}" type="slidenum">
              <a:rPr lang="en-US"/>
              <a:pPr>
                <a:defRPr/>
              </a:pPr>
              <a:t>24</a:t>
            </a:fld>
            <a:endParaRPr lang="en-US" dirty="0"/>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Tree>
    <p:custDataLst>
      <p:tags r:id="rId1"/>
    </p:custDataLst>
    <p:extLst>
      <p:ext uri="{BB962C8B-B14F-4D97-AF65-F5344CB8AC3E}">
        <p14:creationId xmlns:p14="http://schemas.microsoft.com/office/powerpoint/2010/main" val="7560251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Timing Constraints </a:t>
            </a:r>
          </a:p>
        </p:txBody>
      </p:sp>
      <p:sp>
        <p:nvSpPr>
          <p:cNvPr id="3" name="Content Placeholder 2"/>
          <p:cNvSpPr>
            <a:spLocks noGrp="1"/>
          </p:cNvSpPr>
          <p:nvPr>
            <p:ph idx="1"/>
          </p:nvPr>
        </p:nvSpPr>
        <p:spPr/>
        <p:txBody>
          <a:bodyPr/>
          <a:lstStyle/>
          <a:p>
            <a:r>
              <a:rPr lang="en-US" dirty="0"/>
              <a:t>Timing constraints were introduced in the early 1990s. </a:t>
            </a:r>
          </a:p>
          <a:p>
            <a:pPr lvl="1"/>
            <a:r>
              <a:rPr lang="en-US" dirty="0"/>
              <a:t>These were mainly used for specifying design characteristics that could not be captured in the HDL and were used to drive synthesis tools, Synopsys Design Compiler.</a:t>
            </a:r>
          </a:p>
          <a:p>
            <a:pPr lvl="1"/>
            <a:r>
              <a:rPr lang="en-US" dirty="0"/>
              <a:t>When Synopsys </a:t>
            </a:r>
            <a:r>
              <a:rPr lang="en-US" dirty="0" err="1"/>
              <a:t>PrimeTime</a:t>
            </a:r>
            <a:r>
              <a:rPr lang="en-US" dirty="0"/>
              <a:t> incorporated the concept of </a:t>
            </a:r>
            <a:r>
              <a:rPr lang="en-US" dirty="0" err="1"/>
              <a:t>Tcl</a:t>
            </a:r>
            <a:r>
              <a:rPr lang="en-US" dirty="0"/>
              <a:t>, these constraints were modified to be an extension of the </a:t>
            </a:r>
            <a:r>
              <a:rPr lang="en-US" dirty="0" err="1"/>
              <a:t>Tcl</a:t>
            </a:r>
            <a:r>
              <a:rPr lang="en-US" dirty="0"/>
              <a:t> format. </a:t>
            </a:r>
          </a:p>
          <a:p>
            <a:pPr lvl="1"/>
            <a:r>
              <a:rPr lang="en-US" dirty="0"/>
              <a:t>This set was called SDC or Synopsys Design Constraints.	</a:t>
            </a:r>
          </a:p>
          <a:p>
            <a:r>
              <a:rPr lang="en-US" dirty="0"/>
              <a:t>SDC</a:t>
            </a:r>
          </a:p>
          <a:p>
            <a:pPr lvl="1"/>
            <a:r>
              <a:rPr lang="en-US" dirty="0"/>
              <a:t>SDC commands are based on “Tool Command Language” (</a:t>
            </a:r>
            <a:r>
              <a:rPr lang="en-US" dirty="0" err="1"/>
              <a:t>Tcl</a:t>
            </a:r>
            <a:r>
              <a:rPr lang="en-US" dirty="0"/>
              <a:t>).</a:t>
            </a:r>
          </a:p>
          <a:p>
            <a:pPr lvl="1"/>
            <a:r>
              <a:rPr lang="en-US" dirty="0"/>
              <a:t>SDC an extension to </a:t>
            </a:r>
            <a:r>
              <a:rPr lang="en-US" dirty="0" err="1"/>
              <a:t>Tcl</a:t>
            </a:r>
            <a:r>
              <a:rPr lang="en-US" dirty="0"/>
              <a:t>, tool-specific commands can be intermixed with native </a:t>
            </a:r>
            <a:r>
              <a:rPr lang="en-US" dirty="0" err="1"/>
              <a:t>Tcl</a:t>
            </a:r>
            <a:r>
              <a:rPr lang="en-US" dirty="0"/>
              <a:t> constructs like variable, expressions, statements, and subroutines, making it a very powerful language for implementation tools.</a:t>
            </a:r>
          </a:p>
          <a:p>
            <a:pPr lvl="1"/>
            <a:r>
              <a:rPr lang="en-US" dirty="0"/>
              <a:t>Today most implementation and STA tools use SDC as the standard format for capturing design intent for area, power, and performance.</a:t>
            </a:r>
          </a:p>
        </p:txBody>
      </p:sp>
      <p:sp>
        <p:nvSpPr>
          <p:cNvPr id="4" name="Date Placeholder 3"/>
          <p:cNvSpPr>
            <a:spLocks noGrp="1"/>
          </p:cNvSpPr>
          <p:nvPr>
            <p:ph type="dt" sz="half" idx="10"/>
          </p:nvPr>
        </p:nvSpPr>
        <p:spPr/>
        <p:txBody>
          <a:bodyPr/>
          <a:lstStyle/>
          <a:p>
            <a:pPr>
              <a:defRPr/>
            </a:pPr>
            <a:r>
              <a:rPr lang="en-US"/>
              <a:t>EENG 4104        Timing Closure</a:t>
            </a:r>
            <a:endParaRPr lang="en-US" dirty="0"/>
          </a:p>
        </p:txBody>
      </p:sp>
      <p:sp>
        <p:nvSpPr>
          <p:cNvPr id="6" name="Slide Number Placeholder 5"/>
          <p:cNvSpPr>
            <a:spLocks noGrp="1"/>
          </p:cNvSpPr>
          <p:nvPr>
            <p:ph type="sldNum" sz="quarter" idx="12"/>
          </p:nvPr>
        </p:nvSpPr>
        <p:spPr/>
        <p:txBody>
          <a:bodyPr/>
          <a:lstStyle/>
          <a:p>
            <a:pPr>
              <a:defRPr/>
            </a:pPr>
            <a:r>
              <a:rPr lang="en-US" dirty="0"/>
              <a:t> Fall 2019              Slide </a:t>
            </a:r>
            <a:fld id="{5763B8B4-9F01-425C-8501-073C753F5481}" type="slidenum">
              <a:rPr lang="en-US"/>
              <a:pPr>
                <a:defRPr/>
              </a:pPr>
              <a:t>25</a:t>
            </a:fld>
            <a:endParaRPr lang="en-US" dirty="0"/>
          </a:p>
        </p:txBody>
      </p:sp>
      <p:sp>
        <p:nvSpPr>
          <p:cNvPr id="5" name="Footer Placeholder 4"/>
          <p:cNvSpPr>
            <a:spLocks noGrp="1"/>
          </p:cNvSpPr>
          <p:nvPr>
            <p:ph type="ftr" sz="quarter" idx="11"/>
          </p:nvPr>
        </p:nvSpPr>
        <p:spPr/>
        <p:txBody>
          <a:bodyPr/>
          <a:lstStyle/>
          <a:p>
            <a:pPr>
              <a:defRPr/>
            </a:pPr>
            <a:r>
              <a:rPr lang="en-US"/>
              <a:t>Dr. Abou-Auf</a:t>
            </a:r>
          </a:p>
        </p:txBody>
      </p:sp>
    </p:spTree>
    <p:extLst>
      <p:ext uri="{BB962C8B-B14F-4D97-AF65-F5344CB8AC3E}">
        <p14:creationId xmlns:p14="http://schemas.microsoft.com/office/powerpoint/2010/main" val="11288318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clock constraint</a:t>
            </a:r>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87D6642A-54A3-464B-8A76-3FCFC8AD3E0C}" type="slidenum">
              <a:rPr lang="en-US" smtClean="0"/>
              <a:pPr>
                <a:defRPr/>
              </a:pPr>
              <a:t>26</a:t>
            </a:fld>
            <a:endParaRPr lang="en-US" dirty="0"/>
          </a:p>
        </p:txBody>
      </p:sp>
      <p:pic>
        <p:nvPicPr>
          <p:cNvPr id="7" name="Picture 6"/>
          <p:cNvPicPr>
            <a:picLocks noChangeAspect="1"/>
          </p:cNvPicPr>
          <p:nvPr/>
        </p:nvPicPr>
        <p:blipFill>
          <a:blip r:embed="rId2"/>
          <a:stretch>
            <a:fillRect/>
          </a:stretch>
        </p:blipFill>
        <p:spPr>
          <a:xfrm>
            <a:off x="1295400" y="1828800"/>
            <a:ext cx="6743700" cy="3657600"/>
          </a:xfrm>
          <a:prstGeom prst="rect">
            <a:avLst/>
          </a:prstGeom>
        </p:spPr>
      </p:pic>
    </p:spTree>
    <p:extLst>
      <p:ext uri="{BB962C8B-B14F-4D97-AF65-F5344CB8AC3E}">
        <p14:creationId xmlns:p14="http://schemas.microsoft.com/office/powerpoint/2010/main" val="3784554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lvl="1"/>
            <a:r>
              <a:rPr lang="en-US" sz="1600" dirty="0"/>
              <a:t>Figure shows an input path of the design under analysis (DUA). Flip- flop UFF0 is external to the design and provides data to the flip-flop UFF1 which is internal to the design. The data is connected through the input port INP1. </a:t>
            </a:r>
          </a:p>
          <a:p>
            <a:pPr lvl="1"/>
            <a:r>
              <a:rPr lang="en-US" sz="1600" dirty="0"/>
              <a:t>The clock definition for CLKA specifies the clock period, which is the total amount of time available between the two flip-flops UFF0 and UFF1. </a:t>
            </a:r>
          </a:p>
          <a:p>
            <a:pPr lvl="1"/>
            <a:r>
              <a:rPr lang="en-US" sz="1600" dirty="0"/>
              <a:t>The time taken by the external logic is Tclk2q, the CK to Q delay of the launch flip-flop UFF0, plus Tc1, the delay through the external combinational logic. </a:t>
            </a:r>
          </a:p>
          <a:p>
            <a:pPr lvl="1"/>
            <a:r>
              <a:rPr lang="en-US" sz="1600" dirty="0"/>
              <a:t>Thus, the delay specification on an input pin INP1 defines an external delay of Tclk2q plus Tc1. This delay is specified with respect to a clock, CLKA in this example. </a:t>
            </a:r>
          </a:p>
          <a:p>
            <a:pPr lvl="2"/>
            <a:r>
              <a:rPr lang="en-US" sz="1400" dirty="0"/>
              <a:t>set Tclk2q 0.9</a:t>
            </a:r>
            <a:br>
              <a:rPr lang="en-US" sz="1400" dirty="0"/>
            </a:br>
            <a:r>
              <a:rPr lang="en-US" sz="1400" dirty="0"/>
              <a:t>set Tc1 0.6</a:t>
            </a:r>
            <a:br>
              <a:rPr lang="en-US" sz="1400" dirty="0"/>
            </a:br>
            <a:r>
              <a:rPr lang="en-US" sz="1400" b="1" dirty="0" err="1"/>
              <a:t>set_input_delay</a:t>
            </a:r>
            <a:r>
              <a:rPr lang="en-US" sz="1400" dirty="0"/>
              <a:t> -</a:t>
            </a:r>
            <a:r>
              <a:rPr lang="en-US" sz="1400" b="1" dirty="0"/>
              <a:t>clock</a:t>
            </a:r>
            <a:r>
              <a:rPr lang="en-US" sz="1400" dirty="0"/>
              <a:t> CLKA -</a:t>
            </a:r>
            <a:r>
              <a:rPr lang="en-US" sz="1400" b="1" dirty="0"/>
              <a:t>max</a:t>
            </a:r>
            <a:r>
              <a:rPr lang="en-US" sz="1400" dirty="0"/>
              <a:t> [</a:t>
            </a:r>
            <a:r>
              <a:rPr lang="en-US" sz="1400" b="1" dirty="0"/>
              <a:t>expr</a:t>
            </a:r>
            <a:r>
              <a:rPr lang="en-US" sz="1400" dirty="0"/>
              <a:t> Tclk2q + Tc1] \ </a:t>
            </a:r>
          </a:p>
          <a:p>
            <a:pPr lvl="2"/>
            <a:r>
              <a:rPr lang="en-US" sz="1400" dirty="0"/>
              <a:t>[</a:t>
            </a:r>
            <a:r>
              <a:rPr lang="en-US" sz="1400" b="1" dirty="0" err="1"/>
              <a:t>get_ports</a:t>
            </a:r>
            <a:r>
              <a:rPr lang="en-US" sz="1400" dirty="0"/>
              <a:t> INP1] </a:t>
            </a:r>
          </a:p>
          <a:p>
            <a:pPr lvl="2"/>
            <a:endParaRPr lang="en-US" sz="1400" dirty="0"/>
          </a:p>
          <a:p>
            <a:pPr lvl="1"/>
            <a:endParaRPr lang="en-US" sz="1600" dirty="0"/>
          </a:p>
          <a:p>
            <a:endParaRPr lang="en-US" sz="1800" dirty="0"/>
          </a:p>
        </p:txBody>
      </p:sp>
      <p:pic>
        <p:nvPicPr>
          <p:cNvPr id="7" name="Picture 6"/>
          <p:cNvPicPr>
            <a:picLocks noChangeAspect="1"/>
          </p:cNvPicPr>
          <p:nvPr/>
        </p:nvPicPr>
        <p:blipFill rotWithShape="1">
          <a:blip r:embed="rId2"/>
          <a:srcRect b="3476"/>
          <a:stretch/>
        </p:blipFill>
        <p:spPr>
          <a:xfrm>
            <a:off x="3276600" y="4205997"/>
            <a:ext cx="4876800" cy="2194804"/>
          </a:xfrm>
          <a:prstGeom prst="rect">
            <a:avLst/>
          </a:prstGeom>
        </p:spPr>
      </p:pic>
      <p:sp>
        <p:nvSpPr>
          <p:cNvPr id="2" name="Title 1"/>
          <p:cNvSpPr>
            <a:spLocks noGrp="1"/>
          </p:cNvSpPr>
          <p:nvPr>
            <p:ph type="title"/>
          </p:nvPr>
        </p:nvSpPr>
        <p:spPr/>
        <p:txBody>
          <a:bodyPr/>
          <a:lstStyle/>
          <a:p>
            <a:r>
              <a:rPr lang="en-US" dirty="0"/>
              <a:t>Constraining Input Paths </a:t>
            </a:r>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5" name="Slide Number Placeholder 4"/>
          <p:cNvSpPr>
            <a:spLocks noGrp="1"/>
          </p:cNvSpPr>
          <p:nvPr>
            <p:ph type="sldNum" sz="quarter" idx="12"/>
          </p:nvPr>
        </p:nvSpPr>
        <p:spPr/>
        <p:txBody>
          <a:bodyPr/>
          <a:lstStyle/>
          <a:p>
            <a:pPr>
              <a:defRPr/>
            </a:pPr>
            <a:r>
              <a:rPr lang="en-US" dirty="0"/>
              <a:t> Fall 2019              Slide </a:t>
            </a:r>
            <a:fld id="{5763B8B4-9F01-425C-8501-073C753F5481}" type="slidenum">
              <a:rPr lang="en-US"/>
              <a:pPr>
                <a:defRPr/>
              </a:pPr>
              <a:t>27</a:t>
            </a:fld>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Tree>
    <p:extLst>
      <p:ext uri="{BB962C8B-B14F-4D97-AF65-F5344CB8AC3E}">
        <p14:creationId xmlns:p14="http://schemas.microsoft.com/office/powerpoint/2010/main" val="9322817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lvl="1"/>
            <a:r>
              <a:rPr lang="en-US" sz="1600" dirty="0"/>
              <a:t>Tc1 and Tc2 are the delays through the combinational logic.</a:t>
            </a:r>
          </a:p>
          <a:p>
            <a:pPr lvl="1"/>
            <a:r>
              <a:rPr lang="en-US" sz="1600" dirty="0"/>
              <a:t>The period for the clock CLKQ defines the total available time between the flip-flops UFF0 and UFF1.</a:t>
            </a:r>
          </a:p>
          <a:p>
            <a:pPr lvl="1"/>
            <a:r>
              <a:rPr lang="en-US" sz="1600" dirty="0"/>
              <a:t>The external logic has a total delay of Tc2 plus </a:t>
            </a:r>
            <a:r>
              <a:rPr lang="en-US" sz="1600" dirty="0" err="1"/>
              <a:t>Tsetup</a:t>
            </a:r>
            <a:r>
              <a:rPr lang="en-US" sz="1600" dirty="0"/>
              <a:t>. This total delay, Tc2 + </a:t>
            </a:r>
            <a:r>
              <a:rPr lang="en-US" sz="1600" dirty="0" err="1"/>
              <a:t>Tsetup</a:t>
            </a:r>
            <a:r>
              <a:rPr lang="en-US" sz="1600" dirty="0"/>
              <a:t>, has to be specified as part of the output delay specification. </a:t>
            </a:r>
          </a:p>
          <a:p>
            <a:pPr lvl="1"/>
            <a:r>
              <a:rPr lang="en-US" sz="1600" dirty="0"/>
              <a:t>Thus, </a:t>
            </a:r>
          </a:p>
          <a:p>
            <a:pPr lvl="2"/>
            <a:r>
              <a:rPr lang="en-US" sz="1400" dirty="0"/>
              <a:t>set </a:t>
            </a:r>
            <a:r>
              <a:rPr lang="en-US" sz="1400" dirty="0" err="1"/>
              <a:t>Tsetup</a:t>
            </a:r>
            <a:r>
              <a:rPr lang="en-US" sz="1400" dirty="0"/>
              <a:t> 1.1</a:t>
            </a:r>
            <a:br>
              <a:rPr lang="en-US" sz="1400" dirty="0"/>
            </a:br>
            <a:r>
              <a:rPr lang="en-US" sz="1400" dirty="0"/>
              <a:t>set Tc2 3.9</a:t>
            </a:r>
            <a:br>
              <a:rPr lang="en-US" sz="1400" dirty="0"/>
            </a:br>
            <a:r>
              <a:rPr lang="en-US" sz="1400" b="1" dirty="0" err="1"/>
              <a:t>set_output_delay</a:t>
            </a:r>
            <a:r>
              <a:rPr lang="en-US" sz="1400" dirty="0"/>
              <a:t> </a:t>
            </a:r>
            <a:r>
              <a:rPr lang="en-US" sz="1400" b="1" dirty="0"/>
              <a:t>-clock CLKQ –max </a:t>
            </a:r>
            <a:r>
              <a:rPr lang="en-US" sz="1400" dirty="0"/>
              <a:t>[</a:t>
            </a:r>
            <a:r>
              <a:rPr lang="en-US" sz="1400" b="1" dirty="0"/>
              <a:t>expr</a:t>
            </a:r>
            <a:r>
              <a:rPr lang="en-US" sz="1400" dirty="0"/>
              <a:t> Tc2 + </a:t>
            </a:r>
            <a:r>
              <a:rPr lang="en-US" sz="1400" dirty="0" err="1"/>
              <a:t>Tsetup</a:t>
            </a:r>
            <a:r>
              <a:rPr lang="en-US" sz="1400" dirty="0"/>
              <a:t>] \ </a:t>
            </a:r>
          </a:p>
          <a:p>
            <a:pPr lvl="2"/>
            <a:r>
              <a:rPr lang="en-US" sz="1400" dirty="0"/>
              <a:t>[</a:t>
            </a:r>
            <a:r>
              <a:rPr lang="en-US" sz="1400" b="1" dirty="0"/>
              <a:t>[</a:t>
            </a:r>
            <a:r>
              <a:rPr lang="en-US" sz="1400" b="1" dirty="0" err="1"/>
              <a:t>get_ports</a:t>
            </a:r>
            <a:r>
              <a:rPr lang="en-US" sz="1400" b="1" dirty="0"/>
              <a:t> OUTB</a:t>
            </a:r>
            <a:r>
              <a:rPr lang="en-US" sz="1400" dirty="0"/>
              <a:t>] </a:t>
            </a:r>
          </a:p>
          <a:p>
            <a:pPr lvl="2"/>
            <a:endParaRPr lang="en-US" sz="1400" dirty="0"/>
          </a:p>
          <a:p>
            <a:pPr lvl="1"/>
            <a:endParaRPr lang="en-US" sz="1600" dirty="0"/>
          </a:p>
          <a:p>
            <a:endParaRPr lang="en-US" sz="1800" dirty="0"/>
          </a:p>
        </p:txBody>
      </p:sp>
      <p:sp>
        <p:nvSpPr>
          <p:cNvPr id="2" name="Title 1"/>
          <p:cNvSpPr>
            <a:spLocks noGrp="1"/>
          </p:cNvSpPr>
          <p:nvPr>
            <p:ph type="title"/>
          </p:nvPr>
        </p:nvSpPr>
        <p:spPr/>
        <p:txBody>
          <a:bodyPr/>
          <a:lstStyle/>
          <a:p>
            <a:r>
              <a:rPr lang="en-US" dirty="0"/>
              <a:t>Constraining Output Paths </a:t>
            </a:r>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5" name="Slide Number Placeholder 4"/>
          <p:cNvSpPr>
            <a:spLocks noGrp="1"/>
          </p:cNvSpPr>
          <p:nvPr>
            <p:ph type="sldNum" sz="quarter" idx="12"/>
          </p:nvPr>
        </p:nvSpPr>
        <p:spPr/>
        <p:txBody>
          <a:bodyPr/>
          <a:lstStyle/>
          <a:p>
            <a:pPr>
              <a:defRPr/>
            </a:pPr>
            <a:r>
              <a:rPr lang="en-US" dirty="0"/>
              <a:t> Fall 2019              Slide </a:t>
            </a:r>
            <a:fld id="{5763B8B4-9F01-425C-8501-073C753F5481}" type="slidenum">
              <a:rPr lang="en-US"/>
              <a:pPr>
                <a:defRPr/>
              </a:pPr>
              <a:t>28</a:t>
            </a:fld>
            <a:endParaRPr lang="en-US" dirty="0"/>
          </a:p>
        </p:txBody>
      </p:sp>
      <p:sp>
        <p:nvSpPr>
          <p:cNvPr id="4" name="Footer Placeholder 3"/>
          <p:cNvSpPr>
            <a:spLocks noGrp="1"/>
          </p:cNvSpPr>
          <p:nvPr>
            <p:ph type="ftr" sz="quarter" idx="11"/>
          </p:nvPr>
        </p:nvSpPr>
        <p:spPr/>
        <p:txBody>
          <a:bodyPr/>
          <a:lstStyle/>
          <a:p>
            <a:pPr>
              <a:defRPr/>
            </a:pPr>
            <a:r>
              <a:rPr lang="en-US"/>
              <a:t>Dr. Abou-Auf</a:t>
            </a:r>
          </a:p>
        </p:txBody>
      </p:sp>
      <p:pic>
        <p:nvPicPr>
          <p:cNvPr id="6" name="Picture 5"/>
          <p:cNvPicPr>
            <a:picLocks noChangeAspect="1"/>
          </p:cNvPicPr>
          <p:nvPr/>
        </p:nvPicPr>
        <p:blipFill>
          <a:blip r:embed="rId2"/>
          <a:stretch>
            <a:fillRect/>
          </a:stretch>
        </p:blipFill>
        <p:spPr>
          <a:xfrm>
            <a:off x="3298458" y="4267200"/>
            <a:ext cx="5289684" cy="2057400"/>
          </a:xfrm>
          <a:prstGeom prst="rect">
            <a:avLst/>
          </a:prstGeom>
        </p:spPr>
      </p:pic>
    </p:spTree>
    <p:extLst>
      <p:ext uri="{BB962C8B-B14F-4D97-AF65-F5344CB8AC3E}">
        <p14:creationId xmlns:p14="http://schemas.microsoft.com/office/powerpoint/2010/main" val="2279430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Exceptions</a:t>
            </a:r>
          </a:p>
        </p:txBody>
      </p:sp>
      <p:sp>
        <p:nvSpPr>
          <p:cNvPr id="3" name="Date Placeholder 2"/>
          <p:cNvSpPr>
            <a:spLocks noGrp="1"/>
          </p:cNvSpPr>
          <p:nvPr>
            <p:ph type="dt" sz="half" idx="10"/>
          </p:nvPr>
        </p:nvSpPr>
        <p:spPr/>
        <p:txBody>
          <a:bodyPr/>
          <a:lstStyle/>
          <a:p>
            <a:pPr>
              <a:defRPr/>
            </a:pPr>
            <a:r>
              <a:rPr lang="en-US"/>
              <a:t>Timing Closure</a:t>
            </a:r>
            <a:endParaRPr lang="en-US" dirty="0"/>
          </a:p>
        </p:txBody>
      </p:sp>
      <p:sp>
        <p:nvSpPr>
          <p:cNvPr id="5" name="Slide Number Placeholder 4"/>
          <p:cNvSpPr>
            <a:spLocks noGrp="1"/>
          </p:cNvSpPr>
          <p:nvPr>
            <p:ph type="sldNum" sz="quarter" idx="12"/>
          </p:nvPr>
        </p:nvSpPr>
        <p:spPr/>
        <p:txBody>
          <a:bodyPr/>
          <a:lstStyle/>
          <a:p>
            <a:pPr>
              <a:defRPr/>
            </a:pPr>
            <a:r>
              <a:rPr lang="en-US" dirty="0"/>
              <a:t>               Slide </a:t>
            </a:r>
            <a:fld id="{87D6642A-54A3-464B-8A76-3FCFC8AD3E0C}" type="slidenum">
              <a:rPr lang="en-US" smtClean="0"/>
              <a:pPr>
                <a:defRPr/>
              </a:pPr>
              <a:t>29</a:t>
            </a:fld>
            <a:endParaRPr lang="en-US" dirty="0"/>
          </a:p>
        </p:txBody>
      </p:sp>
      <p:sp>
        <p:nvSpPr>
          <p:cNvPr id="6" name="TextBox 5"/>
          <p:cNvSpPr txBox="1"/>
          <p:nvPr/>
        </p:nvSpPr>
        <p:spPr>
          <a:xfrm>
            <a:off x="304800" y="1295400"/>
            <a:ext cx="8458200" cy="3539430"/>
          </a:xfrm>
          <a:prstGeom prst="rect">
            <a:avLst/>
          </a:prstGeom>
          <a:noFill/>
        </p:spPr>
        <p:txBody>
          <a:bodyPr wrap="square" rtlCol="0">
            <a:spAutoFit/>
          </a:bodyPr>
          <a:lstStyle/>
          <a:p>
            <a:r>
              <a:rPr lang="en-US" sz="1600" dirty="0"/>
              <a:t>So far we saw how you can constrain your clocks and ports to specify the timing</a:t>
            </a:r>
          </a:p>
          <a:p>
            <a:r>
              <a:rPr lang="en-US" sz="1600" dirty="0"/>
              <a:t>requirements for the design. However, even after setting these global requirements,</a:t>
            </a:r>
          </a:p>
          <a:p>
            <a:r>
              <a:rPr lang="en-US" sz="1600" dirty="0"/>
              <a:t>designers would want to make certain exclusions for certain paths. This may be</a:t>
            </a:r>
          </a:p>
          <a:p>
            <a:r>
              <a:rPr lang="en-US" sz="1600" dirty="0"/>
              <a:t>done to specify certain unique requirements on the paths or provide additional scope</a:t>
            </a:r>
          </a:p>
          <a:p>
            <a:r>
              <a:rPr lang="en-US" sz="1600" dirty="0"/>
              <a:t>for leniency. Such constraints are referred to as timing exceptions . There are three</a:t>
            </a:r>
          </a:p>
          <a:p>
            <a:r>
              <a:rPr lang="en-US" sz="1600" dirty="0"/>
              <a:t>kinds of timing exceptions:</a:t>
            </a:r>
          </a:p>
          <a:p>
            <a:pPr marL="342900" indent="-342900">
              <a:buFont typeface="+mj-lt"/>
              <a:buAutoNum type="arabicPeriod"/>
            </a:pPr>
            <a:r>
              <a:rPr lang="en-US" sz="1600" b="1" dirty="0"/>
              <a:t>False paths </a:t>
            </a:r>
            <a:r>
              <a:rPr lang="en-US" sz="1600" dirty="0"/>
              <a:t>– These are paths that don’t need to meet any timing requirements. Implementation tools ignore timing on such paths when constrained.</a:t>
            </a:r>
          </a:p>
          <a:p>
            <a:pPr marL="342900" indent="-342900">
              <a:buFont typeface="+mj-lt"/>
              <a:buAutoNum type="arabicPeriod"/>
            </a:pPr>
            <a:r>
              <a:rPr lang="en-US" sz="1600" b="1" dirty="0"/>
              <a:t>Multi cycle paths </a:t>
            </a:r>
            <a:r>
              <a:rPr lang="en-US" sz="1600" dirty="0"/>
              <a:t>– These are paths that need more than one cycle to propagate data. Implementation tools relax timing on such paths.</a:t>
            </a:r>
          </a:p>
          <a:p>
            <a:pPr marL="342900" indent="-342900">
              <a:buFont typeface="+mj-lt"/>
              <a:buAutoNum type="arabicPeriod"/>
            </a:pPr>
            <a:r>
              <a:rPr lang="en-US" sz="1600" b="1" dirty="0"/>
              <a:t>Min and max delay </a:t>
            </a:r>
            <a:r>
              <a:rPr lang="en-US" sz="1600" dirty="0"/>
              <a:t>– These are paths with specific maximum and minimum delay requirements and specified when designers want to override inferred setup and hold requirements.</a:t>
            </a:r>
          </a:p>
          <a:p>
            <a:endParaRPr lang="en-US" sz="1600" dirty="0"/>
          </a:p>
        </p:txBody>
      </p:sp>
    </p:spTree>
    <p:extLst>
      <p:ext uri="{BB962C8B-B14F-4D97-AF65-F5344CB8AC3E}">
        <p14:creationId xmlns:p14="http://schemas.microsoft.com/office/powerpoint/2010/main" val="28271467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Static Timing Analysis (STA) Flow</a:t>
            </a:r>
          </a:p>
        </p:txBody>
      </p:sp>
      <p:sp>
        <p:nvSpPr>
          <p:cNvPr id="9" name="Content Placeholder 8"/>
          <p:cNvSpPr>
            <a:spLocks noGrp="1"/>
          </p:cNvSpPr>
          <p:nvPr>
            <p:ph idx="1"/>
          </p:nvPr>
        </p:nvSpPr>
        <p:spPr>
          <a:xfrm>
            <a:off x="228601" y="1066800"/>
            <a:ext cx="4267200" cy="5334000"/>
          </a:xfrm>
        </p:spPr>
        <p:txBody>
          <a:bodyPr/>
          <a:lstStyle/>
          <a:p>
            <a:r>
              <a:rPr lang="en-US" sz="1800" dirty="0"/>
              <a:t>Static Timing Analysis (STA) Iterations</a:t>
            </a:r>
          </a:p>
          <a:p>
            <a:pPr lvl="1"/>
            <a:r>
              <a:rPr lang="en-US" sz="1600" dirty="0"/>
              <a:t>The external environment, including the clock definitions, are specified typically using Synopsys Design Constraint (SDC) or an equivalent format. SDC is a timing constraint specification language. </a:t>
            </a:r>
          </a:p>
          <a:p>
            <a:pPr lvl="1"/>
            <a:r>
              <a:rPr lang="en-US" sz="1600" dirty="0"/>
              <a:t>The timing reports are in ASCII form, typically with multiple columns, with each column showing one attribute of the path delay </a:t>
            </a:r>
          </a:p>
          <a:p>
            <a:endParaRPr lang="en-US" sz="1800" dirty="0"/>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5" name="Slide Number Placeholder 4"/>
          <p:cNvSpPr>
            <a:spLocks noGrp="1"/>
          </p:cNvSpPr>
          <p:nvPr>
            <p:ph type="sldNum" sz="quarter" idx="12"/>
          </p:nvPr>
        </p:nvSpPr>
        <p:spPr/>
        <p:txBody>
          <a:bodyPr/>
          <a:lstStyle/>
          <a:p>
            <a:pPr>
              <a:defRPr/>
            </a:pPr>
            <a:r>
              <a:rPr lang="en-US" dirty="0"/>
              <a:t>Fall 2019               Slide </a:t>
            </a:r>
            <a:fld id="{87D6642A-54A3-464B-8A76-3FCFC8AD3E0C}" type="slidenum">
              <a:rPr lang="en-US" smtClean="0"/>
              <a:pPr>
                <a:defRPr/>
              </a:pPr>
              <a:t>3</a:t>
            </a:fld>
            <a:endParaRPr lang="en-US" dirty="0"/>
          </a:p>
        </p:txBody>
      </p:sp>
      <p:sp>
        <p:nvSpPr>
          <p:cNvPr id="4" name="Footer Placeholder 3"/>
          <p:cNvSpPr>
            <a:spLocks noGrp="1"/>
          </p:cNvSpPr>
          <p:nvPr>
            <p:ph type="ftr" sz="quarter" idx="11"/>
          </p:nvPr>
        </p:nvSpPr>
        <p:spPr/>
        <p:txBody>
          <a:bodyPr/>
          <a:lstStyle/>
          <a:p>
            <a:pPr>
              <a:defRPr/>
            </a:pPr>
            <a:r>
              <a:rPr lang="en-US"/>
              <a:t>Dr. Abou-Auf</a:t>
            </a:r>
          </a:p>
        </p:txBody>
      </p:sp>
      <p:pic>
        <p:nvPicPr>
          <p:cNvPr id="11266" name="Picture 2" descr="Image result for static timing analysis 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058" y="1447800"/>
            <a:ext cx="4230442" cy="4648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urved Connector 6"/>
          <p:cNvCxnSpPr/>
          <p:nvPr/>
        </p:nvCxnSpPr>
        <p:spPr bwMode="auto">
          <a:xfrm rot="10800000">
            <a:off x="7048500" y="2286000"/>
            <a:ext cx="495300" cy="381000"/>
          </a:xfrm>
          <a:prstGeom prst="curvedConnector3">
            <a:avLst>
              <a:gd name="adj1" fmla="val 36154"/>
            </a:avLst>
          </a:prstGeom>
          <a:solidFill>
            <a:schemeClr val="accent1"/>
          </a:solidFill>
          <a:ln w="12700" cap="flat" cmpd="sng" algn="ctr">
            <a:solidFill>
              <a:schemeClr val="tx1"/>
            </a:solidFill>
            <a:prstDash val="solid"/>
            <a:round/>
            <a:headEnd type="none" w="sm" len="sm"/>
            <a:tailEnd type="triangle"/>
          </a:ln>
          <a:effectLst/>
        </p:spPr>
      </p:cxnSp>
      <p:cxnSp>
        <p:nvCxnSpPr>
          <p:cNvPr id="22" name="Curved Connector 21"/>
          <p:cNvCxnSpPr/>
          <p:nvPr/>
        </p:nvCxnSpPr>
        <p:spPr bwMode="auto">
          <a:xfrm rot="5400000">
            <a:off x="7543800" y="3124200"/>
            <a:ext cx="1295400" cy="1295400"/>
          </a:xfrm>
          <a:prstGeom prst="curvedConnector3">
            <a:avLst>
              <a:gd name="adj1" fmla="val 98824"/>
            </a:avLst>
          </a:prstGeom>
          <a:solidFill>
            <a:schemeClr val="accent1"/>
          </a:solidFill>
          <a:ln w="12700" cap="flat" cmpd="sng" algn="ctr">
            <a:solidFill>
              <a:schemeClr val="tx1"/>
            </a:solidFill>
            <a:prstDash val="solid"/>
            <a:round/>
            <a:headEnd type="none" w="sm" len="sm"/>
            <a:tailEnd type="triangle"/>
          </a:ln>
          <a:effectLst/>
        </p:spPr>
      </p:cxnSp>
      <p:sp>
        <p:nvSpPr>
          <p:cNvPr id="2" name="Oval 1">
            <a:extLst>
              <a:ext uri="{FF2B5EF4-FFF2-40B4-BE49-F238E27FC236}">
                <a16:creationId xmlns:a16="http://schemas.microsoft.com/office/drawing/2014/main" id="{F6759A6E-DF31-41AA-BEE7-947019B4A439}"/>
              </a:ext>
            </a:extLst>
          </p:cNvPr>
          <p:cNvSpPr/>
          <p:nvPr/>
        </p:nvSpPr>
        <p:spPr bwMode="auto">
          <a:xfrm>
            <a:off x="4876800" y="1981200"/>
            <a:ext cx="2438400" cy="685800"/>
          </a:xfrm>
          <a:prstGeom prst="ellipse">
            <a:avLst/>
          </a:prstGeom>
          <a:solidFill>
            <a:srgbClr val="FFC000">
              <a:alpha val="37000"/>
            </a:srgb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45144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t>
            </a:r>
            <a:r>
              <a:rPr lang="en-US" dirty="0" err="1"/>
              <a:t>set_false_path</a:t>
            </a:r>
            <a:endParaRPr lang="en-US" dirty="0"/>
          </a:p>
        </p:txBody>
      </p:sp>
      <p:sp>
        <p:nvSpPr>
          <p:cNvPr id="8" name="Content Placeholder 7"/>
          <p:cNvSpPr>
            <a:spLocks noGrp="1"/>
          </p:cNvSpPr>
          <p:nvPr>
            <p:ph idx="1"/>
          </p:nvPr>
        </p:nvSpPr>
        <p:spPr/>
        <p:txBody>
          <a:bodyPr/>
          <a:lstStyle/>
          <a:p>
            <a:r>
              <a:rPr lang="en-US" dirty="0"/>
              <a:t>By timing all the paths in the circuit the timing analyzer can determine all the critical paths in the circuit. </a:t>
            </a:r>
          </a:p>
          <a:p>
            <a:pPr lvl="1"/>
            <a:r>
              <a:rPr lang="en-US" dirty="0"/>
              <a:t>However, the circuit may have false paths, which are the paths in the circuit which are never exercised during normal circuit operation for any set of inputs.</a:t>
            </a:r>
          </a:p>
          <a:p>
            <a:pPr lvl="1"/>
            <a:r>
              <a:rPr lang="en-US" dirty="0"/>
              <a:t>STA (Static Timing Analysis) tools are able to identify simple false paths; however they are not able to identify all the false paths and sometimes report false paths as critical paths. Removal of false paths makes circuit testable and its timing performance predictable (sometimes faster) </a:t>
            </a:r>
          </a:p>
          <a:p>
            <a:endParaRPr lang="en-US" dirty="0"/>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5763B8B4-9F01-425C-8501-073C753F5481}" type="slidenum">
              <a:rPr lang="en-US"/>
              <a:pPr>
                <a:defRPr/>
              </a:pPr>
              <a:t>30</a:t>
            </a:fld>
            <a:endParaRPr lang="en-US" dirty="0"/>
          </a:p>
        </p:txBody>
      </p:sp>
      <p:pic>
        <p:nvPicPr>
          <p:cNvPr id="7" name="Picture 6"/>
          <p:cNvPicPr>
            <a:picLocks noChangeAspect="1"/>
          </p:cNvPicPr>
          <p:nvPr/>
        </p:nvPicPr>
        <p:blipFill rotWithShape="1">
          <a:blip r:embed="rId2"/>
          <a:srcRect t="92244"/>
          <a:stretch/>
        </p:blipFill>
        <p:spPr>
          <a:xfrm>
            <a:off x="228600" y="6019800"/>
            <a:ext cx="8601075" cy="223837"/>
          </a:xfrm>
          <a:prstGeom prst="rect">
            <a:avLst/>
          </a:prstGeom>
        </p:spPr>
      </p:pic>
      <p:pic>
        <p:nvPicPr>
          <p:cNvPr id="17410" name="Picture 2" descr="muxl &#10;mux2 &#10;Fig. 11.4 Combinational false path "/>
          <p:cNvPicPr>
            <a:picLocks noChangeAspect="1" noChangeArrowheads="1"/>
          </p:cNvPicPr>
          <p:nvPr/>
        </p:nvPicPr>
        <p:blipFill rotWithShape="1">
          <a:blip r:embed="rId3">
            <a:extLst>
              <a:ext uri="{28A0092B-C50C-407E-A947-70E740481C1C}">
                <a14:useLocalDpi xmlns:a14="http://schemas.microsoft.com/office/drawing/2010/main" val="0"/>
              </a:ext>
            </a:extLst>
          </a:blip>
          <a:srcRect l="6612" b="16742"/>
          <a:stretch/>
        </p:blipFill>
        <p:spPr bwMode="auto">
          <a:xfrm>
            <a:off x="1416876" y="3840275"/>
            <a:ext cx="6310248" cy="205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9291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t>
            </a:r>
            <a:r>
              <a:rPr lang="en-US" dirty="0" err="1"/>
              <a:t>set_multicycle_path</a:t>
            </a:r>
            <a:endParaRPr lang="en-US" dirty="0"/>
          </a:p>
        </p:txBody>
      </p:sp>
      <p:sp>
        <p:nvSpPr>
          <p:cNvPr id="3" name="Date Placeholder 2"/>
          <p:cNvSpPr>
            <a:spLocks noGrp="1"/>
          </p:cNvSpPr>
          <p:nvPr>
            <p:ph type="dt" sz="half" idx="10"/>
          </p:nvPr>
        </p:nvSpPr>
        <p:spPr/>
        <p:txBody>
          <a:bodyPr/>
          <a:lstStyle/>
          <a:p>
            <a:pPr>
              <a:defRPr/>
            </a:pPr>
            <a:r>
              <a:rPr lang="en-US"/>
              <a:t>EENG 4104        Timing Closure</a:t>
            </a:r>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
        <p:nvSpPr>
          <p:cNvPr id="5" name="Slide Number Placeholder 4"/>
          <p:cNvSpPr>
            <a:spLocks noGrp="1"/>
          </p:cNvSpPr>
          <p:nvPr>
            <p:ph type="sldNum" sz="quarter" idx="12"/>
          </p:nvPr>
        </p:nvSpPr>
        <p:spPr/>
        <p:txBody>
          <a:bodyPr/>
          <a:lstStyle/>
          <a:p>
            <a:pPr>
              <a:defRPr/>
            </a:pPr>
            <a:r>
              <a:rPr lang="en-US" dirty="0"/>
              <a:t> Fall 2019              Slide </a:t>
            </a:r>
            <a:fld id="{5763B8B4-9F01-425C-8501-073C753F5481}" type="slidenum">
              <a:rPr lang="en-US"/>
              <a:pPr>
                <a:defRPr/>
              </a:pPr>
              <a:t>31</a:t>
            </a:fld>
            <a:endParaRPr lang="en-US" dirty="0"/>
          </a:p>
        </p:txBody>
      </p:sp>
      <p:pic>
        <p:nvPicPr>
          <p:cNvPr id="10" name="Picture 9">
            <a:extLst>
              <a:ext uri="{FF2B5EF4-FFF2-40B4-BE49-F238E27FC236}">
                <a16:creationId xmlns:a16="http://schemas.microsoft.com/office/drawing/2014/main" id="{810DFF35-44A9-41DE-8B12-6A05C89FEAE6}"/>
              </a:ext>
            </a:extLst>
          </p:cNvPr>
          <p:cNvPicPr>
            <a:picLocks noChangeAspect="1"/>
          </p:cNvPicPr>
          <p:nvPr/>
        </p:nvPicPr>
        <p:blipFill rotWithShape="1">
          <a:blip r:embed="rId2"/>
          <a:srcRect b="22154"/>
          <a:stretch/>
        </p:blipFill>
        <p:spPr>
          <a:xfrm>
            <a:off x="304800" y="1143001"/>
            <a:ext cx="8240486" cy="838200"/>
          </a:xfrm>
          <a:prstGeom prst="rect">
            <a:avLst/>
          </a:prstGeom>
        </p:spPr>
      </p:pic>
      <p:pic>
        <p:nvPicPr>
          <p:cNvPr id="11" name="Picture 10">
            <a:extLst>
              <a:ext uri="{FF2B5EF4-FFF2-40B4-BE49-F238E27FC236}">
                <a16:creationId xmlns:a16="http://schemas.microsoft.com/office/drawing/2014/main" id="{2EE119C1-FCD4-4202-9510-D598C3FB8579}"/>
              </a:ext>
            </a:extLst>
          </p:cNvPr>
          <p:cNvPicPr>
            <a:picLocks noChangeAspect="1"/>
          </p:cNvPicPr>
          <p:nvPr/>
        </p:nvPicPr>
        <p:blipFill rotWithShape="1">
          <a:blip r:embed="rId3"/>
          <a:srcRect b="15224"/>
          <a:stretch/>
        </p:blipFill>
        <p:spPr>
          <a:xfrm>
            <a:off x="1143000" y="2335247"/>
            <a:ext cx="6705600" cy="2465353"/>
          </a:xfrm>
          <a:prstGeom prst="rect">
            <a:avLst/>
          </a:prstGeom>
        </p:spPr>
      </p:pic>
    </p:spTree>
    <p:extLst>
      <p:ext uri="{BB962C8B-B14F-4D97-AF65-F5344CB8AC3E}">
        <p14:creationId xmlns:p14="http://schemas.microsoft.com/office/powerpoint/2010/main" val="16617869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 and max delay</a:t>
            </a:r>
          </a:p>
        </p:txBody>
      </p:sp>
      <p:sp>
        <p:nvSpPr>
          <p:cNvPr id="3" name="Content Placeholder 2"/>
          <p:cNvSpPr>
            <a:spLocks noGrp="1"/>
          </p:cNvSpPr>
          <p:nvPr>
            <p:ph idx="1"/>
          </p:nvPr>
        </p:nvSpPr>
        <p:spPr/>
        <p:txBody>
          <a:bodyPr/>
          <a:lstStyle/>
          <a:p>
            <a:pPr lvl="1"/>
            <a:r>
              <a:rPr lang="en-US" dirty="0"/>
              <a:t>Point-to-point paths can be constrained by using the </a:t>
            </a:r>
          </a:p>
          <a:p>
            <a:pPr lvl="2"/>
            <a:r>
              <a:rPr lang="en-US" b="1" dirty="0" err="1"/>
              <a:t>set_min_delay</a:t>
            </a:r>
            <a:r>
              <a:rPr lang="en-US" dirty="0"/>
              <a:t> and	</a:t>
            </a:r>
          </a:p>
          <a:p>
            <a:pPr lvl="2"/>
            <a:r>
              <a:rPr lang="en-US" b="1" dirty="0" err="1"/>
              <a:t>set_max_delay</a:t>
            </a:r>
            <a:endParaRPr lang="en-US" b="1" dirty="0"/>
          </a:p>
          <a:p>
            <a:pPr lvl="1"/>
            <a:r>
              <a:rPr lang="en-US" dirty="0"/>
              <a:t>This constraint overrides any default single cycle timing paths and any multicycle path constraints for such paths.</a:t>
            </a:r>
          </a:p>
          <a:p>
            <a:pPr lvl="1"/>
            <a:endParaRPr lang="en-US" dirty="0"/>
          </a:p>
          <a:p>
            <a:pPr lvl="1"/>
            <a:endParaRPr lang="en-US" dirty="0"/>
          </a:p>
          <a:p>
            <a:pPr lvl="1"/>
            <a:endParaRPr lang="en-US" dirty="0"/>
          </a:p>
          <a:p>
            <a:pPr lvl="1"/>
            <a:endParaRPr lang="en-US" dirty="0"/>
          </a:p>
          <a:p>
            <a:pPr lvl="1"/>
            <a:endParaRPr lang="en-US" dirty="0"/>
          </a:p>
          <a:p>
            <a:pPr lvl="1"/>
            <a:r>
              <a:rPr lang="en-US" dirty="0"/>
              <a:t>One can also specify similar point-to-point constraints from one clock to another clock.</a:t>
            </a:r>
          </a:p>
          <a:p>
            <a:pPr lvl="1"/>
            <a:endParaRPr lang="en-US" dirty="0"/>
          </a:p>
        </p:txBody>
      </p:sp>
      <p:sp>
        <p:nvSpPr>
          <p:cNvPr id="4" name="Date Placeholder 3"/>
          <p:cNvSpPr>
            <a:spLocks noGrp="1"/>
          </p:cNvSpPr>
          <p:nvPr>
            <p:ph type="dt" sz="half" idx="10"/>
          </p:nvPr>
        </p:nvSpPr>
        <p:spPr/>
        <p:txBody>
          <a:bodyPr/>
          <a:lstStyle/>
          <a:p>
            <a:pPr>
              <a:defRPr/>
            </a:pPr>
            <a:r>
              <a:rPr lang="en-US"/>
              <a:t>Timing Closure</a:t>
            </a:r>
            <a:endParaRPr lang="en-US" dirty="0"/>
          </a:p>
        </p:txBody>
      </p:sp>
      <p:sp>
        <p:nvSpPr>
          <p:cNvPr id="6" name="Slide Number Placeholder 5"/>
          <p:cNvSpPr>
            <a:spLocks noGrp="1"/>
          </p:cNvSpPr>
          <p:nvPr>
            <p:ph type="sldNum" sz="quarter" idx="12"/>
          </p:nvPr>
        </p:nvSpPr>
        <p:spPr/>
        <p:txBody>
          <a:bodyPr/>
          <a:lstStyle/>
          <a:p>
            <a:pPr>
              <a:defRPr/>
            </a:pPr>
            <a:r>
              <a:rPr lang="en-US" dirty="0"/>
              <a:t>               Slide </a:t>
            </a:r>
            <a:fld id="{D078B582-BB4C-415F-BFF0-3D4AC656DF29}" type="slidenum">
              <a:rPr lang="en-US" smtClean="0"/>
              <a:pPr>
                <a:defRPr/>
              </a:pPr>
              <a:t>32</a:t>
            </a:fld>
            <a:endParaRPr lang="en-US" dirty="0"/>
          </a:p>
        </p:txBody>
      </p:sp>
      <p:pic>
        <p:nvPicPr>
          <p:cNvPr id="7" name="Picture 6"/>
          <p:cNvPicPr>
            <a:picLocks noChangeAspect="1"/>
          </p:cNvPicPr>
          <p:nvPr/>
        </p:nvPicPr>
        <p:blipFill>
          <a:blip r:embed="rId2"/>
          <a:stretch>
            <a:fillRect/>
          </a:stretch>
        </p:blipFill>
        <p:spPr>
          <a:xfrm>
            <a:off x="1490662" y="2676525"/>
            <a:ext cx="6162675" cy="1504950"/>
          </a:xfrm>
          <a:prstGeom prst="rect">
            <a:avLst/>
          </a:prstGeom>
        </p:spPr>
      </p:pic>
      <p:pic>
        <p:nvPicPr>
          <p:cNvPr id="8" name="Picture 7"/>
          <p:cNvPicPr>
            <a:picLocks noChangeAspect="1"/>
          </p:cNvPicPr>
          <p:nvPr/>
        </p:nvPicPr>
        <p:blipFill>
          <a:blip r:embed="rId3"/>
          <a:stretch>
            <a:fillRect/>
          </a:stretch>
        </p:blipFill>
        <p:spPr>
          <a:xfrm>
            <a:off x="1504950" y="4800600"/>
            <a:ext cx="6057900" cy="1485900"/>
          </a:xfrm>
          <a:prstGeom prst="rect">
            <a:avLst/>
          </a:prstGeom>
        </p:spPr>
      </p:pic>
    </p:spTree>
    <p:extLst>
      <p:ext uri="{BB962C8B-B14F-4D97-AF65-F5344CB8AC3E}">
        <p14:creationId xmlns:p14="http://schemas.microsoft.com/office/powerpoint/2010/main" val="1825350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Closure: Case 1 (Issue)</a:t>
            </a:r>
          </a:p>
        </p:txBody>
      </p:sp>
      <p:sp>
        <p:nvSpPr>
          <p:cNvPr id="4" name="Date Placeholder 3"/>
          <p:cNvSpPr>
            <a:spLocks noGrp="1"/>
          </p:cNvSpPr>
          <p:nvPr>
            <p:ph type="dt" sz="half" idx="10"/>
          </p:nvPr>
        </p:nvSpPr>
        <p:spPr/>
        <p:txBody>
          <a:bodyPr/>
          <a:lstStyle/>
          <a:p>
            <a:pPr>
              <a:defRPr/>
            </a:pPr>
            <a:r>
              <a:rPr lang="en-US"/>
              <a:t>EENG 4104        Timing Closure</a:t>
            </a:r>
            <a:endParaRPr lang="en-US" dirty="0"/>
          </a:p>
        </p:txBody>
      </p:sp>
      <p:sp>
        <p:nvSpPr>
          <p:cNvPr id="5" name="Footer Placeholder 4"/>
          <p:cNvSpPr>
            <a:spLocks noGrp="1"/>
          </p:cNvSpPr>
          <p:nvPr>
            <p:ph type="ftr" sz="quarter" idx="11"/>
          </p:nvPr>
        </p:nvSpPr>
        <p:spPr/>
        <p:txBody>
          <a:bodyPr/>
          <a:lstStyle/>
          <a:p>
            <a:pPr>
              <a:defRPr/>
            </a:pPr>
            <a:r>
              <a:rPr lang="en-US"/>
              <a:t>Dr. Abou-Auf</a:t>
            </a:r>
          </a:p>
        </p:txBody>
      </p:sp>
      <p:sp>
        <p:nvSpPr>
          <p:cNvPr id="6" name="Slide Number Placeholder 5"/>
          <p:cNvSpPr>
            <a:spLocks noGrp="1"/>
          </p:cNvSpPr>
          <p:nvPr>
            <p:ph type="sldNum" sz="quarter" idx="12"/>
          </p:nvPr>
        </p:nvSpPr>
        <p:spPr/>
        <p:txBody>
          <a:bodyPr/>
          <a:lstStyle/>
          <a:p>
            <a:pPr>
              <a:defRPr/>
            </a:pPr>
            <a:r>
              <a:rPr lang="en-US" dirty="0"/>
              <a:t> Fall 2019              Slide </a:t>
            </a:r>
            <a:fld id="{D078B582-BB4C-415F-BFF0-3D4AC656DF29}" type="slidenum">
              <a:rPr lang="en-US" smtClean="0"/>
              <a:pPr>
                <a:defRPr/>
              </a:pPr>
              <a:t>33</a:t>
            </a:fld>
            <a:endParaRPr lang="en-US" dirty="0"/>
          </a:p>
        </p:txBody>
      </p:sp>
      <p:pic>
        <p:nvPicPr>
          <p:cNvPr id="7" name="Picture 6"/>
          <p:cNvPicPr>
            <a:picLocks noChangeAspect="1"/>
          </p:cNvPicPr>
          <p:nvPr/>
        </p:nvPicPr>
        <p:blipFill>
          <a:blip r:embed="rId2"/>
          <a:stretch>
            <a:fillRect/>
          </a:stretch>
        </p:blipFill>
        <p:spPr>
          <a:xfrm>
            <a:off x="685800" y="1066800"/>
            <a:ext cx="7716867" cy="5396828"/>
          </a:xfrm>
          <a:prstGeom prst="rect">
            <a:avLst/>
          </a:prstGeom>
        </p:spPr>
      </p:pic>
    </p:spTree>
    <p:extLst>
      <p:ext uri="{BB962C8B-B14F-4D97-AF65-F5344CB8AC3E}">
        <p14:creationId xmlns:p14="http://schemas.microsoft.com/office/powerpoint/2010/main" val="11470418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990600" y="0"/>
            <a:ext cx="7315200" cy="990600"/>
          </a:xfrm>
        </p:spPr>
        <p:txBody>
          <a:bodyPr/>
          <a:lstStyle/>
          <a:p>
            <a:pPr eaLnBrk="1" hangingPunct="1"/>
            <a:r>
              <a:rPr lang="en-US"/>
              <a:t>Cross-Probing</a:t>
            </a:r>
          </a:p>
        </p:txBody>
      </p:sp>
      <p:sp>
        <p:nvSpPr>
          <p:cNvPr id="11267" name="Rectangle 4"/>
          <p:cNvSpPr>
            <a:spLocks noGrp="1" noChangeArrowheads="1"/>
          </p:cNvSpPr>
          <p:nvPr>
            <p:ph type="body" idx="1"/>
          </p:nvPr>
        </p:nvSpPr>
        <p:spPr>
          <a:xfrm>
            <a:off x="381000" y="1081087"/>
            <a:ext cx="8226425" cy="1814513"/>
          </a:xfrm>
        </p:spPr>
        <p:txBody>
          <a:bodyPr/>
          <a:lstStyle/>
          <a:p>
            <a:pPr eaLnBrk="1" hangingPunct="1"/>
            <a:r>
              <a:rPr lang="en-US" dirty="0"/>
              <a:t>Shows the placement of logic in a delay path</a:t>
            </a:r>
          </a:p>
          <a:p>
            <a:pPr lvl="1" eaLnBrk="1" hangingPunct="1"/>
            <a:r>
              <a:rPr lang="en-US" dirty="0"/>
              <a:t>Right-click on the delay path to see this option</a:t>
            </a:r>
          </a:p>
          <a:p>
            <a:pPr lvl="1" eaLnBrk="1" hangingPunct="1"/>
            <a:r>
              <a:rPr lang="en-US" dirty="0"/>
              <a:t>The FPGA Editor view is used for seeing the actual placement and routing used</a:t>
            </a:r>
          </a:p>
          <a:p>
            <a:pPr lvl="1" eaLnBrk="1" hangingPunct="1"/>
            <a:r>
              <a:rPr lang="en-US" dirty="0"/>
              <a:t>The Technology view shows logical path through components</a:t>
            </a:r>
          </a:p>
        </p:txBody>
      </p:sp>
      <p:grpSp>
        <p:nvGrpSpPr>
          <p:cNvPr id="2" name="Group 7"/>
          <p:cNvGrpSpPr>
            <a:grpSpLocks/>
          </p:cNvGrpSpPr>
          <p:nvPr>
            <p:custDataLst>
              <p:tags r:id="rId2"/>
            </p:custDataLst>
          </p:nvPr>
        </p:nvGrpSpPr>
        <p:grpSpPr bwMode="auto">
          <a:xfrm>
            <a:off x="838200" y="3057894"/>
            <a:ext cx="4705350" cy="3032125"/>
            <a:chOff x="1828803" y="3429002"/>
            <a:chExt cx="4705731" cy="3031998"/>
          </a:xfrm>
        </p:grpSpPr>
        <p:pic>
          <p:nvPicPr>
            <p:cNvPr id="11269" name="Picture 6" descr="twx_xprobe.jpg"/>
            <p:cNvPicPr>
              <a:picLocks noChangeAspect="1"/>
            </p:cNvPicPr>
            <p:nvPr/>
          </p:nvPicPr>
          <p:blipFill>
            <a:blip r:embed="rId6"/>
            <a:srcRect/>
            <a:stretch>
              <a:fillRect/>
            </a:stretch>
          </p:blipFill>
          <p:spPr bwMode="auto">
            <a:xfrm>
              <a:off x="1828803" y="3429002"/>
              <a:ext cx="4705731" cy="3031998"/>
            </a:xfrm>
            <a:prstGeom prst="rect">
              <a:avLst/>
            </a:prstGeom>
            <a:noFill/>
            <a:ln w="9525">
              <a:solidFill>
                <a:schemeClr val="tx1"/>
              </a:solidFill>
              <a:miter lim="800000"/>
              <a:headEnd/>
              <a:tailEnd/>
            </a:ln>
          </p:spPr>
        </p:pic>
        <p:sp>
          <p:nvSpPr>
            <p:cNvPr id="11270" name="Rectangle 6"/>
            <p:cNvSpPr>
              <a:spLocks noChangeArrowheads="1"/>
            </p:cNvSpPr>
            <p:nvPr/>
          </p:nvSpPr>
          <p:spPr bwMode="auto">
            <a:xfrm>
              <a:off x="3827175" y="4024886"/>
              <a:ext cx="2266950" cy="466725"/>
            </a:xfrm>
            <a:prstGeom prst="rect">
              <a:avLst/>
            </a:prstGeom>
            <a:noFill/>
            <a:ln w="25400" algn="ctr">
              <a:solidFill>
                <a:srgbClr val="0000FF"/>
              </a:solidFill>
              <a:miter lim="800000"/>
              <a:headEnd/>
              <a:tailEnd/>
            </a:ln>
          </p:spPr>
          <p:txBody>
            <a:bodyPr wrap="none" anchor="ctr">
              <a:spAutoFit/>
            </a:bodyPr>
            <a:lstStyle/>
            <a:p>
              <a:endParaRPr lang="en-US"/>
            </a:p>
          </p:txBody>
        </p:sp>
      </p:grpSp>
      <p:pic>
        <p:nvPicPr>
          <p:cNvPr id="8" name="Picture 5" descr="paths2"/>
          <p:cNvPicPr>
            <a:picLocks noChangeAspect="1" noChangeArrowheads="1"/>
          </p:cNvPicPr>
          <p:nvPr>
            <p:custDataLst>
              <p:tags r:id="rId3"/>
            </p:custDataLst>
          </p:nvPr>
        </p:nvPicPr>
        <p:blipFill>
          <a:blip r:embed="rId7"/>
          <a:srcRect/>
          <a:stretch>
            <a:fillRect/>
          </a:stretch>
        </p:blipFill>
        <p:spPr bwMode="auto">
          <a:xfrm>
            <a:off x="6248400" y="3057894"/>
            <a:ext cx="1914525" cy="2886075"/>
          </a:xfrm>
          <a:prstGeom prst="rect">
            <a:avLst/>
          </a:prstGeom>
          <a:noFill/>
          <a:ln w="9525">
            <a:solidFill>
              <a:schemeClr val="tx1"/>
            </a:solidFill>
            <a:miter lim="800000"/>
            <a:headEnd/>
            <a:tailEnd/>
          </a:ln>
        </p:spPr>
      </p:pic>
      <p:sp>
        <p:nvSpPr>
          <p:cNvPr id="12" name="Date Placeholder 3"/>
          <p:cNvSpPr>
            <a:spLocks noGrp="1"/>
          </p:cNvSpPr>
          <p:nvPr>
            <p:ph type="dt" sz="half" idx="10"/>
          </p:nvPr>
        </p:nvSpPr>
        <p:spPr>
          <a:xfrm>
            <a:off x="76200" y="6553200"/>
            <a:ext cx="3048000" cy="304800"/>
          </a:xfrm>
        </p:spPr>
        <p:txBody>
          <a:bodyPr/>
          <a:lstStyle/>
          <a:p>
            <a:pPr>
              <a:defRPr/>
            </a:pPr>
            <a:r>
              <a:rPr lang="en-US"/>
              <a:t>EENG 4104        Timing Closure</a:t>
            </a:r>
            <a:endParaRPr lang="en-US" dirty="0"/>
          </a:p>
        </p:txBody>
      </p:sp>
      <p:sp>
        <p:nvSpPr>
          <p:cNvPr id="13" name="Footer Placeholder 4"/>
          <p:cNvSpPr>
            <a:spLocks noGrp="1"/>
          </p:cNvSpPr>
          <p:nvPr>
            <p:ph type="ftr" sz="quarter" idx="11"/>
          </p:nvPr>
        </p:nvSpPr>
        <p:spPr>
          <a:xfrm>
            <a:off x="3733800" y="6553200"/>
            <a:ext cx="1600200" cy="304800"/>
          </a:xfrm>
        </p:spPr>
        <p:txBody>
          <a:bodyPr/>
          <a:lstStyle/>
          <a:p>
            <a:pPr>
              <a:defRPr/>
            </a:pPr>
            <a:r>
              <a:rPr lang="en-US"/>
              <a:t>Dr. Abou-Auf</a:t>
            </a:r>
          </a:p>
        </p:txBody>
      </p:sp>
      <p:sp>
        <p:nvSpPr>
          <p:cNvPr id="14" name="Slide Number Placeholder 5"/>
          <p:cNvSpPr>
            <a:spLocks noGrp="1"/>
          </p:cNvSpPr>
          <p:nvPr>
            <p:ph type="sldNum" sz="quarter" idx="12"/>
          </p:nvPr>
        </p:nvSpPr>
        <p:spPr>
          <a:xfrm>
            <a:off x="7315200" y="6553200"/>
            <a:ext cx="1752600" cy="304800"/>
          </a:xfrm>
        </p:spPr>
        <p:txBody>
          <a:bodyPr/>
          <a:lstStyle/>
          <a:p>
            <a:pPr>
              <a:defRPr/>
            </a:pPr>
            <a:r>
              <a:rPr lang="en-US" dirty="0"/>
              <a:t> Fall 2019              Slide 48</a:t>
            </a:r>
          </a:p>
        </p:txBody>
      </p:sp>
    </p:spTree>
    <p:custDataLst>
      <p:tags r:id="rId1"/>
    </p:custDataLst>
    <p:extLst>
      <p:ext uri="{BB962C8B-B14F-4D97-AF65-F5344CB8AC3E}">
        <p14:creationId xmlns:p14="http://schemas.microsoft.com/office/powerpoint/2010/main" val="9554303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Cause</a:t>
            </a:r>
          </a:p>
        </p:txBody>
      </p:sp>
      <p:sp>
        <p:nvSpPr>
          <p:cNvPr id="3" name="Content Placeholder 2"/>
          <p:cNvSpPr>
            <a:spLocks noGrp="1"/>
          </p:cNvSpPr>
          <p:nvPr>
            <p:ph idx="1"/>
          </p:nvPr>
        </p:nvSpPr>
        <p:spPr/>
        <p:txBody>
          <a:bodyPr/>
          <a:lstStyle/>
          <a:p>
            <a:r>
              <a:rPr lang="en-US" dirty="0"/>
              <a:t>Probable Cause</a:t>
            </a:r>
          </a:p>
          <a:p>
            <a:pPr lvl="1"/>
            <a:r>
              <a:rPr lang="en-US" dirty="0"/>
              <a:t>The Timing Report shows that the only variable in the path is the route between the RAM and DSP. This confirms that placement is most likely the issue with this failing path. </a:t>
            </a:r>
          </a:p>
          <a:p>
            <a:r>
              <a:rPr lang="en-US" dirty="0"/>
              <a:t>Viewing Path</a:t>
            </a:r>
          </a:p>
        </p:txBody>
      </p:sp>
      <p:sp>
        <p:nvSpPr>
          <p:cNvPr id="4" name="Date Placeholder 3"/>
          <p:cNvSpPr>
            <a:spLocks noGrp="1"/>
          </p:cNvSpPr>
          <p:nvPr>
            <p:ph type="dt" sz="half" idx="10"/>
          </p:nvPr>
        </p:nvSpPr>
        <p:spPr/>
        <p:txBody>
          <a:bodyPr/>
          <a:lstStyle/>
          <a:p>
            <a:pPr>
              <a:defRPr/>
            </a:pPr>
            <a:r>
              <a:rPr lang="en-US"/>
              <a:t>EENG 4104        Timing Closure</a:t>
            </a:r>
            <a:endParaRPr lang="en-US" dirty="0"/>
          </a:p>
        </p:txBody>
      </p:sp>
      <p:sp>
        <p:nvSpPr>
          <p:cNvPr id="5" name="Footer Placeholder 4"/>
          <p:cNvSpPr>
            <a:spLocks noGrp="1"/>
          </p:cNvSpPr>
          <p:nvPr>
            <p:ph type="ftr" sz="quarter" idx="11"/>
          </p:nvPr>
        </p:nvSpPr>
        <p:spPr/>
        <p:txBody>
          <a:bodyPr/>
          <a:lstStyle/>
          <a:p>
            <a:pPr>
              <a:defRPr/>
            </a:pPr>
            <a:r>
              <a:rPr lang="en-US"/>
              <a:t>Dr. Abou-Auf</a:t>
            </a:r>
          </a:p>
        </p:txBody>
      </p:sp>
      <p:sp>
        <p:nvSpPr>
          <p:cNvPr id="6" name="Slide Number Placeholder 5"/>
          <p:cNvSpPr>
            <a:spLocks noGrp="1"/>
          </p:cNvSpPr>
          <p:nvPr>
            <p:ph type="sldNum" sz="quarter" idx="12"/>
          </p:nvPr>
        </p:nvSpPr>
        <p:spPr/>
        <p:txBody>
          <a:bodyPr/>
          <a:lstStyle/>
          <a:p>
            <a:pPr>
              <a:defRPr/>
            </a:pPr>
            <a:r>
              <a:rPr lang="en-US" dirty="0"/>
              <a:t> Fall 2019              Slide </a:t>
            </a:r>
            <a:fld id="{D078B582-BB4C-415F-BFF0-3D4AC656DF29}" type="slidenum">
              <a:rPr lang="en-US" smtClean="0"/>
              <a:pPr>
                <a:defRPr/>
              </a:pPr>
              <a:t>35</a:t>
            </a:fld>
            <a:endParaRPr lang="en-US" dirty="0"/>
          </a:p>
        </p:txBody>
      </p:sp>
      <p:pic>
        <p:nvPicPr>
          <p:cNvPr id="7" name="Picture 6"/>
          <p:cNvPicPr>
            <a:picLocks noChangeAspect="1"/>
          </p:cNvPicPr>
          <p:nvPr/>
        </p:nvPicPr>
        <p:blipFill>
          <a:blip r:embed="rId3"/>
          <a:stretch>
            <a:fillRect/>
          </a:stretch>
        </p:blipFill>
        <p:spPr>
          <a:xfrm>
            <a:off x="800100" y="2971800"/>
            <a:ext cx="7543800" cy="1727200"/>
          </a:xfrm>
          <a:prstGeom prst="rect">
            <a:avLst/>
          </a:prstGeom>
        </p:spPr>
      </p:pic>
      <p:pic>
        <p:nvPicPr>
          <p:cNvPr id="8" name="Picture 7"/>
          <p:cNvPicPr>
            <a:picLocks noChangeAspect="1"/>
          </p:cNvPicPr>
          <p:nvPr/>
        </p:nvPicPr>
        <p:blipFill>
          <a:blip r:embed="rId4"/>
          <a:stretch>
            <a:fillRect/>
          </a:stretch>
        </p:blipFill>
        <p:spPr>
          <a:xfrm>
            <a:off x="723900" y="4699000"/>
            <a:ext cx="7683500" cy="1778000"/>
          </a:xfrm>
          <a:prstGeom prst="rect">
            <a:avLst/>
          </a:prstGeom>
        </p:spPr>
      </p:pic>
    </p:spTree>
    <p:extLst>
      <p:ext uri="{BB962C8B-B14F-4D97-AF65-F5344CB8AC3E}">
        <p14:creationId xmlns:p14="http://schemas.microsoft.com/office/powerpoint/2010/main" val="3722284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Closure: Case 1 (Solutions)</a:t>
            </a:r>
          </a:p>
        </p:txBody>
      </p:sp>
      <p:sp>
        <p:nvSpPr>
          <p:cNvPr id="3" name="Content Placeholder 2"/>
          <p:cNvSpPr>
            <a:spLocks noGrp="1"/>
          </p:cNvSpPr>
          <p:nvPr>
            <p:ph idx="1"/>
          </p:nvPr>
        </p:nvSpPr>
        <p:spPr/>
        <p:txBody>
          <a:bodyPr/>
          <a:lstStyle/>
          <a:p>
            <a:r>
              <a:rPr lang="en-US" dirty="0"/>
              <a:t>To achieve timing closure, place the DSP and RAM on the same side of the device:</a:t>
            </a:r>
          </a:p>
          <a:p>
            <a:pPr marL="800100" lvl="1" indent="-342900">
              <a:buFont typeface="+mj-lt"/>
              <a:buAutoNum type="arabicPeriod"/>
            </a:pPr>
            <a:r>
              <a:rPr lang="en-US" u="sng" dirty="0"/>
              <a:t>Layout Constraint</a:t>
            </a:r>
            <a:r>
              <a:rPr lang="en-US" dirty="0"/>
              <a:t>: Create physical location constraints (LOC) for the DSP and RAM so the instances have a LOC constraint applied in order to achieve timing closure. </a:t>
            </a:r>
          </a:p>
          <a:p>
            <a:pPr marL="800100" lvl="1" indent="-342900">
              <a:buFont typeface="+mj-lt"/>
              <a:buAutoNum type="arabicPeriod"/>
            </a:pPr>
            <a:r>
              <a:rPr lang="en-US" u="sng" dirty="0"/>
              <a:t>Layout Constraint</a:t>
            </a:r>
            <a:r>
              <a:rPr lang="en-US" dirty="0"/>
              <a:t>: Create AREA GROUP constraints to lock logic to a specific area of a clock region. </a:t>
            </a:r>
          </a:p>
          <a:p>
            <a:pPr marL="800100" lvl="1" indent="-342900">
              <a:buFont typeface="+mj-lt"/>
              <a:buAutoNum type="arabicPeriod"/>
            </a:pPr>
            <a:r>
              <a:rPr lang="en-US" u="sng" dirty="0"/>
              <a:t>Synthesis</a:t>
            </a:r>
            <a:r>
              <a:rPr lang="en-US" dirty="0"/>
              <a:t>: Apply a </a:t>
            </a:r>
            <a:r>
              <a:rPr lang="en-US" dirty="0" err="1">
                <a:latin typeface="Courier Code" panose="02000509000000000000" pitchFamily="49" charset="0"/>
              </a:rPr>
              <a:t>set_max_delay</a:t>
            </a:r>
            <a:r>
              <a:rPr lang="en-US" dirty="0"/>
              <a:t> constrain on the path between the RAM and DSP, giving it a higher precedence than the </a:t>
            </a:r>
            <a:r>
              <a:rPr lang="en-US" dirty="0" err="1">
                <a:latin typeface="Courier Code" panose="02000509000000000000" pitchFamily="49" charset="0"/>
              </a:rPr>
              <a:t>create_clock</a:t>
            </a:r>
            <a:r>
              <a:rPr lang="en-US" dirty="0"/>
              <a:t> constraint. </a:t>
            </a:r>
          </a:p>
          <a:p>
            <a:pPr marL="800100" lvl="1" indent="-342900">
              <a:buFont typeface="+mj-lt"/>
              <a:buAutoNum type="arabicPeriod"/>
            </a:pPr>
            <a:r>
              <a:rPr lang="en-US" u="sng" dirty="0"/>
              <a:t>RTL Change</a:t>
            </a:r>
            <a:r>
              <a:rPr lang="en-US" dirty="0"/>
              <a:t>: Pipeline the logic between the RAM and DSP blocks to give the placer tool maximum flexibility in  timing closure for the full design. </a:t>
            </a:r>
          </a:p>
          <a:p>
            <a:pPr marL="800100" lvl="1" indent="-342900">
              <a:buFont typeface="+mj-lt"/>
              <a:buAutoNum type="arabicPeriod"/>
            </a:pPr>
            <a:endParaRPr lang="en-US" dirty="0"/>
          </a:p>
        </p:txBody>
      </p:sp>
      <p:sp>
        <p:nvSpPr>
          <p:cNvPr id="4" name="Date Placeholder 3"/>
          <p:cNvSpPr>
            <a:spLocks noGrp="1"/>
          </p:cNvSpPr>
          <p:nvPr>
            <p:ph type="dt" sz="half" idx="10"/>
          </p:nvPr>
        </p:nvSpPr>
        <p:spPr/>
        <p:txBody>
          <a:bodyPr/>
          <a:lstStyle/>
          <a:p>
            <a:pPr>
              <a:defRPr/>
            </a:pPr>
            <a:r>
              <a:rPr lang="en-US"/>
              <a:t>EENG 4104        Timing Closure</a:t>
            </a:r>
            <a:endParaRPr lang="en-US" dirty="0"/>
          </a:p>
        </p:txBody>
      </p:sp>
      <p:sp>
        <p:nvSpPr>
          <p:cNvPr id="5" name="Footer Placeholder 4"/>
          <p:cNvSpPr>
            <a:spLocks noGrp="1"/>
          </p:cNvSpPr>
          <p:nvPr>
            <p:ph type="ftr" sz="quarter" idx="11"/>
          </p:nvPr>
        </p:nvSpPr>
        <p:spPr/>
        <p:txBody>
          <a:bodyPr/>
          <a:lstStyle/>
          <a:p>
            <a:pPr>
              <a:defRPr/>
            </a:pPr>
            <a:r>
              <a:rPr lang="en-US"/>
              <a:t>Dr. Abou-Auf</a:t>
            </a:r>
          </a:p>
        </p:txBody>
      </p:sp>
      <p:sp>
        <p:nvSpPr>
          <p:cNvPr id="6" name="Slide Number Placeholder 5"/>
          <p:cNvSpPr>
            <a:spLocks noGrp="1"/>
          </p:cNvSpPr>
          <p:nvPr>
            <p:ph type="sldNum" sz="quarter" idx="12"/>
          </p:nvPr>
        </p:nvSpPr>
        <p:spPr/>
        <p:txBody>
          <a:bodyPr/>
          <a:lstStyle/>
          <a:p>
            <a:pPr>
              <a:defRPr/>
            </a:pPr>
            <a:r>
              <a:rPr lang="en-US" dirty="0"/>
              <a:t> Fall 2019              Slide </a:t>
            </a:r>
            <a:fld id="{D078B582-BB4C-415F-BFF0-3D4AC656DF29}" type="slidenum">
              <a:rPr lang="en-US" smtClean="0"/>
              <a:pPr>
                <a:defRPr/>
              </a:pPr>
              <a:t>36</a:t>
            </a:fld>
            <a:endParaRPr lang="en-US" dirty="0"/>
          </a:p>
        </p:txBody>
      </p:sp>
    </p:spTree>
    <p:extLst>
      <p:ext uri="{BB962C8B-B14F-4D97-AF65-F5344CB8AC3E}">
        <p14:creationId xmlns:p14="http://schemas.microsoft.com/office/powerpoint/2010/main" val="4238971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Timing Closure: Case 2 (Issue)</a:t>
            </a:r>
          </a:p>
        </p:txBody>
      </p:sp>
      <p:sp>
        <p:nvSpPr>
          <p:cNvPr id="20483" name="Rectangle 3"/>
          <p:cNvSpPr>
            <a:spLocks noGrp="1" noChangeArrowheads="1"/>
          </p:cNvSpPr>
          <p:nvPr>
            <p:ph type="body" idx="1"/>
          </p:nvPr>
        </p:nvSpPr>
        <p:spPr>
          <a:xfrm>
            <a:off x="457200" y="5257800"/>
            <a:ext cx="8226425" cy="976313"/>
          </a:xfrm>
        </p:spPr>
        <p:txBody>
          <a:bodyPr/>
          <a:lstStyle/>
          <a:p>
            <a:pPr eaLnBrk="1" hangingPunct="1"/>
            <a:r>
              <a:rPr lang="en-US" dirty="0"/>
              <a:t>This path is constrained to 3 ns</a:t>
            </a:r>
          </a:p>
          <a:p>
            <a:pPr eaLnBrk="1" hangingPunct="1"/>
            <a:r>
              <a:rPr lang="en-US" dirty="0"/>
              <a:t>What is the primary cause of the timing failure?</a:t>
            </a:r>
          </a:p>
        </p:txBody>
      </p:sp>
      <p:sp>
        <p:nvSpPr>
          <p:cNvPr id="20484" name="Text Box 4"/>
          <p:cNvSpPr txBox="1">
            <a:spLocks noChangeArrowheads="1"/>
          </p:cNvSpPr>
          <p:nvPr/>
        </p:nvSpPr>
        <p:spPr bwMode="auto">
          <a:xfrm>
            <a:off x="685800" y="1828800"/>
            <a:ext cx="8001000" cy="2895600"/>
          </a:xfrm>
          <a:prstGeom prst="rect">
            <a:avLst/>
          </a:prstGeom>
          <a:noFill/>
          <a:ln w="9525">
            <a:solidFill>
              <a:schemeClr val="tx1"/>
            </a:solidFill>
            <a:miter lim="800000"/>
            <a:headEnd/>
            <a:tailEnd/>
          </a:ln>
        </p:spPr>
        <p:txBody>
          <a:bodyPr wrap="none" lIns="91428" tIns="45715" rIns="91428" bIns="45715"/>
          <a:lstStyle/>
          <a:p>
            <a:pPr algn="l" eaLnBrk="0" hangingPunct="0"/>
            <a:r>
              <a:rPr lang="en-US" sz="1200" u="sng" dirty="0">
                <a:solidFill>
                  <a:srgbClr val="0000CC"/>
                </a:solidFill>
                <a:latin typeface="Courier New" pitchFamily="49" charset="0"/>
                <a:cs typeface="Times New Roman" pitchFamily="18" charset="0"/>
              </a:rPr>
              <a:t>Data Path: source to </a:t>
            </a:r>
            <a:r>
              <a:rPr lang="en-US" sz="1200" u="sng" dirty="0" err="1">
                <a:solidFill>
                  <a:srgbClr val="0000CC"/>
                </a:solidFill>
                <a:latin typeface="Courier New" pitchFamily="49" charset="0"/>
                <a:cs typeface="Times New Roman" pitchFamily="18" charset="0"/>
              </a:rPr>
              <a:t>dest</a:t>
            </a:r>
            <a:endParaRPr lang="en-US" sz="1200" u="sng" dirty="0">
              <a:solidFill>
                <a:srgbClr val="0000CC"/>
              </a:solidFill>
              <a:latin typeface="Courier New" pitchFamily="49" charset="0"/>
              <a:cs typeface="Times New Roman" pitchFamily="18" charset="0"/>
            </a:endParaRPr>
          </a:p>
          <a:p>
            <a:pPr algn="l" eaLnBrk="0" hangingPunct="0"/>
            <a:r>
              <a:rPr lang="en-US" sz="1200" dirty="0">
                <a:latin typeface="Courier New" pitchFamily="49" charset="0"/>
                <a:cs typeface="Times New Roman" pitchFamily="18" charset="0"/>
              </a:rPr>
              <a:t>    Delay type         Delay(ns)  Logical Resource(s)</a:t>
            </a:r>
          </a:p>
          <a:p>
            <a:pPr algn="l" eaLnBrk="0" hangingPunct="0"/>
            <a:r>
              <a:rPr lang="en-US" sz="1200" dirty="0">
                <a:latin typeface="Courier New" pitchFamily="49" charset="0"/>
                <a:cs typeface="Times New Roman" pitchFamily="18" charset="0"/>
              </a:rPr>
              <a:t>    ----------------------------  -------------------</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Tcko</a:t>
            </a:r>
            <a:r>
              <a:rPr lang="en-US" sz="1200" dirty="0">
                <a:latin typeface="Courier New" pitchFamily="49" charset="0"/>
                <a:cs typeface="Times New Roman" pitchFamily="18" charset="0"/>
              </a:rPr>
              <a:t>                  0.290   </a:t>
            </a:r>
            <a:r>
              <a:rPr lang="en-US" sz="1200" u="sng" dirty="0">
                <a:solidFill>
                  <a:srgbClr val="0000CC"/>
                </a:solidFill>
                <a:latin typeface="Courier New" pitchFamily="49" charset="0"/>
                <a:cs typeface="Times New Roman" pitchFamily="18" charset="0"/>
              </a:rPr>
              <a:t>source</a:t>
            </a:r>
          </a:p>
          <a:p>
            <a:pPr algn="l" eaLnBrk="0" hangingPunct="0"/>
            <a:r>
              <a:rPr lang="en-US" sz="1200" dirty="0">
                <a:latin typeface="Courier New" pitchFamily="49" charset="0"/>
                <a:cs typeface="Times New Roman" pitchFamily="18" charset="0"/>
              </a:rPr>
              <a:t>    net (fanout=7)        0.125   </a:t>
            </a:r>
            <a:r>
              <a:rPr lang="en-US" sz="1200" u="sng" dirty="0">
                <a:solidFill>
                  <a:srgbClr val="0000CC"/>
                </a:solidFill>
                <a:latin typeface="Courier New" pitchFamily="49" charset="0"/>
                <a:cs typeface="Times New Roman" pitchFamily="18" charset="0"/>
              </a:rPr>
              <a:t>net_1</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Tilo</a:t>
            </a:r>
            <a:r>
              <a:rPr lang="en-US" sz="1200" dirty="0">
                <a:latin typeface="Courier New" pitchFamily="49" charset="0"/>
                <a:cs typeface="Times New Roman" pitchFamily="18" charset="0"/>
              </a:rPr>
              <a:t>                  0.060   </a:t>
            </a:r>
            <a:r>
              <a:rPr lang="en-US" sz="1200" u="sng" dirty="0">
                <a:solidFill>
                  <a:srgbClr val="0000CC"/>
                </a:solidFill>
                <a:latin typeface="Courier New" pitchFamily="49" charset="0"/>
                <a:cs typeface="Times New Roman" pitchFamily="18" charset="0"/>
              </a:rPr>
              <a:t>lut_1</a:t>
            </a:r>
          </a:p>
          <a:p>
            <a:pPr algn="l" eaLnBrk="0" hangingPunct="0"/>
            <a:r>
              <a:rPr lang="en-US" sz="1200" dirty="0">
                <a:latin typeface="Courier New" pitchFamily="49" charset="0"/>
                <a:cs typeface="Times New Roman" pitchFamily="18" charset="0"/>
              </a:rPr>
              <a:t>    net (fanout=187)      2.500   </a:t>
            </a:r>
            <a:r>
              <a:rPr lang="en-US" sz="1200" u="sng" dirty="0">
                <a:solidFill>
                  <a:srgbClr val="0000CC"/>
                </a:solidFill>
                <a:latin typeface="Courier New" pitchFamily="49" charset="0"/>
                <a:cs typeface="Times New Roman" pitchFamily="18" charset="0"/>
              </a:rPr>
              <a:t>net_2</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Tilo</a:t>
            </a:r>
            <a:r>
              <a:rPr lang="en-US" sz="1200" dirty="0">
                <a:latin typeface="Courier New" pitchFamily="49" charset="0"/>
                <a:cs typeface="Times New Roman" pitchFamily="18" charset="0"/>
              </a:rPr>
              <a:t>                  0.060   </a:t>
            </a:r>
            <a:r>
              <a:rPr lang="en-US" sz="1200" u="sng" dirty="0">
                <a:solidFill>
                  <a:srgbClr val="0000CC"/>
                </a:solidFill>
                <a:latin typeface="Courier New" pitchFamily="49" charset="0"/>
                <a:cs typeface="Times New Roman" pitchFamily="18" charset="0"/>
              </a:rPr>
              <a:t>lut_2</a:t>
            </a:r>
          </a:p>
          <a:p>
            <a:pPr algn="l" eaLnBrk="0" hangingPunct="0"/>
            <a:r>
              <a:rPr lang="en-US" sz="1200" dirty="0">
                <a:latin typeface="Courier New" pitchFamily="49" charset="0"/>
                <a:cs typeface="Times New Roman" pitchFamily="18" charset="0"/>
              </a:rPr>
              <a:t>    net (fanout=1)        0.174   </a:t>
            </a:r>
            <a:r>
              <a:rPr lang="en-US" sz="1200" u="sng" dirty="0">
                <a:solidFill>
                  <a:srgbClr val="0000CC"/>
                </a:solidFill>
                <a:latin typeface="Courier New" pitchFamily="49" charset="0"/>
                <a:cs typeface="Times New Roman" pitchFamily="18" charset="0"/>
              </a:rPr>
              <a:t>net_3</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Tilo</a:t>
            </a:r>
            <a:r>
              <a:rPr lang="en-US" sz="1200" dirty="0">
                <a:latin typeface="Courier New" pitchFamily="49" charset="0"/>
                <a:cs typeface="Times New Roman" pitchFamily="18" charset="0"/>
              </a:rPr>
              <a:t>                  0.060</a:t>
            </a:r>
            <a:r>
              <a:rPr lang="en-US" sz="1200" dirty="0">
                <a:solidFill>
                  <a:srgbClr val="FF0000"/>
                </a:solidFill>
                <a:latin typeface="Courier New" pitchFamily="49" charset="0"/>
                <a:cs typeface="Times New Roman" pitchFamily="18" charset="0"/>
              </a:rPr>
              <a:t> </a:t>
            </a:r>
            <a:r>
              <a:rPr lang="en-US" sz="1200" dirty="0">
                <a:latin typeface="Courier New" pitchFamily="49" charset="0"/>
                <a:cs typeface="Times New Roman" pitchFamily="18" charset="0"/>
              </a:rPr>
              <a:t>  </a:t>
            </a:r>
            <a:r>
              <a:rPr lang="en-US" sz="1200" u="sng" dirty="0">
                <a:solidFill>
                  <a:srgbClr val="0000CC"/>
                </a:solidFill>
                <a:latin typeface="Courier New" pitchFamily="49" charset="0"/>
                <a:cs typeface="Times New Roman" pitchFamily="18" charset="0"/>
              </a:rPr>
              <a:t>lut_3</a:t>
            </a:r>
          </a:p>
          <a:p>
            <a:pPr algn="l" eaLnBrk="0" hangingPunct="0"/>
            <a:r>
              <a:rPr lang="en-US" sz="1200" dirty="0">
                <a:latin typeface="Courier New" pitchFamily="49" charset="0"/>
                <a:cs typeface="Times New Roman" pitchFamily="18" charset="0"/>
              </a:rPr>
              <a:t>    net (fanout=1)        0.204   </a:t>
            </a:r>
            <a:r>
              <a:rPr lang="en-US" sz="1200" u="sng" dirty="0">
                <a:solidFill>
                  <a:srgbClr val="0000CC"/>
                </a:solidFill>
                <a:latin typeface="Courier New" pitchFamily="49" charset="0"/>
                <a:cs typeface="Times New Roman" pitchFamily="18" charset="0"/>
              </a:rPr>
              <a:t>net_4</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Tdick</a:t>
            </a:r>
            <a:r>
              <a:rPr lang="en-US" sz="1200" dirty="0">
                <a:latin typeface="Courier New" pitchFamily="49" charset="0"/>
                <a:cs typeface="Times New Roman" pitchFamily="18" charset="0"/>
              </a:rPr>
              <a:t>                 0.300   </a:t>
            </a:r>
            <a:r>
              <a:rPr lang="en-US" sz="1200" u="sng" dirty="0" err="1">
                <a:solidFill>
                  <a:srgbClr val="0000CC"/>
                </a:solidFill>
                <a:latin typeface="Courier New" pitchFamily="49" charset="0"/>
                <a:cs typeface="Times New Roman" pitchFamily="18" charset="0"/>
              </a:rPr>
              <a:t>dest</a:t>
            </a:r>
            <a:endParaRPr lang="en-US" sz="1200" u="sng" dirty="0">
              <a:solidFill>
                <a:srgbClr val="0000CC"/>
              </a:solidFill>
              <a:latin typeface="Courier New" pitchFamily="49" charset="0"/>
              <a:cs typeface="Times New Roman" pitchFamily="18" charset="0"/>
            </a:endParaRPr>
          </a:p>
          <a:p>
            <a:pPr algn="l" eaLnBrk="0" hangingPunct="0"/>
            <a:r>
              <a:rPr lang="en-US" sz="1200" dirty="0">
                <a:latin typeface="Courier New" pitchFamily="49" charset="0"/>
                <a:cs typeface="Times New Roman" pitchFamily="18" charset="0"/>
              </a:rPr>
              <a:t>    ----------------------------  ------------------------------</a:t>
            </a:r>
          </a:p>
          <a:p>
            <a:pPr algn="l" eaLnBrk="0" hangingPunct="0"/>
            <a:r>
              <a:rPr lang="en-US" sz="1200" dirty="0">
                <a:latin typeface="Courier New" pitchFamily="49" charset="0"/>
                <a:cs typeface="Times New Roman" pitchFamily="18" charset="0"/>
              </a:rPr>
              <a:t>    Total                 3.773ns (0.770ns logic, 3.003ns route)</a:t>
            </a:r>
          </a:p>
          <a:p>
            <a:pPr algn="l" eaLnBrk="0" hangingPunct="0"/>
            <a:r>
              <a:rPr lang="en-US" sz="1200" dirty="0">
                <a:latin typeface="Courier New" pitchFamily="49" charset="0"/>
                <a:cs typeface="Times New Roman" pitchFamily="18" charset="0"/>
              </a:rPr>
              <a:t>                                  (20.0% logic, 80.0% route)</a:t>
            </a:r>
            <a:endParaRPr lang="en-US" sz="1200" dirty="0">
              <a:latin typeface="Courier New" pitchFamily="49" charset="0"/>
            </a:endParaRPr>
          </a:p>
        </p:txBody>
      </p:sp>
      <p:sp>
        <p:nvSpPr>
          <p:cNvPr id="2" name="Date Placeholder 1"/>
          <p:cNvSpPr>
            <a:spLocks noGrp="1"/>
          </p:cNvSpPr>
          <p:nvPr>
            <p:ph type="dt" sz="half" idx="10"/>
          </p:nvPr>
        </p:nvSpPr>
        <p:spPr/>
        <p:txBody>
          <a:bodyPr/>
          <a:lstStyle/>
          <a:p>
            <a:pPr>
              <a:defRPr/>
            </a:pPr>
            <a:r>
              <a:rPr lang="en-US"/>
              <a:t>EENG 4104        Timing Closure</a:t>
            </a:r>
            <a:endParaRPr lang="en-US" dirty="0"/>
          </a:p>
        </p:txBody>
      </p:sp>
      <p:sp>
        <p:nvSpPr>
          <p:cNvPr id="3" name="Slide Number Placeholder 2"/>
          <p:cNvSpPr>
            <a:spLocks noGrp="1"/>
          </p:cNvSpPr>
          <p:nvPr>
            <p:ph type="sldNum" sz="quarter" idx="12"/>
          </p:nvPr>
        </p:nvSpPr>
        <p:spPr/>
        <p:txBody>
          <a:bodyPr/>
          <a:lstStyle/>
          <a:p>
            <a:pPr>
              <a:defRPr/>
            </a:pPr>
            <a:r>
              <a:rPr lang="en-US" dirty="0"/>
              <a:t> Fall 2019              Slide </a:t>
            </a:r>
            <a:fld id="{D078B582-BB4C-415F-BFF0-3D4AC656DF29}" type="slidenum">
              <a:rPr lang="en-US" smtClean="0"/>
              <a:pPr>
                <a:defRPr/>
              </a:pPr>
              <a:t>37</a:t>
            </a:fld>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Tree>
    <p:custDataLst>
      <p:tags r:id="rId1"/>
    </p:custDataLst>
    <p:extLst>
      <p:ext uri="{BB962C8B-B14F-4D97-AF65-F5344CB8AC3E}">
        <p14:creationId xmlns:p14="http://schemas.microsoft.com/office/powerpoint/2010/main" val="1235689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Timing Closure: Case 2 (Solution)</a:t>
            </a:r>
          </a:p>
        </p:txBody>
      </p:sp>
      <p:sp>
        <p:nvSpPr>
          <p:cNvPr id="22531" name="Rectangle 3"/>
          <p:cNvSpPr>
            <a:spLocks noGrp="1" noChangeArrowheads="1"/>
          </p:cNvSpPr>
          <p:nvPr>
            <p:ph type="body" idx="1"/>
          </p:nvPr>
        </p:nvSpPr>
        <p:spPr/>
        <p:txBody>
          <a:bodyPr/>
          <a:lstStyle/>
          <a:p>
            <a:r>
              <a:rPr lang="en-US" dirty="0"/>
              <a:t>Resolving a Path with High Fanout </a:t>
            </a:r>
          </a:p>
          <a:p>
            <a:pPr lvl="1" eaLnBrk="1" hangingPunct="1"/>
            <a:r>
              <a:rPr lang="en-US" u="sng" dirty="0"/>
              <a:t>Synthesis</a:t>
            </a:r>
            <a:r>
              <a:rPr lang="en-US" dirty="0"/>
              <a:t>: Duplicate the driver, instruct the synthesis tool not to remove the duplicate logic (synthesis global constraint MAX_FANOUT). </a:t>
            </a:r>
          </a:p>
          <a:p>
            <a:pPr lvl="1" eaLnBrk="1" hangingPunct="1"/>
            <a:r>
              <a:rPr lang="en-US" u="sng" dirty="0"/>
              <a:t>RTL</a:t>
            </a:r>
            <a:r>
              <a:rPr lang="en-US" dirty="0"/>
              <a:t>: add a global buffer to the high </a:t>
            </a:r>
            <a:r>
              <a:rPr lang="en-US" dirty="0" err="1"/>
              <a:t>fanout</a:t>
            </a:r>
            <a:r>
              <a:rPr lang="en-US" dirty="0"/>
              <a:t> signal. </a:t>
            </a:r>
          </a:p>
          <a:p>
            <a:pPr lvl="1" eaLnBrk="1" hangingPunct="1"/>
            <a:endParaRPr lang="en-US" dirty="0"/>
          </a:p>
        </p:txBody>
      </p:sp>
      <p:sp>
        <p:nvSpPr>
          <p:cNvPr id="2" name="Date Placeholder 1"/>
          <p:cNvSpPr>
            <a:spLocks noGrp="1"/>
          </p:cNvSpPr>
          <p:nvPr>
            <p:ph type="dt" sz="half" idx="10"/>
          </p:nvPr>
        </p:nvSpPr>
        <p:spPr/>
        <p:txBody>
          <a:bodyPr/>
          <a:lstStyle/>
          <a:p>
            <a:pPr>
              <a:defRPr/>
            </a:pPr>
            <a:r>
              <a:rPr lang="en-US"/>
              <a:t>EENG 4104        Timing Closure</a:t>
            </a:r>
            <a:endParaRPr lang="en-US" dirty="0"/>
          </a:p>
        </p:txBody>
      </p:sp>
      <p:sp>
        <p:nvSpPr>
          <p:cNvPr id="3" name="Slide Number Placeholder 2"/>
          <p:cNvSpPr>
            <a:spLocks noGrp="1"/>
          </p:cNvSpPr>
          <p:nvPr>
            <p:ph type="sldNum" sz="quarter" idx="12"/>
          </p:nvPr>
        </p:nvSpPr>
        <p:spPr/>
        <p:txBody>
          <a:bodyPr/>
          <a:lstStyle/>
          <a:p>
            <a:pPr>
              <a:defRPr/>
            </a:pPr>
            <a:r>
              <a:rPr lang="en-US" dirty="0"/>
              <a:t> Fall 2019              Slide </a:t>
            </a:r>
            <a:fld id="{D078B582-BB4C-415F-BFF0-3D4AC656DF29}" type="slidenum">
              <a:rPr lang="en-US" smtClean="0"/>
              <a:pPr>
                <a:defRPr/>
              </a:pPr>
              <a:t>38</a:t>
            </a:fld>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Tree>
    <p:custDataLst>
      <p:tags r:id="rId1"/>
    </p:custDataLst>
    <p:extLst>
      <p:ext uri="{BB962C8B-B14F-4D97-AF65-F5344CB8AC3E}">
        <p14:creationId xmlns:p14="http://schemas.microsoft.com/office/powerpoint/2010/main" val="3600825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Timing Closure: Case 3 (Issue)</a:t>
            </a:r>
          </a:p>
        </p:txBody>
      </p:sp>
      <p:sp>
        <p:nvSpPr>
          <p:cNvPr id="23555" name="Text Box 3"/>
          <p:cNvSpPr txBox="1">
            <a:spLocks noChangeArrowheads="1"/>
          </p:cNvSpPr>
          <p:nvPr/>
        </p:nvSpPr>
        <p:spPr bwMode="auto">
          <a:xfrm>
            <a:off x="685800" y="1143000"/>
            <a:ext cx="7924800" cy="3963987"/>
          </a:xfrm>
          <a:prstGeom prst="rect">
            <a:avLst/>
          </a:prstGeom>
          <a:noFill/>
          <a:ln w="9525">
            <a:solidFill>
              <a:schemeClr val="tx1"/>
            </a:solidFill>
            <a:miter lim="800000"/>
            <a:headEnd/>
            <a:tailEnd/>
          </a:ln>
        </p:spPr>
        <p:txBody>
          <a:bodyPr wrap="none" lIns="91428" tIns="45715" rIns="91428" bIns="45715"/>
          <a:lstStyle/>
          <a:p>
            <a:pPr algn="l" eaLnBrk="0" hangingPunct="0"/>
            <a:r>
              <a:rPr lang="en-US" sz="1200" u="sng" dirty="0">
                <a:solidFill>
                  <a:srgbClr val="0000CC"/>
                </a:solidFill>
                <a:latin typeface="Courier New" pitchFamily="49" charset="0"/>
                <a:cs typeface="Times New Roman" pitchFamily="18" charset="0"/>
              </a:rPr>
              <a:t>Data Path: source to </a:t>
            </a:r>
            <a:r>
              <a:rPr lang="en-US" sz="1200" u="sng" dirty="0" err="1">
                <a:solidFill>
                  <a:srgbClr val="0000CC"/>
                </a:solidFill>
                <a:latin typeface="Courier New" pitchFamily="49" charset="0"/>
                <a:cs typeface="Times New Roman" pitchFamily="18" charset="0"/>
              </a:rPr>
              <a:t>dest</a:t>
            </a:r>
            <a:endParaRPr lang="en-US" sz="1200" u="sng" dirty="0">
              <a:solidFill>
                <a:srgbClr val="0000CC"/>
              </a:solidFill>
              <a:latin typeface="Courier New" pitchFamily="49" charset="0"/>
              <a:cs typeface="Times New Roman" pitchFamily="18" charset="0"/>
            </a:endParaRPr>
          </a:p>
          <a:p>
            <a:pPr algn="l" eaLnBrk="0" hangingPunct="0"/>
            <a:r>
              <a:rPr lang="en-US" sz="1200" dirty="0">
                <a:latin typeface="Courier New" pitchFamily="49" charset="0"/>
                <a:cs typeface="Times New Roman" pitchFamily="18" charset="0"/>
              </a:rPr>
              <a:t>    Delay type         Delay(ns)  Logical Resource(s)</a:t>
            </a:r>
          </a:p>
          <a:p>
            <a:pPr algn="l" eaLnBrk="0" hangingPunct="0"/>
            <a:r>
              <a:rPr lang="en-US" sz="1200" dirty="0">
                <a:latin typeface="Courier New" pitchFamily="49" charset="0"/>
                <a:cs typeface="Times New Roman" pitchFamily="18" charset="0"/>
              </a:rPr>
              <a:t>    ----------------------------  -------------------</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Tcko</a:t>
            </a:r>
            <a:r>
              <a:rPr lang="en-US" sz="1200" dirty="0">
                <a:latin typeface="Courier New" pitchFamily="49" charset="0"/>
                <a:cs typeface="Times New Roman" pitchFamily="18" charset="0"/>
              </a:rPr>
              <a:t>                  0.290   </a:t>
            </a:r>
            <a:r>
              <a:rPr lang="en-US" sz="1200" u="sng" dirty="0">
                <a:solidFill>
                  <a:srgbClr val="0000CC"/>
                </a:solidFill>
                <a:latin typeface="Courier New" pitchFamily="49" charset="0"/>
                <a:cs typeface="Times New Roman" pitchFamily="18" charset="0"/>
              </a:rPr>
              <a:t>source</a:t>
            </a:r>
          </a:p>
          <a:p>
            <a:pPr algn="l" eaLnBrk="0" hangingPunct="0"/>
            <a:r>
              <a:rPr lang="en-US" sz="1200" dirty="0">
                <a:latin typeface="Courier New" pitchFamily="49" charset="0"/>
                <a:cs typeface="Times New Roman" pitchFamily="18" charset="0"/>
              </a:rPr>
              <a:t>    net (fanout=7)        0.521   </a:t>
            </a:r>
            <a:r>
              <a:rPr lang="en-US" sz="1200" u="sng" dirty="0">
                <a:solidFill>
                  <a:srgbClr val="0000CC"/>
                </a:solidFill>
                <a:latin typeface="Courier New" pitchFamily="49" charset="0"/>
                <a:cs typeface="Times New Roman" pitchFamily="18" charset="0"/>
              </a:rPr>
              <a:t>net_1</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Tilo</a:t>
            </a:r>
            <a:r>
              <a:rPr lang="en-US" sz="1200" dirty="0">
                <a:latin typeface="Courier New" pitchFamily="49" charset="0"/>
                <a:cs typeface="Times New Roman" pitchFamily="18" charset="0"/>
              </a:rPr>
              <a:t>                  0.060   </a:t>
            </a:r>
            <a:r>
              <a:rPr lang="en-US" sz="1200" u="sng" dirty="0">
                <a:solidFill>
                  <a:srgbClr val="0000CC"/>
                </a:solidFill>
                <a:latin typeface="Courier New" pitchFamily="49" charset="0"/>
                <a:cs typeface="Times New Roman" pitchFamily="18" charset="0"/>
              </a:rPr>
              <a:t>lut_1</a:t>
            </a:r>
          </a:p>
          <a:p>
            <a:pPr algn="l" eaLnBrk="0" hangingPunct="0"/>
            <a:r>
              <a:rPr lang="en-US" sz="1200" dirty="0">
                <a:latin typeface="Courier New" pitchFamily="49" charset="0"/>
                <a:cs typeface="Times New Roman" pitchFamily="18" charset="0"/>
              </a:rPr>
              <a:t>    net (fanout=1)        0.280   </a:t>
            </a:r>
            <a:r>
              <a:rPr lang="en-US" sz="1200" u="sng" dirty="0">
                <a:solidFill>
                  <a:srgbClr val="0000CC"/>
                </a:solidFill>
                <a:latin typeface="Courier New" pitchFamily="49" charset="0"/>
                <a:cs typeface="Times New Roman" pitchFamily="18" charset="0"/>
              </a:rPr>
              <a:t>net_2</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Tilo</a:t>
            </a:r>
            <a:r>
              <a:rPr lang="en-US" sz="1200" dirty="0">
                <a:latin typeface="Courier New" pitchFamily="49" charset="0"/>
                <a:cs typeface="Times New Roman" pitchFamily="18" charset="0"/>
              </a:rPr>
              <a:t>                  0.060   </a:t>
            </a:r>
            <a:r>
              <a:rPr lang="en-US" sz="1200" u="sng" dirty="0">
                <a:solidFill>
                  <a:srgbClr val="0000CC"/>
                </a:solidFill>
                <a:latin typeface="Courier New" pitchFamily="49" charset="0"/>
                <a:cs typeface="Times New Roman" pitchFamily="18" charset="0"/>
              </a:rPr>
              <a:t>lut_2</a:t>
            </a:r>
          </a:p>
          <a:p>
            <a:pPr algn="l" eaLnBrk="0" hangingPunct="0"/>
            <a:r>
              <a:rPr lang="en-US" sz="1200" dirty="0">
                <a:latin typeface="Courier New" pitchFamily="49" charset="0"/>
                <a:cs typeface="Times New Roman" pitchFamily="18" charset="0"/>
              </a:rPr>
              <a:t>    net (fanout=1)        0.223   </a:t>
            </a:r>
            <a:r>
              <a:rPr lang="en-US" sz="1200" u="sng" dirty="0">
                <a:solidFill>
                  <a:srgbClr val="0000CC"/>
                </a:solidFill>
                <a:latin typeface="Courier New" pitchFamily="49" charset="0"/>
                <a:cs typeface="Times New Roman" pitchFamily="18" charset="0"/>
              </a:rPr>
              <a:t>net_3</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Tilo</a:t>
            </a:r>
            <a:r>
              <a:rPr lang="en-US" sz="1200" dirty="0">
                <a:latin typeface="Courier New" pitchFamily="49" charset="0"/>
                <a:cs typeface="Times New Roman" pitchFamily="18" charset="0"/>
              </a:rPr>
              <a:t>                  0.060   </a:t>
            </a:r>
            <a:r>
              <a:rPr lang="en-US" sz="1200" u="sng" dirty="0">
                <a:solidFill>
                  <a:srgbClr val="0000CC"/>
                </a:solidFill>
                <a:latin typeface="Courier New" pitchFamily="49" charset="0"/>
                <a:cs typeface="Times New Roman" pitchFamily="18" charset="0"/>
              </a:rPr>
              <a:t>lut_3</a:t>
            </a:r>
          </a:p>
          <a:p>
            <a:pPr algn="l" eaLnBrk="0" hangingPunct="0"/>
            <a:r>
              <a:rPr lang="en-US" sz="1200" dirty="0">
                <a:latin typeface="Courier New" pitchFamily="49" charset="0"/>
                <a:cs typeface="Times New Roman" pitchFamily="18" charset="0"/>
              </a:rPr>
              <a:t>    net (fanout=1)        0.223   </a:t>
            </a:r>
            <a:r>
              <a:rPr lang="en-US" sz="1200" u="sng" dirty="0">
                <a:solidFill>
                  <a:srgbClr val="0000CC"/>
                </a:solidFill>
                <a:latin typeface="Courier New" pitchFamily="49" charset="0"/>
                <a:cs typeface="Times New Roman" pitchFamily="18" charset="0"/>
              </a:rPr>
              <a:t>net_4</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Tilo</a:t>
            </a:r>
            <a:r>
              <a:rPr lang="en-US" sz="1200" dirty="0">
                <a:latin typeface="Courier New" pitchFamily="49" charset="0"/>
                <a:cs typeface="Times New Roman" pitchFamily="18" charset="0"/>
              </a:rPr>
              <a:t>                  0.060   </a:t>
            </a:r>
            <a:r>
              <a:rPr lang="en-US" sz="1200" u="sng" dirty="0">
                <a:solidFill>
                  <a:srgbClr val="0000CC"/>
                </a:solidFill>
                <a:latin typeface="Courier New" pitchFamily="49" charset="0"/>
                <a:cs typeface="Times New Roman" pitchFamily="18" charset="0"/>
              </a:rPr>
              <a:t>lut_4</a:t>
            </a:r>
          </a:p>
          <a:p>
            <a:pPr algn="l" eaLnBrk="0" hangingPunct="0"/>
            <a:r>
              <a:rPr lang="en-US" sz="1200" dirty="0">
                <a:latin typeface="Courier New" pitchFamily="49" charset="0"/>
                <a:cs typeface="Times New Roman" pitchFamily="18" charset="0"/>
              </a:rPr>
              <a:t>    net (fanout=1)        0.310   </a:t>
            </a:r>
            <a:r>
              <a:rPr lang="en-US" sz="1200" u="sng" dirty="0">
                <a:solidFill>
                  <a:srgbClr val="0000CC"/>
                </a:solidFill>
                <a:latin typeface="Courier New" pitchFamily="49" charset="0"/>
                <a:cs typeface="Times New Roman" pitchFamily="18" charset="0"/>
              </a:rPr>
              <a:t>net_5</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Tilo</a:t>
            </a:r>
            <a:r>
              <a:rPr lang="en-US" sz="1200" dirty="0">
                <a:latin typeface="Courier New" pitchFamily="49" charset="0"/>
                <a:cs typeface="Times New Roman" pitchFamily="18" charset="0"/>
              </a:rPr>
              <a:t>                  0.060   </a:t>
            </a:r>
            <a:r>
              <a:rPr lang="en-US" sz="1200" u="sng" dirty="0">
                <a:solidFill>
                  <a:srgbClr val="0000CC"/>
                </a:solidFill>
                <a:latin typeface="Courier New" pitchFamily="49" charset="0"/>
                <a:cs typeface="Times New Roman" pitchFamily="18" charset="0"/>
              </a:rPr>
              <a:t>lut_5</a:t>
            </a:r>
          </a:p>
          <a:p>
            <a:pPr algn="l" eaLnBrk="0" hangingPunct="0"/>
            <a:r>
              <a:rPr lang="en-US" sz="1200" dirty="0">
                <a:latin typeface="Courier New" pitchFamily="49" charset="0"/>
                <a:cs typeface="Times New Roman" pitchFamily="18" charset="0"/>
              </a:rPr>
              <a:t>    net (fanout=1)        0.233   </a:t>
            </a:r>
            <a:r>
              <a:rPr lang="en-US" sz="1200" u="sng" dirty="0">
                <a:solidFill>
                  <a:srgbClr val="0000CC"/>
                </a:solidFill>
                <a:latin typeface="Courier New" pitchFamily="49" charset="0"/>
                <a:cs typeface="Times New Roman" pitchFamily="18" charset="0"/>
              </a:rPr>
              <a:t>net_6</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Tilo</a:t>
            </a:r>
            <a:r>
              <a:rPr lang="en-US" sz="1200" dirty="0">
                <a:latin typeface="Courier New" pitchFamily="49" charset="0"/>
                <a:cs typeface="Times New Roman" pitchFamily="18" charset="0"/>
              </a:rPr>
              <a:t>                  0.060   </a:t>
            </a:r>
            <a:r>
              <a:rPr lang="en-US" sz="1200" u="sng" dirty="0">
                <a:solidFill>
                  <a:srgbClr val="0000CC"/>
                </a:solidFill>
                <a:latin typeface="Courier New" pitchFamily="49" charset="0"/>
                <a:cs typeface="Times New Roman" pitchFamily="18" charset="0"/>
              </a:rPr>
              <a:t>lut_6</a:t>
            </a:r>
          </a:p>
          <a:p>
            <a:pPr algn="l" eaLnBrk="0" hangingPunct="0"/>
            <a:r>
              <a:rPr lang="en-US" sz="1200" dirty="0">
                <a:latin typeface="Courier New" pitchFamily="49" charset="0"/>
                <a:cs typeface="Times New Roman" pitchFamily="18" charset="0"/>
              </a:rPr>
              <a:t>    net (fanout=1)        0.308   </a:t>
            </a:r>
            <a:r>
              <a:rPr lang="en-US" sz="1200" u="sng" dirty="0">
                <a:solidFill>
                  <a:srgbClr val="0000CC"/>
                </a:solidFill>
                <a:latin typeface="Courier New" pitchFamily="49" charset="0"/>
                <a:cs typeface="Times New Roman" pitchFamily="18" charset="0"/>
              </a:rPr>
              <a:t>net_7</a:t>
            </a:r>
          </a:p>
          <a:p>
            <a:pPr algn="l" eaLnBrk="0" hangingPunct="0"/>
            <a:r>
              <a:rPr lang="en-US" sz="1200" dirty="0">
                <a:latin typeface="Courier New" pitchFamily="49" charset="0"/>
                <a:cs typeface="Times New Roman" pitchFamily="18" charset="0"/>
              </a:rPr>
              <a:t>    </a:t>
            </a:r>
            <a:r>
              <a:rPr lang="en-US" sz="1200" u="sng" dirty="0" err="1">
                <a:solidFill>
                  <a:srgbClr val="0000CC"/>
                </a:solidFill>
                <a:latin typeface="Courier New" pitchFamily="49" charset="0"/>
                <a:cs typeface="Times New Roman" pitchFamily="18" charset="0"/>
              </a:rPr>
              <a:t>Tdick</a:t>
            </a:r>
            <a:r>
              <a:rPr lang="en-US" sz="1200" dirty="0">
                <a:latin typeface="Courier New" pitchFamily="49" charset="0"/>
                <a:cs typeface="Times New Roman" pitchFamily="18" charset="0"/>
              </a:rPr>
              <a:t>                 0.300   </a:t>
            </a:r>
            <a:r>
              <a:rPr lang="en-US" sz="1200" u="sng" dirty="0" err="1">
                <a:solidFill>
                  <a:srgbClr val="0000CC"/>
                </a:solidFill>
                <a:latin typeface="Courier New" pitchFamily="49" charset="0"/>
                <a:cs typeface="Times New Roman" pitchFamily="18" charset="0"/>
              </a:rPr>
              <a:t>dest</a:t>
            </a:r>
            <a:endParaRPr lang="en-US" sz="1200" u="sng" dirty="0">
              <a:solidFill>
                <a:srgbClr val="0000CC"/>
              </a:solidFill>
              <a:latin typeface="Courier New" pitchFamily="49" charset="0"/>
              <a:cs typeface="Times New Roman" pitchFamily="18" charset="0"/>
            </a:endParaRPr>
          </a:p>
          <a:p>
            <a:pPr algn="l" eaLnBrk="0" hangingPunct="0"/>
            <a:r>
              <a:rPr lang="en-US" sz="1200" dirty="0">
                <a:latin typeface="Courier New" pitchFamily="49" charset="0"/>
                <a:cs typeface="Times New Roman" pitchFamily="18" charset="0"/>
              </a:rPr>
              <a:t>    ----------------------------  --------------------------------------</a:t>
            </a:r>
          </a:p>
          <a:p>
            <a:pPr algn="l" eaLnBrk="0" hangingPunct="0"/>
            <a:r>
              <a:rPr lang="en-US" sz="1200" dirty="0">
                <a:latin typeface="Courier New" pitchFamily="49" charset="0"/>
                <a:cs typeface="Times New Roman" pitchFamily="18" charset="0"/>
              </a:rPr>
              <a:t>    Total                 3.048ns (0.950ns logic, 2.098ns route)</a:t>
            </a:r>
          </a:p>
          <a:p>
            <a:pPr algn="l" eaLnBrk="0" hangingPunct="0"/>
            <a:r>
              <a:rPr lang="en-US" sz="1200" dirty="0">
                <a:latin typeface="Courier New" pitchFamily="49" charset="0"/>
                <a:cs typeface="Times New Roman" pitchFamily="18" charset="0"/>
              </a:rPr>
              <a:t>                                  (31.2% logic, 68.8% route)</a:t>
            </a:r>
          </a:p>
        </p:txBody>
      </p:sp>
      <p:sp>
        <p:nvSpPr>
          <p:cNvPr id="23556" name="Rectangle 4"/>
          <p:cNvSpPr>
            <a:spLocks noGrp="1" noChangeArrowheads="1"/>
          </p:cNvSpPr>
          <p:nvPr>
            <p:ph type="body" idx="1"/>
          </p:nvPr>
        </p:nvSpPr>
        <p:spPr>
          <a:xfrm>
            <a:off x="455613" y="5334000"/>
            <a:ext cx="7924800" cy="908050"/>
          </a:xfrm>
          <a:noFill/>
        </p:spPr>
        <p:txBody>
          <a:bodyPr/>
          <a:lstStyle/>
          <a:p>
            <a:pPr eaLnBrk="1" hangingPunct="1"/>
            <a:r>
              <a:rPr lang="en-US" dirty="0"/>
              <a:t>This path is also constrained to 3 ns</a:t>
            </a:r>
          </a:p>
          <a:p>
            <a:pPr lvl="1" eaLnBrk="1" hangingPunct="1"/>
            <a:r>
              <a:rPr lang="en-US" dirty="0"/>
              <a:t>There are no really long delays, but there are a lot of logic levels</a:t>
            </a:r>
          </a:p>
        </p:txBody>
      </p:sp>
      <p:sp>
        <p:nvSpPr>
          <p:cNvPr id="2" name="Date Placeholder 1"/>
          <p:cNvSpPr>
            <a:spLocks noGrp="1"/>
          </p:cNvSpPr>
          <p:nvPr>
            <p:ph type="dt" sz="half" idx="10"/>
          </p:nvPr>
        </p:nvSpPr>
        <p:spPr/>
        <p:txBody>
          <a:bodyPr/>
          <a:lstStyle/>
          <a:p>
            <a:pPr>
              <a:defRPr/>
            </a:pPr>
            <a:r>
              <a:rPr lang="en-US"/>
              <a:t>EENG 4104        Timing Closure</a:t>
            </a:r>
            <a:endParaRPr lang="en-US" dirty="0"/>
          </a:p>
        </p:txBody>
      </p:sp>
      <p:sp>
        <p:nvSpPr>
          <p:cNvPr id="3" name="Slide Number Placeholder 2"/>
          <p:cNvSpPr>
            <a:spLocks noGrp="1"/>
          </p:cNvSpPr>
          <p:nvPr>
            <p:ph type="sldNum" sz="quarter" idx="12"/>
          </p:nvPr>
        </p:nvSpPr>
        <p:spPr/>
        <p:txBody>
          <a:bodyPr/>
          <a:lstStyle/>
          <a:p>
            <a:pPr>
              <a:defRPr/>
            </a:pPr>
            <a:r>
              <a:rPr lang="en-US" dirty="0"/>
              <a:t> Fall 2019              Slide </a:t>
            </a:r>
            <a:fld id="{D078B582-BB4C-415F-BFF0-3D4AC656DF29}" type="slidenum">
              <a:rPr lang="en-US" smtClean="0"/>
              <a:pPr>
                <a:defRPr/>
              </a:pPr>
              <a:t>39</a:t>
            </a:fld>
            <a:endParaRPr lang="en-US" dirty="0"/>
          </a:p>
        </p:txBody>
      </p:sp>
      <p:sp>
        <p:nvSpPr>
          <p:cNvPr id="4" name="Footer Placeholder 3"/>
          <p:cNvSpPr>
            <a:spLocks noGrp="1"/>
          </p:cNvSpPr>
          <p:nvPr>
            <p:ph type="ftr" sz="quarter" idx="11"/>
          </p:nvPr>
        </p:nvSpPr>
        <p:spPr/>
        <p:txBody>
          <a:bodyPr/>
          <a:lstStyle/>
          <a:p>
            <a:pPr>
              <a:defRPr/>
            </a:pPr>
            <a:r>
              <a:rPr lang="en-US"/>
              <a:t>Dr. Abou-Auf</a:t>
            </a:r>
          </a:p>
        </p:txBody>
      </p:sp>
    </p:spTree>
    <p:custDataLst>
      <p:tags r:id="rId1"/>
    </p:custDataLst>
    <p:extLst>
      <p:ext uri="{BB962C8B-B14F-4D97-AF65-F5344CB8AC3E}">
        <p14:creationId xmlns:p14="http://schemas.microsoft.com/office/powerpoint/2010/main" val="10006410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Dr. Abou-Auf</a:t>
            </a:r>
          </a:p>
        </p:txBody>
      </p:sp>
      <p:sp>
        <p:nvSpPr>
          <p:cNvPr id="5123" name="Rectangle 2"/>
          <p:cNvSpPr>
            <a:spLocks noGrp="1" noChangeArrowheads="1"/>
          </p:cNvSpPr>
          <p:nvPr>
            <p:ph type="title"/>
          </p:nvPr>
        </p:nvSpPr>
        <p:spPr/>
        <p:txBody>
          <a:bodyPr/>
          <a:lstStyle/>
          <a:p>
            <a:r>
              <a:rPr lang="en-US"/>
              <a:t>VHDL Synthesis Flow</a:t>
            </a:r>
          </a:p>
        </p:txBody>
      </p:sp>
      <p:sp>
        <p:nvSpPr>
          <p:cNvPr id="5124" name="Rectangle 3"/>
          <p:cNvSpPr>
            <a:spLocks noGrp="1" noChangeArrowheads="1"/>
          </p:cNvSpPr>
          <p:nvPr>
            <p:ph type="body" idx="1"/>
          </p:nvPr>
        </p:nvSpPr>
        <p:spPr>
          <a:xfrm>
            <a:off x="228600" y="1066800"/>
            <a:ext cx="3505200" cy="5029200"/>
          </a:xfrm>
        </p:spPr>
        <p:txBody>
          <a:bodyPr/>
          <a:lstStyle/>
          <a:p>
            <a:r>
              <a:rPr lang="en-US" sz="2400" dirty="0"/>
              <a:t>Synthesis</a:t>
            </a:r>
          </a:p>
          <a:p>
            <a:pPr lvl="1"/>
            <a:r>
              <a:rPr lang="en-US" sz="2000" dirty="0"/>
              <a:t>Realize VHDL code using logic cells from the device’s library</a:t>
            </a:r>
          </a:p>
          <a:p>
            <a:pPr lvl="1"/>
            <a:r>
              <a:rPr lang="en-US" sz="2000" dirty="0"/>
              <a:t>a refinement process</a:t>
            </a:r>
          </a:p>
          <a:p>
            <a:r>
              <a:rPr lang="en-US" sz="2400" dirty="0"/>
              <a:t>Main steps:</a:t>
            </a:r>
          </a:p>
          <a:p>
            <a:pPr marL="914400" lvl="1" indent="-457200">
              <a:buFont typeface="+mj-lt"/>
              <a:buAutoNum type="arabicPeriod"/>
            </a:pPr>
            <a:r>
              <a:rPr lang="en-US" sz="2000" dirty="0"/>
              <a:t>RTL synthesis</a:t>
            </a:r>
          </a:p>
          <a:p>
            <a:pPr marL="914400" lvl="1" indent="-457200">
              <a:buFont typeface="+mj-lt"/>
              <a:buAutoNum type="arabicPeriod"/>
            </a:pPr>
            <a:r>
              <a:rPr lang="en-US" sz="2000" dirty="0"/>
              <a:t>Logic Synthesis</a:t>
            </a:r>
          </a:p>
          <a:p>
            <a:pPr marL="914400" lvl="1" indent="-457200">
              <a:buFont typeface="+mj-lt"/>
              <a:buAutoNum type="arabicPeriod"/>
            </a:pPr>
            <a:r>
              <a:rPr lang="en-US" sz="2000" dirty="0"/>
              <a:t>Technology Map</a:t>
            </a:r>
          </a:p>
        </p:txBody>
      </p:sp>
      <p:pic>
        <p:nvPicPr>
          <p:cNvPr id="51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925" y="1828800"/>
            <a:ext cx="50450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12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1143000"/>
            <a:ext cx="27082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12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EENG 4104        Timing Closure</a:t>
            </a:r>
            <a:endParaRPr lang="en-US" sz="10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r>
              <a:rPr lang="en-US" dirty="0"/>
              <a:t> Fall 2019              Slide </a:t>
            </a:r>
            <a:fld id="{5763B8B4-9F01-425C-8501-073C753F5481}" type="slidenum">
              <a:rPr lang="en-US" smtClean="0"/>
              <a:pPr>
                <a:defRPr/>
              </a:pPr>
              <a:t>4</a:t>
            </a:fld>
            <a:endParaRPr lang="en-US" dirty="0"/>
          </a:p>
        </p:txBody>
      </p:sp>
      <p:sp>
        <p:nvSpPr>
          <p:cNvPr id="3" name="Rectangle 2">
            <a:extLst>
              <a:ext uri="{FF2B5EF4-FFF2-40B4-BE49-F238E27FC236}">
                <a16:creationId xmlns:a16="http://schemas.microsoft.com/office/drawing/2014/main" id="{BA16744D-29F7-4694-B6C5-A09273B74646}"/>
              </a:ext>
            </a:extLst>
          </p:cNvPr>
          <p:cNvSpPr/>
          <p:nvPr/>
        </p:nvSpPr>
        <p:spPr bwMode="auto">
          <a:xfrm>
            <a:off x="4267200" y="2362200"/>
            <a:ext cx="1447800" cy="457200"/>
          </a:xfrm>
          <a:prstGeom prst="rect">
            <a:avLst/>
          </a:prstGeom>
          <a:solidFill>
            <a:srgbClr val="FFFF00">
              <a:alpha val="48000"/>
            </a:srgb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D3CBDD62-66AB-4317-ACA6-B7DF71A96680}"/>
              </a:ext>
            </a:extLst>
          </p:cNvPr>
          <p:cNvSpPr/>
          <p:nvPr/>
        </p:nvSpPr>
        <p:spPr bwMode="auto">
          <a:xfrm>
            <a:off x="4141573" y="4038601"/>
            <a:ext cx="1447800" cy="457200"/>
          </a:xfrm>
          <a:prstGeom prst="rect">
            <a:avLst/>
          </a:prstGeom>
          <a:solidFill>
            <a:srgbClr val="FFFF00">
              <a:alpha val="48000"/>
            </a:srgb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17" name="Rectangle 16">
            <a:extLst>
              <a:ext uri="{FF2B5EF4-FFF2-40B4-BE49-F238E27FC236}">
                <a16:creationId xmlns:a16="http://schemas.microsoft.com/office/drawing/2014/main" id="{5545A0B3-A3F8-4403-8976-02B85D19021D}"/>
              </a:ext>
            </a:extLst>
          </p:cNvPr>
          <p:cNvSpPr/>
          <p:nvPr/>
        </p:nvSpPr>
        <p:spPr bwMode="auto">
          <a:xfrm>
            <a:off x="4267200" y="5410200"/>
            <a:ext cx="1447800" cy="457200"/>
          </a:xfrm>
          <a:prstGeom prst="rect">
            <a:avLst/>
          </a:prstGeom>
          <a:solidFill>
            <a:srgbClr val="FFFF00">
              <a:alpha val="48000"/>
            </a:srgb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18" name="Rectangle 17">
            <a:extLst>
              <a:ext uri="{FF2B5EF4-FFF2-40B4-BE49-F238E27FC236}">
                <a16:creationId xmlns:a16="http://schemas.microsoft.com/office/drawing/2014/main" id="{DCD893AD-92C6-474D-ADBE-70B4FC09CD15}"/>
              </a:ext>
            </a:extLst>
          </p:cNvPr>
          <p:cNvSpPr/>
          <p:nvPr/>
        </p:nvSpPr>
        <p:spPr bwMode="auto">
          <a:xfrm>
            <a:off x="5743575" y="3505200"/>
            <a:ext cx="1447800" cy="457200"/>
          </a:xfrm>
          <a:prstGeom prst="rect">
            <a:avLst/>
          </a:prstGeom>
          <a:solidFill>
            <a:srgbClr val="FFFF00">
              <a:alpha val="48000"/>
            </a:srgb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010011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wheel(1)">
                                      <p:cBhvr>
                                        <p:cTn id="7" dur="2000"/>
                                        <p:tgtEl>
                                          <p:spTgt spid="5125"/>
                                        </p:tgtEl>
                                      </p:cBhvr>
                                    </p:animEffect>
                                  </p:childTnLst>
                                </p:cTn>
                              </p:par>
                              <p:par>
                                <p:cTn id="8" presetID="21" presetClass="entr" presetSubtype="1" fill="hold" nodeType="withEffect">
                                  <p:stCondLst>
                                    <p:cond delay="0"/>
                                  </p:stCondLst>
                                  <p:childTnLst>
                                    <p:set>
                                      <p:cBhvr>
                                        <p:cTn id="9" dur="1" fill="hold">
                                          <p:stCondLst>
                                            <p:cond delay="0"/>
                                          </p:stCondLst>
                                        </p:cTn>
                                        <p:tgtEl>
                                          <p:spTgt spid="5126"/>
                                        </p:tgtEl>
                                        <p:attrNameLst>
                                          <p:attrName>style.visibility</p:attrName>
                                        </p:attrNameLst>
                                      </p:cBhvr>
                                      <p:to>
                                        <p:strVal val="visible"/>
                                      </p:to>
                                    </p:set>
                                    <p:animEffect transition="in" filter="wheel(1)">
                                      <p:cBhvr>
                                        <p:cTn id="10" dur="2000"/>
                                        <p:tgtEl>
                                          <p:spTgt spid="5126"/>
                                        </p:tgtEl>
                                      </p:cBhvr>
                                    </p:animEffect>
                                  </p:childTnLst>
                                </p:cTn>
                              </p:par>
                              <p:par>
                                <p:cTn id="11" presetID="2" presetClass="entr" presetSubtype="4" fill="hold" nodeType="withEffect">
                                  <p:stCondLst>
                                    <p:cond delay="0"/>
                                  </p:stCondLst>
                                  <p:childTnLst>
                                    <p:set>
                                      <p:cBhvr>
                                        <p:cTn id="12" dur="1" fill="hold">
                                          <p:stCondLst>
                                            <p:cond delay="0"/>
                                          </p:stCondLst>
                                        </p:cTn>
                                        <p:tgtEl>
                                          <p:spTgt spid="5124">
                                            <p:txEl>
                                              <p:pRg st="3" end="3"/>
                                            </p:txEl>
                                          </p:spTgt>
                                        </p:tgtEl>
                                        <p:attrNameLst>
                                          <p:attrName>style.visibility</p:attrName>
                                        </p:attrNameLst>
                                      </p:cBhvr>
                                      <p:to>
                                        <p:strVal val="visible"/>
                                      </p:to>
                                    </p:set>
                                    <p:anim calcmode="lin" valueType="num">
                                      <p:cBhvr additive="base">
                                        <p:cTn id="13"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000"/>
                                        <p:tgtEl>
                                          <p:spTgt spid="3"/>
                                        </p:tgtEl>
                                      </p:cBhvr>
                                    </p:animEffect>
                                    <p:anim calcmode="lin" valueType="num">
                                      <p:cBhvr>
                                        <p:cTn id="20" dur="2000" fill="hold"/>
                                        <p:tgtEl>
                                          <p:spTgt spid="3"/>
                                        </p:tgtEl>
                                        <p:attrNameLst>
                                          <p:attrName>ppt_w</p:attrName>
                                        </p:attrNameLst>
                                      </p:cBhvr>
                                      <p:tavLst>
                                        <p:tav tm="0" fmla="#ppt_w*sin(2.5*pi*$)">
                                          <p:val>
                                            <p:fltVal val="0"/>
                                          </p:val>
                                        </p:tav>
                                        <p:tav tm="100000">
                                          <p:val>
                                            <p:fltVal val="1"/>
                                          </p:val>
                                        </p:tav>
                                      </p:tavLst>
                                    </p:anim>
                                    <p:anim calcmode="lin" valueType="num">
                                      <p:cBhvr>
                                        <p:cTn id="21" dur="2000" fill="hold"/>
                                        <p:tgtEl>
                                          <p:spTgt spid="3"/>
                                        </p:tgtEl>
                                        <p:attrNameLst>
                                          <p:attrName>ppt_h</p:attrName>
                                        </p:attrNameLst>
                                      </p:cBhvr>
                                      <p:tavLst>
                                        <p:tav tm="0">
                                          <p:val>
                                            <p:strVal val="#ppt_h"/>
                                          </p:val>
                                        </p:tav>
                                        <p:tav tm="100000">
                                          <p:val>
                                            <p:strVal val="#ppt_h"/>
                                          </p:val>
                                        </p:tav>
                                      </p:tavLst>
                                    </p:anim>
                                  </p:childTnLst>
                                </p:cTn>
                              </p:par>
                              <p:par>
                                <p:cTn id="22" presetID="2" presetClass="entr" presetSubtype="4" fill="hold" nodeType="withEffect">
                                  <p:stCondLst>
                                    <p:cond delay="0"/>
                                  </p:stCondLst>
                                  <p:childTnLst>
                                    <p:set>
                                      <p:cBhvr>
                                        <p:cTn id="23" dur="1" fill="hold">
                                          <p:stCondLst>
                                            <p:cond delay="0"/>
                                          </p:stCondLst>
                                        </p:cTn>
                                        <p:tgtEl>
                                          <p:spTgt spid="5124">
                                            <p:txEl>
                                              <p:pRg st="4" end="4"/>
                                            </p:txEl>
                                          </p:spTgt>
                                        </p:tgtEl>
                                        <p:attrNameLst>
                                          <p:attrName>style.visibility</p:attrName>
                                        </p:attrNameLst>
                                      </p:cBhvr>
                                      <p:to>
                                        <p:strVal val="visible"/>
                                      </p:to>
                                    </p:set>
                                    <p:anim calcmode="lin" valueType="num">
                                      <p:cBhvr additive="base">
                                        <p:cTn id="24"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000"/>
                                        <p:tgtEl>
                                          <p:spTgt spid="18"/>
                                        </p:tgtEl>
                                      </p:cBhvr>
                                    </p:animEffect>
                                    <p:anim calcmode="lin" valueType="num">
                                      <p:cBhvr>
                                        <p:cTn id="31" dur="2000" fill="hold"/>
                                        <p:tgtEl>
                                          <p:spTgt spid="18"/>
                                        </p:tgtEl>
                                        <p:attrNameLst>
                                          <p:attrName>ppt_w</p:attrName>
                                        </p:attrNameLst>
                                      </p:cBhvr>
                                      <p:tavLst>
                                        <p:tav tm="0" fmla="#ppt_w*sin(2.5*pi*$)">
                                          <p:val>
                                            <p:fltVal val="0"/>
                                          </p:val>
                                        </p:tav>
                                        <p:tav tm="100000">
                                          <p:val>
                                            <p:fltVal val="1"/>
                                          </p:val>
                                        </p:tav>
                                      </p:tavLst>
                                    </p:anim>
                                    <p:anim calcmode="lin" valueType="num">
                                      <p:cBhvr>
                                        <p:cTn id="32"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2000"/>
                                        <p:tgtEl>
                                          <p:spTgt spid="16"/>
                                        </p:tgtEl>
                                      </p:cBhvr>
                                    </p:animEffect>
                                    <p:anim calcmode="lin" valueType="num">
                                      <p:cBhvr>
                                        <p:cTn id="38" dur="2000" fill="hold"/>
                                        <p:tgtEl>
                                          <p:spTgt spid="16"/>
                                        </p:tgtEl>
                                        <p:attrNameLst>
                                          <p:attrName>ppt_w</p:attrName>
                                        </p:attrNameLst>
                                      </p:cBhvr>
                                      <p:tavLst>
                                        <p:tav tm="0" fmla="#ppt_w*sin(2.5*pi*$)">
                                          <p:val>
                                            <p:fltVal val="0"/>
                                          </p:val>
                                        </p:tav>
                                        <p:tav tm="100000">
                                          <p:val>
                                            <p:fltVal val="1"/>
                                          </p:val>
                                        </p:tav>
                                      </p:tavLst>
                                    </p:anim>
                                    <p:anim calcmode="lin" valueType="num">
                                      <p:cBhvr>
                                        <p:cTn id="39" dur="2000" fill="hold"/>
                                        <p:tgtEl>
                                          <p:spTgt spid="16"/>
                                        </p:tgtEl>
                                        <p:attrNameLst>
                                          <p:attrName>ppt_h</p:attrName>
                                        </p:attrNameLst>
                                      </p:cBhvr>
                                      <p:tavLst>
                                        <p:tav tm="0">
                                          <p:val>
                                            <p:strVal val="#ppt_h"/>
                                          </p:val>
                                        </p:tav>
                                        <p:tav tm="100000">
                                          <p:val>
                                            <p:strVal val="#ppt_h"/>
                                          </p:val>
                                        </p:tav>
                                      </p:tavLst>
                                    </p:anim>
                                  </p:childTnLst>
                                </p:cTn>
                              </p:par>
                              <p:par>
                                <p:cTn id="40" presetID="2" presetClass="entr" presetSubtype="4" fill="hold" nodeType="withEffect">
                                  <p:stCondLst>
                                    <p:cond delay="0"/>
                                  </p:stCondLst>
                                  <p:childTnLst>
                                    <p:set>
                                      <p:cBhvr>
                                        <p:cTn id="41" dur="1" fill="hold">
                                          <p:stCondLst>
                                            <p:cond delay="0"/>
                                          </p:stCondLst>
                                        </p:cTn>
                                        <p:tgtEl>
                                          <p:spTgt spid="5124">
                                            <p:txEl>
                                              <p:pRg st="5" end="5"/>
                                            </p:txEl>
                                          </p:spTgt>
                                        </p:tgtEl>
                                        <p:attrNameLst>
                                          <p:attrName>style.visibility</p:attrName>
                                        </p:attrNameLst>
                                      </p:cBhvr>
                                      <p:to>
                                        <p:strVal val="visible"/>
                                      </p:to>
                                    </p:set>
                                    <p:anim calcmode="lin" valueType="num">
                                      <p:cBhvr additive="base">
                                        <p:cTn id="42"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5"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2000"/>
                                        <p:tgtEl>
                                          <p:spTgt spid="17"/>
                                        </p:tgtEl>
                                      </p:cBhvr>
                                    </p:animEffect>
                                    <p:anim calcmode="lin" valueType="num">
                                      <p:cBhvr>
                                        <p:cTn id="49" dur="2000" fill="hold"/>
                                        <p:tgtEl>
                                          <p:spTgt spid="17"/>
                                        </p:tgtEl>
                                        <p:attrNameLst>
                                          <p:attrName>ppt_w</p:attrName>
                                        </p:attrNameLst>
                                      </p:cBhvr>
                                      <p:tavLst>
                                        <p:tav tm="0" fmla="#ppt_w*sin(2.5*pi*$)">
                                          <p:val>
                                            <p:fltVal val="0"/>
                                          </p:val>
                                        </p:tav>
                                        <p:tav tm="100000">
                                          <p:val>
                                            <p:fltVal val="1"/>
                                          </p:val>
                                        </p:tav>
                                      </p:tavLst>
                                    </p:anim>
                                    <p:anim calcmode="lin" valueType="num">
                                      <p:cBhvr>
                                        <p:cTn id="50" dur="2000" fill="hold"/>
                                        <p:tgtEl>
                                          <p:spTgt spid="17"/>
                                        </p:tgtEl>
                                        <p:attrNameLst>
                                          <p:attrName>ppt_h</p:attrName>
                                        </p:attrNameLst>
                                      </p:cBhvr>
                                      <p:tavLst>
                                        <p:tav tm="0">
                                          <p:val>
                                            <p:strVal val="#ppt_h"/>
                                          </p:val>
                                        </p:tav>
                                        <p:tav tm="100000">
                                          <p:val>
                                            <p:strVal val="#ppt_h"/>
                                          </p:val>
                                        </p:tav>
                                      </p:tavLst>
                                    </p:anim>
                                  </p:childTnLst>
                                </p:cTn>
                              </p:par>
                              <p:par>
                                <p:cTn id="51" presetID="2" presetClass="entr" presetSubtype="4" fill="hold" nodeType="withEffect">
                                  <p:stCondLst>
                                    <p:cond delay="0"/>
                                  </p:stCondLst>
                                  <p:childTnLst>
                                    <p:set>
                                      <p:cBhvr>
                                        <p:cTn id="52" dur="1" fill="hold">
                                          <p:stCondLst>
                                            <p:cond delay="0"/>
                                          </p:stCondLst>
                                        </p:cTn>
                                        <p:tgtEl>
                                          <p:spTgt spid="5124">
                                            <p:txEl>
                                              <p:pRg st="6" end="6"/>
                                            </p:txEl>
                                          </p:spTgt>
                                        </p:tgtEl>
                                        <p:attrNameLst>
                                          <p:attrName>style.visibility</p:attrName>
                                        </p:attrNameLst>
                                      </p:cBhvr>
                                      <p:to>
                                        <p:strVal val="visible"/>
                                      </p:to>
                                    </p:set>
                                    <p:anim calcmode="lin" valueType="num">
                                      <p:cBhvr additive="base">
                                        <p:cTn id="53"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Closure: Case 3 (Solution)</a:t>
            </a:r>
          </a:p>
        </p:txBody>
      </p:sp>
      <p:sp>
        <p:nvSpPr>
          <p:cNvPr id="3" name="Content Placeholder 2"/>
          <p:cNvSpPr>
            <a:spLocks noGrp="1"/>
          </p:cNvSpPr>
          <p:nvPr>
            <p:ph idx="1"/>
          </p:nvPr>
        </p:nvSpPr>
        <p:spPr/>
        <p:txBody>
          <a:bodyPr/>
          <a:lstStyle/>
          <a:p>
            <a:r>
              <a:rPr lang="en-US" dirty="0"/>
              <a:t>Use Proper RTL Coding</a:t>
            </a:r>
          </a:p>
          <a:p>
            <a:pPr lvl="1"/>
            <a:r>
              <a:rPr lang="en-US" dirty="0"/>
              <a:t>Implement synchronous design techniques</a:t>
            </a:r>
          </a:p>
          <a:p>
            <a:pPr lvl="1"/>
            <a:r>
              <a:rPr lang="en-US" dirty="0"/>
              <a:t>Use </a:t>
            </a:r>
            <a:r>
              <a:rPr lang="en-US" b="1" dirty="0"/>
              <a:t>case </a:t>
            </a:r>
            <a:r>
              <a:rPr lang="en-US" dirty="0"/>
              <a:t>statements for large decoding</a:t>
            </a:r>
          </a:p>
          <a:p>
            <a:pPr lvl="1"/>
            <a:r>
              <a:rPr lang="en-US" dirty="0"/>
              <a:t>Avoid nested </a:t>
            </a:r>
            <a:r>
              <a:rPr lang="en-US" b="1" dirty="0"/>
              <a:t>if-then-else </a:t>
            </a:r>
            <a:r>
              <a:rPr lang="en-US" dirty="0"/>
              <a:t>statements</a:t>
            </a:r>
          </a:p>
          <a:p>
            <a:pPr lvl="1"/>
            <a:r>
              <a:rPr lang="en-US" dirty="0"/>
              <a:t>Do not create internally generated clocks except though DCM or PLL</a:t>
            </a:r>
          </a:p>
          <a:p>
            <a:pPr lvl="1"/>
            <a:r>
              <a:rPr lang="en-US" dirty="0"/>
              <a:t>Make sure that internally created resets are synchronous</a:t>
            </a:r>
          </a:p>
          <a:p>
            <a:pPr lvl="1"/>
            <a:r>
              <a:rPr lang="en-US" dirty="0"/>
              <a:t>Use only one edge of the clock.</a:t>
            </a:r>
          </a:p>
          <a:p>
            <a:pPr lvl="1"/>
            <a:r>
              <a:rPr lang="en-US" dirty="0"/>
              <a:t>Cross-clock domains via synchronization circuits.</a:t>
            </a:r>
          </a:p>
          <a:p>
            <a:pPr lvl="1"/>
            <a:r>
              <a:rPr lang="en-US" dirty="0"/>
              <a:t>Register top-level inputs and outputs for fastest performance and increased pin-locking capability</a:t>
            </a:r>
          </a:p>
          <a:p>
            <a:pPr lvl="1"/>
            <a:r>
              <a:rPr lang="en-US" dirty="0"/>
              <a:t>Use hierarchy to separate functionality and clock domains.</a:t>
            </a:r>
          </a:p>
          <a:p>
            <a:pPr lvl="1"/>
            <a:r>
              <a:rPr lang="en-US" dirty="0"/>
              <a:t>Employ pipelining for critical paths.</a:t>
            </a:r>
          </a:p>
          <a:p>
            <a:pPr lvl="1"/>
            <a:r>
              <a:rPr lang="en-US" dirty="0"/>
              <a:t>Comment your code to highlight Multi-Cycle paths and critical paths</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r>
              <a:rPr lang="en-US" dirty="0"/>
              <a:t> Fall 2019              Slide </a:t>
            </a:r>
            <a:fld id="{5763B8B4-9F01-425C-8501-073C753F5481}" type="slidenum">
              <a:rPr lang="en-US"/>
              <a:pPr>
                <a:defRPr/>
              </a:pPr>
              <a:t>40</a:t>
            </a:fld>
            <a:endParaRPr lang="en-US" dirty="0"/>
          </a:p>
        </p:txBody>
      </p:sp>
      <p:sp>
        <p:nvSpPr>
          <p:cNvPr id="5" name="Date Placeholder 4"/>
          <p:cNvSpPr>
            <a:spLocks noGrp="1"/>
          </p:cNvSpPr>
          <p:nvPr>
            <p:ph type="dt" sz="half" idx="10"/>
          </p:nvPr>
        </p:nvSpPr>
        <p:spPr/>
        <p:txBody>
          <a:bodyPr/>
          <a:lstStyle/>
          <a:p>
            <a:pPr>
              <a:defRPr/>
            </a:pPr>
            <a:r>
              <a:rPr lang="en-US"/>
              <a:t>EENG 4104        Timing Closure</a:t>
            </a:r>
            <a:endParaRPr lang="en-US" dirty="0"/>
          </a:p>
        </p:txBody>
      </p:sp>
      <p:sp>
        <p:nvSpPr>
          <p:cNvPr id="6" name="Footer Placeholder 5"/>
          <p:cNvSpPr>
            <a:spLocks noGrp="1"/>
          </p:cNvSpPr>
          <p:nvPr>
            <p:ph type="ftr" sz="quarter" idx="11"/>
          </p:nvPr>
        </p:nvSpPr>
        <p:spPr/>
        <p:txBody>
          <a:bodyPr/>
          <a:lstStyle/>
          <a:p>
            <a:pPr>
              <a:defRPr/>
            </a:pPr>
            <a:r>
              <a:rPr lang="en-US"/>
              <a:t>Dr. Abou-Auf</a:t>
            </a:r>
          </a:p>
        </p:txBody>
      </p:sp>
    </p:spTree>
    <p:extLst>
      <p:ext uri="{BB962C8B-B14F-4D97-AF65-F5344CB8AC3E}">
        <p14:creationId xmlns:p14="http://schemas.microsoft.com/office/powerpoint/2010/main" val="6710338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Dr. Abou-Auf</a:t>
            </a:r>
          </a:p>
        </p:txBody>
      </p:sp>
      <p:sp>
        <p:nvSpPr>
          <p:cNvPr id="6147" name="Rectangle 2"/>
          <p:cNvSpPr>
            <a:spLocks noGrp="1" noChangeArrowheads="1"/>
          </p:cNvSpPr>
          <p:nvPr>
            <p:ph type="title"/>
          </p:nvPr>
        </p:nvSpPr>
        <p:spPr/>
        <p:txBody>
          <a:bodyPr/>
          <a:lstStyle/>
          <a:p>
            <a:r>
              <a:rPr lang="en-US" dirty="0"/>
              <a:t>RTL Synthesis</a:t>
            </a:r>
          </a:p>
        </p:txBody>
      </p:sp>
      <p:sp>
        <p:nvSpPr>
          <p:cNvPr id="3078" name="Rectangle 3"/>
          <p:cNvSpPr>
            <a:spLocks noGrp="1" noChangeArrowheads="1"/>
          </p:cNvSpPr>
          <p:nvPr>
            <p:ph type="body" idx="1"/>
          </p:nvPr>
        </p:nvSpPr>
        <p:spPr>
          <a:xfrm>
            <a:off x="228600" y="1066800"/>
            <a:ext cx="8686800" cy="5029200"/>
          </a:xfrm>
        </p:spPr>
        <p:txBody>
          <a:bodyPr/>
          <a:lstStyle/>
          <a:p>
            <a:pPr>
              <a:defRPr/>
            </a:pPr>
            <a:r>
              <a:rPr lang="en-US" sz="2800" dirty="0"/>
              <a:t>RTL Synthesis</a:t>
            </a:r>
          </a:p>
          <a:p>
            <a:pPr lvl="1">
              <a:defRPr/>
            </a:pPr>
            <a:r>
              <a:rPr lang="en-US" sz="2400" dirty="0"/>
              <a:t>Transforms VHDL description into a circuit blocks constructed by components from generic RTL library</a:t>
            </a:r>
          </a:p>
          <a:p>
            <a:pPr lvl="1">
              <a:defRPr/>
            </a:pPr>
            <a:r>
              <a:rPr lang="en-US" sz="2400" dirty="0"/>
              <a:t>Generic components are technology independent</a:t>
            </a:r>
          </a:p>
          <a:p>
            <a:pPr marL="1371600" lvl="2" indent="-457200">
              <a:buFont typeface="+mj-lt"/>
              <a:buAutoNum type="arabicPeriod"/>
              <a:defRPr/>
            </a:pPr>
            <a:r>
              <a:rPr lang="en-US" sz="2000" dirty="0"/>
              <a:t>Functional units: Logic, relational, arithmetic operators</a:t>
            </a:r>
          </a:p>
          <a:p>
            <a:pPr marL="1371600" lvl="2" indent="-457200">
              <a:buFont typeface="+mj-lt"/>
              <a:buAutoNum type="arabicPeriod"/>
              <a:defRPr/>
            </a:pPr>
            <a:r>
              <a:rPr lang="en-US" sz="2000" dirty="0"/>
              <a:t>Routing units: multiplexers</a:t>
            </a:r>
          </a:p>
          <a:p>
            <a:pPr marL="1371600" lvl="2" indent="-457200">
              <a:buFont typeface="+mj-lt"/>
              <a:buAutoNum type="arabicPeriod"/>
              <a:defRPr/>
            </a:pPr>
            <a:r>
              <a:rPr lang="en-US" sz="2000" dirty="0"/>
              <a:t>Storage units: flip-flops and latches</a:t>
            </a:r>
          </a:p>
          <a:p>
            <a:pPr lvl="1">
              <a:defRPr/>
            </a:pPr>
            <a:r>
              <a:rPr lang="en-US" sz="2400" dirty="0"/>
              <a:t>Limited optimization to reduce circuit complexity</a:t>
            </a:r>
          </a:p>
          <a:p>
            <a:pPr marL="1371600" lvl="2" indent="-457200">
              <a:buFont typeface="+mj-lt"/>
              <a:buAutoNum type="arabicPeriod"/>
              <a:defRPr/>
            </a:pPr>
            <a:r>
              <a:rPr lang="en-US" sz="2000" dirty="0"/>
              <a:t>Operator sharing</a:t>
            </a:r>
          </a:p>
          <a:p>
            <a:pPr marL="1371600" lvl="2" indent="-457200">
              <a:buFont typeface="+mj-lt"/>
              <a:buAutoNum type="arabicPeriod"/>
              <a:defRPr/>
            </a:pPr>
            <a:r>
              <a:rPr lang="en-US" sz="2000" dirty="0"/>
              <a:t>Common code elimination</a:t>
            </a:r>
          </a:p>
        </p:txBody>
      </p:sp>
      <p:sp>
        <p:nvSpPr>
          <p:cNvPr id="614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EENG 4104        Timing Closure</a:t>
            </a:r>
            <a:endParaRPr lang="en-US" sz="10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r>
              <a:rPr lang="en-US" dirty="0"/>
              <a:t> Fall 2019              Slide </a:t>
            </a:r>
            <a:fld id="{5763B8B4-9F01-425C-8501-073C753F5481}" type="slidenum">
              <a:rPr lang="en-US" smtClean="0"/>
              <a:pPr>
                <a:defRPr/>
              </a:pPr>
              <a:t>5</a:t>
            </a:fld>
            <a:endParaRPr lang="en-US" dirty="0"/>
          </a:p>
        </p:txBody>
      </p:sp>
    </p:spTree>
    <p:extLst>
      <p:ext uri="{BB962C8B-B14F-4D97-AF65-F5344CB8AC3E}">
        <p14:creationId xmlns:p14="http://schemas.microsoft.com/office/powerpoint/2010/main" val="4560286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Dr. Abou-Auf</a:t>
            </a:r>
          </a:p>
        </p:txBody>
      </p:sp>
      <p:sp>
        <p:nvSpPr>
          <p:cNvPr id="26627" name="Rectangle 6"/>
          <p:cNvSpPr>
            <a:spLocks noGrp="1" noChangeArrowheads="1"/>
          </p:cNvSpPr>
          <p:nvPr>
            <p:ph type="title"/>
          </p:nvPr>
        </p:nvSpPr>
        <p:spPr/>
        <p:txBody>
          <a:bodyPr/>
          <a:lstStyle/>
          <a:p>
            <a:r>
              <a:rPr lang="en-US"/>
              <a:t>Operator Sharing</a:t>
            </a:r>
          </a:p>
        </p:txBody>
      </p:sp>
      <p:sp>
        <p:nvSpPr>
          <p:cNvPr id="26628" name="Rectangle 7"/>
          <p:cNvSpPr>
            <a:spLocks noGrp="1" noChangeArrowheads="1"/>
          </p:cNvSpPr>
          <p:nvPr>
            <p:ph type="body" sz="half" idx="1"/>
          </p:nvPr>
        </p:nvSpPr>
        <p:spPr/>
        <p:txBody>
          <a:bodyPr/>
          <a:lstStyle/>
          <a:p>
            <a:r>
              <a:rPr lang="en-US" sz="1800" dirty="0"/>
              <a:t>Example 1</a:t>
            </a:r>
          </a:p>
          <a:p>
            <a:pPr lvl="1"/>
            <a:r>
              <a:rPr lang="en-US" sz="1600" dirty="0"/>
              <a:t>Original code:</a:t>
            </a:r>
          </a:p>
          <a:p>
            <a:pPr marL="914400" lvl="2" indent="0">
              <a:buNone/>
            </a:pPr>
            <a:r>
              <a:rPr lang="en-US" sz="1200" dirty="0"/>
              <a:t>r &lt;= </a:t>
            </a:r>
            <a:r>
              <a:rPr lang="en-US" sz="1200" dirty="0" err="1"/>
              <a:t>a+b</a:t>
            </a:r>
            <a:r>
              <a:rPr lang="en-US" sz="1200" dirty="0"/>
              <a:t> </a:t>
            </a:r>
            <a:r>
              <a:rPr lang="en-US" sz="1200" b="1" dirty="0"/>
              <a:t>when </a:t>
            </a:r>
            <a:r>
              <a:rPr lang="en-US" sz="1200" dirty="0" err="1"/>
              <a:t>boolean_exp</a:t>
            </a:r>
            <a:r>
              <a:rPr lang="en-US" sz="1200" dirty="0"/>
              <a:t> </a:t>
            </a:r>
            <a:r>
              <a:rPr lang="en-US" sz="1200" b="1" dirty="0"/>
              <a:t>else </a:t>
            </a:r>
            <a:r>
              <a:rPr lang="en-US" sz="1200" dirty="0" err="1"/>
              <a:t>a+c</a:t>
            </a:r>
            <a:r>
              <a:rPr lang="en-US" sz="1200" dirty="0"/>
              <a:t>;</a:t>
            </a:r>
          </a:p>
          <a:p>
            <a:pPr lvl="1"/>
            <a:r>
              <a:rPr lang="en-US" sz="1600" dirty="0"/>
              <a:t>Synthesis optimization:</a:t>
            </a:r>
          </a:p>
          <a:p>
            <a:pPr marL="914400" lvl="2" indent="0">
              <a:buNone/>
            </a:pPr>
            <a:r>
              <a:rPr lang="en-US" sz="1200" dirty="0"/>
              <a:t>src0 &lt;= b </a:t>
            </a:r>
            <a:r>
              <a:rPr lang="en-US" sz="1200" b="1" dirty="0"/>
              <a:t>when </a:t>
            </a:r>
            <a:r>
              <a:rPr lang="en-US" sz="1200" dirty="0" err="1"/>
              <a:t>boolean_exp</a:t>
            </a:r>
            <a:r>
              <a:rPr lang="en-US" sz="1200" dirty="0"/>
              <a:t> </a:t>
            </a:r>
            <a:r>
              <a:rPr lang="en-US" sz="1200" b="1" dirty="0"/>
              <a:t>else </a:t>
            </a:r>
            <a:r>
              <a:rPr lang="en-US" sz="1200" dirty="0"/>
              <a:t>c;</a:t>
            </a:r>
          </a:p>
          <a:p>
            <a:pPr marL="914400" lvl="2" indent="0">
              <a:buNone/>
            </a:pPr>
            <a:r>
              <a:rPr lang="en-US" sz="1200" dirty="0"/>
              <a:t>r &lt;= a + src0;</a:t>
            </a:r>
          </a:p>
          <a:p>
            <a:r>
              <a:rPr lang="en-US" sz="1800" dirty="0"/>
              <a:t>Example 2</a:t>
            </a:r>
          </a:p>
          <a:p>
            <a:pPr lvl="1"/>
            <a:r>
              <a:rPr lang="en-US" sz="1600" dirty="0"/>
              <a:t>Original code:</a:t>
            </a:r>
          </a:p>
          <a:p>
            <a:pPr marL="914400" lvl="2" indent="0">
              <a:buNone/>
            </a:pPr>
            <a:r>
              <a:rPr lang="en-US" sz="1200" b="1" dirty="0"/>
              <a:t>process</a:t>
            </a:r>
            <a:r>
              <a:rPr lang="en-US" sz="1200" dirty="0"/>
              <a:t>(</a:t>
            </a:r>
            <a:r>
              <a:rPr lang="en-US" sz="1200" dirty="0" err="1"/>
              <a:t>a,b,c,d</a:t>
            </a:r>
            <a:r>
              <a:rPr lang="en-US" sz="1200" dirty="0"/>
              <a:t>,...)</a:t>
            </a:r>
          </a:p>
          <a:p>
            <a:pPr marL="914400" lvl="2" indent="0">
              <a:buNone/>
            </a:pPr>
            <a:r>
              <a:rPr lang="en-US" sz="1200" b="1" dirty="0"/>
              <a:t>begin</a:t>
            </a:r>
          </a:p>
          <a:p>
            <a:pPr marL="914400" lvl="2" indent="0">
              <a:buNone/>
            </a:pPr>
            <a:r>
              <a:rPr lang="en-US" sz="1200" b="1" dirty="0"/>
              <a:t>if </a:t>
            </a:r>
            <a:r>
              <a:rPr lang="en-US" sz="1200" dirty="0"/>
              <a:t>boolean_exp_1 </a:t>
            </a:r>
            <a:r>
              <a:rPr lang="en-US" sz="1200" b="1" dirty="0"/>
              <a:t>then</a:t>
            </a:r>
          </a:p>
          <a:p>
            <a:pPr marL="914400" lvl="2" indent="0">
              <a:buNone/>
            </a:pPr>
            <a:r>
              <a:rPr lang="en-US" sz="1200" dirty="0"/>
              <a:t>	r &lt;= </a:t>
            </a:r>
            <a:r>
              <a:rPr lang="en-US" sz="1200" dirty="0" err="1"/>
              <a:t>a+b</a:t>
            </a:r>
            <a:r>
              <a:rPr lang="en-US" sz="1200" dirty="0"/>
              <a:t>;</a:t>
            </a:r>
          </a:p>
          <a:p>
            <a:pPr marL="914400" lvl="2" indent="0">
              <a:buNone/>
            </a:pPr>
            <a:r>
              <a:rPr lang="en-US" sz="1200" b="1" dirty="0" err="1"/>
              <a:t>elsif</a:t>
            </a:r>
            <a:r>
              <a:rPr lang="en-US" sz="1200" b="1" dirty="0"/>
              <a:t> </a:t>
            </a:r>
            <a:r>
              <a:rPr lang="en-US" sz="1200" dirty="0"/>
              <a:t>boolean_exp_2 </a:t>
            </a:r>
            <a:r>
              <a:rPr lang="en-US" sz="1200" b="1" dirty="0"/>
              <a:t>then</a:t>
            </a:r>
          </a:p>
          <a:p>
            <a:pPr marL="914400" lvl="2" indent="0">
              <a:buNone/>
            </a:pPr>
            <a:r>
              <a:rPr lang="en-US" sz="1200" dirty="0"/>
              <a:t>	r &lt;= </a:t>
            </a:r>
            <a:r>
              <a:rPr lang="en-US" sz="1200" dirty="0" err="1"/>
              <a:t>a+c</a:t>
            </a:r>
            <a:r>
              <a:rPr lang="en-US" sz="1200" dirty="0"/>
              <a:t>;</a:t>
            </a:r>
          </a:p>
          <a:p>
            <a:pPr marL="914400" lvl="2" indent="0">
              <a:buNone/>
            </a:pPr>
            <a:r>
              <a:rPr lang="en-US" sz="1200" b="1" dirty="0"/>
              <a:t>else</a:t>
            </a:r>
          </a:p>
          <a:p>
            <a:pPr marL="914400" lvl="2" indent="0">
              <a:buNone/>
            </a:pPr>
            <a:r>
              <a:rPr lang="en-US" sz="1200" dirty="0"/>
              <a:t>	r &lt;= d+1;</a:t>
            </a:r>
          </a:p>
          <a:p>
            <a:pPr marL="914400" lvl="2" indent="0">
              <a:buNone/>
            </a:pPr>
            <a:r>
              <a:rPr lang="en-US" sz="1200" b="1" dirty="0"/>
              <a:t>end if</a:t>
            </a:r>
          </a:p>
          <a:p>
            <a:pPr marL="914400" lvl="2" indent="0">
              <a:buNone/>
            </a:pPr>
            <a:r>
              <a:rPr lang="en-US" sz="1200" dirty="0"/>
              <a:t>end </a:t>
            </a:r>
            <a:r>
              <a:rPr lang="en-US" sz="1200" b="1" dirty="0"/>
              <a:t>process;</a:t>
            </a:r>
          </a:p>
          <a:p>
            <a:pPr lvl="1"/>
            <a:endParaRPr lang="en-US" sz="1600" b="1" dirty="0"/>
          </a:p>
        </p:txBody>
      </p:sp>
      <p:sp>
        <p:nvSpPr>
          <p:cNvPr id="26629" name="Rectangle 8"/>
          <p:cNvSpPr>
            <a:spLocks noGrp="1" noChangeArrowheads="1"/>
          </p:cNvSpPr>
          <p:nvPr>
            <p:ph type="body" sz="half" idx="2"/>
          </p:nvPr>
        </p:nvSpPr>
        <p:spPr/>
        <p:txBody>
          <a:bodyPr/>
          <a:lstStyle/>
          <a:p>
            <a:pPr lvl="1"/>
            <a:r>
              <a:rPr lang="en-US" sz="1600" dirty="0"/>
              <a:t>Synthesis optimization :</a:t>
            </a:r>
          </a:p>
          <a:p>
            <a:pPr marL="914400" lvl="2" indent="0">
              <a:buNone/>
            </a:pPr>
            <a:r>
              <a:rPr lang="en-US" sz="1200" b="1" dirty="0"/>
              <a:t>process</a:t>
            </a:r>
            <a:r>
              <a:rPr lang="en-US" sz="1200" dirty="0"/>
              <a:t>(</a:t>
            </a:r>
            <a:r>
              <a:rPr lang="en-US" sz="1200" dirty="0" err="1"/>
              <a:t>a,b,c,d</a:t>
            </a:r>
            <a:r>
              <a:rPr lang="en-US" sz="1200" dirty="0"/>
              <a:t>,...)</a:t>
            </a:r>
          </a:p>
          <a:p>
            <a:pPr marL="914400" lvl="2" indent="0">
              <a:buNone/>
            </a:pPr>
            <a:r>
              <a:rPr lang="en-US" sz="1200" b="1" dirty="0"/>
              <a:t>begin</a:t>
            </a:r>
          </a:p>
          <a:p>
            <a:pPr marL="914400" lvl="2" indent="0">
              <a:buNone/>
            </a:pPr>
            <a:r>
              <a:rPr lang="en-US" sz="1200" b="1" dirty="0"/>
              <a:t>if </a:t>
            </a:r>
            <a:r>
              <a:rPr lang="en-US" sz="1200" dirty="0"/>
              <a:t>boolean_exp_1 </a:t>
            </a:r>
            <a:r>
              <a:rPr lang="en-US" sz="1200" b="1" dirty="0"/>
              <a:t>then</a:t>
            </a:r>
          </a:p>
          <a:p>
            <a:pPr marL="914400" lvl="2" indent="0">
              <a:buNone/>
            </a:pPr>
            <a:r>
              <a:rPr lang="en-US" sz="1200" dirty="0"/>
              <a:t>	src0 &lt;= a;</a:t>
            </a:r>
          </a:p>
          <a:p>
            <a:pPr marL="914400" lvl="2" indent="0">
              <a:buNone/>
            </a:pPr>
            <a:r>
              <a:rPr lang="en-US" sz="1200" dirty="0"/>
              <a:t>	src1 &lt;= b;</a:t>
            </a:r>
          </a:p>
          <a:p>
            <a:pPr marL="914400" lvl="2" indent="0">
              <a:buNone/>
            </a:pPr>
            <a:r>
              <a:rPr lang="en-US" sz="1200" b="1" dirty="0" err="1"/>
              <a:t>elsif</a:t>
            </a:r>
            <a:r>
              <a:rPr lang="en-US" sz="1200" b="1" dirty="0"/>
              <a:t> </a:t>
            </a:r>
            <a:r>
              <a:rPr lang="en-US" sz="1200" dirty="0"/>
              <a:t>boolean_exp_2 </a:t>
            </a:r>
            <a:r>
              <a:rPr lang="en-US" sz="1200" b="1" dirty="0"/>
              <a:t>then</a:t>
            </a:r>
          </a:p>
          <a:p>
            <a:pPr marL="914400" lvl="2" indent="0">
              <a:buNone/>
            </a:pPr>
            <a:r>
              <a:rPr lang="en-US" sz="1200" dirty="0"/>
              <a:t>	src0 &lt;= a;</a:t>
            </a:r>
          </a:p>
          <a:p>
            <a:pPr marL="914400" lvl="2" indent="0">
              <a:buNone/>
            </a:pPr>
            <a:r>
              <a:rPr lang="en-US" sz="1200" dirty="0"/>
              <a:t>	src1 &lt;= c;</a:t>
            </a:r>
          </a:p>
          <a:p>
            <a:pPr marL="914400" lvl="2" indent="0">
              <a:buNone/>
            </a:pPr>
            <a:r>
              <a:rPr lang="en-US" sz="1200" b="1" dirty="0"/>
              <a:t>else</a:t>
            </a:r>
          </a:p>
          <a:p>
            <a:pPr marL="914400" lvl="2" indent="0">
              <a:buNone/>
            </a:pPr>
            <a:r>
              <a:rPr lang="en-US" sz="1200" dirty="0"/>
              <a:t>	src0 &lt;= d;</a:t>
            </a:r>
          </a:p>
          <a:p>
            <a:pPr marL="914400" lvl="2" indent="0">
              <a:buNone/>
            </a:pPr>
            <a:r>
              <a:rPr lang="en-US" sz="1200" dirty="0"/>
              <a:t>	src1 &lt;= "00000001";</a:t>
            </a:r>
          </a:p>
          <a:p>
            <a:pPr marL="914400" lvl="2" indent="0">
              <a:buNone/>
            </a:pPr>
            <a:r>
              <a:rPr lang="en-US" sz="1200" b="1" dirty="0"/>
              <a:t>end if</a:t>
            </a:r>
            <a:r>
              <a:rPr lang="en-US" sz="1200" dirty="0"/>
              <a:t>;</a:t>
            </a:r>
          </a:p>
          <a:p>
            <a:pPr marL="914400" lvl="2" indent="0">
              <a:buNone/>
            </a:pPr>
            <a:r>
              <a:rPr lang="en-US" sz="1200" b="1" dirty="0"/>
              <a:t>end process</a:t>
            </a:r>
            <a:r>
              <a:rPr lang="en-US" sz="1200" dirty="0"/>
              <a:t>;</a:t>
            </a:r>
          </a:p>
          <a:p>
            <a:pPr marL="914400" lvl="2" indent="0">
              <a:buNone/>
            </a:pPr>
            <a:r>
              <a:rPr lang="en-US" sz="1200" dirty="0"/>
              <a:t>r &lt;= src0 + src1;</a:t>
            </a:r>
          </a:p>
          <a:p>
            <a:r>
              <a:rPr lang="en-US" sz="1800" dirty="0"/>
              <a:t>Summary</a:t>
            </a:r>
          </a:p>
          <a:p>
            <a:pPr lvl="1"/>
            <a:r>
              <a:rPr lang="en-US" sz="1600" dirty="0"/>
              <a:t>Sharing is done by additional routing circuit</a:t>
            </a:r>
          </a:p>
          <a:p>
            <a:pPr lvl="1"/>
            <a:r>
              <a:rPr lang="en-US" sz="1600" dirty="0"/>
              <a:t>Merit of sharing depends on the complexity of the operator and the routing circuit</a:t>
            </a:r>
          </a:p>
        </p:txBody>
      </p:sp>
      <p:sp>
        <p:nvSpPr>
          <p:cNvPr id="2663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EENG 4104        Timing Closure</a:t>
            </a:r>
            <a:endParaRPr lang="en-US" sz="10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r>
              <a:rPr lang="en-US" dirty="0"/>
              <a:t> Fall 2019              Slide </a:t>
            </a:r>
            <a:fld id="{1A44736C-F1D0-4481-9E49-B2790901E688}" type="slidenum">
              <a:rPr lang="en-US" smtClean="0"/>
              <a:pPr>
                <a:defRPr/>
              </a:pPr>
              <a:t>6</a:t>
            </a:fld>
            <a:endParaRPr lang="en-US" dirty="0"/>
          </a:p>
        </p:txBody>
      </p:sp>
    </p:spTree>
    <p:extLst>
      <p:ext uri="{BB962C8B-B14F-4D97-AF65-F5344CB8AC3E}">
        <p14:creationId xmlns:p14="http://schemas.microsoft.com/office/powerpoint/2010/main" val="42926778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RTL Synthesis (cont.)</a:t>
            </a:r>
          </a:p>
        </p:txBody>
      </p:sp>
      <p:sp>
        <p:nvSpPr>
          <p:cNvPr id="3" name="Content Placeholder 2"/>
          <p:cNvSpPr>
            <a:spLocks noGrp="1"/>
          </p:cNvSpPr>
          <p:nvPr>
            <p:ph idx="1"/>
          </p:nvPr>
        </p:nvSpPr>
        <p:spPr>
          <a:xfrm>
            <a:off x="228600" y="1066800"/>
            <a:ext cx="4876800" cy="5334000"/>
          </a:xfrm>
        </p:spPr>
        <p:txBody>
          <a:bodyPr/>
          <a:lstStyle/>
          <a:p>
            <a:pPr>
              <a:defRPr/>
            </a:pPr>
            <a:r>
              <a:rPr lang="en-US" sz="2400" dirty="0"/>
              <a:t>Module generator</a:t>
            </a:r>
          </a:p>
          <a:p>
            <a:pPr lvl="1">
              <a:defRPr/>
            </a:pPr>
            <a:r>
              <a:rPr lang="en-US" sz="2000" dirty="0"/>
              <a:t>Random logic can be taken to directly to gate-level synthesis </a:t>
            </a:r>
          </a:p>
          <a:p>
            <a:pPr lvl="1">
              <a:defRPr/>
            </a:pPr>
            <a:r>
              <a:rPr lang="en-US" sz="2000" dirty="0"/>
              <a:t>“Regular” logic such as adders, </a:t>
            </a:r>
            <a:r>
              <a:rPr lang="en-US" sz="2000" dirty="0" err="1"/>
              <a:t>subtractors</a:t>
            </a:r>
            <a:r>
              <a:rPr lang="en-US" sz="2000" dirty="0"/>
              <a:t>, </a:t>
            </a:r>
            <a:r>
              <a:rPr lang="en-US" sz="2000" dirty="0" err="1"/>
              <a:t>incrementors</a:t>
            </a:r>
            <a:r>
              <a:rPr lang="en-US" sz="2000" dirty="0"/>
              <a:t>/ </a:t>
            </a:r>
            <a:r>
              <a:rPr lang="en-US" sz="2000" dirty="0" err="1"/>
              <a:t>decrementors</a:t>
            </a:r>
            <a:r>
              <a:rPr lang="en-US" sz="2000" dirty="0"/>
              <a:t>, shifter, multipliers can be replaced by predesigned module</a:t>
            </a:r>
          </a:p>
          <a:p>
            <a:pPr lvl="1">
              <a:defRPr/>
            </a:pPr>
            <a:r>
              <a:rPr lang="en-US" sz="2000" dirty="0"/>
              <a:t>Regular logic circuits are pre-designed module is more efficient</a:t>
            </a:r>
          </a:p>
          <a:p>
            <a:pPr lvl="2">
              <a:defRPr/>
            </a:pPr>
            <a:r>
              <a:rPr lang="en-US" sz="2000" dirty="0"/>
              <a:t>Module can be generated in different levels of details</a:t>
            </a:r>
          </a:p>
          <a:p>
            <a:pPr lvl="2">
              <a:defRPr/>
            </a:pPr>
            <a:r>
              <a:rPr lang="en-US" sz="2000" dirty="0"/>
              <a:t>Reduce the processing time</a:t>
            </a:r>
          </a:p>
        </p:txBody>
      </p:sp>
      <p:sp>
        <p:nvSpPr>
          <p:cNvPr id="71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Dr. Abou-Auf</a:t>
            </a:r>
          </a:p>
        </p:txBody>
      </p:sp>
      <p:pic>
        <p:nvPicPr>
          <p:cNvPr id="717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8009" y="1347788"/>
            <a:ext cx="3693591"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1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EENG 4104        Timing Closure</a:t>
            </a:r>
            <a:endParaRPr lang="en-US" sz="10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r>
              <a:rPr lang="en-US" dirty="0"/>
              <a:t> Fall 2019              Slide </a:t>
            </a:r>
            <a:fld id="{5763B8B4-9F01-425C-8501-073C753F5481}" type="slidenum">
              <a:rPr lang="en-US" smtClean="0"/>
              <a:pPr>
                <a:defRPr/>
              </a:pPr>
              <a:t>7</a:t>
            </a:fld>
            <a:endParaRPr lang="en-US" dirty="0"/>
          </a:p>
        </p:txBody>
      </p:sp>
    </p:spTree>
    <p:extLst>
      <p:ext uri="{BB962C8B-B14F-4D97-AF65-F5344CB8AC3E}">
        <p14:creationId xmlns:p14="http://schemas.microsoft.com/office/powerpoint/2010/main" val="8641730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Dr. Abou-Auf</a:t>
            </a:r>
          </a:p>
        </p:txBody>
      </p:sp>
      <p:sp>
        <p:nvSpPr>
          <p:cNvPr id="8195" name="Rectangle 2"/>
          <p:cNvSpPr>
            <a:spLocks noGrp="1" noChangeArrowheads="1"/>
          </p:cNvSpPr>
          <p:nvPr>
            <p:ph type="title"/>
          </p:nvPr>
        </p:nvSpPr>
        <p:spPr/>
        <p:txBody>
          <a:bodyPr/>
          <a:lstStyle/>
          <a:p>
            <a:r>
              <a:rPr lang="en-US"/>
              <a:t>Logic Synthesis</a:t>
            </a:r>
          </a:p>
        </p:txBody>
      </p:sp>
      <p:sp>
        <p:nvSpPr>
          <p:cNvPr id="4102" name="Rectangle 3"/>
          <p:cNvSpPr>
            <a:spLocks noGrp="1" noChangeArrowheads="1"/>
          </p:cNvSpPr>
          <p:nvPr>
            <p:ph type="body" idx="1"/>
          </p:nvPr>
        </p:nvSpPr>
        <p:spPr>
          <a:xfrm>
            <a:off x="228600" y="1066800"/>
            <a:ext cx="8686800" cy="2133600"/>
          </a:xfrm>
        </p:spPr>
        <p:txBody>
          <a:bodyPr/>
          <a:lstStyle/>
          <a:p>
            <a:pPr>
              <a:defRPr/>
            </a:pPr>
            <a:r>
              <a:rPr lang="en-US" dirty="0"/>
              <a:t>Realize the circuit with the optimal number of “</a:t>
            </a:r>
            <a:r>
              <a:rPr lang="en-US" i="1" dirty="0"/>
              <a:t>generic</a:t>
            </a:r>
            <a:r>
              <a:rPr lang="en-US" dirty="0"/>
              <a:t>” gate level components (inv, and, </a:t>
            </a:r>
            <a:r>
              <a:rPr lang="en-US" dirty="0" err="1"/>
              <a:t>nand</a:t>
            </a:r>
            <a:r>
              <a:rPr lang="en-US" dirty="0"/>
              <a:t>, or, nor, etc.)</a:t>
            </a:r>
          </a:p>
          <a:p>
            <a:pPr lvl="1">
              <a:defRPr/>
            </a:pPr>
            <a:r>
              <a:rPr lang="en-US" dirty="0"/>
              <a:t>Technology independent gates</a:t>
            </a:r>
          </a:p>
          <a:p>
            <a:pPr lvl="2">
              <a:defRPr/>
            </a:pPr>
            <a:r>
              <a:rPr lang="en-US" dirty="0"/>
              <a:t>no information about the size and propagation delay</a:t>
            </a:r>
          </a:p>
          <a:p>
            <a:pPr>
              <a:defRPr/>
            </a:pPr>
            <a:r>
              <a:rPr lang="en-US" dirty="0"/>
              <a:t>Two categories:</a:t>
            </a:r>
          </a:p>
          <a:p>
            <a:pPr lvl="1">
              <a:defRPr/>
            </a:pPr>
            <a:r>
              <a:rPr lang="en-US" dirty="0"/>
              <a:t>Two-level synthesis: sum-of-product format (high-fan out and fan in)</a:t>
            </a:r>
          </a:p>
          <a:p>
            <a:pPr lvl="1">
              <a:defRPr/>
            </a:pPr>
            <a:r>
              <a:rPr lang="en-US" dirty="0"/>
              <a:t>Multi-level synthesis: several degree of freedom, more efficient. Implementation can exploited for size and/or speed</a:t>
            </a:r>
          </a:p>
        </p:txBody>
      </p:sp>
      <p:pic>
        <p:nvPicPr>
          <p:cNvPr id="8197" name="Picture 4"/>
          <p:cNvPicPr>
            <a:picLocks noChangeAspect="1" noChangeArrowheads="1"/>
          </p:cNvPicPr>
          <p:nvPr/>
        </p:nvPicPr>
        <p:blipFill>
          <a:blip r:embed="rId3">
            <a:extLst>
              <a:ext uri="{28A0092B-C50C-407E-A947-70E740481C1C}">
                <a14:useLocalDpi xmlns:a14="http://schemas.microsoft.com/office/drawing/2010/main" val="0"/>
              </a:ext>
            </a:extLst>
          </a:blip>
          <a:srcRect b="5482"/>
          <a:stretch>
            <a:fillRect/>
          </a:stretch>
        </p:blipFill>
        <p:spPr bwMode="auto">
          <a:xfrm>
            <a:off x="1600200" y="4038600"/>
            <a:ext cx="6096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819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EENG 4104        Timing Closure</a:t>
            </a:r>
            <a:endParaRPr lang="en-US" sz="10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r>
              <a:rPr lang="en-US" dirty="0"/>
              <a:t> Fall 2019              Slide </a:t>
            </a:r>
            <a:fld id="{5763B8B4-9F01-425C-8501-073C753F5481}" type="slidenum">
              <a:rPr lang="en-US" smtClean="0"/>
              <a:pPr>
                <a:defRPr/>
              </a:pPr>
              <a:t>8</a:t>
            </a:fld>
            <a:endParaRPr lang="en-US" dirty="0"/>
          </a:p>
        </p:txBody>
      </p:sp>
    </p:spTree>
    <p:extLst>
      <p:ext uri="{BB962C8B-B14F-4D97-AF65-F5344CB8AC3E}">
        <p14:creationId xmlns:p14="http://schemas.microsoft.com/office/powerpoint/2010/main" val="16301174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Dr. Abou-Auf</a:t>
            </a:r>
          </a:p>
        </p:txBody>
      </p:sp>
      <p:sp>
        <p:nvSpPr>
          <p:cNvPr id="9219" name="Rectangle 2"/>
          <p:cNvSpPr>
            <a:spLocks noGrp="1" noChangeArrowheads="1"/>
          </p:cNvSpPr>
          <p:nvPr>
            <p:ph type="title"/>
          </p:nvPr>
        </p:nvSpPr>
        <p:spPr/>
        <p:txBody>
          <a:bodyPr/>
          <a:lstStyle/>
          <a:p>
            <a:r>
              <a:rPr lang="en-US"/>
              <a:t>Technology Mapping</a:t>
            </a:r>
          </a:p>
        </p:txBody>
      </p:sp>
      <p:sp>
        <p:nvSpPr>
          <p:cNvPr id="9220" name="Rectangle 3"/>
          <p:cNvSpPr>
            <a:spLocks noGrp="1" noChangeArrowheads="1"/>
          </p:cNvSpPr>
          <p:nvPr>
            <p:ph type="body" idx="1"/>
          </p:nvPr>
        </p:nvSpPr>
        <p:spPr>
          <a:xfrm>
            <a:off x="228600" y="1066800"/>
            <a:ext cx="8686800" cy="1447800"/>
          </a:xfrm>
        </p:spPr>
        <p:txBody>
          <a:bodyPr/>
          <a:lstStyle/>
          <a:p>
            <a:r>
              <a:rPr lang="en-US"/>
              <a:t>Map “generic” gates to “device-dependent” logic cells</a:t>
            </a:r>
          </a:p>
          <a:p>
            <a:pPr lvl="1"/>
            <a:r>
              <a:rPr lang="en-US"/>
              <a:t>Logic cells are defined by function and physical parameters: size, delay, input/output </a:t>
            </a:r>
          </a:p>
          <a:p>
            <a:r>
              <a:rPr lang="en-US"/>
              <a:t>Standard cell libraries for ASIC</a:t>
            </a:r>
          </a:p>
        </p:txBody>
      </p:sp>
      <p:graphicFrame>
        <p:nvGraphicFramePr>
          <p:cNvPr id="1495121" name="Group 81"/>
          <p:cNvGraphicFramePr>
            <a:graphicFrameLocks noGrp="1"/>
          </p:cNvGraphicFramePr>
          <p:nvPr/>
        </p:nvGraphicFramePr>
        <p:xfrm>
          <a:off x="533400" y="2700338"/>
          <a:ext cx="8001000" cy="3646487"/>
        </p:xfrm>
        <a:graphic>
          <a:graphicData uri="http://schemas.openxmlformats.org/drawingml/2006/table">
            <a:tbl>
              <a:tblPr/>
              <a:tblGrid>
                <a:gridCol w="1845797">
                  <a:extLst>
                    <a:ext uri="{9D8B030D-6E8A-4147-A177-3AD203B41FA5}">
                      <a16:colId xmlns:a16="http://schemas.microsoft.com/office/drawing/2014/main" val="20000"/>
                    </a:ext>
                  </a:extLst>
                </a:gridCol>
                <a:gridCol w="6155203">
                  <a:extLst>
                    <a:ext uri="{9D8B030D-6E8A-4147-A177-3AD203B41FA5}">
                      <a16:colId xmlns:a16="http://schemas.microsoft.com/office/drawing/2014/main" val="20001"/>
                    </a:ext>
                  </a:extLst>
                </a:gridCol>
              </a:tblGrid>
              <a:tr h="42641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Category</a:t>
                      </a:r>
                      <a:endParaRPr kumimoji="0" lang="en-US" sz="1400" b="0" i="0" u="none" strike="noStrike" cap="none" normalizeH="0" baseline="0" dirty="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ADK 3.1 Cells</a:t>
                      </a:r>
                      <a:endParaRPr kumimoji="0" lang="en-US" sz="1400" b="0" i="0" u="none" strike="noStrike" cap="none" normalizeH="0" baseline="0" dirty="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158304">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Basic Logic Gates</a:t>
                      </a:r>
                      <a:endParaRPr kumimoji="0" lang="en-US" sz="1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and02, and03, and03, or02, or03, or04, nand02, nand02_2x, nand03, nand03_2x, nand03_2x, nand04, nand04_2x, nor02, nor02_2x, nor02ii, nor03, nor03_2x, nor04, nor04_2x, xnor2, xnor2_2x, xor2, xor2_2x, mux21, mux21_ni, hadd1, fadd1, buf02, buf04, buf08, buf12, buf16, inv01, inv02, inv04, inv08, inv12, inv16, tri01, trib04, trib08</a:t>
                      </a:r>
                      <a:endParaRPr kumimoji="0" lang="en-US" sz="1400" b="0" i="0" u="none" strike="noStrike" cap="none" normalizeH="0" baseline="0" dirty="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85595">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AND-OR </a:t>
                      </a:r>
                      <a:endParaRPr kumimoji="0" lang="en-US" sz="1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ao21, ao22, ao221, ao32, ao32, aoi22, aoi221, aoi222, aoi32, aoi321, aoi322, aoi33, aoi332, aoi333, aoi422, aoi43, aoi44, </a:t>
                      </a:r>
                      <a:endParaRPr kumimoji="0" lang="en-US" sz="1400" b="0" i="0" u="none" strike="noStrike" cap="none" normalizeH="0" baseline="0" dirty="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8188">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OR-AND-INV</a:t>
                      </a:r>
                      <a:endParaRPr kumimoji="0" lang="en-US" sz="1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oai21, oai22, oai221, oai222, oai32, oai321, oai322, oai33, oai332, oai333, oai422, oai43, oai44, </a:t>
                      </a:r>
                      <a:endParaRPr kumimoji="0" lang="en-US" sz="1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84135">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Flip-Flops/Latches </a:t>
                      </a:r>
                      <a:endParaRPr kumimoji="0" lang="en-US" sz="1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dff, dffr, dffs, dffs_ni, dffsr, dffsr_ni, latch, latchr, latchs, latchs_ni, latchsr, latchsr_ni, sff, sffr, sffr_ni, sffs, sffsr, sffsr_ni, </a:t>
                      </a:r>
                      <a:endParaRPr kumimoji="0" lang="en-US" sz="1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73847">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Pads</a:t>
                      </a:r>
                      <a:endParaRPr kumimoji="0" lang="en-US" sz="1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PadInC</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PadOut</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PadBidirHE</a:t>
                      </a:r>
                      <a:endParaRPr kumimoji="0" lang="en-US" sz="1400" b="0" i="0" u="none" strike="noStrike" cap="none" normalizeH="0" baseline="0" dirty="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24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EENG 4104        Timing Closure</a:t>
            </a:r>
            <a:endParaRPr lang="en-US" sz="10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r>
              <a:rPr lang="en-US" dirty="0"/>
              <a:t> Fall 2019              Slide </a:t>
            </a:r>
            <a:fld id="{5763B8B4-9F01-425C-8501-073C753F5481}" type="slidenum">
              <a:rPr lang="en-US" smtClean="0"/>
              <a:pPr>
                <a:defRPr/>
              </a:pPr>
              <a:t>9</a:t>
            </a:fld>
            <a:endParaRPr lang="en-US" dirty="0"/>
          </a:p>
        </p:txBody>
      </p:sp>
    </p:spTree>
    <p:extLst>
      <p:ext uri="{BB962C8B-B14F-4D97-AF65-F5344CB8AC3E}">
        <p14:creationId xmlns:p14="http://schemas.microsoft.com/office/powerpoint/2010/main" val="4065312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GUID" val="0c091712-5c25-4f04-a1e6-5b5422820601"/>
  <p:tag name="ELAPSEDTIME" val="47.5"/>
  <p:tag name="TIMELINE" val="7.1/23.4"/>
  <p:tag name="ARTICULATE_SLIDE_NAV" val="18"/>
</p:tagLst>
</file>

<file path=ppt/tags/tag1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 name="AUDIO_ID" val="605"/>
  <p:tag name="ELAPSEDTIME" val="88.5"/>
  <p:tag name="ARTICULATE_SLIDE_GUID" val="60ada40a-61d2-4a5a-ad5a-cea1ba37637c"/>
  <p:tag name="ARTICULATE_SLIDE_NAV" val="4"/>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3.xml><?xml version="1.0" encoding="utf-8"?>
<p:tagLst xmlns:a="http://schemas.openxmlformats.org/drawingml/2006/main" xmlns:r="http://schemas.openxmlformats.org/officeDocument/2006/relationships" xmlns:p="http://schemas.openxmlformats.org/presentationml/2006/main">
  <p:tag name="AUDIO_ID" val="268"/>
  <p:tag name="ELAPSEDTIME" val="53.5"/>
  <p:tag name="ARTICULATE_SLIDE_NAV" val="7"/>
  <p:tag name="ARTICULATE_SLIDE_GUID" val="61f571d7-9ee2-43ea-a8cc-e4cf535af9da"/>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7.xml><?xml version="1.0" encoding="utf-8"?>
<p:tagLst xmlns:a="http://schemas.openxmlformats.org/drawingml/2006/main" xmlns:r="http://schemas.openxmlformats.org/officeDocument/2006/relationships" xmlns:p="http://schemas.openxmlformats.org/presentationml/2006/main">
  <p:tag name="AUDIO_ID" val="279"/>
  <p:tag name="ELAPSEDTIME" val="26.2"/>
  <p:tag name="ARTICULATE_SLIDE_NAV" val="16"/>
  <p:tag name="ARTICULATE_SLIDE_GUID" val="36e88b4f-729d-49f1-a3b4-ebd5659747e0"/>
</p:tagLst>
</file>

<file path=ppt/tags/tag18.xml><?xml version="1.0" encoding="utf-8"?>
<p:tagLst xmlns:a="http://schemas.openxmlformats.org/drawingml/2006/main" xmlns:r="http://schemas.openxmlformats.org/officeDocument/2006/relationships" xmlns:p="http://schemas.openxmlformats.org/presentationml/2006/main">
  <p:tag name="AUDIO_ID" val="281"/>
  <p:tag name="ELAPSEDTIME" val="28.4"/>
  <p:tag name="ARTICULATE_SLIDE_NAV" val="18"/>
  <p:tag name="ARTICULATE_SLIDE_GUID" val="51691ef7-8426-4e6e-9c69-4fe88c62154f"/>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0.xml><?xml version="1.0" encoding="utf-8"?>
<p:tagLst xmlns:a="http://schemas.openxmlformats.org/drawingml/2006/main" xmlns:r="http://schemas.openxmlformats.org/officeDocument/2006/relationships" xmlns:p="http://schemas.openxmlformats.org/presentationml/2006/main">
  <p:tag name="AUDIO_ID" val="282"/>
  <p:tag name="ELAPSEDTIME" val="22.5"/>
  <p:tag name="ARTICULATE_SLIDE_NAV" val="19"/>
  <p:tag name="ARTICULATE_SLIDE_GUID" val="4afb1478-c4b6-4cc8-8342-5959498e2e38"/>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notes">
  <a:themeElements>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ot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33933</TotalTime>
  <Words>3548</Words>
  <Application>Microsoft Office PowerPoint</Application>
  <PresentationFormat>On-screen Show (4:3)</PresentationFormat>
  <Paragraphs>446</Paragraphs>
  <Slides>40</Slides>
  <Notes>17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1" baseType="lpstr">
      <vt:lpstr>Arial</vt:lpstr>
      <vt:lpstr>Arial Narrow</vt:lpstr>
      <vt:lpstr>ArialMT</vt:lpstr>
      <vt:lpstr>Cambria Math</vt:lpstr>
      <vt:lpstr>Courier Code</vt:lpstr>
      <vt:lpstr>Courier New</vt:lpstr>
      <vt:lpstr>Symbol</vt:lpstr>
      <vt:lpstr>Times New Roman</vt:lpstr>
      <vt:lpstr>Verdana</vt:lpstr>
      <vt:lpstr>notes</vt:lpstr>
      <vt:lpstr>Visio</vt:lpstr>
      <vt:lpstr>Chapter 8  Introduction to Timing Closure</vt:lpstr>
      <vt:lpstr>Introduction</vt:lpstr>
      <vt:lpstr>Static Timing Analysis (STA) Flow</vt:lpstr>
      <vt:lpstr>VHDL Synthesis Flow</vt:lpstr>
      <vt:lpstr>RTL Synthesis</vt:lpstr>
      <vt:lpstr>Operator Sharing</vt:lpstr>
      <vt:lpstr>RTL Synthesis (cont.)</vt:lpstr>
      <vt:lpstr>Logic Synthesis</vt:lpstr>
      <vt:lpstr>Technology Mapping</vt:lpstr>
      <vt:lpstr>Static Timing Analysis</vt:lpstr>
      <vt:lpstr>Data Paths</vt:lpstr>
      <vt:lpstr>Clock Period</vt:lpstr>
      <vt:lpstr>Setup Slack</vt:lpstr>
      <vt:lpstr>STA: Maximum Clock Frequency (f_max) </vt:lpstr>
      <vt:lpstr>Maximum Clock Frequency (f_max) </vt:lpstr>
      <vt:lpstr>Maximum Clock Frequency (F_max) </vt:lpstr>
      <vt:lpstr>Constraining the design</vt:lpstr>
      <vt:lpstr>Timing report</vt:lpstr>
      <vt:lpstr>Solving Timing Closure—Pipelining</vt:lpstr>
      <vt:lpstr>Modify RTL--Pipelined</vt:lpstr>
      <vt:lpstr>Modified RTL—Post Synthesis</vt:lpstr>
      <vt:lpstr>Timing report</vt:lpstr>
      <vt:lpstr>Hold Slack</vt:lpstr>
      <vt:lpstr>Three-Step Process for Timing Closure</vt:lpstr>
      <vt:lpstr>History of Timing Constraints </vt:lpstr>
      <vt:lpstr>create a clock constraint</vt:lpstr>
      <vt:lpstr>Constraining Input Paths </vt:lpstr>
      <vt:lpstr>Constraining Output Paths </vt:lpstr>
      <vt:lpstr>Timing Exceptions</vt:lpstr>
      <vt:lpstr>Exceptions: set_false_path</vt:lpstr>
      <vt:lpstr>Exceptions: set_multicycle_path</vt:lpstr>
      <vt:lpstr>Min and max delay</vt:lpstr>
      <vt:lpstr>Timing Closure: Case 1 (Issue)</vt:lpstr>
      <vt:lpstr>Cross-Probing</vt:lpstr>
      <vt:lpstr>Case 1: Cause</vt:lpstr>
      <vt:lpstr>Timing Closure: Case 1 (Solutions)</vt:lpstr>
      <vt:lpstr>Timing Closure: Case 2 (Issue)</vt:lpstr>
      <vt:lpstr>Timing Closure: Case 2 (Solution)</vt:lpstr>
      <vt:lpstr>Timing Closure: Case 3 (Issue)</vt:lpstr>
      <vt:lpstr>Timing Closure: Case 3 (Solution)</vt:lpstr>
    </vt:vector>
  </TitlesOfParts>
  <Manager/>
  <Company>PyramidTech,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Magnetostatic Fields</dc:title>
  <dc:subject/>
  <dc:creator>Ahmed Abou-Auf</dc:creator>
  <cp:keywords/>
  <dc:description/>
  <cp:lastModifiedBy>Ahmed Abou-Auf</cp:lastModifiedBy>
  <cp:revision>583</cp:revision>
  <cp:lastPrinted>2005-07-04T07:58:56Z</cp:lastPrinted>
  <dcterms:created xsi:type="dcterms:W3CDTF">2005-04-15T08:10:26Z</dcterms:created>
  <dcterms:modified xsi:type="dcterms:W3CDTF">2019-11-11T11:58:03Z</dcterms:modified>
  <cp:category/>
</cp:coreProperties>
</file>