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3F431-1074-4205-A0BB-9AD4C52CDA08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FD76-607E-4980-BD7D-249156071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8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257B-273E-38BC-8C58-4BCB6A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35BE5-9BB2-5D2D-82A1-1FCD9024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59F79-C3B4-B1AF-3CD1-47F48B9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B7C90-1EBC-60DF-1F19-F4E84005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7A052-E987-1BE3-4A29-8D06E778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F881-7C0D-1835-3EB8-0D1BAEF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A88C75-5886-3B14-61AD-0B4AC003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2AC69-8842-79C5-89DF-F346EE2A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0FED56-4B46-C458-781F-AD7B9FDC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1A052-9674-B369-14DF-73A3C0F8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873BF8-1DA0-E230-7D76-0AF1CEA04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82BD97-3B9F-0A93-8663-D1421682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7A633-CF00-B659-28C5-F1D92E4A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95E8B-599E-F6F6-C2F6-C21DA211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8BB1-F7E9-BD60-7F39-957096F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872B4-E7F4-54BA-DB4B-66D08C2E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90034-0D44-F264-7D0D-88696C97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1AF0F-A175-4424-78FB-AA41217B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846B8-5EF0-6D92-A372-6115CE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3B3F7-05AB-9165-51D6-54931A00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A0213-E058-C597-C0F0-757C6BFE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AC47D-12B6-69F6-E61C-67E1043A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2A649-502A-74B0-8169-36C6C86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84C14-5CCB-E5B8-D1C0-12D5C9A1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BE7ED-1509-A037-67F6-97B32EB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2565-6E9A-A83B-C01A-0730DD54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E2CC6-D21E-32DA-04E1-92D918F4C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B74C8-48F2-F6D4-A1A7-DA711E16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5CC7BA-CB1E-C8C5-E9B5-5E671B6E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6185A-0499-E392-BAE9-3B1B846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3BD2A-DFA2-DA1C-0912-60BD1E37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6B34-097C-F773-748A-B7EFA0BA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7A59A0-CD39-8DA1-154C-9BC104EB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10CE8-F47C-FB9F-B209-41DE0EE69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261F4B-9A83-487A-ADDD-21251BCB9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F359E0-83C9-4607-D695-D3A4FA4F3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F16E93-5181-6787-3F8B-7E099F0C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E72E5D-1428-512A-13FB-921A4E4F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B6002D-77A5-DF13-018C-853CC888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6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2D06-C456-9E6C-F827-3D29EA6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E7B625-1FC3-4405-8DE5-066C86E2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497BAC-F310-D209-C656-B91B8C84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405375-EFC3-D9A7-430F-B6440924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138CF3-324E-9EA7-05F3-0236137A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B35187-2AD9-3995-0E91-F65B1C07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C88D2-4B09-DF7B-8E45-55AD742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8106-E4A2-DCA2-5C2B-BC4B947F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E89B2-299D-2B43-FDB8-DFC0CE1D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AC819-6044-BA53-A8E4-186E936A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AA15C7-CD2A-2305-B1FF-EF2E7A9E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B793C7-8161-5BB6-80CB-E2952EF4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6C308-57F2-05EE-9495-895EB189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E9487-35CA-66CA-2EA5-A3B60AE0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65D52C-FCA4-DC98-32C2-6A3F1A1DE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C33AED-5D64-82DC-63AB-2C52C38A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79E966-0A3C-0CF4-59CA-CCBEA448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709425-9D63-EEAA-A40C-844BD4F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7F358-E269-F22F-26E8-FC35ECB4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65BDBD-46EA-94FC-27D8-97AD0B64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AC5F2-4528-8727-99F0-652DA0E4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B1399-7437-8326-C448-9203C9C13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84D7-37E7-4E70-A377-8151A7B3A63A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4E436-89B7-7A26-746E-D59A2C7F4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F745A-DFEF-32FE-2958-AB038F4E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AE2A-9F2B-4E1B-860D-93DEB4EA5F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B89A8F6-400D-45AD-6933-C46FDE06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Pentágono 8">
            <a:extLst>
              <a:ext uri="{FF2B5EF4-FFF2-40B4-BE49-F238E27FC236}">
                <a16:creationId xmlns:a16="http://schemas.microsoft.com/office/drawing/2014/main" id="{CBA252DE-E014-5605-45B6-E86EB07E9D2E}"/>
              </a:ext>
            </a:extLst>
          </p:cNvPr>
          <p:cNvSpPr/>
          <p:nvPr/>
        </p:nvSpPr>
        <p:spPr>
          <a:xfrm rot="2322311">
            <a:off x="-513674" y="4900945"/>
            <a:ext cx="3069174" cy="243840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12774A0F-063F-06AA-9A93-58E21E0CA8BE}"/>
              </a:ext>
            </a:extLst>
          </p:cNvPr>
          <p:cNvSpPr/>
          <p:nvPr/>
        </p:nvSpPr>
        <p:spPr>
          <a:xfrm rot="7960936">
            <a:off x="-467004" y="-268265"/>
            <a:ext cx="2100387" cy="1644461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6BAAEC11-FBC8-F37F-AD03-E20C8882967E}"/>
              </a:ext>
            </a:extLst>
          </p:cNvPr>
          <p:cNvSpPr/>
          <p:nvPr/>
        </p:nvSpPr>
        <p:spPr>
          <a:xfrm rot="14154982">
            <a:off x="11076157" y="5522299"/>
            <a:ext cx="1401442" cy="1587588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86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3A187-F8D4-8DF5-2DA8-632C4CDDBD4A}"/>
              </a:ext>
            </a:extLst>
          </p:cNvPr>
          <p:cNvSpPr txBox="1"/>
          <p:nvPr/>
        </p:nvSpPr>
        <p:spPr>
          <a:xfrm>
            <a:off x="609600" y="1318121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NOSSOS SERVIÇOS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D399BA-B816-6489-CA28-86195085A923}"/>
              </a:ext>
            </a:extLst>
          </p:cNvPr>
          <p:cNvSpPr txBox="1"/>
          <p:nvPr/>
        </p:nvSpPr>
        <p:spPr>
          <a:xfrm>
            <a:off x="609600" y="2321421"/>
            <a:ext cx="39243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HelpDesk</a:t>
            </a:r>
            <a:r>
              <a:rPr lang="en-US" sz="2800" dirty="0">
                <a:solidFill>
                  <a:schemeClr val="bg1"/>
                </a:solidFill>
              </a:rPr>
              <a:t> (24 horas)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Soluções</a:t>
            </a:r>
            <a:r>
              <a:rPr lang="en-US" sz="2800" dirty="0">
                <a:solidFill>
                  <a:schemeClr val="bg1"/>
                </a:solidFill>
              </a:rPr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Infraestrutura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Cabeamento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Monitoramento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Segurança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9160013-FFC2-4668-A309-F016EE59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4" y="375559"/>
            <a:ext cx="1255482" cy="1255482"/>
          </a:xfrm>
          <a:prstGeom prst="rect">
            <a:avLst/>
          </a:prstGeom>
        </p:spPr>
      </p:pic>
      <p:pic>
        <p:nvPicPr>
          <p:cNvPr id="11" name="Imagem 10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ED016845-E4A5-DA87-96D4-38BEA01E7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2" y="1318121"/>
            <a:ext cx="4762500" cy="4762500"/>
          </a:xfrm>
          <a:prstGeom prst="rect">
            <a:avLst/>
          </a:prstGeom>
        </p:spPr>
      </p:pic>
      <p:sp>
        <p:nvSpPr>
          <p:cNvPr id="13" name="Fluxograma: Conector fora de Página 12">
            <a:extLst>
              <a:ext uri="{FF2B5EF4-FFF2-40B4-BE49-F238E27FC236}">
                <a16:creationId xmlns:a16="http://schemas.microsoft.com/office/drawing/2014/main" id="{F2311912-16CE-C66E-FF4A-F735C992C2A8}"/>
              </a:ext>
            </a:extLst>
          </p:cNvPr>
          <p:cNvSpPr/>
          <p:nvPr/>
        </p:nvSpPr>
        <p:spPr>
          <a:xfrm rot="8555509">
            <a:off x="9958958" y="5263144"/>
            <a:ext cx="3069085" cy="24719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021"/>
              <a:gd name="connsiteY0" fmla="*/ 0 h 10000"/>
              <a:gd name="connsiteX1" fmla="*/ 10000 w 13021"/>
              <a:gd name="connsiteY1" fmla="*/ 0 h 10000"/>
              <a:gd name="connsiteX2" fmla="*/ 13021 w 13021"/>
              <a:gd name="connsiteY2" fmla="*/ 7948 h 10000"/>
              <a:gd name="connsiteX3" fmla="*/ 5000 w 13021"/>
              <a:gd name="connsiteY3" fmla="*/ 10000 h 10000"/>
              <a:gd name="connsiteX4" fmla="*/ 0 w 13021"/>
              <a:gd name="connsiteY4" fmla="*/ 8000 h 10000"/>
              <a:gd name="connsiteX5" fmla="*/ 0 w 13021"/>
              <a:gd name="connsiteY5" fmla="*/ 0 h 10000"/>
              <a:gd name="connsiteX0" fmla="*/ 2598 w 15619"/>
              <a:gd name="connsiteY0" fmla="*/ 0 h 10000"/>
              <a:gd name="connsiteX1" fmla="*/ 12598 w 15619"/>
              <a:gd name="connsiteY1" fmla="*/ 0 h 10000"/>
              <a:gd name="connsiteX2" fmla="*/ 15619 w 15619"/>
              <a:gd name="connsiteY2" fmla="*/ 7948 h 10000"/>
              <a:gd name="connsiteX3" fmla="*/ 7598 w 15619"/>
              <a:gd name="connsiteY3" fmla="*/ 10000 h 10000"/>
              <a:gd name="connsiteX4" fmla="*/ 0 w 15619"/>
              <a:gd name="connsiteY4" fmla="*/ 8168 h 10000"/>
              <a:gd name="connsiteX5" fmla="*/ 2598 w 15619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9" h="10000">
                <a:moveTo>
                  <a:pt x="2598" y="0"/>
                </a:moveTo>
                <a:lnTo>
                  <a:pt x="12598" y="0"/>
                </a:lnTo>
                <a:lnTo>
                  <a:pt x="15619" y="7948"/>
                </a:lnTo>
                <a:lnTo>
                  <a:pt x="7598" y="10000"/>
                </a:lnTo>
                <a:lnTo>
                  <a:pt x="0" y="8168"/>
                </a:lnTo>
                <a:lnTo>
                  <a:pt x="2598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8FEEABAE-6843-2BF3-5B14-E16518666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4" y="375559"/>
            <a:ext cx="1255482" cy="12554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503455-8E20-0AA7-A526-C6C6344A4370}"/>
              </a:ext>
            </a:extLst>
          </p:cNvPr>
          <p:cNvSpPr txBox="1"/>
          <p:nvPr/>
        </p:nvSpPr>
        <p:spPr>
          <a:xfrm>
            <a:off x="3441700" y="1631041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CONSULTORIA DE TI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42CB62-3F33-BB9F-3582-578839BC90C5}"/>
              </a:ext>
            </a:extLst>
          </p:cNvPr>
          <p:cNvSpPr txBox="1"/>
          <p:nvPr/>
        </p:nvSpPr>
        <p:spPr>
          <a:xfrm>
            <a:off x="1447798" y="2626248"/>
            <a:ext cx="9296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Assessoramos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processos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decisões</a:t>
            </a:r>
            <a:r>
              <a:rPr lang="en-US" sz="2800" dirty="0">
                <a:solidFill>
                  <a:schemeClr val="bg1"/>
                </a:solidFill>
              </a:rPr>
              <a:t> de T.I </a:t>
            </a:r>
            <a:r>
              <a:rPr lang="en-US" sz="2800" dirty="0" err="1">
                <a:solidFill>
                  <a:schemeClr val="bg1"/>
                </a:solidFill>
              </a:rPr>
              <a:t>dentro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organização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escolha</a:t>
            </a:r>
            <a:r>
              <a:rPr lang="en-US" sz="2800" dirty="0">
                <a:solidFill>
                  <a:schemeClr val="bg1"/>
                </a:solidFill>
              </a:rPr>
              <a:t> de um novo software de </a:t>
            </a:r>
            <a:r>
              <a:rPr lang="en-US" sz="2800" dirty="0" err="1">
                <a:solidFill>
                  <a:schemeClr val="bg1"/>
                </a:solidFill>
              </a:rPr>
              <a:t>gestão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empresa</a:t>
            </a:r>
            <a:r>
              <a:rPr lang="en-US" sz="2800" dirty="0">
                <a:solidFill>
                  <a:schemeClr val="bg1"/>
                </a:solidFill>
              </a:rPr>
              <a:t> (ERP) </a:t>
            </a:r>
            <a:r>
              <a:rPr lang="en-US" sz="2800" dirty="0" err="1">
                <a:solidFill>
                  <a:schemeClr val="bg1"/>
                </a:solidFill>
              </a:rPr>
              <a:t>ou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compra</a:t>
            </a:r>
            <a:r>
              <a:rPr lang="en-US" sz="2800" dirty="0">
                <a:solidFill>
                  <a:schemeClr val="bg1"/>
                </a:solidFill>
              </a:rPr>
              <a:t> de um novo </a:t>
            </a:r>
            <a:r>
              <a:rPr lang="en-US" sz="2800" dirty="0" err="1">
                <a:solidFill>
                  <a:schemeClr val="bg1"/>
                </a:solidFill>
              </a:rPr>
              <a:t>servidor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Buscamos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entender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atender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cliente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melhor</a:t>
            </a:r>
            <a:r>
              <a:rPr lang="en-US" sz="2800" dirty="0">
                <a:solidFill>
                  <a:schemeClr val="bg1"/>
                </a:solidFill>
              </a:rPr>
              <a:t> forma para </a:t>
            </a:r>
            <a:r>
              <a:rPr lang="en-US" sz="2800" dirty="0" err="1">
                <a:solidFill>
                  <a:schemeClr val="bg1"/>
                </a:solidFill>
              </a:rPr>
              <a:t>alcançar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solução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mais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adequa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négocio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Fluxograma: Conector fora de Página 12">
            <a:extLst>
              <a:ext uri="{FF2B5EF4-FFF2-40B4-BE49-F238E27FC236}">
                <a16:creationId xmlns:a16="http://schemas.microsoft.com/office/drawing/2014/main" id="{4D51D023-39C0-654E-4FAE-4B707A948CE6}"/>
              </a:ext>
            </a:extLst>
          </p:cNvPr>
          <p:cNvSpPr/>
          <p:nvPr/>
        </p:nvSpPr>
        <p:spPr>
          <a:xfrm rot="14187388">
            <a:off x="-1280542" y="4780544"/>
            <a:ext cx="3069085" cy="24719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021"/>
              <a:gd name="connsiteY0" fmla="*/ 0 h 10000"/>
              <a:gd name="connsiteX1" fmla="*/ 10000 w 13021"/>
              <a:gd name="connsiteY1" fmla="*/ 0 h 10000"/>
              <a:gd name="connsiteX2" fmla="*/ 13021 w 13021"/>
              <a:gd name="connsiteY2" fmla="*/ 7948 h 10000"/>
              <a:gd name="connsiteX3" fmla="*/ 5000 w 13021"/>
              <a:gd name="connsiteY3" fmla="*/ 10000 h 10000"/>
              <a:gd name="connsiteX4" fmla="*/ 0 w 13021"/>
              <a:gd name="connsiteY4" fmla="*/ 8000 h 10000"/>
              <a:gd name="connsiteX5" fmla="*/ 0 w 13021"/>
              <a:gd name="connsiteY5" fmla="*/ 0 h 10000"/>
              <a:gd name="connsiteX0" fmla="*/ 2598 w 15619"/>
              <a:gd name="connsiteY0" fmla="*/ 0 h 10000"/>
              <a:gd name="connsiteX1" fmla="*/ 12598 w 15619"/>
              <a:gd name="connsiteY1" fmla="*/ 0 h 10000"/>
              <a:gd name="connsiteX2" fmla="*/ 15619 w 15619"/>
              <a:gd name="connsiteY2" fmla="*/ 7948 h 10000"/>
              <a:gd name="connsiteX3" fmla="*/ 7598 w 15619"/>
              <a:gd name="connsiteY3" fmla="*/ 10000 h 10000"/>
              <a:gd name="connsiteX4" fmla="*/ 0 w 15619"/>
              <a:gd name="connsiteY4" fmla="*/ 8168 h 10000"/>
              <a:gd name="connsiteX5" fmla="*/ 2598 w 15619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9" h="10000">
                <a:moveTo>
                  <a:pt x="2598" y="0"/>
                </a:moveTo>
                <a:lnTo>
                  <a:pt x="12598" y="0"/>
                </a:lnTo>
                <a:lnTo>
                  <a:pt x="15619" y="7948"/>
                </a:lnTo>
                <a:lnTo>
                  <a:pt x="7598" y="10000"/>
                </a:lnTo>
                <a:lnTo>
                  <a:pt x="0" y="8168"/>
                </a:lnTo>
                <a:lnTo>
                  <a:pt x="2598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Atraso 5">
            <a:extLst>
              <a:ext uri="{FF2B5EF4-FFF2-40B4-BE49-F238E27FC236}">
                <a16:creationId xmlns:a16="http://schemas.microsoft.com/office/drawing/2014/main" id="{FF28BAC0-B96E-200A-5C36-8C95BBB672BA}"/>
              </a:ext>
            </a:extLst>
          </p:cNvPr>
          <p:cNvSpPr/>
          <p:nvPr/>
        </p:nvSpPr>
        <p:spPr>
          <a:xfrm rot="14154982">
            <a:off x="11076157" y="5522299"/>
            <a:ext cx="1401442" cy="1587588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F38A6AD-D0D5-AC47-7B6F-6AD6C05E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586019"/>
            <a:ext cx="5892800" cy="3683000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4378477E-D4EE-5C0C-6DEF-51803D45F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6" y="477159"/>
            <a:ext cx="5892800" cy="3683001"/>
          </a:xfrm>
          <a:prstGeom prst="rect">
            <a:avLst/>
          </a:prstGeom>
        </p:spPr>
      </p:pic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4A04A91C-7362-EA03-1F74-3D1374EDA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723221"/>
            <a:ext cx="5105400" cy="3190875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  <a:outerShdw blurRad="622300" dir="9720000" sx="102000" sy="102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  <a:softEdge rad="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103F03-FBFF-ECA7-3270-C936ED5486F4}"/>
              </a:ext>
            </a:extLst>
          </p:cNvPr>
          <p:cNvSpPr txBox="1"/>
          <p:nvPr/>
        </p:nvSpPr>
        <p:spPr>
          <a:xfrm>
            <a:off x="457200" y="37973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NUVEM É AGORA!</a:t>
            </a:r>
            <a:endParaRPr lang="pt-BR" sz="3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22E302-4F1A-4F46-8628-CCB80D3F9FA9}"/>
              </a:ext>
            </a:extLst>
          </p:cNvPr>
          <p:cNvSpPr txBox="1"/>
          <p:nvPr/>
        </p:nvSpPr>
        <p:spPr>
          <a:xfrm>
            <a:off x="457200" y="4622800"/>
            <a:ext cx="7683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 o </a:t>
            </a:r>
            <a:r>
              <a:rPr lang="en-US" sz="2800" dirty="0" err="1"/>
              <a:t>auxilio</a:t>
            </a:r>
            <a:r>
              <a:rPr lang="en-US" sz="2800" dirty="0"/>
              <a:t> dos </a:t>
            </a:r>
            <a:r>
              <a:rPr lang="en-US" sz="2800" dirty="0" err="1"/>
              <a:t>melhores</a:t>
            </a:r>
            <a:r>
              <a:rPr lang="en-US" sz="2800" dirty="0"/>
              <a:t> </a:t>
            </a:r>
            <a:r>
              <a:rPr lang="en-US" sz="2800" dirty="0" err="1"/>
              <a:t>fornecedores</a:t>
            </a:r>
            <a:r>
              <a:rPr lang="en-US" sz="2800" dirty="0"/>
              <a:t> de </a:t>
            </a:r>
            <a:r>
              <a:rPr lang="en-US" sz="2800" dirty="0" err="1"/>
              <a:t>produtos</a:t>
            </a:r>
            <a:r>
              <a:rPr lang="en-US" sz="2800" dirty="0"/>
              <a:t> Cloud do mercado, </a:t>
            </a:r>
            <a:r>
              <a:rPr lang="en-US" sz="2800" dirty="0" err="1"/>
              <a:t>projetamos</a:t>
            </a:r>
            <a:r>
              <a:rPr lang="en-US" sz="2800" dirty="0"/>
              <a:t> as </a:t>
            </a:r>
            <a:r>
              <a:rPr lang="en-US" sz="2800" dirty="0" err="1"/>
              <a:t>melhores</a:t>
            </a:r>
            <a:r>
              <a:rPr lang="en-US" sz="2800" dirty="0"/>
              <a:t> </a:t>
            </a:r>
            <a:r>
              <a:rPr lang="en-US" sz="2800" dirty="0" err="1"/>
              <a:t>soluções</a:t>
            </a:r>
            <a:r>
              <a:rPr lang="en-US" sz="2800" dirty="0"/>
              <a:t> para a </a:t>
            </a:r>
            <a:r>
              <a:rPr lang="en-US" sz="2800" dirty="0" err="1"/>
              <a:t>demanda</a:t>
            </a:r>
            <a:r>
              <a:rPr lang="en-US" sz="2800" dirty="0"/>
              <a:t> da </a:t>
            </a:r>
            <a:r>
              <a:rPr lang="en-US" sz="2800" dirty="0" err="1"/>
              <a:t>sua</a:t>
            </a:r>
            <a:r>
              <a:rPr lang="en-US" sz="2800" dirty="0"/>
              <a:t> </a:t>
            </a:r>
            <a:r>
              <a:rPr lang="en-US" sz="2800" dirty="0" err="1"/>
              <a:t>empresa</a:t>
            </a:r>
            <a:r>
              <a:rPr lang="en-US" sz="2800" dirty="0"/>
              <a:t>.</a:t>
            </a:r>
            <a:endParaRPr lang="pt-BR" sz="2800" dirty="0"/>
          </a:p>
        </p:txBody>
      </p:sp>
      <p:sp>
        <p:nvSpPr>
          <p:cNvPr id="14" name="Fluxograma: Conector fora de Página 12">
            <a:extLst>
              <a:ext uri="{FF2B5EF4-FFF2-40B4-BE49-F238E27FC236}">
                <a16:creationId xmlns:a16="http://schemas.microsoft.com/office/drawing/2014/main" id="{D62E0E20-75AC-06A2-CDBC-85BF757D986B}"/>
              </a:ext>
            </a:extLst>
          </p:cNvPr>
          <p:cNvSpPr/>
          <p:nvPr/>
        </p:nvSpPr>
        <p:spPr>
          <a:xfrm rot="8555509">
            <a:off x="9958958" y="5263144"/>
            <a:ext cx="3069085" cy="24719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021"/>
              <a:gd name="connsiteY0" fmla="*/ 0 h 10000"/>
              <a:gd name="connsiteX1" fmla="*/ 10000 w 13021"/>
              <a:gd name="connsiteY1" fmla="*/ 0 h 10000"/>
              <a:gd name="connsiteX2" fmla="*/ 13021 w 13021"/>
              <a:gd name="connsiteY2" fmla="*/ 7948 h 10000"/>
              <a:gd name="connsiteX3" fmla="*/ 5000 w 13021"/>
              <a:gd name="connsiteY3" fmla="*/ 10000 h 10000"/>
              <a:gd name="connsiteX4" fmla="*/ 0 w 13021"/>
              <a:gd name="connsiteY4" fmla="*/ 8000 h 10000"/>
              <a:gd name="connsiteX5" fmla="*/ 0 w 13021"/>
              <a:gd name="connsiteY5" fmla="*/ 0 h 10000"/>
              <a:gd name="connsiteX0" fmla="*/ 2598 w 15619"/>
              <a:gd name="connsiteY0" fmla="*/ 0 h 10000"/>
              <a:gd name="connsiteX1" fmla="*/ 12598 w 15619"/>
              <a:gd name="connsiteY1" fmla="*/ 0 h 10000"/>
              <a:gd name="connsiteX2" fmla="*/ 15619 w 15619"/>
              <a:gd name="connsiteY2" fmla="*/ 7948 h 10000"/>
              <a:gd name="connsiteX3" fmla="*/ 7598 w 15619"/>
              <a:gd name="connsiteY3" fmla="*/ 10000 h 10000"/>
              <a:gd name="connsiteX4" fmla="*/ 0 w 15619"/>
              <a:gd name="connsiteY4" fmla="*/ 8168 h 10000"/>
              <a:gd name="connsiteX5" fmla="*/ 2598 w 15619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9" h="10000">
                <a:moveTo>
                  <a:pt x="2598" y="0"/>
                </a:moveTo>
                <a:lnTo>
                  <a:pt x="12598" y="0"/>
                </a:lnTo>
                <a:lnTo>
                  <a:pt x="15619" y="7948"/>
                </a:lnTo>
                <a:lnTo>
                  <a:pt x="7598" y="10000"/>
                </a:lnTo>
                <a:lnTo>
                  <a:pt x="0" y="8168"/>
                </a:lnTo>
                <a:lnTo>
                  <a:pt x="2598" y="0"/>
                </a:lnTo>
                <a:close/>
              </a:path>
            </a:pathLst>
          </a:custGeom>
          <a:solidFill>
            <a:srgbClr val="2D2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07C39B58-D802-7CF8-F06C-6A7557D2D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28" y="357981"/>
            <a:ext cx="1256400" cy="1256400"/>
          </a:xfrm>
          <a:prstGeom prst="rect">
            <a:avLst/>
          </a:prstGeom>
        </p:spPr>
      </p:pic>
      <p:sp>
        <p:nvSpPr>
          <p:cNvPr id="17" name="Pentágono 16">
            <a:extLst>
              <a:ext uri="{FF2B5EF4-FFF2-40B4-BE49-F238E27FC236}">
                <a16:creationId xmlns:a16="http://schemas.microsoft.com/office/drawing/2014/main" id="{AF375AE2-51B3-8FD8-87D9-06A61FAA916B}"/>
              </a:ext>
            </a:extLst>
          </p:cNvPr>
          <p:cNvSpPr/>
          <p:nvPr/>
        </p:nvSpPr>
        <p:spPr>
          <a:xfrm rot="7960936">
            <a:off x="-467004" y="-268265"/>
            <a:ext cx="2100387" cy="1644461"/>
          </a:xfrm>
          <a:prstGeom prst="pentagon">
            <a:avLst/>
          </a:prstGeom>
          <a:solidFill>
            <a:srgbClr val="2D2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4383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355F649E-BEA8-BB7E-6334-941A996B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4" y="375559"/>
            <a:ext cx="1255482" cy="12554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CC4568-DF18-4631-04BE-1F2B40F0731F}"/>
              </a:ext>
            </a:extLst>
          </p:cNvPr>
          <p:cNvSpPr txBox="1"/>
          <p:nvPr/>
        </p:nvSpPr>
        <p:spPr>
          <a:xfrm>
            <a:off x="3336472" y="1307875"/>
            <a:ext cx="551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INFRAESTRUTURA DE TI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32B18F7-6213-E89F-5EA8-21B6193EF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71" y="2214760"/>
            <a:ext cx="3883430" cy="3614765"/>
          </a:xfrm>
          <a:prstGeom prst="rect">
            <a:avLst/>
          </a:prstGeom>
        </p:spPr>
      </p:pic>
      <p:sp>
        <p:nvSpPr>
          <p:cNvPr id="6" name="Pentágono 5">
            <a:extLst>
              <a:ext uri="{FF2B5EF4-FFF2-40B4-BE49-F238E27FC236}">
                <a16:creationId xmlns:a16="http://schemas.microsoft.com/office/drawing/2014/main" id="{57109EA0-B8A0-0938-BF06-518342866293}"/>
              </a:ext>
            </a:extLst>
          </p:cNvPr>
          <p:cNvSpPr/>
          <p:nvPr/>
        </p:nvSpPr>
        <p:spPr>
          <a:xfrm rot="7960936">
            <a:off x="-467004" y="-268265"/>
            <a:ext cx="2100387" cy="1644461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EE469C-79C1-E0D9-115B-39B953B47F71}"/>
              </a:ext>
            </a:extLst>
          </p:cNvPr>
          <p:cNvSpPr txBox="1"/>
          <p:nvPr/>
        </p:nvSpPr>
        <p:spPr>
          <a:xfrm>
            <a:off x="431800" y="2683314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Administramos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processos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tecnologias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empresa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você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passa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contar</a:t>
            </a:r>
            <a:r>
              <a:rPr lang="en-US" sz="2800" dirty="0">
                <a:solidFill>
                  <a:schemeClr val="bg1"/>
                </a:solidFill>
              </a:rPr>
              <a:t> com um time de </a:t>
            </a:r>
            <a:r>
              <a:rPr lang="en-US" sz="2800" dirty="0" err="1">
                <a:solidFill>
                  <a:schemeClr val="bg1"/>
                </a:solidFill>
              </a:rPr>
              <a:t>profissionais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qualificados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disponiveis</a:t>
            </a:r>
            <a:r>
              <a:rPr lang="en-US" sz="2800" dirty="0">
                <a:solidFill>
                  <a:schemeClr val="bg1"/>
                </a:solidFill>
              </a:rPr>
              <a:t> 24 horas para 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corporação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Cuidamos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TI para </a:t>
            </a:r>
            <a:r>
              <a:rPr lang="en-US" sz="2800" dirty="0" err="1">
                <a:solidFill>
                  <a:schemeClr val="bg1"/>
                </a:solidFill>
              </a:rPr>
              <a:t>você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cuidar</a:t>
            </a:r>
            <a:r>
              <a:rPr lang="en-US" sz="2800" dirty="0">
                <a:solidFill>
                  <a:schemeClr val="bg1"/>
                </a:solidFill>
              </a:rPr>
              <a:t> do </a:t>
            </a:r>
            <a:r>
              <a:rPr lang="en-US" sz="2800" dirty="0" err="1">
                <a:solidFill>
                  <a:schemeClr val="bg1"/>
                </a:solidFill>
              </a:rPr>
              <a:t>seu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négocio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4B54E3B2-A383-D1BC-DA02-5FD195ED4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4" y="375559"/>
            <a:ext cx="1255482" cy="1255482"/>
          </a:xfrm>
          <a:prstGeom prst="rect">
            <a:avLst/>
          </a:prstGeom>
        </p:spPr>
      </p:pic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D4878EE-0B45-C9CC-DA46-914DC154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1" y="2501900"/>
            <a:ext cx="4208786" cy="36400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C714AF-A7C7-E193-4C1B-30F31CCB7536}"/>
              </a:ext>
            </a:extLst>
          </p:cNvPr>
          <p:cNvSpPr txBox="1"/>
          <p:nvPr/>
        </p:nvSpPr>
        <p:spPr>
          <a:xfrm>
            <a:off x="2266950" y="1307875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SEU AMBIENTE PROTEGIDO E SEGURO!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DE2E7-74BC-D2C2-172E-F8C1CA7449B4}"/>
              </a:ext>
            </a:extLst>
          </p:cNvPr>
          <p:cNvSpPr txBox="1"/>
          <p:nvPr/>
        </p:nvSpPr>
        <p:spPr>
          <a:xfrm>
            <a:off x="5567193" y="2983121"/>
            <a:ext cx="6056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Proteja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seus</a:t>
            </a:r>
            <a:r>
              <a:rPr lang="en-US" sz="2800" dirty="0">
                <a:solidFill>
                  <a:schemeClr val="bg1"/>
                </a:solidFill>
              </a:rPr>
              <a:t> dados e </a:t>
            </a:r>
            <a:r>
              <a:rPr lang="en-US" sz="2800" dirty="0" err="1">
                <a:solidFill>
                  <a:schemeClr val="bg1"/>
                </a:solidFill>
              </a:rPr>
              <a:t>garanta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segurança</a:t>
            </a:r>
            <a:r>
              <a:rPr lang="en-US" sz="2800" dirty="0">
                <a:solidFill>
                  <a:schemeClr val="bg1"/>
                </a:solidFill>
              </a:rPr>
              <a:t> da </a:t>
            </a:r>
            <a:r>
              <a:rPr lang="en-US" sz="2800" dirty="0" err="1">
                <a:solidFill>
                  <a:schemeClr val="bg1"/>
                </a:solidFill>
              </a:rPr>
              <a:t>sua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corporação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Oferecemos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soluções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proteção</a:t>
            </a:r>
            <a:r>
              <a:rPr lang="en-US" sz="2800" dirty="0">
                <a:solidFill>
                  <a:schemeClr val="bg1"/>
                </a:solidFill>
              </a:rPr>
              <a:t> de dados que </a:t>
            </a:r>
            <a:r>
              <a:rPr lang="en-US" sz="2800" dirty="0" err="1">
                <a:solidFill>
                  <a:schemeClr val="bg1"/>
                </a:solidFill>
              </a:rPr>
              <a:t>fazem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parte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uma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arquitetura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unificada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gerenciada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centralmente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Fluxograma: Conector fora de Página 12">
            <a:extLst>
              <a:ext uri="{FF2B5EF4-FFF2-40B4-BE49-F238E27FC236}">
                <a16:creationId xmlns:a16="http://schemas.microsoft.com/office/drawing/2014/main" id="{28D89B20-5F7B-E0C7-0EE4-6DA69EABCFEA}"/>
              </a:ext>
            </a:extLst>
          </p:cNvPr>
          <p:cNvSpPr/>
          <p:nvPr/>
        </p:nvSpPr>
        <p:spPr>
          <a:xfrm rot="8555509">
            <a:off x="9958958" y="5263144"/>
            <a:ext cx="3069085" cy="24719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170"/>
              <a:gd name="connsiteY0" fmla="*/ 0 h 10000"/>
              <a:gd name="connsiteX1" fmla="*/ 10000 w 13170"/>
              <a:gd name="connsiteY1" fmla="*/ 0 h 10000"/>
              <a:gd name="connsiteX2" fmla="*/ 13170 w 13170"/>
              <a:gd name="connsiteY2" fmla="*/ 7757 h 10000"/>
              <a:gd name="connsiteX3" fmla="*/ 5000 w 13170"/>
              <a:gd name="connsiteY3" fmla="*/ 10000 h 10000"/>
              <a:gd name="connsiteX4" fmla="*/ 0 w 13170"/>
              <a:gd name="connsiteY4" fmla="*/ 8000 h 10000"/>
              <a:gd name="connsiteX5" fmla="*/ 0 w 13170"/>
              <a:gd name="connsiteY5" fmla="*/ 0 h 10000"/>
              <a:gd name="connsiteX0" fmla="*/ 0 w 13021"/>
              <a:gd name="connsiteY0" fmla="*/ 0 h 10000"/>
              <a:gd name="connsiteX1" fmla="*/ 10000 w 13021"/>
              <a:gd name="connsiteY1" fmla="*/ 0 h 10000"/>
              <a:gd name="connsiteX2" fmla="*/ 13021 w 13021"/>
              <a:gd name="connsiteY2" fmla="*/ 7948 h 10000"/>
              <a:gd name="connsiteX3" fmla="*/ 5000 w 13021"/>
              <a:gd name="connsiteY3" fmla="*/ 10000 h 10000"/>
              <a:gd name="connsiteX4" fmla="*/ 0 w 13021"/>
              <a:gd name="connsiteY4" fmla="*/ 8000 h 10000"/>
              <a:gd name="connsiteX5" fmla="*/ 0 w 13021"/>
              <a:gd name="connsiteY5" fmla="*/ 0 h 10000"/>
              <a:gd name="connsiteX0" fmla="*/ 2598 w 15619"/>
              <a:gd name="connsiteY0" fmla="*/ 0 h 10000"/>
              <a:gd name="connsiteX1" fmla="*/ 12598 w 15619"/>
              <a:gd name="connsiteY1" fmla="*/ 0 h 10000"/>
              <a:gd name="connsiteX2" fmla="*/ 15619 w 15619"/>
              <a:gd name="connsiteY2" fmla="*/ 7948 h 10000"/>
              <a:gd name="connsiteX3" fmla="*/ 7598 w 15619"/>
              <a:gd name="connsiteY3" fmla="*/ 10000 h 10000"/>
              <a:gd name="connsiteX4" fmla="*/ 0 w 15619"/>
              <a:gd name="connsiteY4" fmla="*/ 8168 h 10000"/>
              <a:gd name="connsiteX5" fmla="*/ 2598 w 15619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19" h="10000">
                <a:moveTo>
                  <a:pt x="2598" y="0"/>
                </a:moveTo>
                <a:lnTo>
                  <a:pt x="12598" y="0"/>
                </a:lnTo>
                <a:lnTo>
                  <a:pt x="15619" y="7948"/>
                </a:lnTo>
                <a:lnTo>
                  <a:pt x="7598" y="10000"/>
                </a:lnTo>
                <a:lnTo>
                  <a:pt x="0" y="8168"/>
                </a:lnTo>
                <a:lnTo>
                  <a:pt x="2598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5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1B8F-C402-4FAE-607C-6D6A588F9D26}"/>
              </a:ext>
            </a:extLst>
          </p:cNvPr>
          <p:cNvSpPr txBox="1"/>
          <p:nvPr/>
        </p:nvSpPr>
        <p:spPr>
          <a:xfrm>
            <a:off x="4254500" y="1631041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NOSSOS CLIENTES</a:t>
            </a:r>
            <a:endParaRPr lang="pt-BR" sz="3600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CE172549-8639-CAB0-6FAD-D285389A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2417033"/>
            <a:ext cx="3469213" cy="3469213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3DECE86B-C203-C59C-C75E-85C12349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28" y="357981"/>
            <a:ext cx="1256400" cy="1256400"/>
          </a:xfrm>
          <a:prstGeom prst="rect">
            <a:avLst/>
          </a:prstGeom>
        </p:spPr>
      </p:pic>
      <p:sp>
        <p:nvSpPr>
          <p:cNvPr id="8" name="Pentágono 7">
            <a:extLst>
              <a:ext uri="{FF2B5EF4-FFF2-40B4-BE49-F238E27FC236}">
                <a16:creationId xmlns:a16="http://schemas.microsoft.com/office/drawing/2014/main" id="{58FEF913-E62B-82E9-79DE-D79B01BFD72A}"/>
              </a:ext>
            </a:extLst>
          </p:cNvPr>
          <p:cNvSpPr/>
          <p:nvPr/>
        </p:nvSpPr>
        <p:spPr>
          <a:xfrm rot="7960936">
            <a:off x="-467004" y="-268265"/>
            <a:ext cx="2100387" cy="1644461"/>
          </a:xfrm>
          <a:prstGeom prst="pentagon">
            <a:avLst/>
          </a:prstGeom>
          <a:solidFill>
            <a:srgbClr val="2D2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Pentágono 8">
            <a:extLst>
              <a:ext uri="{FF2B5EF4-FFF2-40B4-BE49-F238E27FC236}">
                <a16:creationId xmlns:a16="http://schemas.microsoft.com/office/drawing/2014/main" id="{4F86B13C-BF5A-13BA-FD79-1D60BFE64531}"/>
              </a:ext>
            </a:extLst>
          </p:cNvPr>
          <p:cNvSpPr/>
          <p:nvPr/>
        </p:nvSpPr>
        <p:spPr>
          <a:xfrm rot="2322311">
            <a:off x="-791259" y="5145874"/>
            <a:ext cx="3069174" cy="2438400"/>
          </a:xfrm>
          <a:prstGeom prst="pentagon">
            <a:avLst/>
          </a:prstGeom>
          <a:solidFill>
            <a:srgbClr val="2D2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B7386F8A-D685-3E36-8147-7F6DB692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30" y="1631041"/>
            <a:ext cx="5041199" cy="50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7DBAF26-4ECA-831A-0B1B-563C5795D240}"/>
              </a:ext>
            </a:extLst>
          </p:cNvPr>
          <p:cNvSpPr txBox="1"/>
          <p:nvPr/>
        </p:nvSpPr>
        <p:spPr>
          <a:xfrm>
            <a:off x="4075793" y="1631041"/>
            <a:ext cx="404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NOSSOS PARCEIROS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3317284-B279-2BAD-6F39-07FA9ECB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4" y="375559"/>
            <a:ext cx="1255482" cy="1255482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1375D03-2C1F-E42E-44DF-15F7CF9D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7" y="3004010"/>
            <a:ext cx="3810000" cy="1428750"/>
          </a:xfrm>
          <a:prstGeom prst="rect">
            <a:avLst/>
          </a:prstGeom>
          <a:noFill/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756A7167-F4F8-D0DA-1BC8-F0DC2E055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4" y="3004010"/>
            <a:ext cx="3810000" cy="1428750"/>
          </a:xfrm>
          <a:prstGeom prst="rect">
            <a:avLst/>
          </a:prstGeom>
        </p:spPr>
      </p:pic>
      <p:pic>
        <p:nvPicPr>
          <p:cNvPr id="9" name="Imagem 8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47C67AD-97B8-58D0-01D0-FB67DA218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84" y="4580629"/>
            <a:ext cx="4311923" cy="161697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6E57A7D-2F53-4FC5-B444-F843252E6CD1}"/>
              </a:ext>
            </a:extLst>
          </p:cNvPr>
          <p:cNvSpPr/>
          <p:nvPr/>
        </p:nvSpPr>
        <p:spPr>
          <a:xfrm>
            <a:off x="5153025" y="4367213"/>
            <a:ext cx="1700213" cy="357187"/>
          </a:xfrm>
          <a:prstGeom prst="rect">
            <a:avLst/>
          </a:prstGeom>
          <a:solidFill>
            <a:srgbClr val="2D2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60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A1F15832-37D9-DBDD-F215-F1974545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6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185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Silva, Gabriel Reliquias da</dc:creator>
  <cp:lastModifiedBy>Silva, Gabriel Reliquias da</cp:lastModifiedBy>
  <cp:revision>53</cp:revision>
  <dcterms:created xsi:type="dcterms:W3CDTF">2023-01-10T13:42:18Z</dcterms:created>
  <dcterms:modified xsi:type="dcterms:W3CDTF">2023-01-14T15:12:48Z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ec90da-8de3-41c2-83a2-9a36daf445f7_Enabled">
    <vt:lpwstr>true</vt:lpwstr>
  </property>
  <property fmtid="{D5CDD505-2E9C-101B-9397-08002B2CF9AE}" pid="3" name="MSIP_Label_cbec90da-8de3-41c2-83a2-9a36daf445f7_SetDate">
    <vt:lpwstr>2023-01-10T14:04:55Z</vt:lpwstr>
  </property>
  <property fmtid="{D5CDD505-2E9C-101B-9397-08002B2CF9AE}" pid="4" name="MSIP_Label_cbec90da-8de3-41c2-83a2-9a36daf445f7_Method">
    <vt:lpwstr>Standard</vt:lpwstr>
  </property>
  <property fmtid="{D5CDD505-2E9C-101B-9397-08002B2CF9AE}" pid="5" name="MSIP_Label_cbec90da-8de3-41c2-83a2-9a36daf445f7_Name">
    <vt:lpwstr>Confidential File</vt:lpwstr>
  </property>
  <property fmtid="{D5CDD505-2E9C-101B-9397-08002B2CF9AE}" pid="6" name="MSIP_Label_cbec90da-8de3-41c2-83a2-9a36daf445f7_SiteId">
    <vt:lpwstr>8d894c2b-238f-490b-8dd1-d93898c5bf83</vt:lpwstr>
  </property>
  <property fmtid="{D5CDD505-2E9C-101B-9397-08002B2CF9AE}" pid="7" name="MSIP_Label_cbec90da-8de3-41c2-83a2-9a36daf445f7_ActionId">
    <vt:lpwstr>3c71f7b5-d1ab-40e5-9ec7-0aa99428100f</vt:lpwstr>
  </property>
  <property fmtid="{D5CDD505-2E9C-101B-9397-08002B2CF9AE}" pid="8" name="MSIP_Label_cbec90da-8de3-41c2-83a2-9a36daf445f7_ContentBits">
    <vt:lpwstr>0</vt:lpwstr>
  </property>
</Properties>
</file>