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1" r:id="rId4"/>
    <p:sldId id="276" r:id="rId5"/>
    <p:sldId id="266" r:id="rId6"/>
    <p:sldId id="263" r:id="rId7"/>
    <p:sldId id="264" r:id="rId8"/>
    <p:sldId id="265" r:id="rId9"/>
    <p:sldId id="267" r:id="rId10"/>
    <p:sldId id="262" r:id="rId11"/>
    <p:sldId id="268" r:id="rId12"/>
    <p:sldId id="269" r:id="rId13"/>
    <p:sldId id="270" r:id="rId14"/>
    <p:sldId id="271" r:id="rId15"/>
    <p:sldId id="272" r:id="rId16"/>
    <p:sldId id="274" r:id="rId17"/>
    <p:sldId id="275" r:id="rId18"/>
    <p:sldId id="277" r:id="rId19"/>
    <p:sldId id="280" r:id="rId20"/>
    <p:sldId id="281" r:id="rId21"/>
    <p:sldId id="282" r:id="rId22"/>
    <p:sldId id="283" r:id="rId23"/>
    <p:sldId id="284" r:id="rId24"/>
    <p:sldId id="286" r:id="rId25"/>
    <p:sldId id="287" r:id="rId26"/>
    <p:sldId id="291" r:id="rId27"/>
    <p:sldId id="292" r:id="rId28"/>
    <p:sldId id="285"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7200" dirty="0"/>
              <a:t>1. Splay tree</a:t>
            </a:r>
          </a:p>
          <a:p>
            <a:r>
              <a:rPr lang="en-US" sz="7200" dirty="0"/>
              <a:t>2. Fibonacci heap</a:t>
            </a:r>
          </a:p>
        </p:txBody>
      </p:sp>
    </p:spTree>
    <p:extLst>
      <p:ext uri="{BB962C8B-B14F-4D97-AF65-F5344CB8AC3E}">
        <p14:creationId xmlns:p14="http://schemas.microsoft.com/office/powerpoint/2010/main" val="65104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sp>
        <p:nvSpPr>
          <p:cNvPr id="3" name="Content Placeholder 2"/>
          <p:cNvSpPr>
            <a:spLocks noGrp="1"/>
          </p:cNvSpPr>
          <p:nvPr>
            <p:ph idx="1"/>
          </p:nvPr>
        </p:nvSpPr>
        <p:spPr/>
        <p:txBody>
          <a:bodyPr>
            <a:normAutofit fontScale="92500" lnSpcReduction="20000"/>
          </a:bodyPr>
          <a:lstStyle/>
          <a:p>
            <a:r>
              <a:rPr lang="en-US" dirty="0"/>
              <a:t>     // Test whether the tree contain the given value.</a:t>
            </a:r>
          </a:p>
          <a:p>
            <a:r>
              <a:rPr lang="en-US" dirty="0"/>
              <a:t>        bool contains(</a:t>
            </a:r>
            <a:r>
              <a:rPr lang="en-US" dirty="0" err="1"/>
              <a:t>const</a:t>
            </a:r>
            <a:r>
              <a:rPr lang="en-US" dirty="0"/>
              <a:t> T &amp;);</a:t>
            </a:r>
          </a:p>
          <a:p>
            <a:endParaRPr lang="en-US" dirty="0"/>
          </a:p>
          <a:p>
            <a:r>
              <a:rPr lang="en-US" dirty="0"/>
              <a:t>        //Return root value.</a:t>
            </a:r>
          </a:p>
          <a:p>
            <a:r>
              <a:rPr lang="en-US" dirty="0"/>
              <a:t>        T </a:t>
            </a:r>
            <a:r>
              <a:rPr lang="en-US" dirty="0" err="1"/>
              <a:t>root_value</a:t>
            </a:r>
            <a:r>
              <a:rPr lang="en-US" dirty="0"/>
              <a:t>() </a:t>
            </a:r>
            <a:r>
              <a:rPr lang="en-US" dirty="0" err="1"/>
              <a:t>const</a:t>
            </a:r>
            <a:r>
              <a:rPr lang="en-US" dirty="0"/>
              <a:t>;</a:t>
            </a:r>
          </a:p>
          <a:p>
            <a:endParaRPr lang="en-US" dirty="0"/>
          </a:p>
          <a:p>
            <a:r>
              <a:rPr lang="en-US" dirty="0"/>
              <a:t>        //Return the max value.</a:t>
            </a:r>
          </a:p>
          <a:p>
            <a:r>
              <a:rPr lang="en-US" dirty="0"/>
              <a:t>        T max() </a:t>
            </a:r>
            <a:r>
              <a:rPr lang="en-US" dirty="0" err="1"/>
              <a:t>const</a:t>
            </a:r>
            <a:r>
              <a:rPr lang="en-US" dirty="0"/>
              <a:t>;</a:t>
            </a:r>
          </a:p>
          <a:p>
            <a:endParaRPr lang="en-US" dirty="0"/>
          </a:p>
          <a:p>
            <a:r>
              <a:rPr lang="en-US" dirty="0"/>
              <a:t>        //Return the min value.</a:t>
            </a:r>
          </a:p>
          <a:p>
            <a:r>
              <a:rPr lang="en-US" dirty="0"/>
              <a:t>        T min() </a:t>
            </a:r>
            <a:r>
              <a:rPr lang="en-US" dirty="0" err="1"/>
              <a:t>const</a:t>
            </a:r>
            <a:r>
              <a:rPr lang="en-US" dirty="0"/>
              <a:t>;</a:t>
            </a:r>
          </a:p>
        </p:txBody>
      </p:sp>
    </p:spTree>
    <p:extLst>
      <p:ext uri="{BB962C8B-B14F-4D97-AF65-F5344CB8AC3E}">
        <p14:creationId xmlns:p14="http://schemas.microsoft.com/office/powerpoint/2010/main" val="111629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sp>
        <p:nvSpPr>
          <p:cNvPr id="3" name="Content Placeholder 2"/>
          <p:cNvSpPr>
            <a:spLocks noGrp="1"/>
          </p:cNvSpPr>
          <p:nvPr>
            <p:ph idx="1"/>
          </p:nvPr>
        </p:nvSpPr>
        <p:spPr/>
        <p:txBody>
          <a:bodyPr>
            <a:normAutofit lnSpcReduction="10000"/>
          </a:bodyPr>
          <a:lstStyle/>
          <a:p>
            <a:r>
              <a:rPr lang="en-US" dirty="0"/>
              <a:t> //If item </a:t>
            </a:r>
            <a:r>
              <a:rPr lang="en-US" dirty="0" err="1"/>
              <a:t>i</a:t>
            </a:r>
            <a:r>
              <a:rPr lang="en-US" dirty="0"/>
              <a:t> is in tree, return a pointer to its location;</a:t>
            </a:r>
          </a:p>
          <a:p>
            <a:r>
              <a:rPr lang="en-US" dirty="0"/>
              <a:t>        //otherwise, throws an exception.</a:t>
            </a:r>
          </a:p>
          <a:p>
            <a:r>
              <a:rPr lang="en-US" dirty="0"/>
              <a:t>        </a:t>
            </a:r>
            <a:r>
              <a:rPr lang="en-US" dirty="0" err="1"/>
              <a:t>const</a:t>
            </a:r>
            <a:r>
              <a:rPr lang="en-US" dirty="0"/>
              <a:t> T &amp;access(</a:t>
            </a:r>
            <a:r>
              <a:rPr lang="en-US" dirty="0" err="1"/>
              <a:t>const</a:t>
            </a:r>
            <a:r>
              <a:rPr lang="en-US" dirty="0"/>
              <a:t> T &amp;);</a:t>
            </a:r>
          </a:p>
          <a:p>
            <a:endParaRPr lang="en-US" dirty="0"/>
          </a:p>
          <a:p>
            <a:r>
              <a:rPr lang="en-US" dirty="0"/>
              <a:t>        // Inserts an element into the tree, if absent.</a:t>
            </a:r>
          </a:p>
          <a:p>
            <a:r>
              <a:rPr lang="en-US" dirty="0"/>
              <a:t>        void insert(</a:t>
            </a:r>
            <a:r>
              <a:rPr lang="en-US" dirty="0" err="1"/>
              <a:t>const</a:t>
            </a:r>
            <a:r>
              <a:rPr lang="en-US" dirty="0"/>
              <a:t> T &amp;);</a:t>
            </a:r>
          </a:p>
          <a:p>
            <a:endParaRPr lang="en-US" dirty="0"/>
          </a:p>
          <a:p>
            <a:r>
              <a:rPr lang="en-US" dirty="0"/>
              <a:t>        // Removes an element from the tree, if present.</a:t>
            </a:r>
          </a:p>
          <a:p>
            <a:r>
              <a:rPr lang="en-US" dirty="0"/>
              <a:t>        void remove(</a:t>
            </a:r>
            <a:r>
              <a:rPr lang="en-US" dirty="0" err="1"/>
              <a:t>const</a:t>
            </a:r>
            <a:r>
              <a:rPr lang="en-US" dirty="0"/>
              <a:t> T &amp;);</a:t>
            </a:r>
          </a:p>
          <a:p>
            <a:endParaRPr lang="en-US" dirty="0"/>
          </a:p>
        </p:txBody>
      </p:sp>
    </p:spTree>
    <p:extLst>
      <p:ext uri="{BB962C8B-B14F-4D97-AF65-F5344CB8AC3E}">
        <p14:creationId xmlns:p14="http://schemas.microsoft.com/office/powerpoint/2010/main" val="14841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sp>
        <p:nvSpPr>
          <p:cNvPr id="3" name="Content Placeholder 2"/>
          <p:cNvSpPr>
            <a:spLocks noGrp="1"/>
          </p:cNvSpPr>
          <p:nvPr>
            <p:ph idx="1"/>
          </p:nvPr>
        </p:nvSpPr>
        <p:spPr>
          <a:xfrm>
            <a:off x="685801" y="2142067"/>
            <a:ext cx="10483769" cy="3649133"/>
          </a:xfrm>
        </p:spPr>
        <p:txBody>
          <a:bodyPr>
            <a:normAutofit/>
          </a:bodyPr>
          <a:lstStyle/>
          <a:p>
            <a:r>
              <a:rPr lang="en-US" dirty="0"/>
              <a:t>     //Combine two trees in one tree.</a:t>
            </a:r>
          </a:p>
          <a:p>
            <a:r>
              <a:rPr lang="en-US" dirty="0"/>
              <a:t>      //This operation assumes that all items in current tree are less than all those in other and destroys t2.</a:t>
            </a:r>
          </a:p>
          <a:p>
            <a:r>
              <a:rPr lang="en-US" dirty="0"/>
              <a:t>        void join(</a:t>
            </a:r>
            <a:r>
              <a:rPr lang="en-US" dirty="0" err="1"/>
              <a:t>SplayTree</a:t>
            </a:r>
            <a:r>
              <a:rPr lang="en-US" dirty="0"/>
              <a:t> &amp;) </a:t>
            </a:r>
            <a:r>
              <a:rPr lang="en-US" dirty="0" err="1"/>
              <a:t>noexcept</a:t>
            </a:r>
            <a:r>
              <a:rPr lang="en-US" dirty="0"/>
              <a:t>;</a:t>
            </a:r>
          </a:p>
          <a:p>
            <a:endParaRPr lang="en-US" dirty="0"/>
          </a:p>
          <a:p>
            <a:r>
              <a:rPr lang="en-US" dirty="0"/>
              <a:t>        //Return a vector contains the pointer of two trees</a:t>
            </a:r>
          </a:p>
          <a:p>
            <a:r>
              <a:rPr lang="en-US" dirty="0"/>
              <a:t>        </a:t>
            </a:r>
            <a:r>
              <a:rPr lang="en-US" dirty="0" err="1"/>
              <a:t>std</a:t>
            </a:r>
            <a:r>
              <a:rPr lang="en-US" dirty="0"/>
              <a:t>::pair&lt;</a:t>
            </a:r>
            <a:r>
              <a:rPr lang="en-US" dirty="0" err="1"/>
              <a:t>SplayTree</a:t>
            </a:r>
            <a:r>
              <a:rPr lang="en-US" dirty="0"/>
              <a:t>&lt;T&gt;, </a:t>
            </a:r>
            <a:r>
              <a:rPr lang="en-US" dirty="0" err="1"/>
              <a:t>SplayTree</a:t>
            </a:r>
            <a:r>
              <a:rPr lang="en-US" dirty="0"/>
              <a:t>&lt;T&gt;&gt; split(</a:t>
            </a:r>
            <a:r>
              <a:rPr lang="en-US" dirty="0" err="1"/>
              <a:t>const</a:t>
            </a:r>
            <a:r>
              <a:rPr lang="en-US" dirty="0"/>
              <a:t> T &amp;);</a:t>
            </a:r>
          </a:p>
        </p:txBody>
      </p:sp>
    </p:spTree>
    <p:extLst>
      <p:ext uri="{BB962C8B-B14F-4D97-AF65-F5344CB8AC3E}">
        <p14:creationId xmlns:p14="http://schemas.microsoft.com/office/powerpoint/2010/main" val="97789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10" name="Rectangle 7"/>
          <p:cNvSpPr>
            <a:spLocks noGrp="1" noChangeArrowheads="1"/>
          </p:cNvSpPr>
          <p:nvPr>
            <p:ph idx="1"/>
          </p:nvPr>
        </p:nvSpPr>
        <p:spPr bwMode="auto">
          <a:xfrm>
            <a:off x="685800" y="1766032"/>
            <a:ext cx="1056479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struct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using </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ptr</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008080"/>
                </a:solidFill>
                <a:effectLst/>
                <a:latin typeface="宋体" panose="02010600030101010101" pitchFamily="2" charset="-122"/>
                <a:ea typeface="宋体" panose="02010600030101010101" pitchFamily="2" charset="-122"/>
              </a:rPr>
              <a:t>std</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err="1">
                <a:ln>
                  <a:noFill/>
                </a:ln>
                <a:solidFill>
                  <a:srgbClr val="008080"/>
                </a:solidFill>
                <a:effectLst/>
                <a:latin typeface="宋体" panose="02010600030101010101" pitchFamily="2" charset="-122"/>
                <a:ea typeface="宋体" panose="02010600030101010101" pitchFamily="2" charset="-122"/>
              </a:rPr>
              <a:t>unique_ptr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using </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lot_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008080"/>
                </a:solidFill>
                <a:effectLst/>
                <a:latin typeface="宋体" panose="02010600030101010101" pitchFamily="2" charset="-122"/>
                <a:ea typeface="宋体" panose="02010600030101010101" pitchFamily="2" charset="-122"/>
              </a:rPr>
              <a:t>std</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vector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en-US" altLang="en-US" sz="1400" b="0" i="0" u="none" strike="noStrike" cap="none" normalizeH="0" baseline="0" dirty="0" err="1">
                <a:ln>
                  <a:noFill/>
                </a:ln>
                <a:solidFill>
                  <a:srgbClr val="008080"/>
                </a:solidFill>
                <a:effectLst/>
                <a:latin typeface="宋体" panose="02010600030101010101" pitchFamily="2" charset="-122"/>
                <a:ea typeface="宋体" panose="02010600030101010101" pitchFamily="2" charset="-122"/>
              </a:rPr>
              <a:t>SplayTree</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ptr</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_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root_</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size_t</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size_</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bool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bounded(</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*node, </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T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lo,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bool </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lo_inf</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T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hi,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bool </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hi_inf</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int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count_element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const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static </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int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count_element_ptr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const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ptr</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static </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T </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max_ptr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const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ptr</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static </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T </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min_ptr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const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ptr</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void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splay_(</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const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T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&amp;key);</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80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Fibonacci heap</a:t>
            </a:r>
          </a:p>
        </p:txBody>
      </p:sp>
      <p:sp>
        <p:nvSpPr>
          <p:cNvPr id="3" name="Content Placeholder 2"/>
          <p:cNvSpPr>
            <a:spLocks noGrp="1"/>
          </p:cNvSpPr>
          <p:nvPr>
            <p:ph idx="1"/>
          </p:nvPr>
        </p:nvSpPr>
        <p:spPr/>
        <p:txBody>
          <a:bodyPr>
            <a:normAutofit/>
          </a:bodyPr>
          <a:lstStyle/>
          <a:p>
            <a:r>
              <a:rPr lang="en-US" sz="2400" dirty="0"/>
              <a:t>A Fibonacci heap is a data structure for </a:t>
            </a:r>
            <a:r>
              <a:rPr lang="en-US" sz="2400" b="1" dirty="0">
                <a:solidFill>
                  <a:srgbClr val="FFC000"/>
                </a:solidFill>
              </a:rPr>
              <a:t>priority queue</a:t>
            </a:r>
            <a:r>
              <a:rPr lang="en-US" sz="2400" dirty="0"/>
              <a:t> operations, consisting of a collection of heap-ordered trees.</a:t>
            </a:r>
          </a:p>
        </p:txBody>
      </p:sp>
      <p:sp>
        <p:nvSpPr>
          <p:cNvPr id="4" name="TextBox 3"/>
          <p:cNvSpPr txBox="1"/>
          <p:nvPr/>
        </p:nvSpPr>
        <p:spPr>
          <a:xfrm>
            <a:off x="140677" y="6383216"/>
            <a:ext cx="3910379" cy="369332"/>
          </a:xfrm>
          <a:prstGeom prst="rect">
            <a:avLst/>
          </a:prstGeom>
          <a:noFill/>
        </p:spPr>
        <p:txBody>
          <a:bodyPr wrap="square" rtlCol="0">
            <a:spAutoFit/>
          </a:bodyPr>
          <a:lstStyle/>
          <a:p>
            <a:r>
              <a:rPr lang="en-US" dirty="0"/>
              <a:t>[Source from Wikipedia]</a:t>
            </a:r>
          </a:p>
        </p:txBody>
      </p:sp>
    </p:spTree>
    <p:extLst>
      <p:ext uri="{BB962C8B-B14F-4D97-AF65-F5344CB8AC3E}">
        <p14:creationId xmlns:p14="http://schemas.microsoft.com/office/powerpoint/2010/main" val="214635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40677" y="6383216"/>
            <a:ext cx="3910379" cy="369332"/>
          </a:xfrm>
          <a:prstGeom prst="rect">
            <a:avLst/>
          </a:prstGeom>
          <a:noFill/>
        </p:spPr>
        <p:txBody>
          <a:bodyPr wrap="square" rtlCol="0">
            <a:spAutoFit/>
          </a:bodyPr>
          <a:lstStyle/>
          <a:p>
            <a:r>
              <a:rPr lang="en-US" dirty="0"/>
              <a:t>[Source from Wikipedia]</a:t>
            </a:r>
          </a:p>
        </p:txBody>
      </p:sp>
      <p:pic>
        <p:nvPicPr>
          <p:cNvPr id="2" name="Picture 1"/>
          <p:cNvPicPr>
            <a:picLocks noChangeAspect="1"/>
          </p:cNvPicPr>
          <p:nvPr/>
        </p:nvPicPr>
        <p:blipFill rotWithShape="1">
          <a:blip r:embed="rId2"/>
          <a:srcRect t="5245" b="85676"/>
          <a:stretch/>
        </p:blipFill>
        <p:spPr>
          <a:xfrm>
            <a:off x="1292687" y="1364426"/>
            <a:ext cx="4143375" cy="451413"/>
          </a:xfrm>
          <a:prstGeom prst="rect">
            <a:avLst/>
          </a:prstGeom>
        </p:spPr>
      </p:pic>
      <p:pic>
        <p:nvPicPr>
          <p:cNvPr id="14" name="Picture 13"/>
          <p:cNvPicPr>
            <a:picLocks noChangeAspect="1"/>
          </p:cNvPicPr>
          <p:nvPr/>
        </p:nvPicPr>
        <p:blipFill rotWithShape="1">
          <a:blip r:embed="rId2"/>
          <a:srcRect t="38644"/>
          <a:stretch/>
        </p:blipFill>
        <p:spPr>
          <a:xfrm>
            <a:off x="1292687" y="1932972"/>
            <a:ext cx="4143375" cy="3050652"/>
          </a:xfrm>
          <a:prstGeom prst="rect">
            <a:avLst/>
          </a:prstGeom>
        </p:spPr>
      </p:pic>
      <p:pic>
        <p:nvPicPr>
          <p:cNvPr id="3" name="Picture 2"/>
          <p:cNvPicPr>
            <a:picLocks noChangeAspect="1"/>
          </p:cNvPicPr>
          <p:nvPr/>
        </p:nvPicPr>
        <p:blipFill rotWithShape="1">
          <a:blip r:embed="rId3"/>
          <a:srcRect t="7999" b="82373"/>
          <a:stretch/>
        </p:blipFill>
        <p:spPr>
          <a:xfrm>
            <a:off x="6167738" y="1364426"/>
            <a:ext cx="4324350" cy="428264"/>
          </a:xfrm>
          <a:prstGeom prst="rect">
            <a:avLst/>
          </a:prstGeom>
        </p:spPr>
      </p:pic>
      <p:pic>
        <p:nvPicPr>
          <p:cNvPr id="15" name="Picture 14"/>
          <p:cNvPicPr>
            <a:picLocks noChangeAspect="1"/>
          </p:cNvPicPr>
          <p:nvPr/>
        </p:nvPicPr>
        <p:blipFill rotWithShape="1">
          <a:blip r:embed="rId3"/>
          <a:srcRect t="38121"/>
          <a:stretch/>
        </p:blipFill>
        <p:spPr>
          <a:xfrm>
            <a:off x="6167738" y="2231141"/>
            <a:ext cx="4324350" cy="2752483"/>
          </a:xfrm>
          <a:prstGeom prst="rect">
            <a:avLst/>
          </a:prstGeom>
        </p:spPr>
      </p:pic>
    </p:spTree>
    <p:extLst>
      <p:ext uri="{BB962C8B-B14F-4D97-AF65-F5344CB8AC3E}">
        <p14:creationId xmlns:p14="http://schemas.microsoft.com/office/powerpoint/2010/main" val="316266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a:blip r:embed="rId2"/>
            <a:stretch/>
          </a:blipFill>
          <a:ln>
            <a:noFill/>
          </a:ln>
          <a:effectLst/>
        </p:spPr>
      </p:sp>
      <p:pic>
        <p:nvPicPr>
          <p:cNvPr id="16" name="Picture 15"/>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p:cNvPicPr>
            <a:picLocks noChangeAspect="1"/>
          </p:cNvPicPr>
          <p:nvPr/>
        </p:nvPicPr>
        <p:blipFill>
          <a:blip r:embed="rId4"/>
          <a:stretch>
            <a:fillRect/>
          </a:stretch>
        </p:blipFill>
        <p:spPr>
          <a:xfrm>
            <a:off x="44407" y="1640650"/>
            <a:ext cx="12147593" cy="28850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TextBox 10"/>
          <p:cNvSpPr txBox="1"/>
          <p:nvPr/>
        </p:nvSpPr>
        <p:spPr>
          <a:xfrm>
            <a:off x="140677" y="6383216"/>
            <a:ext cx="3910379" cy="369332"/>
          </a:xfrm>
          <a:prstGeom prst="rect">
            <a:avLst/>
          </a:prstGeom>
          <a:noFill/>
        </p:spPr>
        <p:txBody>
          <a:bodyPr wrap="square" rtlCol="0">
            <a:spAutoFit/>
          </a:bodyPr>
          <a:lstStyle/>
          <a:p>
            <a:r>
              <a:rPr lang="en-US" dirty="0"/>
              <a:t>[Source from Wikipedia]</a:t>
            </a:r>
          </a:p>
        </p:txBody>
      </p:sp>
      <p:sp>
        <p:nvSpPr>
          <p:cNvPr id="5" name="Rectangle 4"/>
          <p:cNvSpPr/>
          <p:nvPr/>
        </p:nvSpPr>
        <p:spPr>
          <a:xfrm>
            <a:off x="186857" y="5269792"/>
            <a:ext cx="6864123" cy="461665"/>
          </a:xfrm>
          <a:prstGeom prst="rect">
            <a:avLst/>
          </a:prstGeom>
        </p:spPr>
        <p:txBody>
          <a:bodyPr wrap="none">
            <a:spAutoFit/>
          </a:bodyPr>
          <a:lstStyle/>
          <a:p>
            <a:r>
              <a:rPr lang="en-US" sz="2400" dirty="0"/>
              <a:t>Fibonacci heap  has a better amortized running time! </a:t>
            </a:r>
          </a:p>
        </p:txBody>
      </p:sp>
    </p:spTree>
    <p:extLst>
      <p:ext uri="{BB962C8B-B14F-4D97-AF65-F5344CB8AC3E}">
        <p14:creationId xmlns:p14="http://schemas.microsoft.com/office/powerpoint/2010/main" val="185020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5061" y="218954"/>
            <a:ext cx="9134475" cy="6096000"/>
          </a:xfrm>
          <a:prstGeom prst="rect">
            <a:avLst/>
          </a:prstGeom>
        </p:spPr>
      </p:pic>
      <p:sp>
        <p:nvSpPr>
          <p:cNvPr id="5" name="TextBox 4"/>
          <p:cNvSpPr txBox="1"/>
          <p:nvPr/>
        </p:nvSpPr>
        <p:spPr>
          <a:xfrm>
            <a:off x="0" y="6425971"/>
            <a:ext cx="6780984" cy="369332"/>
          </a:xfrm>
          <a:prstGeom prst="rect">
            <a:avLst/>
          </a:prstGeom>
          <a:noFill/>
        </p:spPr>
        <p:txBody>
          <a:bodyPr wrap="square" rtlCol="0">
            <a:spAutoFit/>
          </a:bodyPr>
          <a:lstStyle/>
          <a:p>
            <a:r>
              <a:rPr lang="en-US" dirty="0"/>
              <a:t>[</a:t>
            </a:r>
            <a:r>
              <a:rPr lang="en-US" dirty="0" err="1"/>
              <a:t>Cormen</a:t>
            </a:r>
            <a:r>
              <a:rPr lang="en-US" dirty="0"/>
              <a:t>, T. H. (2009). Introduction to algorithms. MIT press.]</a:t>
            </a:r>
          </a:p>
        </p:txBody>
      </p:sp>
    </p:spTree>
    <p:extLst>
      <p:ext uri="{BB962C8B-B14F-4D97-AF65-F5344CB8AC3E}">
        <p14:creationId xmlns:p14="http://schemas.microsoft.com/office/powerpoint/2010/main" val="2556893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operation</a:t>
            </a:r>
          </a:p>
        </p:txBody>
      </p:sp>
      <p:sp>
        <p:nvSpPr>
          <p:cNvPr id="3" name="Content Placeholder 2"/>
          <p:cNvSpPr>
            <a:spLocks noGrp="1"/>
          </p:cNvSpPr>
          <p:nvPr>
            <p:ph idx="1"/>
          </p:nvPr>
        </p:nvSpPr>
        <p:spPr>
          <a:xfrm>
            <a:off x="0" y="1899962"/>
            <a:ext cx="7891040" cy="3649133"/>
          </a:xfrm>
        </p:spPr>
        <p:txBody>
          <a:bodyPr>
            <a:normAutofit/>
          </a:bodyPr>
          <a:lstStyle/>
          <a:p>
            <a:pPr marL="0" indent="0">
              <a:buNone/>
            </a:pPr>
            <a:r>
              <a:rPr lang="en-US" sz="7200" dirty="0"/>
              <a:t>consolidate()-&gt;</a:t>
            </a:r>
          </a:p>
        </p:txBody>
      </p:sp>
      <p:sp>
        <p:nvSpPr>
          <p:cNvPr id="4" name="Content Placeholder 2"/>
          <p:cNvSpPr txBox="1">
            <a:spLocks/>
          </p:cNvSpPr>
          <p:nvPr/>
        </p:nvSpPr>
        <p:spPr>
          <a:xfrm>
            <a:off x="5653269" y="1890101"/>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7200" dirty="0"/>
              <a:t>Merge sub-heaps</a:t>
            </a:r>
          </a:p>
        </p:txBody>
      </p:sp>
    </p:spTree>
    <p:extLst>
      <p:ext uri="{BB962C8B-B14F-4D97-AF65-F5344CB8AC3E}">
        <p14:creationId xmlns:p14="http://schemas.microsoft.com/office/powerpoint/2010/main" val="243602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operation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6070" b="75545"/>
          <a:stretch/>
        </p:blipFill>
        <p:spPr>
          <a:xfrm>
            <a:off x="1041009" y="2909406"/>
            <a:ext cx="9421008" cy="1726042"/>
          </a:xfrm>
          <a:prstGeom prst="rect">
            <a:avLst/>
          </a:prstGeom>
        </p:spPr>
      </p:pic>
      <p:sp>
        <p:nvSpPr>
          <p:cNvPr id="5" name="TextBox 4"/>
          <p:cNvSpPr txBox="1"/>
          <p:nvPr/>
        </p:nvSpPr>
        <p:spPr>
          <a:xfrm>
            <a:off x="0" y="6425971"/>
            <a:ext cx="6780984" cy="369332"/>
          </a:xfrm>
          <a:prstGeom prst="rect">
            <a:avLst/>
          </a:prstGeom>
          <a:noFill/>
        </p:spPr>
        <p:txBody>
          <a:bodyPr wrap="square" rtlCol="0">
            <a:spAutoFit/>
          </a:bodyPr>
          <a:lstStyle/>
          <a:p>
            <a:r>
              <a:rPr lang="en-US" dirty="0"/>
              <a:t>[</a:t>
            </a:r>
            <a:r>
              <a:rPr lang="en-US" dirty="0" err="1"/>
              <a:t>Cormen</a:t>
            </a:r>
            <a:r>
              <a:rPr lang="en-US" dirty="0"/>
              <a:t>, T. H. (2009). Introduction to algorithms. MIT press.]</a:t>
            </a:r>
          </a:p>
        </p:txBody>
      </p:sp>
    </p:spTree>
    <p:extLst>
      <p:ext uri="{BB962C8B-B14F-4D97-AF65-F5344CB8AC3E}">
        <p14:creationId xmlns:p14="http://schemas.microsoft.com/office/powerpoint/2010/main" val="120541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1.Splay tree</a:t>
            </a:r>
          </a:p>
        </p:txBody>
      </p:sp>
      <p:sp>
        <p:nvSpPr>
          <p:cNvPr id="3" name="Content Placeholder 2"/>
          <p:cNvSpPr>
            <a:spLocks noGrp="1"/>
          </p:cNvSpPr>
          <p:nvPr>
            <p:ph idx="1"/>
          </p:nvPr>
        </p:nvSpPr>
        <p:spPr/>
        <p:txBody>
          <a:bodyPr>
            <a:normAutofit/>
          </a:bodyPr>
          <a:lstStyle/>
          <a:p>
            <a:r>
              <a:rPr lang="en-US" sz="2400" dirty="0"/>
              <a:t>A splay tree is </a:t>
            </a:r>
            <a:r>
              <a:rPr lang="en-US" sz="2400" b="1" dirty="0"/>
              <a:t>a </a:t>
            </a:r>
            <a:r>
              <a:rPr lang="en-US" sz="2400" b="1" dirty="0">
                <a:solidFill>
                  <a:srgbClr val="FFC000"/>
                </a:solidFill>
              </a:rPr>
              <a:t>self-adjusting binary search tree</a:t>
            </a:r>
            <a:r>
              <a:rPr lang="en-US" sz="2400" dirty="0"/>
              <a:t> with the additional property that </a:t>
            </a:r>
            <a:r>
              <a:rPr lang="en-US" sz="2400" b="1" dirty="0">
                <a:solidFill>
                  <a:srgbClr val="FFC000"/>
                </a:solidFill>
              </a:rPr>
              <a:t>recently accessed elements are quick </a:t>
            </a:r>
            <a:r>
              <a:rPr lang="en-US" sz="2400" dirty="0"/>
              <a:t>to access again.[Wikipedia]</a:t>
            </a:r>
          </a:p>
          <a:p>
            <a:endParaRPr lang="en-US" sz="2400" dirty="0"/>
          </a:p>
        </p:txBody>
      </p:sp>
      <p:sp>
        <p:nvSpPr>
          <p:cNvPr id="4" name="TextBox 3"/>
          <p:cNvSpPr txBox="1"/>
          <p:nvPr/>
        </p:nvSpPr>
        <p:spPr>
          <a:xfrm>
            <a:off x="140677" y="6383216"/>
            <a:ext cx="3910379" cy="369332"/>
          </a:xfrm>
          <a:prstGeom prst="rect">
            <a:avLst/>
          </a:prstGeom>
          <a:noFill/>
        </p:spPr>
        <p:txBody>
          <a:bodyPr wrap="square" rtlCol="0">
            <a:spAutoFit/>
          </a:bodyPr>
          <a:lstStyle/>
          <a:p>
            <a:r>
              <a:rPr lang="en-US" dirty="0"/>
              <a:t>[Source from Wikipedia]</a:t>
            </a:r>
          </a:p>
        </p:txBody>
      </p:sp>
    </p:spTree>
    <p:extLst>
      <p:ext uri="{BB962C8B-B14F-4D97-AF65-F5344CB8AC3E}">
        <p14:creationId xmlns:p14="http://schemas.microsoft.com/office/powerpoint/2010/main" val="87696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23228"/>
          <a:stretch/>
        </p:blipFill>
        <p:spPr>
          <a:xfrm>
            <a:off x="1057938" y="798653"/>
            <a:ext cx="10029825" cy="5418579"/>
          </a:xfrm>
          <a:prstGeom prst="rect">
            <a:avLst/>
          </a:prstGeom>
        </p:spPr>
      </p:pic>
      <p:sp>
        <p:nvSpPr>
          <p:cNvPr id="5" name="TextBox 4"/>
          <p:cNvSpPr txBox="1"/>
          <p:nvPr/>
        </p:nvSpPr>
        <p:spPr>
          <a:xfrm>
            <a:off x="0" y="6425971"/>
            <a:ext cx="6780984" cy="369332"/>
          </a:xfrm>
          <a:prstGeom prst="rect">
            <a:avLst/>
          </a:prstGeom>
          <a:noFill/>
        </p:spPr>
        <p:txBody>
          <a:bodyPr wrap="square" rtlCol="0">
            <a:spAutoFit/>
          </a:bodyPr>
          <a:lstStyle/>
          <a:p>
            <a:r>
              <a:rPr lang="en-US" dirty="0"/>
              <a:t>[</a:t>
            </a:r>
            <a:r>
              <a:rPr lang="en-US" dirty="0" err="1"/>
              <a:t>Cormen</a:t>
            </a:r>
            <a:r>
              <a:rPr lang="en-US" dirty="0"/>
              <a:t>, T. H. (2009). Introduction to algorithms. MIT press.]</a:t>
            </a:r>
          </a:p>
        </p:txBody>
      </p:sp>
    </p:spTree>
    <p:extLst>
      <p:ext uri="{BB962C8B-B14F-4D97-AF65-F5344CB8AC3E}">
        <p14:creationId xmlns:p14="http://schemas.microsoft.com/office/powerpoint/2010/main" val="2765102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43062" y="528637"/>
            <a:ext cx="8905875" cy="5800725"/>
          </a:xfrm>
          <a:prstGeom prst="rect">
            <a:avLst/>
          </a:prstGeom>
        </p:spPr>
      </p:pic>
      <p:sp>
        <p:nvSpPr>
          <p:cNvPr id="5" name="TextBox 4"/>
          <p:cNvSpPr txBox="1"/>
          <p:nvPr/>
        </p:nvSpPr>
        <p:spPr>
          <a:xfrm>
            <a:off x="0" y="6425971"/>
            <a:ext cx="6780984" cy="369332"/>
          </a:xfrm>
          <a:prstGeom prst="rect">
            <a:avLst/>
          </a:prstGeom>
          <a:noFill/>
        </p:spPr>
        <p:txBody>
          <a:bodyPr wrap="square" rtlCol="0">
            <a:spAutoFit/>
          </a:bodyPr>
          <a:lstStyle/>
          <a:p>
            <a:r>
              <a:rPr lang="en-US" dirty="0"/>
              <a:t>[</a:t>
            </a:r>
            <a:r>
              <a:rPr lang="en-US" dirty="0" err="1"/>
              <a:t>Cormen</a:t>
            </a:r>
            <a:r>
              <a:rPr lang="en-US" dirty="0"/>
              <a:t>, T. H. (2009). Introduction to algorithms. MIT press.]</a:t>
            </a:r>
          </a:p>
        </p:txBody>
      </p:sp>
    </p:spTree>
    <p:extLst>
      <p:ext uri="{BB962C8B-B14F-4D97-AF65-F5344CB8AC3E}">
        <p14:creationId xmlns:p14="http://schemas.microsoft.com/office/powerpoint/2010/main" val="296029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sp>
        <p:nvSpPr>
          <p:cNvPr id="3" name="Content Placeholder 2"/>
          <p:cNvSpPr>
            <a:spLocks noGrp="1"/>
          </p:cNvSpPr>
          <p:nvPr>
            <p:ph idx="1"/>
          </p:nvPr>
        </p:nvSpPr>
        <p:spPr/>
        <p:txBody>
          <a:bodyPr>
            <a:normAutofit fontScale="92500" lnSpcReduction="20000"/>
          </a:bodyPr>
          <a:lstStyle/>
          <a:p>
            <a:r>
              <a:rPr lang="en-US" dirty="0"/>
              <a:t>     // Constructs a new, empty Fibonacci Heap.</a:t>
            </a:r>
          </a:p>
          <a:p>
            <a:r>
              <a:rPr lang="en-US" dirty="0"/>
              <a:t>        </a:t>
            </a:r>
            <a:r>
              <a:rPr lang="en-US" dirty="0" err="1"/>
              <a:t>FibonacciHeap</a:t>
            </a:r>
            <a:r>
              <a:rPr lang="en-US" dirty="0"/>
              <a:t>() </a:t>
            </a:r>
            <a:r>
              <a:rPr lang="en-US" dirty="0" err="1"/>
              <a:t>noexcept</a:t>
            </a:r>
            <a:r>
              <a:rPr lang="en-US" dirty="0"/>
              <a:t>;</a:t>
            </a:r>
          </a:p>
          <a:p>
            <a:endParaRPr lang="en-US" dirty="0"/>
          </a:p>
          <a:p>
            <a:r>
              <a:rPr lang="en-US" dirty="0"/>
              <a:t>        // Constructs a new Fibonacci Heap with only one element;</a:t>
            </a:r>
          </a:p>
          <a:p>
            <a:r>
              <a:rPr lang="en-US" dirty="0"/>
              <a:t>        </a:t>
            </a:r>
            <a:r>
              <a:rPr lang="en-US" dirty="0" err="1"/>
              <a:t>FibonacciHeap</a:t>
            </a:r>
            <a:r>
              <a:rPr lang="en-US" dirty="0"/>
              <a:t>(</a:t>
            </a:r>
            <a:r>
              <a:rPr lang="en-US" dirty="0" err="1"/>
              <a:t>const</a:t>
            </a:r>
            <a:r>
              <a:rPr lang="en-US" dirty="0"/>
              <a:t> T &amp;);</a:t>
            </a:r>
          </a:p>
          <a:p>
            <a:endParaRPr lang="en-US" dirty="0"/>
          </a:p>
          <a:p>
            <a:r>
              <a:rPr lang="en-US" dirty="0"/>
              <a:t>        // Constructs a new Fibonacci Heap with the given elements;</a:t>
            </a:r>
          </a:p>
          <a:p>
            <a:r>
              <a:rPr lang="en-US" dirty="0"/>
              <a:t>        </a:t>
            </a:r>
            <a:r>
              <a:rPr lang="en-US" dirty="0" err="1"/>
              <a:t>FibonacciHeap</a:t>
            </a:r>
            <a:r>
              <a:rPr lang="en-US" dirty="0"/>
              <a:t>(</a:t>
            </a:r>
            <a:r>
              <a:rPr lang="en-US" dirty="0" err="1"/>
              <a:t>std</a:t>
            </a:r>
            <a:r>
              <a:rPr lang="en-US" dirty="0"/>
              <a:t>::</a:t>
            </a:r>
            <a:r>
              <a:rPr lang="en-US" dirty="0" err="1"/>
              <a:t>initializer_list</a:t>
            </a:r>
            <a:r>
              <a:rPr lang="en-US" dirty="0"/>
              <a:t>&lt;T&gt;);</a:t>
            </a:r>
          </a:p>
          <a:p>
            <a:endParaRPr lang="en-US" dirty="0"/>
          </a:p>
          <a:p>
            <a:r>
              <a:rPr lang="en-US" dirty="0"/>
              <a:t>        // Move constructor.</a:t>
            </a:r>
          </a:p>
          <a:p>
            <a:r>
              <a:rPr lang="en-US" dirty="0"/>
              <a:t>        </a:t>
            </a:r>
            <a:r>
              <a:rPr lang="en-US" dirty="0" err="1"/>
              <a:t>FibonacciHeap</a:t>
            </a:r>
            <a:r>
              <a:rPr lang="en-US" dirty="0"/>
              <a:t>(</a:t>
            </a:r>
            <a:r>
              <a:rPr lang="en-US" dirty="0" err="1"/>
              <a:t>FibonacciHeap</a:t>
            </a:r>
            <a:r>
              <a:rPr lang="en-US" dirty="0"/>
              <a:t> &amp;&amp;) </a:t>
            </a:r>
            <a:r>
              <a:rPr lang="en-US" dirty="0" err="1"/>
              <a:t>noexcept</a:t>
            </a:r>
            <a:r>
              <a:rPr lang="en-US" dirty="0"/>
              <a:t>;</a:t>
            </a:r>
          </a:p>
        </p:txBody>
      </p:sp>
    </p:spTree>
    <p:extLst>
      <p:ext uri="{BB962C8B-B14F-4D97-AF65-F5344CB8AC3E}">
        <p14:creationId xmlns:p14="http://schemas.microsoft.com/office/powerpoint/2010/main" val="4247564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sp>
        <p:nvSpPr>
          <p:cNvPr id="3" name="Content Placeholder 2"/>
          <p:cNvSpPr>
            <a:spLocks noGrp="1"/>
          </p:cNvSpPr>
          <p:nvPr>
            <p:ph idx="1"/>
          </p:nvPr>
        </p:nvSpPr>
        <p:spPr/>
        <p:txBody>
          <a:bodyPr>
            <a:normAutofit fontScale="77500" lnSpcReduction="20000"/>
          </a:bodyPr>
          <a:lstStyle/>
          <a:p>
            <a:r>
              <a:rPr lang="en-US" dirty="0"/>
              <a:t>     // Move assignment operator.</a:t>
            </a:r>
          </a:p>
          <a:p>
            <a:r>
              <a:rPr lang="en-US" dirty="0"/>
              <a:t>        </a:t>
            </a:r>
            <a:r>
              <a:rPr lang="en-US" dirty="0" err="1"/>
              <a:t>FibonacciHeap</a:t>
            </a:r>
            <a:r>
              <a:rPr lang="en-US" dirty="0"/>
              <a:t> &amp;operator=(</a:t>
            </a:r>
            <a:r>
              <a:rPr lang="en-US" dirty="0" err="1"/>
              <a:t>FibonacciHeap</a:t>
            </a:r>
            <a:r>
              <a:rPr lang="en-US" dirty="0"/>
              <a:t> &amp;&amp;) </a:t>
            </a:r>
            <a:r>
              <a:rPr lang="en-US" dirty="0" err="1"/>
              <a:t>noexcept</a:t>
            </a:r>
            <a:r>
              <a:rPr lang="en-US" dirty="0"/>
              <a:t>;</a:t>
            </a:r>
          </a:p>
          <a:p>
            <a:endParaRPr lang="en-US" dirty="0"/>
          </a:p>
          <a:p>
            <a:r>
              <a:rPr lang="en-US" dirty="0"/>
              <a:t>        // Returns true if the </a:t>
            </a:r>
            <a:r>
              <a:rPr lang="en-US" dirty="0" err="1"/>
              <a:t>deque</a:t>
            </a:r>
            <a:r>
              <a:rPr lang="en-US" dirty="0"/>
              <a:t> is empty.</a:t>
            </a:r>
          </a:p>
          <a:p>
            <a:r>
              <a:rPr lang="en-US" dirty="0"/>
              <a:t>        bool empty() </a:t>
            </a:r>
            <a:r>
              <a:rPr lang="en-US" dirty="0" err="1"/>
              <a:t>const</a:t>
            </a:r>
            <a:r>
              <a:rPr lang="en-US" dirty="0"/>
              <a:t> </a:t>
            </a:r>
            <a:r>
              <a:rPr lang="en-US" dirty="0" err="1"/>
              <a:t>noexcept</a:t>
            </a:r>
            <a:r>
              <a:rPr lang="en-US" dirty="0"/>
              <a:t>;</a:t>
            </a:r>
          </a:p>
          <a:p>
            <a:endParaRPr lang="en-US" dirty="0"/>
          </a:p>
          <a:p>
            <a:r>
              <a:rPr lang="en-US" dirty="0"/>
              <a:t>        // Returns the number of elements in the </a:t>
            </a:r>
            <a:r>
              <a:rPr lang="en-US" dirty="0" err="1"/>
              <a:t>deque</a:t>
            </a:r>
            <a:r>
              <a:rPr lang="en-US" dirty="0"/>
              <a:t>.</a:t>
            </a:r>
          </a:p>
          <a:p>
            <a:r>
              <a:rPr lang="en-US" dirty="0"/>
              <a:t>        </a:t>
            </a:r>
            <a:r>
              <a:rPr lang="en-US" dirty="0" err="1"/>
              <a:t>size_t</a:t>
            </a:r>
            <a:r>
              <a:rPr lang="en-US" dirty="0"/>
              <a:t> size() </a:t>
            </a:r>
            <a:r>
              <a:rPr lang="en-US" dirty="0" err="1"/>
              <a:t>const</a:t>
            </a:r>
            <a:r>
              <a:rPr lang="en-US" dirty="0"/>
              <a:t> </a:t>
            </a:r>
            <a:r>
              <a:rPr lang="en-US" dirty="0" err="1"/>
              <a:t>noexcept</a:t>
            </a:r>
            <a:r>
              <a:rPr lang="en-US" dirty="0"/>
              <a:t>;</a:t>
            </a:r>
          </a:p>
          <a:p>
            <a:endParaRPr lang="en-US" dirty="0"/>
          </a:p>
          <a:p>
            <a:r>
              <a:rPr lang="en-US" dirty="0"/>
              <a:t>        // Inserts a new element in the Fibonacci Heap</a:t>
            </a:r>
          </a:p>
          <a:p>
            <a:r>
              <a:rPr lang="en-US" dirty="0"/>
              <a:t>        void insert(</a:t>
            </a:r>
            <a:r>
              <a:rPr lang="en-US" dirty="0" err="1"/>
              <a:t>const</a:t>
            </a:r>
            <a:r>
              <a:rPr lang="en-US" dirty="0"/>
              <a:t> T &amp;);</a:t>
            </a:r>
          </a:p>
          <a:p>
            <a:r>
              <a:rPr lang="en-US" dirty="0"/>
              <a:t>        void insert(T &amp;&amp;);</a:t>
            </a:r>
          </a:p>
        </p:txBody>
      </p:sp>
    </p:spTree>
    <p:extLst>
      <p:ext uri="{BB962C8B-B14F-4D97-AF65-F5344CB8AC3E}">
        <p14:creationId xmlns:p14="http://schemas.microsoft.com/office/powerpoint/2010/main" val="3726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sp>
        <p:nvSpPr>
          <p:cNvPr id="3" name="Content Placeholder 2"/>
          <p:cNvSpPr>
            <a:spLocks noGrp="1"/>
          </p:cNvSpPr>
          <p:nvPr>
            <p:ph idx="1"/>
          </p:nvPr>
        </p:nvSpPr>
        <p:spPr/>
        <p:txBody>
          <a:bodyPr>
            <a:normAutofit fontScale="77500" lnSpcReduction="20000"/>
          </a:bodyPr>
          <a:lstStyle/>
          <a:p>
            <a:r>
              <a:rPr lang="en-US" dirty="0"/>
              <a:t>    // Returns a reference to the minimum element of the Fibonacci Heap . If the Fibonacci Heap  is</a:t>
            </a:r>
          </a:p>
          <a:p>
            <a:r>
              <a:rPr lang="en-US" dirty="0"/>
              <a:t>        // empty then the behavior is undefined.</a:t>
            </a:r>
          </a:p>
          <a:p>
            <a:r>
              <a:rPr lang="en-US" dirty="0"/>
              <a:t>        </a:t>
            </a:r>
            <a:r>
              <a:rPr lang="en-US" dirty="0" err="1"/>
              <a:t>const</a:t>
            </a:r>
            <a:r>
              <a:rPr lang="en-US" dirty="0"/>
              <a:t> T &amp;minimum() </a:t>
            </a:r>
            <a:r>
              <a:rPr lang="en-US" dirty="0" err="1"/>
              <a:t>const</a:t>
            </a:r>
            <a:r>
              <a:rPr lang="en-US" dirty="0"/>
              <a:t>;</a:t>
            </a:r>
          </a:p>
          <a:p>
            <a:r>
              <a:rPr lang="en-US" dirty="0"/>
              <a:t>        T &amp;minimum();</a:t>
            </a:r>
          </a:p>
          <a:p>
            <a:endParaRPr lang="en-US" dirty="0"/>
          </a:p>
          <a:p>
            <a:r>
              <a:rPr lang="en-US" dirty="0"/>
              <a:t>        // Constructs a new element in the Fibonacci Heap</a:t>
            </a:r>
          </a:p>
          <a:p>
            <a:r>
              <a:rPr lang="en-US" dirty="0"/>
              <a:t>        template&lt;</a:t>
            </a:r>
            <a:r>
              <a:rPr lang="en-US" dirty="0" err="1"/>
              <a:t>typename</a:t>
            </a:r>
            <a:r>
              <a:rPr lang="en-US" dirty="0"/>
              <a:t>... </a:t>
            </a:r>
            <a:r>
              <a:rPr lang="en-US" dirty="0" err="1"/>
              <a:t>Args</a:t>
            </a:r>
            <a:r>
              <a:rPr lang="en-US" dirty="0"/>
              <a:t>&gt;</a:t>
            </a:r>
          </a:p>
          <a:p>
            <a:r>
              <a:rPr lang="en-US" dirty="0"/>
              <a:t>        void emplace(</a:t>
            </a:r>
            <a:r>
              <a:rPr lang="en-US" dirty="0" err="1"/>
              <a:t>Args</a:t>
            </a:r>
            <a:r>
              <a:rPr lang="en-US" dirty="0"/>
              <a:t> &amp;&amp;...);</a:t>
            </a:r>
          </a:p>
          <a:p>
            <a:endParaRPr lang="en-US" dirty="0"/>
          </a:p>
          <a:p>
            <a:r>
              <a:rPr lang="en-US" dirty="0"/>
              <a:t>        // Deletes the element from Fibonacci Heap  whose key is minimum,</a:t>
            </a:r>
          </a:p>
          <a:p>
            <a:r>
              <a:rPr lang="en-US" dirty="0"/>
              <a:t>        // returning a pointer to the element. Undefined if the </a:t>
            </a:r>
            <a:r>
              <a:rPr lang="en-US" dirty="0" err="1"/>
              <a:t>deque</a:t>
            </a:r>
            <a:r>
              <a:rPr lang="en-US" dirty="0"/>
              <a:t> is empty.</a:t>
            </a:r>
          </a:p>
          <a:p>
            <a:r>
              <a:rPr lang="en-US" dirty="0"/>
              <a:t>        </a:t>
            </a:r>
            <a:r>
              <a:rPr lang="en-US" dirty="0" err="1"/>
              <a:t>const</a:t>
            </a:r>
            <a:r>
              <a:rPr lang="en-US" dirty="0"/>
              <a:t> T &amp;</a:t>
            </a:r>
            <a:r>
              <a:rPr lang="en-US" dirty="0" err="1"/>
              <a:t>extract_min</a:t>
            </a:r>
            <a:r>
              <a:rPr lang="en-US" dirty="0"/>
              <a:t>();</a:t>
            </a:r>
          </a:p>
        </p:txBody>
      </p:sp>
    </p:spTree>
    <p:extLst>
      <p:ext uri="{BB962C8B-B14F-4D97-AF65-F5344CB8AC3E}">
        <p14:creationId xmlns:p14="http://schemas.microsoft.com/office/powerpoint/2010/main" val="201963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sp>
        <p:nvSpPr>
          <p:cNvPr id="3" name="Content Placeholder 2"/>
          <p:cNvSpPr>
            <a:spLocks noGrp="1"/>
          </p:cNvSpPr>
          <p:nvPr>
            <p:ph idx="1"/>
          </p:nvPr>
        </p:nvSpPr>
        <p:spPr/>
        <p:txBody>
          <a:bodyPr>
            <a:normAutofit fontScale="92500" lnSpcReduction="20000"/>
          </a:bodyPr>
          <a:lstStyle/>
          <a:p>
            <a:r>
              <a:rPr lang="en-US" dirty="0"/>
              <a:t>    //Delete the minimum element.</a:t>
            </a:r>
          </a:p>
          <a:p>
            <a:r>
              <a:rPr lang="en-US" dirty="0"/>
              <a:t>        void </a:t>
            </a:r>
            <a:r>
              <a:rPr lang="en-US" dirty="0" err="1"/>
              <a:t>remove_min</a:t>
            </a:r>
            <a:r>
              <a:rPr lang="en-US" dirty="0"/>
              <a:t>();</a:t>
            </a:r>
          </a:p>
          <a:p>
            <a:endParaRPr lang="en-US" dirty="0"/>
          </a:p>
          <a:p>
            <a:r>
              <a:rPr lang="en-US" dirty="0"/>
              <a:t>        //Union two Fibonacci Heap without copying.</a:t>
            </a:r>
          </a:p>
          <a:p>
            <a:r>
              <a:rPr lang="en-US" dirty="0"/>
              <a:t>        void merge(</a:t>
            </a:r>
            <a:r>
              <a:rPr lang="en-US" dirty="0" err="1"/>
              <a:t>FibonacciHeap</a:t>
            </a:r>
            <a:r>
              <a:rPr lang="en-US" dirty="0"/>
              <a:t> &amp;) </a:t>
            </a:r>
            <a:r>
              <a:rPr lang="en-US" dirty="0" err="1"/>
              <a:t>noexcept</a:t>
            </a:r>
            <a:r>
              <a:rPr lang="en-US" dirty="0"/>
              <a:t>;</a:t>
            </a:r>
          </a:p>
          <a:p>
            <a:endParaRPr lang="en-US" dirty="0"/>
          </a:p>
          <a:p>
            <a:r>
              <a:rPr lang="en-US" dirty="0"/>
              <a:t>        // Removes all elements from the Fibonacci Heap .</a:t>
            </a:r>
          </a:p>
          <a:p>
            <a:r>
              <a:rPr lang="en-US" dirty="0"/>
              <a:t>        void clear() </a:t>
            </a:r>
            <a:r>
              <a:rPr lang="en-US" dirty="0" err="1"/>
              <a:t>noexcept</a:t>
            </a:r>
            <a:r>
              <a:rPr lang="en-US" dirty="0"/>
              <a:t>;</a:t>
            </a:r>
          </a:p>
          <a:p>
            <a:endParaRPr lang="en-US" dirty="0"/>
          </a:p>
          <a:p>
            <a:r>
              <a:rPr lang="en-US" dirty="0"/>
              <a:t>        // Exchanges the contents of two Fibonacci Heap without copying.</a:t>
            </a:r>
          </a:p>
          <a:p>
            <a:r>
              <a:rPr lang="en-US" dirty="0"/>
              <a:t>        void swap(</a:t>
            </a:r>
            <a:r>
              <a:rPr lang="en-US" dirty="0" err="1"/>
              <a:t>FibonacciHeap</a:t>
            </a:r>
            <a:r>
              <a:rPr lang="en-US" dirty="0"/>
              <a:t> &amp;) </a:t>
            </a:r>
            <a:r>
              <a:rPr lang="en-US" dirty="0" err="1"/>
              <a:t>noexcept</a:t>
            </a:r>
            <a:r>
              <a:rPr lang="en-US" dirty="0"/>
              <a:t>;</a:t>
            </a:r>
          </a:p>
        </p:txBody>
      </p:sp>
    </p:spTree>
    <p:extLst>
      <p:ext uri="{BB962C8B-B14F-4D97-AF65-F5344CB8AC3E}">
        <p14:creationId xmlns:p14="http://schemas.microsoft.com/office/powerpoint/2010/main" val="3045369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IMPLEMENTATION(1)</a:t>
            </a:r>
          </a:p>
        </p:txBody>
      </p:sp>
      <p:sp>
        <p:nvSpPr>
          <p:cNvPr id="5" name="Rectangle 2"/>
          <p:cNvSpPr>
            <a:spLocks noGrp="1" noChangeArrowheads="1"/>
          </p:cNvSpPr>
          <p:nvPr>
            <p:ph idx="1"/>
          </p:nvPr>
        </p:nvSpPr>
        <p:spPr bwMode="auto">
          <a:xfrm>
            <a:off x="735335" y="1595021"/>
            <a:ext cx="10032356"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The linked list is made out of nodes, each of which contains a data</a:t>
            </a:r>
            <a:b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 element and pointers to next and previous nodes.</a:t>
            </a:r>
            <a:b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struct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T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data</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parent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child</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left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right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int</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rank</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Constructs a new node, forwarding the arguments to construct the</a:t>
            </a:r>
            <a:b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 data element. The </a:t>
            </a:r>
            <a:r>
              <a:rPr kumimoji="0" lang="en-US" altLang="en-US" sz="1400" b="0" i="1" u="none" strike="noStrike" cap="none" normalizeH="0" baseline="0" dirty="0" err="1">
                <a:ln>
                  <a:noFill/>
                </a:ln>
                <a:solidFill>
                  <a:srgbClr val="808080"/>
                </a:solidFill>
                <a:effectLst/>
                <a:latin typeface="宋体" panose="02010600030101010101" pitchFamily="2" charset="-122"/>
                <a:ea typeface="宋体" panose="02010600030101010101" pitchFamily="2" charset="-122"/>
              </a:rPr>
              <a:t>prev</a:t>
            </a:r>
            <a: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and next pointers are initialized to </a:t>
            </a:r>
            <a:r>
              <a:rPr kumimoji="0" lang="en-US" altLang="en-US" sz="1400" b="0" i="1" u="none" strike="noStrike" cap="none" normalizeH="0" baseline="0" dirty="0" err="1">
                <a:ln>
                  <a:noFill/>
                </a:ln>
                <a:solidFill>
                  <a:srgbClr val="808080"/>
                </a:solidFill>
                <a:effectLst/>
                <a:latin typeface="宋体" panose="02010600030101010101" pitchFamily="2" charset="-122"/>
                <a:ea typeface="宋体" panose="02010600030101010101" pitchFamily="2" charset="-122"/>
              </a:rPr>
              <a:t>nullptr</a:t>
            </a:r>
            <a: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b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en-US"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template</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typename</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Args</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explicit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node_(</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Args</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&amp;&amp;... </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args</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noexcept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noexcept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err="1">
                <a:ln>
                  <a:noFill/>
                </a:ln>
                <a:solidFill>
                  <a:srgbClr val="008080"/>
                </a:solidFill>
                <a:effectLst/>
                <a:latin typeface="宋体" panose="02010600030101010101" pitchFamily="2" charset="-122"/>
                <a:ea typeface="宋体" panose="02010600030101010101" pitchFamily="2" charset="-122"/>
              </a:rPr>
              <a:t>std</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::forward&lt;</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Args</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args</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data</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err="1">
                <a:ln>
                  <a:noFill/>
                </a:ln>
                <a:solidFill>
                  <a:srgbClr val="008080"/>
                </a:solidFill>
                <a:effectLst/>
                <a:latin typeface="宋体" panose="02010600030101010101" pitchFamily="2" charset="-122"/>
                <a:ea typeface="宋体" panose="02010600030101010101" pitchFamily="2" charset="-122"/>
              </a:rPr>
              <a:t>std</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::forward&lt;</a:t>
            </a:r>
            <a:r>
              <a:rPr kumimoji="0" lang="en-US" altLang="en-US" sz="14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Args</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r>
              <a:rPr kumimoji="0" lang="en-US" altLang="en-US"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rPr>
              <a:t>args</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parent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nullptr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child</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nullptr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left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nullptr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right</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nullptr</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14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rank</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792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IMPLEMENTATION(2)</a:t>
            </a:r>
          </a:p>
        </p:txBody>
      </p:sp>
      <p:sp>
        <p:nvSpPr>
          <p:cNvPr id="4" name="Rectangle 1"/>
          <p:cNvSpPr>
            <a:spLocks noGrp="1" noChangeArrowheads="1"/>
          </p:cNvSpPr>
          <p:nvPr>
            <p:ph idx="1"/>
          </p:nvPr>
        </p:nvSpPr>
        <p:spPr bwMode="auto">
          <a:xfrm>
            <a:off x="1238492" y="2317615"/>
            <a:ext cx="8565265"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Private member variables:</a:t>
            </a:r>
            <a:br>
              <a:rPr kumimoji="0" lang="en-US" altLang="en-US"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en-US" altLang="en-US" sz="20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en-US" sz="20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min_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20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nullptr</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2000" b="0" i="0" u="none" strike="noStrike" cap="none" normalizeH="0" baseline="0" dirty="0" err="1">
                <a:ln>
                  <a:noFill/>
                </a:ln>
                <a:solidFill>
                  <a:srgbClr val="371F80"/>
                </a:solidFill>
                <a:effectLst/>
                <a:latin typeface="宋体" panose="02010600030101010101" pitchFamily="2" charset="-122"/>
                <a:ea typeface="宋体" panose="02010600030101010101" pitchFamily="2" charset="-122"/>
              </a:rPr>
              <a:t>size_t</a:t>
            </a:r>
            <a:r>
              <a:rPr kumimoji="0" lang="en-US" altLang="en-US" sz="2000" b="0" i="0" u="none" strike="noStrike" cap="none" normalizeH="0" baseline="0" dirty="0">
                <a:ln>
                  <a:noFill/>
                </a:ln>
                <a:solidFill>
                  <a:srgbClr val="371F80"/>
                </a:solidFill>
                <a:effectLst/>
                <a:latin typeface="宋体" panose="02010600030101010101" pitchFamily="2" charset="-122"/>
                <a:ea typeface="宋体" panose="02010600030101010101" pitchFamily="2" charset="-122"/>
              </a:rPr>
              <a:t> </a:t>
            </a:r>
            <a:r>
              <a:rPr kumimoji="0" lang="en-US" altLang="en-US" sz="2000" b="0"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size_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Attaches a new node to the </a:t>
            </a:r>
            <a:r>
              <a:rPr kumimoji="0" lang="en-US" altLang="en-US" sz="2000" b="0" i="1" u="none" strike="noStrike" cap="none" normalizeH="0" baseline="0" dirty="0" err="1">
                <a:ln>
                  <a:noFill/>
                </a:ln>
                <a:solidFill>
                  <a:srgbClr val="808080"/>
                </a:solidFill>
                <a:effectLst/>
                <a:latin typeface="宋体" panose="02010600030101010101" pitchFamily="2" charset="-122"/>
                <a:ea typeface="宋体" panose="02010600030101010101" pitchFamily="2" charset="-122"/>
              </a:rPr>
              <a:t>FibonacciHeap</a:t>
            </a:r>
            <a:r>
              <a:rPr kumimoji="0" lang="en-US" altLang="en-US"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br>
              <a:rPr kumimoji="0" lang="en-US" altLang="en-US"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en-US" altLang="en-US"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void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insert_(</a:t>
            </a:r>
            <a:r>
              <a:rPr kumimoji="0" lang="en-US" altLang="en-US" sz="20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2000" b="1" i="0" u="none" strike="noStrike" cap="none" normalizeH="0" baseline="0" dirty="0" err="1">
                <a:ln>
                  <a:noFill/>
                </a:ln>
                <a:solidFill>
                  <a:srgbClr val="000080"/>
                </a:solidFill>
                <a:effectLst/>
                <a:latin typeface="宋体" panose="02010600030101010101" pitchFamily="2" charset="-122"/>
                <a:ea typeface="宋体" panose="02010600030101010101" pitchFamily="2" charset="-122"/>
              </a:rPr>
              <a:t>noexcept</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void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consolidate_();</a:t>
            </a:r>
            <a:b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en-US"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void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link_(</a:t>
            </a:r>
            <a:r>
              <a:rPr kumimoji="0" lang="en-US" altLang="en-US" sz="20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en-US" altLang="en-US" sz="2000" b="0"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node_ </a:t>
            </a:r>
            <a:r>
              <a:rPr kumimoji="0" lang="en-US" altLang="en-US"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0208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951" y="3017135"/>
            <a:ext cx="10131425" cy="1456267"/>
          </a:xfrm>
        </p:spPr>
        <p:txBody>
          <a:bodyPr>
            <a:normAutofit/>
          </a:bodyPr>
          <a:lstStyle/>
          <a:p>
            <a:r>
              <a:rPr lang="en-US" sz="6000" dirty="0"/>
              <a:t>Q&amp;A</a:t>
            </a:r>
          </a:p>
        </p:txBody>
      </p:sp>
    </p:spTree>
    <p:extLst>
      <p:ext uri="{BB962C8B-B14F-4D97-AF65-F5344CB8AC3E}">
        <p14:creationId xmlns:p14="http://schemas.microsoft.com/office/powerpoint/2010/main" val="831583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951" y="3017135"/>
            <a:ext cx="11483049" cy="1456267"/>
          </a:xfrm>
        </p:spPr>
        <p:txBody>
          <a:bodyPr>
            <a:normAutofit/>
          </a:bodyPr>
          <a:lstStyle/>
          <a:p>
            <a:r>
              <a:rPr lang="en-US" sz="6000" dirty="0"/>
              <a:t>Thank you!</a:t>
            </a:r>
          </a:p>
        </p:txBody>
      </p:sp>
    </p:spTree>
    <p:extLst>
      <p:ext uri="{BB962C8B-B14F-4D97-AF65-F5344CB8AC3E}">
        <p14:creationId xmlns:p14="http://schemas.microsoft.com/office/powerpoint/2010/main" val="108292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55608"/>
          <a:stretch/>
        </p:blipFill>
        <p:spPr>
          <a:xfrm>
            <a:off x="6883644" y="1257301"/>
            <a:ext cx="4086225" cy="1670172"/>
          </a:xfrm>
          <a:prstGeom prst="rect">
            <a:avLst/>
          </a:prstGeom>
        </p:spPr>
      </p:pic>
      <p:pic>
        <p:nvPicPr>
          <p:cNvPr id="5" name="Picture 4"/>
          <p:cNvPicPr>
            <a:picLocks noChangeAspect="1"/>
          </p:cNvPicPr>
          <p:nvPr/>
        </p:nvPicPr>
        <p:blipFill rotWithShape="1">
          <a:blip r:embed="rId2"/>
          <a:srcRect b="86534"/>
          <a:stretch/>
        </p:blipFill>
        <p:spPr>
          <a:xfrm>
            <a:off x="6883644" y="473686"/>
            <a:ext cx="4086225" cy="506657"/>
          </a:xfrm>
          <a:prstGeom prst="rect">
            <a:avLst/>
          </a:prstGeom>
        </p:spPr>
      </p:pic>
      <p:pic>
        <p:nvPicPr>
          <p:cNvPr id="6" name="Picture 5"/>
          <p:cNvPicPr>
            <a:picLocks noChangeAspect="1"/>
          </p:cNvPicPr>
          <p:nvPr/>
        </p:nvPicPr>
        <p:blipFill rotWithShape="1">
          <a:blip r:embed="rId3"/>
          <a:srcRect b="87194"/>
          <a:stretch/>
        </p:blipFill>
        <p:spPr>
          <a:xfrm>
            <a:off x="614729" y="460499"/>
            <a:ext cx="4210050" cy="533033"/>
          </a:xfrm>
          <a:prstGeom prst="rect">
            <a:avLst/>
          </a:prstGeom>
        </p:spPr>
      </p:pic>
      <p:pic>
        <p:nvPicPr>
          <p:cNvPr id="7" name="Picture 6"/>
          <p:cNvPicPr>
            <a:picLocks noChangeAspect="1"/>
          </p:cNvPicPr>
          <p:nvPr/>
        </p:nvPicPr>
        <p:blipFill rotWithShape="1">
          <a:blip r:embed="rId3"/>
          <a:srcRect t="58995"/>
          <a:stretch/>
        </p:blipFill>
        <p:spPr>
          <a:xfrm>
            <a:off x="614729" y="1220665"/>
            <a:ext cx="4210050" cy="1706808"/>
          </a:xfrm>
          <a:prstGeom prst="rect">
            <a:avLst/>
          </a:prstGeom>
        </p:spPr>
      </p:pic>
      <p:pic>
        <p:nvPicPr>
          <p:cNvPr id="8" name="Picture 7"/>
          <p:cNvPicPr>
            <a:picLocks noChangeAspect="1"/>
          </p:cNvPicPr>
          <p:nvPr/>
        </p:nvPicPr>
        <p:blipFill rotWithShape="1">
          <a:blip r:embed="rId4"/>
          <a:srcRect b="87219"/>
          <a:stretch/>
        </p:blipFill>
        <p:spPr>
          <a:xfrm>
            <a:off x="614728" y="3561985"/>
            <a:ext cx="4067175" cy="508853"/>
          </a:xfrm>
          <a:prstGeom prst="rect">
            <a:avLst/>
          </a:prstGeom>
        </p:spPr>
      </p:pic>
      <p:pic>
        <p:nvPicPr>
          <p:cNvPr id="9" name="Picture 8"/>
          <p:cNvPicPr>
            <a:picLocks noChangeAspect="1"/>
          </p:cNvPicPr>
          <p:nvPr/>
        </p:nvPicPr>
        <p:blipFill rotWithShape="1">
          <a:blip r:embed="rId4"/>
          <a:srcRect t="58861"/>
          <a:stretch/>
        </p:blipFill>
        <p:spPr>
          <a:xfrm>
            <a:off x="614728" y="4237892"/>
            <a:ext cx="4067175" cy="1637935"/>
          </a:xfrm>
          <a:prstGeom prst="rect">
            <a:avLst/>
          </a:prstGeom>
        </p:spPr>
      </p:pic>
      <p:pic>
        <p:nvPicPr>
          <p:cNvPr id="10" name="Picture 9"/>
          <p:cNvPicPr>
            <a:picLocks noChangeAspect="1"/>
          </p:cNvPicPr>
          <p:nvPr/>
        </p:nvPicPr>
        <p:blipFill rotWithShape="1">
          <a:blip r:embed="rId5"/>
          <a:srcRect b="88873"/>
          <a:stretch/>
        </p:blipFill>
        <p:spPr>
          <a:xfrm>
            <a:off x="6921742" y="3536158"/>
            <a:ext cx="4048125" cy="455734"/>
          </a:xfrm>
          <a:prstGeom prst="rect">
            <a:avLst/>
          </a:prstGeom>
        </p:spPr>
      </p:pic>
      <p:pic>
        <p:nvPicPr>
          <p:cNvPr id="11" name="Picture 10"/>
          <p:cNvPicPr>
            <a:picLocks noChangeAspect="1"/>
          </p:cNvPicPr>
          <p:nvPr/>
        </p:nvPicPr>
        <p:blipFill rotWithShape="1">
          <a:blip r:embed="rId5"/>
          <a:srcRect t="58771"/>
          <a:stretch/>
        </p:blipFill>
        <p:spPr>
          <a:xfrm>
            <a:off x="6921742" y="4195029"/>
            <a:ext cx="4048125" cy="1680798"/>
          </a:xfrm>
          <a:prstGeom prst="rect">
            <a:avLst/>
          </a:prstGeom>
        </p:spPr>
      </p:pic>
      <p:sp>
        <p:nvSpPr>
          <p:cNvPr id="12" name="TextBox 11"/>
          <p:cNvSpPr txBox="1"/>
          <p:nvPr/>
        </p:nvSpPr>
        <p:spPr>
          <a:xfrm>
            <a:off x="6501542" y="6078964"/>
            <a:ext cx="4888523" cy="400110"/>
          </a:xfrm>
          <a:prstGeom prst="rect">
            <a:avLst/>
          </a:prstGeom>
          <a:noFill/>
        </p:spPr>
        <p:txBody>
          <a:bodyPr wrap="square" rtlCol="0">
            <a:spAutoFit/>
          </a:bodyPr>
          <a:lstStyle/>
          <a:p>
            <a:r>
              <a:rPr lang="en-US" sz="2000" b="1" dirty="0">
                <a:solidFill>
                  <a:srgbClr val="FFC000"/>
                </a:solidFill>
              </a:rPr>
              <a:t>Recently accessed elements are quick!</a:t>
            </a:r>
            <a:endParaRPr lang="en-US" sz="2000" dirty="0">
              <a:solidFill>
                <a:srgbClr val="FFC000"/>
              </a:solidFill>
            </a:endParaRPr>
          </a:p>
        </p:txBody>
      </p:sp>
      <p:sp>
        <p:nvSpPr>
          <p:cNvPr id="13" name="TextBox 12"/>
          <p:cNvSpPr txBox="1"/>
          <p:nvPr/>
        </p:nvSpPr>
        <p:spPr>
          <a:xfrm>
            <a:off x="140677" y="6383216"/>
            <a:ext cx="3910379" cy="369332"/>
          </a:xfrm>
          <a:prstGeom prst="rect">
            <a:avLst/>
          </a:prstGeom>
          <a:noFill/>
        </p:spPr>
        <p:txBody>
          <a:bodyPr wrap="square" rtlCol="0">
            <a:spAutoFit/>
          </a:bodyPr>
          <a:lstStyle/>
          <a:p>
            <a:r>
              <a:rPr lang="en-US" dirty="0"/>
              <a:t>[Source from Wikipedia]</a:t>
            </a:r>
          </a:p>
        </p:txBody>
      </p:sp>
    </p:spTree>
    <p:extLst>
      <p:ext uri="{BB962C8B-B14F-4D97-AF65-F5344CB8AC3E}">
        <p14:creationId xmlns:p14="http://schemas.microsoft.com/office/powerpoint/2010/main" val="235795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operation</a:t>
            </a:r>
          </a:p>
        </p:txBody>
      </p:sp>
      <p:sp>
        <p:nvSpPr>
          <p:cNvPr id="3" name="Content Placeholder 2"/>
          <p:cNvSpPr>
            <a:spLocks noGrp="1"/>
          </p:cNvSpPr>
          <p:nvPr>
            <p:ph idx="1"/>
          </p:nvPr>
        </p:nvSpPr>
        <p:spPr>
          <a:xfrm>
            <a:off x="269112" y="2304112"/>
            <a:ext cx="4731151" cy="3649133"/>
          </a:xfrm>
        </p:spPr>
        <p:txBody>
          <a:bodyPr>
            <a:normAutofit/>
          </a:bodyPr>
          <a:lstStyle/>
          <a:p>
            <a:r>
              <a:rPr lang="en-US" sz="7200" dirty="0"/>
              <a:t>Splay()-&gt;</a:t>
            </a:r>
          </a:p>
        </p:txBody>
      </p:sp>
      <p:sp>
        <p:nvSpPr>
          <p:cNvPr id="4" name="Content Placeholder 2"/>
          <p:cNvSpPr txBox="1">
            <a:spLocks/>
          </p:cNvSpPr>
          <p:nvPr/>
        </p:nvSpPr>
        <p:spPr>
          <a:xfrm>
            <a:off x="4218009" y="2304111"/>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7200" dirty="0"/>
              <a:t>Move recently </a:t>
            </a:r>
          </a:p>
          <a:p>
            <a:pPr marL="0" indent="0">
              <a:buNone/>
            </a:pPr>
            <a:r>
              <a:rPr lang="en-US" sz="7200" dirty="0"/>
              <a:t>accessed element up</a:t>
            </a:r>
          </a:p>
        </p:txBody>
      </p:sp>
      <p:sp>
        <p:nvSpPr>
          <p:cNvPr id="6" name="TextBox 5"/>
          <p:cNvSpPr txBox="1"/>
          <p:nvPr/>
        </p:nvSpPr>
        <p:spPr>
          <a:xfrm>
            <a:off x="269112" y="4825677"/>
            <a:ext cx="4352081" cy="523220"/>
          </a:xfrm>
          <a:prstGeom prst="rect">
            <a:avLst/>
          </a:prstGeom>
          <a:noFill/>
        </p:spPr>
        <p:txBody>
          <a:bodyPr wrap="square" rtlCol="0">
            <a:spAutoFit/>
          </a:bodyPr>
          <a:lstStyle/>
          <a:p>
            <a:r>
              <a:rPr lang="en-US" sz="2800" dirty="0"/>
              <a:t>[Top down approach]</a:t>
            </a:r>
          </a:p>
        </p:txBody>
      </p:sp>
    </p:spTree>
    <p:extLst>
      <p:ext uri="{BB962C8B-B14F-4D97-AF65-F5344CB8AC3E}">
        <p14:creationId xmlns:p14="http://schemas.microsoft.com/office/powerpoint/2010/main" val="239552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Oval 2"/>
          <p:cNvSpPr>
            <a:spLocks noChangeArrowheads="1"/>
          </p:cNvSpPr>
          <p:nvPr/>
        </p:nvSpPr>
        <p:spPr bwMode="auto">
          <a:xfrm>
            <a:off x="3276600" y="1066800"/>
            <a:ext cx="838200" cy="7620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X</a:t>
            </a:r>
          </a:p>
        </p:txBody>
      </p:sp>
      <p:sp>
        <p:nvSpPr>
          <p:cNvPr id="2053" name="Oval 5"/>
          <p:cNvSpPr>
            <a:spLocks noChangeArrowheads="1"/>
          </p:cNvSpPr>
          <p:nvPr/>
        </p:nvSpPr>
        <p:spPr bwMode="auto">
          <a:xfrm>
            <a:off x="2286000" y="2209800"/>
            <a:ext cx="838200" cy="7620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Y</a:t>
            </a:r>
          </a:p>
        </p:txBody>
      </p:sp>
      <p:sp>
        <p:nvSpPr>
          <p:cNvPr id="2056" name="AutoShape 8"/>
          <p:cNvSpPr>
            <a:spLocks noChangeArrowheads="1"/>
          </p:cNvSpPr>
          <p:nvPr/>
        </p:nvSpPr>
        <p:spPr bwMode="auto">
          <a:xfrm>
            <a:off x="1981200" y="3429000"/>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YL</a:t>
            </a:r>
          </a:p>
        </p:txBody>
      </p:sp>
      <p:sp>
        <p:nvSpPr>
          <p:cNvPr id="2058" name="AutoShape 10"/>
          <p:cNvSpPr>
            <a:spLocks noChangeArrowheads="1"/>
          </p:cNvSpPr>
          <p:nvPr/>
        </p:nvSpPr>
        <p:spPr bwMode="auto">
          <a:xfrm>
            <a:off x="2971800" y="3429000"/>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Yr</a:t>
            </a:r>
          </a:p>
        </p:txBody>
      </p:sp>
      <p:sp>
        <p:nvSpPr>
          <p:cNvPr id="2060" name="AutoShape 12"/>
          <p:cNvSpPr>
            <a:spLocks noChangeArrowheads="1"/>
          </p:cNvSpPr>
          <p:nvPr/>
        </p:nvSpPr>
        <p:spPr bwMode="auto">
          <a:xfrm>
            <a:off x="4038600" y="2362200"/>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XR</a:t>
            </a:r>
          </a:p>
        </p:txBody>
      </p:sp>
      <p:sp>
        <p:nvSpPr>
          <p:cNvPr id="2061" name="Line 13"/>
          <p:cNvSpPr>
            <a:spLocks noChangeShapeType="1"/>
          </p:cNvSpPr>
          <p:nvPr/>
        </p:nvSpPr>
        <p:spPr bwMode="auto">
          <a:xfrm flipH="1">
            <a:off x="2971800" y="17526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2" name="Line 14"/>
          <p:cNvSpPr>
            <a:spLocks noChangeShapeType="1"/>
          </p:cNvSpPr>
          <p:nvPr/>
        </p:nvSpPr>
        <p:spPr bwMode="auto">
          <a:xfrm>
            <a:off x="3886200" y="17526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 name="Line 15"/>
          <p:cNvSpPr>
            <a:spLocks noChangeShapeType="1"/>
          </p:cNvSpPr>
          <p:nvPr/>
        </p:nvSpPr>
        <p:spPr bwMode="auto">
          <a:xfrm flipH="1">
            <a:off x="2362200" y="2971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4" name="Line 16"/>
          <p:cNvSpPr>
            <a:spLocks noChangeShapeType="1"/>
          </p:cNvSpPr>
          <p:nvPr/>
        </p:nvSpPr>
        <p:spPr bwMode="auto">
          <a:xfrm>
            <a:off x="2895600" y="28956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 name="Text Box 20"/>
          <p:cNvSpPr txBox="1">
            <a:spLocks noChangeArrowheads="1"/>
          </p:cNvSpPr>
          <p:nvPr/>
        </p:nvSpPr>
        <p:spPr bwMode="auto">
          <a:xfrm>
            <a:off x="1981200" y="4800601"/>
            <a:ext cx="3733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ym typeface="Wingdings" panose="05000000000000000000" pitchFamily="2" charset="2"/>
              </a:rPr>
              <a:t>If Y should become root, then X and its </a:t>
            </a:r>
            <a:r>
              <a:rPr lang="en-US" altLang="en-US" i="1">
                <a:sym typeface="Wingdings" panose="05000000000000000000" pitchFamily="2" charset="2"/>
              </a:rPr>
              <a:t>right</a:t>
            </a:r>
            <a:r>
              <a:rPr lang="en-US" altLang="en-US">
                <a:sym typeface="Wingdings" panose="05000000000000000000" pitchFamily="2" charset="2"/>
              </a:rPr>
              <a:t> subtree are made left children</a:t>
            </a:r>
            <a:r>
              <a:rPr lang="en-US" altLang="en-US"/>
              <a:t> of the smallest value in R, and Y is made root of “center” tree</a:t>
            </a:r>
          </a:p>
        </p:txBody>
      </p:sp>
      <p:sp>
        <p:nvSpPr>
          <p:cNvPr id="2069" name="AutoShape 21"/>
          <p:cNvSpPr>
            <a:spLocks noChangeArrowheads="1"/>
          </p:cNvSpPr>
          <p:nvPr/>
        </p:nvSpPr>
        <p:spPr bwMode="auto">
          <a:xfrm>
            <a:off x="1676400" y="11430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a:t>L</a:t>
            </a:r>
          </a:p>
        </p:txBody>
      </p:sp>
      <p:sp>
        <p:nvSpPr>
          <p:cNvPr id="2070" name="AutoShape 22"/>
          <p:cNvSpPr>
            <a:spLocks noChangeArrowheads="1"/>
          </p:cNvSpPr>
          <p:nvPr/>
        </p:nvSpPr>
        <p:spPr bwMode="auto">
          <a:xfrm>
            <a:off x="4800600" y="11430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b="1"/>
              <a:t>R</a:t>
            </a:r>
          </a:p>
        </p:txBody>
      </p:sp>
      <p:sp>
        <p:nvSpPr>
          <p:cNvPr id="2072" name="Line 24"/>
          <p:cNvSpPr>
            <a:spLocks noChangeShapeType="1"/>
          </p:cNvSpPr>
          <p:nvPr/>
        </p:nvSpPr>
        <p:spPr bwMode="auto">
          <a:xfrm>
            <a:off x="5410200" y="3124200"/>
            <a:ext cx="914400" cy="0"/>
          </a:xfrm>
          <a:prstGeom prst="line">
            <a:avLst/>
          </a:prstGeom>
          <a:noFill/>
          <a:ln w="635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3" name="AutoShape 25"/>
          <p:cNvSpPr>
            <a:spLocks noChangeArrowheads="1"/>
          </p:cNvSpPr>
          <p:nvPr/>
        </p:nvSpPr>
        <p:spPr bwMode="auto">
          <a:xfrm>
            <a:off x="6248400" y="12192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a:t>L</a:t>
            </a:r>
          </a:p>
        </p:txBody>
      </p:sp>
      <p:sp>
        <p:nvSpPr>
          <p:cNvPr id="2074" name="AutoShape 26"/>
          <p:cNvSpPr>
            <a:spLocks noChangeArrowheads="1"/>
          </p:cNvSpPr>
          <p:nvPr/>
        </p:nvSpPr>
        <p:spPr bwMode="auto">
          <a:xfrm>
            <a:off x="9372600" y="12192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b="1"/>
              <a:t>R</a:t>
            </a:r>
          </a:p>
        </p:txBody>
      </p:sp>
      <p:sp>
        <p:nvSpPr>
          <p:cNvPr id="2082" name="Oval 34"/>
          <p:cNvSpPr>
            <a:spLocks noChangeArrowheads="1"/>
          </p:cNvSpPr>
          <p:nvPr/>
        </p:nvSpPr>
        <p:spPr bwMode="auto">
          <a:xfrm>
            <a:off x="8686800" y="1981200"/>
            <a:ext cx="838200" cy="7620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X</a:t>
            </a:r>
          </a:p>
        </p:txBody>
      </p:sp>
      <p:sp>
        <p:nvSpPr>
          <p:cNvPr id="2083" name="AutoShape 35"/>
          <p:cNvSpPr>
            <a:spLocks noChangeArrowheads="1"/>
          </p:cNvSpPr>
          <p:nvPr/>
        </p:nvSpPr>
        <p:spPr bwMode="auto">
          <a:xfrm>
            <a:off x="9448800" y="3276600"/>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XR</a:t>
            </a:r>
          </a:p>
        </p:txBody>
      </p:sp>
      <p:sp>
        <p:nvSpPr>
          <p:cNvPr id="2084" name="Line 36"/>
          <p:cNvSpPr>
            <a:spLocks noChangeShapeType="1"/>
          </p:cNvSpPr>
          <p:nvPr/>
        </p:nvSpPr>
        <p:spPr bwMode="auto">
          <a:xfrm>
            <a:off x="9296400" y="26670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5" name="Line 37"/>
          <p:cNvSpPr>
            <a:spLocks noChangeShapeType="1"/>
          </p:cNvSpPr>
          <p:nvPr/>
        </p:nvSpPr>
        <p:spPr bwMode="auto">
          <a:xfrm flipH="1">
            <a:off x="9220200" y="175260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6" name="Oval 38"/>
          <p:cNvSpPr>
            <a:spLocks noChangeArrowheads="1"/>
          </p:cNvSpPr>
          <p:nvPr/>
        </p:nvSpPr>
        <p:spPr bwMode="auto">
          <a:xfrm>
            <a:off x="7543800" y="1447800"/>
            <a:ext cx="838200" cy="7620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Y</a:t>
            </a:r>
          </a:p>
        </p:txBody>
      </p:sp>
      <p:sp>
        <p:nvSpPr>
          <p:cNvPr id="2087" name="AutoShape 39"/>
          <p:cNvSpPr>
            <a:spLocks noChangeArrowheads="1"/>
          </p:cNvSpPr>
          <p:nvPr/>
        </p:nvSpPr>
        <p:spPr bwMode="auto">
          <a:xfrm>
            <a:off x="7239000" y="2667000"/>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YL</a:t>
            </a:r>
          </a:p>
        </p:txBody>
      </p:sp>
      <p:sp>
        <p:nvSpPr>
          <p:cNvPr id="2088" name="AutoShape 40"/>
          <p:cNvSpPr>
            <a:spLocks noChangeArrowheads="1"/>
          </p:cNvSpPr>
          <p:nvPr/>
        </p:nvSpPr>
        <p:spPr bwMode="auto">
          <a:xfrm>
            <a:off x="8229600" y="2667000"/>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Yr</a:t>
            </a:r>
          </a:p>
        </p:txBody>
      </p:sp>
      <p:sp>
        <p:nvSpPr>
          <p:cNvPr id="2089" name="Line 41"/>
          <p:cNvSpPr>
            <a:spLocks noChangeShapeType="1"/>
          </p:cNvSpPr>
          <p:nvPr/>
        </p:nvSpPr>
        <p:spPr bwMode="auto">
          <a:xfrm flipH="1">
            <a:off x="7620000" y="2209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0" name="Line 42"/>
          <p:cNvSpPr>
            <a:spLocks noChangeShapeType="1"/>
          </p:cNvSpPr>
          <p:nvPr/>
        </p:nvSpPr>
        <p:spPr bwMode="auto">
          <a:xfrm>
            <a:off x="8153400" y="21336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1" name="Line 43"/>
          <p:cNvSpPr>
            <a:spLocks noChangeShapeType="1"/>
          </p:cNvSpPr>
          <p:nvPr/>
        </p:nvSpPr>
        <p:spPr bwMode="auto">
          <a:xfrm>
            <a:off x="6019800" y="7620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2" name="Line 44"/>
          <p:cNvSpPr>
            <a:spLocks noChangeShapeType="1"/>
          </p:cNvSpPr>
          <p:nvPr/>
        </p:nvSpPr>
        <p:spPr bwMode="auto">
          <a:xfrm>
            <a:off x="6019800" y="35814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3" name="Text Box 45"/>
          <p:cNvSpPr txBox="1">
            <a:spLocks noChangeArrowheads="1"/>
          </p:cNvSpPr>
          <p:nvPr/>
        </p:nvSpPr>
        <p:spPr bwMode="auto">
          <a:xfrm>
            <a:off x="5181600" y="304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Case 1: Zig</a:t>
            </a:r>
          </a:p>
        </p:txBody>
      </p:sp>
      <p:sp>
        <p:nvSpPr>
          <p:cNvPr id="29" name="TextBox 28"/>
          <p:cNvSpPr txBox="1"/>
          <p:nvPr/>
        </p:nvSpPr>
        <p:spPr>
          <a:xfrm>
            <a:off x="123092" y="6596390"/>
            <a:ext cx="12458700" cy="261610"/>
          </a:xfrm>
          <a:prstGeom prst="rect">
            <a:avLst/>
          </a:prstGeom>
          <a:noFill/>
        </p:spPr>
        <p:txBody>
          <a:bodyPr wrap="square" rtlCol="0">
            <a:spAutoFit/>
          </a:bodyPr>
          <a:lstStyle/>
          <a:p>
            <a:r>
              <a:rPr lang="en-US" sz="1100" dirty="0"/>
              <a:t>[Source from https://www.csee.umbc.edu/courses/undergraduate/CMSC341/fall02/Lectures/Splay/TopDownSplay.ppt]</a:t>
            </a:r>
          </a:p>
        </p:txBody>
      </p:sp>
    </p:spTree>
    <p:extLst>
      <p:ext uri="{BB962C8B-B14F-4D97-AF65-F5344CB8AC3E}">
        <p14:creationId xmlns:p14="http://schemas.microsoft.com/office/powerpoint/2010/main" val="111630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257800" y="381000"/>
            <a:ext cx="2514600" cy="609600"/>
          </a:xfrm>
        </p:spPr>
        <p:txBody>
          <a:bodyPr/>
          <a:lstStyle/>
          <a:p>
            <a:r>
              <a:rPr lang="en-US" altLang="en-US" sz="2400"/>
              <a:t>Case 2: Zig-Zig</a:t>
            </a:r>
          </a:p>
        </p:txBody>
      </p:sp>
      <p:sp>
        <p:nvSpPr>
          <p:cNvPr id="3075" name="Oval 3"/>
          <p:cNvSpPr>
            <a:spLocks noChangeArrowheads="1"/>
          </p:cNvSpPr>
          <p:nvPr/>
        </p:nvSpPr>
        <p:spPr bwMode="auto">
          <a:xfrm>
            <a:off x="3276600" y="1066800"/>
            <a:ext cx="685800" cy="609600"/>
          </a:xfrm>
          <a:prstGeom prst="ellipse">
            <a:avLst/>
          </a:prstGeom>
          <a:solidFill>
            <a:srgbClr val="FFC000"/>
          </a:solidFill>
          <a:ln w="9525">
            <a:solidFill>
              <a:schemeClr val="tx1"/>
            </a:solidFill>
            <a:round/>
            <a:headEnd/>
            <a:tailEnd/>
          </a:ln>
          <a:effectLst/>
          <a:extLst/>
        </p:spPr>
        <p:txBody>
          <a:bodyPr wrap="none" anchor="ctr"/>
          <a:lstStyle/>
          <a:p>
            <a:pPr algn="ctr"/>
            <a:r>
              <a:rPr lang="en-US" altLang="en-US" sz="2400"/>
              <a:t>X</a:t>
            </a:r>
          </a:p>
        </p:txBody>
      </p:sp>
      <p:sp>
        <p:nvSpPr>
          <p:cNvPr id="3076" name="Oval 4"/>
          <p:cNvSpPr>
            <a:spLocks noChangeArrowheads="1"/>
          </p:cNvSpPr>
          <p:nvPr/>
        </p:nvSpPr>
        <p:spPr bwMode="auto">
          <a:xfrm>
            <a:off x="2819400" y="1828800"/>
            <a:ext cx="685800" cy="609600"/>
          </a:xfrm>
          <a:prstGeom prst="ellipse">
            <a:avLst/>
          </a:prstGeom>
          <a:solidFill>
            <a:srgbClr val="FFC000"/>
          </a:solidFill>
          <a:ln w="9525">
            <a:solidFill>
              <a:schemeClr val="tx1"/>
            </a:solidFill>
            <a:round/>
            <a:headEnd/>
            <a:tailEnd/>
          </a:ln>
          <a:effectLst/>
          <a:extLst/>
        </p:spPr>
        <p:txBody>
          <a:bodyPr wrap="none" anchor="ctr"/>
          <a:lstStyle/>
          <a:p>
            <a:pPr algn="ctr"/>
            <a:r>
              <a:rPr lang="en-US" altLang="en-US" sz="2400"/>
              <a:t>Y</a:t>
            </a:r>
          </a:p>
        </p:txBody>
      </p:sp>
      <p:sp>
        <p:nvSpPr>
          <p:cNvPr id="3077" name="AutoShape 5"/>
          <p:cNvSpPr>
            <a:spLocks noChangeArrowheads="1"/>
          </p:cNvSpPr>
          <p:nvPr/>
        </p:nvSpPr>
        <p:spPr bwMode="auto">
          <a:xfrm>
            <a:off x="2057400" y="3657600"/>
            <a:ext cx="6858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1400"/>
              <a:t>ZL</a:t>
            </a:r>
          </a:p>
        </p:txBody>
      </p:sp>
      <p:sp>
        <p:nvSpPr>
          <p:cNvPr id="3078" name="AutoShape 6"/>
          <p:cNvSpPr>
            <a:spLocks noChangeArrowheads="1"/>
          </p:cNvSpPr>
          <p:nvPr/>
        </p:nvSpPr>
        <p:spPr bwMode="auto">
          <a:xfrm>
            <a:off x="2895600" y="3657600"/>
            <a:ext cx="609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1400"/>
              <a:t>Zr</a:t>
            </a:r>
          </a:p>
        </p:txBody>
      </p:sp>
      <p:sp>
        <p:nvSpPr>
          <p:cNvPr id="3079" name="AutoShape 7"/>
          <p:cNvSpPr>
            <a:spLocks noChangeArrowheads="1"/>
          </p:cNvSpPr>
          <p:nvPr/>
        </p:nvSpPr>
        <p:spPr bwMode="auto">
          <a:xfrm>
            <a:off x="3733800" y="1905000"/>
            <a:ext cx="609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1400"/>
              <a:t>XR</a:t>
            </a:r>
          </a:p>
        </p:txBody>
      </p:sp>
      <p:sp>
        <p:nvSpPr>
          <p:cNvPr id="3082" name="Line 10"/>
          <p:cNvSpPr>
            <a:spLocks noChangeShapeType="1"/>
          </p:cNvSpPr>
          <p:nvPr/>
        </p:nvSpPr>
        <p:spPr bwMode="auto">
          <a:xfrm flipH="1">
            <a:off x="2362200" y="31242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 name="Line 11"/>
          <p:cNvSpPr>
            <a:spLocks noChangeShapeType="1"/>
          </p:cNvSpPr>
          <p:nvPr/>
        </p:nvSpPr>
        <p:spPr bwMode="auto">
          <a:xfrm>
            <a:off x="2895600" y="32004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AutoShape 12"/>
          <p:cNvSpPr>
            <a:spLocks noChangeArrowheads="1"/>
          </p:cNvSpPr>
          <p:nvPr/>
        </p:nvSpPr>
        <p:spPr bwMode="auto">
          <a:xfrm>
            <a:off x="1828800" y="1066800"/>
            <a:ext cx="990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2400"/>
              <a:t>L</a:t>
            </a:r>
          </a:p>
        </p:txBody>
      </p:sp>
      <p:sp>
        <p:nvSpPr>
          <p:cNvPr id="3085" name="AutoShape 13"/>
          <p:cNvSpPr>
            <a:spLocks noChangeArrowheads="1"/>
          </p:cNvSpPr>
          <p:nvPr/>
        </p:nvSpPr>
        <p:spPr bwMode="auto">
          <a:xfrm>
            <a:off x="4495800" y="1143000"/>
            <a:ext cx="990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2400" b="1"/>
              <a:t>R</a:t>
            </a:r>
          </a:p>
        </p:txBody>
      </p:sp>
      <p:sp>
        <p:nvSpPr>
          <p:cNvPr id="3086" name="Oval 14"/>
          <p:cNvSpPr>
            <a:spLocks noChangeArrowheads="1"/>
          </p:cNvSpPr>
          <p:nvPr/>
        </p:nvSpPr>
        <p:spPr bwMode="auto">
          <a:xfrm>
            <a:off x="2438400" y="2590800"/>
            <a:ext cx="685800" cy="609600"/>
          </a:xfrm>
          <a:prstGeom prst="ellipse">
            <a:avLst/>
          </a:prstGeom>
          <a:solidFill>
            <a:srgbClr val="FFC000"/>
          </a:solidFill>
          <a:ln w="9525">
            <a:solidFill>
              <a:schemeClr val="tx1"/>
            </a:solidFill>
            <a:round/>
            <a:headEnd/>
            <a:tailEnd/>
          </a:ln>
          <a:effectLst/>
          <a:extLst/>
        </p:spPr>
        <p:txBody>
          <a:bodyPr wrap="none" anchor="ctr"/>
          <a:lstStyle/>
          <a:p>
            <a:pPr algn="ctr"/>
            <a:r>
              <a:rPr lang="en-US" altLang="en-US" sz="2400"/>
              <a:t>Z</a:t>
            </a:r>
          </a:p>
        </p:txBody>
      </p:sp>
      <p:sp>
        <p:nvSpPr>
          <p:cNvPr id="3090" name="Line 18"/>
          <p:cNvSpPr>
            <a:spLocks noChangeShapeType="1"/>
          </p:cNvSpPr>
          <p:nvPr/>
        </p:nvSpPr>
        <p:spPr bwMode="auto">
          <a:xfrm flipH="1">
            <a:off x="3352800" y="167640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Line 19"/>
          <p:cNvSpPr>
            <a:spLocks noChangeShapeType="1"/>
          </p:cNvSpPr>
          <p:nvPr/>
        </p:nvSpPr>
        <p:spPr bwMode="auto">
          <a:xfrm>
            <a:off x="3733800" y="16764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Line 20"/>
          <p:cNvSpPr>
            <a:spLocks noChangeShapeType="1"/>
          </p:cNvSpPr>
          <p:nvPr/>
        </p:nvSpPr>
        <p:spPr bwMode="auto">
          <a:xfrm flipH="1">
            <a:off x="2971800" y="24384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 name="AutoShape 21"/>
          <p:cNvSpPr>
            <a:spLocks noChangeArrowheads="1"/>
          </p:cNvSpPr>
          <p:nvPr/>
        </p:nvSpPr>
        <p:spPr bwMode="auto">
          <a:xfrm>
            <a:off x="3429000" y="2819400"/>
            <a:ext cx="609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1400"/>
              <a:t>YR</a:t>
            </a:r>
          </a:p>
        </p:txBody>
      </p:sp>
      <p:sp>
        <p:nvSpPr>
          <p:cNvPr id="3094" name="Line 22"/>
          <p:cNvSpPr>
            <a:spLocks noChangeShapeType="1"/>
          </p:cNvSpPr>
          <p:nvPr/>
        </p:nvSpPr>
        <p:spPr bwMode="auto">
          <a:xfrm>
            <a:off x="3429000" y="23622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Text Box 23"/>
          <p:cNvSpPr txBox="1">
            <a:spLocks noChangeArrowheads="1"/>
          </p:cNvSpPr>
          <p:nvPr/>
        </p:nvSpPr>
        <p:spPr bwMode="auto">
          <a:xfrm>
            <a:off x="2057400" y="47244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400"/>
          </a:p>
        </p:txBody>
      </p:sp>
      <p:sp>
        <p:nvSpPr>
          <p:cNvPr id="3096" name="Text Box 24"/>
          <p:cNvSpPr txBox="1">
            <a:spLocks noChangeArrowheads="1"/>
          </p:cNvSpPr>
          <p:nvPr/>
        </p:nvSpPr>
        <p:spPr bwMode="auto">
          <a:xfrm>
            <a:off x="2209800" y="4953001"/>
            <a:ext cx="2895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 value to be splayed is in the tree rooted at Z. </a:t>
            </a:r>
            <a:r>
              <a:rPr lang="en-US" altLang="en-US" i="1"/>
              <a:t>Rotate Y about X</a:t>
            </a:r>
            <a:r>
              <a:rPr lang="en-US" altLang="en-US"/>
              <a:t> and attach as left child of smallest value in R</a:t>
            </a:r>
          </a:p>
        </p:txBody>
      </p:sp>
      <p:sp>
        <p:nvSpPr>
          <p:cNvPr id="3097" name="AutoShape 25"/>
          <p:cNvSpPr>
            <a:spLocks noChangeArrowheads="1"/>
          </p:cNvSpPr>
          <p:nvPr/>
        </p:nvSpPr>
        <p:spPr bwMode="auto">
          <a:xfrm>
            <a:off x="6096000" y="1219200"/>
            <a:ext cx="990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2400"/>
              <a:t>L</a:t>
            </a:r>
          </a:p>
        </p:txBody>
      </p:sp>
      <p:sp>
        <p:nvSpPr>
          <p:cNvPr id="3098" name="AutoShape 26"/>
          <p:cNvSpPr>
            <a:spLocks noChangeArrowheads="1"/>
          </p:cNvSpPr>
          <p:nvPr/>
        </p:nvSpPr>
        <p:spPr bwMode="auto">
          <a:xfrm>
            <a:off x="9144000" y="1219200"/>
            <a:ext cx="990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2400" b="1"/>
              <a:t>R</a:t>
            </a:r>
          </a:p>
        </p:txBody>
      </p:sp>
      <p:sp>
        <p:nvSpPr>
          <p:cNvPr id="3099" name="Oval 27"/>
          <p:cNvSpPr>
            <a:spLocks noChangeArrowheads="1"/>
          </p:cNvSpPr>
          <p:nvPr/>
        </p:nvSpPr>
        <p:spPr bwMode="auto">
          <a:xfrm>
            <a:off x="9372600" y="2514600"/>
            <a:ext cx="685800" cy="609600"/>
          </a:xfrm>
          <a:prstGeom prst="ellipse">
            <a:avLst/>
          </a:prstGeom>
          <a:solidFill>
            <a:srgbClr val="FFC000"/>
          </a:solidFill>
          <a:ln w="9525">
            <a:solidFill>
              <a:schemeClr val="tx1"/>
            </a:solidFill>
            <a:round/>
            <a:headEnd/>
            <a:tailEnd/>
          </a:ln>
          <a:effectLst/>
          <a:extLst/>
        </p:spPr>
        <p:txBody>
          <a:bodyPr wrap="none" anchor="ctr"/>
          <a:lstStyle/>
          <a:p>
            <a:pPr algn="ctr"/>
            <a:r>
              <a:rPr lang="en-US" altLang="en-US" sz="2400"/>
              <a:t>X</a:t>
            </a:r>
          </a:p>
        </p:txBody>
      </p:sp>
      <p:sp>
        <p:nvSpPr>
          <p:cNvPr id="3100" name="AutoShape 28"/>
          <p:cNvSpPr>
            <a:spLocks noChangeArrowheads="1"/>
          </p:cNvSpPr>
          <p:nvPr/>
        </p:nvSpPr>
        <p:spPr bwMode="auto">
          <a:xfrm>
            <a:off x="9829800" y="3352800"/>
            <a:ext cx="609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1400"/>
              <a:t>XR</a:t>
            </a:r>
          </a:p>
        </p:txBody>
      </p:sp>
      <p:sp>
        <p:nvSpPr>
          <p:cNvPr id="3101" name="Line 29"/>
          <p:cNvSpPr>
            <a:spLocks noChangeShapeType="1"/>
          </p:cNvSpPr>
          <p:nvPr/>
        </p:nvSpPr>
        <p:spPr bwMode="auto">
          <a:xfrm flipH="1">
            <a:off x="9448800" y="312420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 name="Line 30"/>
          <p:cNvSpPr>
            <a:spLocks noChangeShapeType="1"/>
          </p:cNvSpPr>
          <p:nvPr/>
        </p:nvSpPr>
        <p:spPr bwMode="auto">
          <a:xfrm>
            <a:off x="9829800" y="31242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 name="AutoShape 31"/>
          <p:cNvSpPr>
            <a:spLocks noChangeArrowheads="1"/>
          </p:cNvSpPr>
          <p:nvPr/>
        </p:nvSpPr>
        <p:spPr bwMode="auto">
          <a:xfrm>
            <a:off x="9144000" y="3352800"/>
            <a:ext cx="609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1400"/>
              <a:t>YR</a:t>
            </a:r>
          </a:p>
        </p:txBody>
      </p:sp>
      <p:sp>
        <p:nvSpPr>
          <p:cNvPr id="3104" name="Oval 32"/>
          <p:cNvSpPr>
            <a:spLocks noChangeArrowheads="1"/>
          </p:cNvSpPr>
          <p:nvPr/>
        </p:nvSpPr>
        <p:spPr bwMode="auto">
          <a:xfrm>
            <a:off x="8610600" y="1981200"/>
            <a:ext cx="685800" cy="609600"/>
          </a:xfrm>
          <a:prstGeom prst="ellipse">
            <a:avLst/>
          </a:prstGeom>
          <a:solidFill>
            <a:srgbClr val="FFC000"/>
          </a:solidFill>
          <a:ln w="9525">
            <a:solidFill>
              <a:schemeClr val="tx1"/>
            </a:solidFill>
            <a:round/>
            <a:headEnd/>
            <a:tailEnd/>
          </a:ln>
          <a:effectLst/>
          <a:extLst/>
        </p:spPr>
        <p:txBody>
          <a:bodyPr wrap="none" anchor="ctr"/>
          <a:lstStyle/>
          <a:p>
            <a:pPr algn="ctr"/>
            <a:r>
              <a:rPr lang="en-US" altLang="en-US" sz="2400"/>
              <a:t>Y</a:t>
            </a:r>
          </a:p>
        </p:txBody>
      </p:sp>
      <p:sp>
        <p:nvSpPr>
          <p:cNvPr id="3105" name="Line 33"/>
          <p:cNvSpPr>
            <a:spLocks noChangeShapeType="1"/>
          </p:cNvSpPr>
          <p:nvPr/>
        </p:nvSpPr>
        <p:spPr bwMode="auto">
          <a:xfrm>
            <a:off x="9220200" y="24384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 name="Line 34"/>
          <p:cNvSpPr>
            <a:spLocks noChangeShapeType="1"/>
          </p:cNvSpPr>
          <p:nvPr/>
        </p:nvSpPr>
        <p:spPr bwMode="auto">
          <a:xfrm flipH="1">
            <a:off x="8991600" y="175260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7" name="AutoShape 35"/>
          <p:cNvSpPr>
            <a:spLocks noChangeArrowheads="1"/>
          </p:cNvSpPr>
          <p:nvPr/>
        </p:nvSpPr>
        <p:spPr bwMode="auto">
          <a:xfrm>
            <a:off x="7239000" y="2590800"/>
            <a:ext cx="6858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1400"/>
              <a:t>ZL</a:t>
            </a:r>
          </a:p>
        </p:txBody>
      </p:sp>
      <p:sp>
        <p:nvSpPr>
          <p:cNvPr id="3108" name="AutoShape 36"/>
          <p:cNvSpPr>
            <a:spLocks noChangeArrowheads="1"/>
          </p:cNvSpPr>
          <p:nvPr/>
        </p:nvSpPr>
        <p:spPr bwMode="auto">
          <a:xfrm>
            <a:off x="8077200" y="2590800"/>
            <a:ext cx="609600" cy="533400"/>
          </a:xfrm>
          <a:prstGeom prst="flowChartExtract">
            <a:avLst/>
          </a:prstGeom>
          <a:solidFill>
            <a:srgbClr val="FFC000"/>
          </a:solidFill>
          <a:ln w="9525">
            <a:solidFill>
              <a:schemeClr val="tx1"/>
            </a:solidFill>
            <a:miter lim="800000"/>
            <a:headEnd/>
            <a:tailEnd/>
          </a:ln>
          <a:effectLst/>
          <a:extLst/>
        </p:spPr>
        <p:txBody>
          <a:bodyPr wrap="none" anchor="ctr"/>
          <a:lstStyle/>
          <a:p>
            <a:pPr algn="ctr"/>
            <a:r>
              <a:rPr lang="en-US" altLang="en-US" sz="1400"/>
              <a:t>Zr</a:t>
            </a:r>
          </a:p>
        </p:txBody>
      </p:sp>
      <p:sp>
        <p:nvSpPr>
          <p:cNvPr id="3109" name="Line 37"/>
          <p:cNvSpPr>
            <a:spLocks noChangeShapeType="1"/>
          </p:cNvSpPr>
          <p:nvPr/>
        </p:nvSpPr>
        <p:spPr bwMode="auto">
          <a:xfrm flipH="1">
            <a:off x="7543800" y="20574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0" name="Line 38"/>
          <p:cNvSpPr>
            <a:spLocks noChangeShapeType="1"/>
          </p:cNvSpPr>
          <p:nvPr/>
        </p:nvSpPr>
        <p:spPr bwMode="auto">
          <a:xfrm>
            <a:off x="8077200" y="21336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1" name="Oval 39"/>
          <p:cNvSpPr>
            <a:spLocks noChangeArrowheads="1"/>
          </p:cNvSpPr>
          <p:nvPr/>
        </p:nvSpPr>
        <p:spPr bwMode="auto">
          <a:xfrm>
            <a:off x="7620000" y="1524000"/>
            <a:ext cx="685800" cy="609600"/>
          </a:xfrm>
          <a:prstGeom prst="ellipse">
            <a:avLst/>
          </a:prstGeom>
          <a:solidFill>
            <a:srgbClr val="FFC000"/>
          </a:solidFill>
          <a:ln w="9525">
            <a:solidFill>
              <a:schemeClr val="tx1"/>
            </a:solidFill>
            <a:round/>
            <a:headEnd/>
            <a:tailEnd/>
          </a:ln>
          <a:effectLst/>
          <a:extLst/>
        </p:spPr>
        <p:txBody>
          <a:bodyPr wrap="none" anchor="ctr"/>
          <a:lstStyle/>
          <a:p>
            <a:pPr algn="ctr"/>
            <a:r>
              <a:rPr lang="en-US" altLang="en-US" sz="2400"/>
              <a:t>Z</a:t>
            </a:r>
          </a:p>
        </p:txBody>
      </p:sp>
      <p:sp>
        <p:nvSpPr>
          <p:cNvPr id="3112" name="Line 40"/>
          <p:cNvSpPr>
            <a:spLocks noChangeShapeType="1"/>
          </p:cNvSpPr>
          <p:nvPr/>
        </p:nvSpPr>
        <p:spPr bwMode="auto">
          <a:xfrm>
            <a:off x="5943600" y="10668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 name="Line 41"/>
          <p:cNvSpPr>
            <a:spLocks noChangeShapeType="1"/>
          </p:cNvSpPr>
          <p:nvPr/>
        </p:nvSpPr>
        <p:spPr bwMode="auto">
          <a:xfrm>
            <a:off x="5943600" y="39624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4" name="Line 42"/>
          <p:cNvSpPr>
            <a:spLocks noChangeShapeType="1"/>
          </p:cNvSpPr>
          <p:nvPr/>
        </p:nvSpPr>
        <p:spPr bwMode="auto">
          <a:xfrm>
            <a:off x="5410200" y="3124200"/>
            <a:ext cx="914400" cy="0"/>
          </a:xfrm>
          <a:prstGeom prst="line">
            <a:avLst/>
          </a:prstGeom>
          <a:noFill/>
          <a:ln w="635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TextBox 37"/>
          <p:cNvSpPr txBox="1"/>
          <p:nvPr/>
        </p:nvSpPr>
        <p:spPr>
          <a:xfrm>
            <a:off x="123092" y="6596390"/>
            <a:ext cx="12458700" cy="261610"/>
          </a:xfrm>
          <a:prstGeom prst="rect">
            <a:avLst/>
          </a:prstGeom>
          <a:noFill/>
        </p:spPr>
        <p:txBody>
          <a:bodyPr wrap="square" rtlCol="0">
            <a:spAutoFit/>
          </a:bodyPr>
          <a:lstStyle/>
          <a:p>
            <a:r>
              <a:rPr lang="en-US" sz="1100" dirty="0"/>
              <a:t>[Source from https://www.csee.umbc.edu/courses/undergraduate/CMSC341/fall02/Lectures/Splay/TopDownSplay.ppt]</a:t>
            </a:r>
          </a:p>
        </p:txBody>
      </p:sp>
    </p:spTree>
    <p:extLst>
      <p:ext uri="{BB962C8B-B14F-4D97-AF65-F5344CB8AC3E}">
        <p14:creationId xmlns:p14="http://schemas.microsoft.com/office/powerpoint/2010/main" val="317564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91000" y="533400"/>
            <a:ext cx="3962400" cy="533400"/>
          </a:xfrm>
        </p:spPr>
        <p:txBody>
          <a:bodyPr/>
          <a:lstStyle/>
          <a:p>
            <a:r>
              <a:rPr lang="en-US" altLang="en-US" sz="2400"/>
              <a:t>Case 3: Zig-Zag(Simplified)</a:t>
            </a:r>
          </a:p>
        </p:txBody>
      </p:sp>
      <p:sp>
        <p:nvSpPr>
          <p:cNvPr id="4099" name="Oval 3"/>
          <p:cNvSpPr>
            <a:spLocks noChangeArrowheads="1"/>
          </p:cNvSpPr>
          <p:nvPr/>
        </p:nvSpPr>
        <p:spPr bwMode="auto">
          <a:xfrm>
            <a:off x="2876550" y="1143000"/>
            <a:ext cx="685800" cy="6096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X</a:t>
            </a:r>
          </a:p>
        </p:txBody>
      </p:sp>
      <p:sp>
        <p:nvSpPr>
          <p:cNvPr id="4100" name="Oval 4"/>
          <p:cNvSpPr>
            <a:spLocks noChangeArrowheads="1"/>
          </p:cNvSpPr>
          <p:nvPr/>
        </p:nvSpPr>
        <p:spPr bwMode="auto">
          <a:xfrm>
            <a:off x="2419350" y="1905000"/>
            <a:ext cx="685800" cy="6096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Y</a:t>
            </a:r>
          </a:p>
        </p:txBody>
      </p:sp>
      <p:sp>
        <p:nvSpPr>
          <p:cNvPr id="4101" name="AutoShape 5"/>
          <p:cNvSpPr>
            <a:spLocks noChangeArrowheads="1"/>
          </p:cNvSpPr>
          <p:nvPr/>
        </p:nvSpPr>
        <p:spPr bwMode="auto">
          <a:xfrm>
            <a:off x="2800350" y="4038600"/>
            <a:ext cx="6858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ZL</a:t>
            </a:r>
          </a:p>
        </p:txBody>
      </p:sp>
      <p:sp>
        <p:nvSpPr>
          <p:cNvPr id="4102" name="AutoShape 6"/>
          <p:cNvSpPr>
            <a:spLocks noChangeArrowheads="1"/>
          </p:cNvSpPr>
          <p:nvPr/>
        </p:nvSpPr>
        <p:spPr bwMode="auto">
          <a:xfrm>
            <a:off x="3638550" y="4038600"/>
            <a:ext cx="609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Zr</a:t>
            </a:r>
          </a:p>
        </p:txBody>
      </p:sp>
      <p:sp>
        <p:nvSpPr>
          <p:cNvPr id="4103" name="AutoShape 7"/>
          <p:cNvSpPr>
            <a:spLocks noChangeArrowheads="1"/>
          </p:cNvSpPr>
          <p:nvPr/>
        </p:nvSpPr>
        <p:spPr bwMode="auto">
          <a:xfrm>
            <a:off x="3333750" y="1981200"/>
            <a:ext cx="609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XR</a:t>
            </a:r>
          </a:p>
        </p:txBody>
      </p:sp>
      <p:sp>
        <p:nvSpPr>
          <p:cNvPr id="4104" name="Line 8"/>
          <p:cNvSpPr>
            <a:spLocks noChangeShapeType="1"/>
          </p:cNvSpPr>
          <p:nvPr/>
        </p:nvSpPr>
        <p:spPr bwMode="auto">
          <a:xfrm flipH="1">
            <a:off x="3105150" y="35052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9"/>
          <p:cNvSpPr>
            <a:spLocks noChangeShapeType="1"/>
          </p:cNvSpPr>
          <p:nvPr/>
        </p:nvSpPr>
        <p:spPr bwMode="auto">
          <a:xfrm>
            <a:off x="3638550" y="35814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AutoShape 10"/>
          <p:cNvSpPr>
            <a:spLocks noChangeArrowheads="1"/>
          </p:cNvSpPr>
          <p:nvPr/>
        </p:nvSpPr>
        <p:spPr bwMode="auto">
          <a:xfrm>
            <a:off x="571500" y="10668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dirty="0"/>
              <a:t>L</a:t>
            </a:r>
          </a:p>
        </p:txBody>
      </p:sp>
      <p:sp>
        <p:nvSpPr>
          <p:cNvPr id="4107" name="AutoShape 11"/>
          <p:cNvSpPr>
            <a:spLocks noChangeArrowheads="1"/>
          </p:cNvSpPr>
          <p:nvPr/>
        </p:nvSpPr>
        <p:spPr bwMode="auto">
          <a:xfrm>
            <a:off x="4495800" y="11430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b="1" dirty="0"/>
              <a:t>R</a:t>
            </a:r>
          </a:p>
        </p:txBody>
      </p:sp>
      <p:sp>
        <p:nvSpPr>
          <p:cNvPr id="4108" name="Oval 12"/>
          <p:cNvSpPr>
            <a:spLocks noChangeArrowheads="1"/>
          </p:cNvSpPr>
          <p:nvPr/>
        </p:nvSpPr>
        <p:spPr bwMode="auto">
          <a:xfrm>
            <a:off x="3181350" y="2971800"/>
            <a:ext cx="685800" cy="6096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Z</a:t>
            </a:r>
          </a:p>
        </p:txBody>
      </p:sp>
      <p:sp>
        <p:nvSpPr>
          <p:cNvPr id="4109" name="Line 13"/>
          <p:cNvSpPr>
            <a:spLocks noChangeShapeType="1"/>
          </p:cNvSpPr>
          <p:nvPr/>
        </p:nvSpPr>
        <p:spPr bwMode="auto">
          <a:xfrm flipH="1">
            <a:off x="2952750" y="175260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4"/>
          <p:cNvSpPr>
            <a:spLocks noChangeShapeType="1"/>
          </p:cNvSpPr>
          <p:nvPr/>
        </p:nvSpPr>
        <p:spPr bwMode="auto">
          <a:xfrm>
            <a:off x="3333750" y="17526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5"/>
          <p:cNvSpPr>
            <a:spLocks noChangeShapeType="1"/>
          </p:cNvSpPr>
          <p:nvPr/>
        </p:nvSpPr>
        <p:spPr bwMode="auto">
          <a:xfrm flipH="1">
            <a:off x="2571750" y="2514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AutoShape 16"/>
          <p:cNvSpPr>
            <a:spLocks noChangeArrowheads="1"/>
          </p:cNvSpPr>
          <p:nvPr/>
        </p:nvSpPr>
        <p:spPr bwMode="auto">
          <a:xfrm>
            <a:off x="2266950" y="2743200"/>
            <a:ext cx="609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YL</a:t>
            </a:r>
          </a:p>
        </p:txBody>
      </p:sp>
      <p:sp>
        <p:nvSpPr>
          <p:cNvPr id="4113" name="Line 17"/>
          <p:cNvSpPr>
            <a:spLocks noChangeShapeType="1"/>
          </p:cNvSpPr>
          <p:nvPr/>
        </p:nvSpPr>
        <p:spPr bwMode="auto">
          <a:xfrm>
            <a:off x="3028951" y="2438401"/>
            <a:ext cx="314325" cy="561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Text Box 19"/>
          <p:cNvSpPr txBox="1">
            <a:spLocks noChangeArrowheads="1"/>
          </p:cNvSpPr>
          <p:nvPr/>
        </p:nvSpPr>
        <p:spPr bwMode="auto">
          <a:xfrm>
            <a:off x="2362200" y="5562600"/>
            <a:ext cx="7239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 value to be splayed is in the tree rooted at Z. To make code simpler, the Zig-Zag rotation is reduced to a single Zig. This results in more iterations in the splay process.</a:t>
            </a:r>
          </a:p>
        </p:txBody>
      </p:sp>
      <p:sp>
        <p:nvSpPr>
          <p:cNvPr id="4116" name="AutoShape 20"/>
          <p:cNvSpPr>
            <a:spLocks noChangeArrowheads="1"/>
          </p:cNvSpPr>
          <p:nvPr/>
        </p:nvSpPr>
        <p:spPr bwMode="auto">
          <a:xfrm>
            <a:off x="6172200" y="11430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a:t>L</a:t>
            </a:r>
          </a:p>
        </p:txBody>
      </p:sp>
      <p:sp>
        <p:nvSpPr>
          <p:cNvPr id="4117" name="AutoShape 21"/>
          <p:cNvSpPr>
            <a:spLocks noChangeArrowheads="1"/>
          </p:cNvSpPr>
          <p:nvPr/>
        </p:nvSpPr>
        <p:spPr bwMode="auto">
          <a:xfrm>
            <a:off x="10684118" y="908539"/>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b="1"/>
              <a:t>R</a:t>
            </a:r>
          </a:p>
        </p:txBody>
      </p:sp>
      <p:sp>
        <p:nvSpPr>
          <p:cNvPr id="4118" name="Oval 22"/>
          <p:cNvSpPr>
            <a:spLocks noChangeArrowheads="1"/>
          </p:cNvSpPr>
          <p:nvPr/>
        </p:nvSpPr>
        <p:spPr bwMode="auto">
          <a:xfrm>
            <a:off x="10150718" y="1670539"/>
            <a:ext cx="685800" cy="6096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X</a:t>
            </a:r>
          </a:p>
        </p:txBody>
      </p:sp>
      <p:sp>
        <p:nvSpPr>
          <p:cNvPr id="4119" name="AutoShape 23"/>
          <p:cNvSpPr>
            <a:spLocks noChangeArrowheads="1"/>
          </p:cNvSpPr>
          <p:nvPr/>
        </p:nvSpPr>
        <p:spPr bwMode="auto">
          <a:xfrm>
            <a:off x="10607918" y="2508739"/>
            <a:ext cx="609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dirty="0"/>
              <a:t>XR</a:t>
            </a:r>
          </a:p>
        </p:txBody>
      </p:sp>
      <p:sp>
        <p:nvSpPr>
          <p:cNvPr id="4120" name="Line 24"/>
          <p:cNvSpPr>
            <a:spLocks noChangeShapeType="1"/>
          </p:cNvSpPr>
          <p:nvPr/>
        </p:nvSpPr>
        <p:spPr bwMode="auto">
          <a:xfrm>
            <a:off x="10607918" y="2280139"/>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5"/>
          <p:cNvSpPr>
            <a:spLocks noChangeShapeType="1"/>
          </p:cNvSpPr>
          <p:nvPr/>
        </p:nvSpPr>
        <p:spPr bwMode="auto">
          <a:xfrm flipH="1">
            <a:off x="10531718" y="1441939"/>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Oval 26"/>
          <p:cNvSpPr>
            <a:spLocks noChangeArrowheads="1"/>
          </p:cNvSpPr>
          <p:nvPr/>
        </p:nvSpPr>
        <p:spPr bwMode="auto">
          <a:xfrm>
            <a:off x="7943850" y="1447800"/>
            <a:ext cx="685800" cy="6096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dirty="0"/>
              <a:t>Y</a:t>
            </a:r>
          </a:p>
        </p:txBody>
      </p:sp>
      <p:sp>
        <p:nvSpPr>
          <p:cNvPr id="4123" name="AutoShape 27"/>
          <p:cNvSpPr>
            <a:spLocks noChangeArrowheads="1"/>
          </p:cNvSpPr>
          <p:nvPr/>
        </p:nvSpPr>
        <p:spPr bwMode="auto">
          <a:xfrm>
            <a:off x="8324850" y="3581400"/>
            <a:ext cx="6858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ZL</a:t>
            </a:r>
          </a:p>
        </p:txBody>
      </p:sp>
      <p:sp>
        <p:nvSpPr>
          <p:cNvPr id="4124" name="AutoShape 28"/>
          <p:cNvSpPr>
            <a:spLocks noChangeArrowheads="1"/>
          </p:cNvSpPr>
          <p:nvPr/>
        </p:nvSpPr>
        <p:spPr bwMode="auto">
          <a:xfrm>
            <a:off x="9163050" y="3581400"/>
            <a:ext cx="609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Zr</a:t>
            </a:r>
          </a:p>
        </p:txBody>
      </p:sp>
      <p:sp>
        <p:nvSpPr>
          <p:cNvPr id="4125" name="Line 29"/>
          <p:cNvSpPr>
            <a:spLocks noChangeShapeType="1"/>
          </p:cNvSpPr>
          <p:nvPr/>
        </p:nvSpPr>
        <p:spPr bwMode="auto">
          <a:xfrm flipH="1">
            <a:off x="8629650" y="30480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30"/>
          <p:cNvSpPr>
            <a:spLocks noChangeShapeType="1"/>
          </p:cNvSpPr>
          <p:nvPr/>
        </p:nvSpPr>
        <p:spPr bwMode="auto">
          <a:xfrm>
            <a:off x="9163050" y="31242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Oval 31"/>
          <p:cNvSpPr>
            <a:spLocks noChangeArrowheads="1"/>
          </p:cNvSpPr>
          <p:nvPr/>
        </p:nvSpPr>
        <p:spPr bwMode="auto">
          <a:xfrm>
            <a:off x="8705850" y="2514600"/>
            <a:ext cx="685800" cy="6096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Z</a:t>
            </a:r>
          </a:p>
        </p:txBody>
      </p:sp>
      <p:sp>
        <p:nvSpPr>
          <p:cNvPr id="4128" name="Line 32"/>
          <p:cNvSpPr>
            <a:spLocks noChangeShapeType="1"/>
          </p:cNvSpPr>
          <p:nvPr/>
        </p:nvSpPr>
        <p:spPr bwMode="auto">
          <a:xfrm flipH="1">
            <a:off x="8096250" y="20574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AutoShape 33"/>
          <p:cNvSpPr>
            <a:spLocks noChangeArrowheads="1"/>
          </p:cNvSpPr>
          <p:nvPr/>
        </p:nvSpPr>
        <p:spPr bwMode="auto">
          <a:xfrm>
            <a:off x="7791450" y="2247900"/>
            <a:ext cx="609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YL</a:t>
            </a:r>
          </a:p>
        </p:txBody>
      </p:sp>
      <p:sp>
        <p:nvSpPr>
          <p:cNvPr id="4130" name="Line 34"/>
          <p:cNvSpPr>
            <a:spLocks noChangeShapeType="1"/>
          </p:cNvSpPr>
          <p:nvPr/>
        </p:nvSpPr>
        <p:spPr bwMode="auto">
          <a:xfrm>
            <a:off x="8553450" y="1981201"/>
            <a:ext cx="304800" cy="581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Line 35"/>
          <p:cNvSpPr>
            <a:spLocks noChangeShapeType="1"/>
          </p:cNvSpPr>
          <p:nvPr/>
        </p:nvSpPr>
        <p:spPr bwMode="auto">
          <a:xfrm>
            <a:off x="5943600" y="11430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2" name="Line 36"/>
          <p:cNvSpPr>
            <a:spLocks noChangeShapeType="1"/>
          </p:cNvSpPr>
          <p:nvPr/>
        </p:nvSpPr>
        <p:spPr bwMode="auto">
          <a:xfrm>
            <a:off x="5410200" y="3124200"/>
            <a:ext cx="914400" cy="0"/>
          </a:xfrm>
          <a:prstGeom prst="line">
            <a:avLst/>
          </a:prstGeom>
          <a:noFill/>
          <a:ln w="635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3" name="Line 37"/>
          <p:cNvSpPr>
            <a:spLocks noChangeShapeType="1"/>
          </p:cNvSpPr>
          <p:nvPr/>
        </p:nvSpPr>
        <p:spPr bwMode="auto">
          <a:xfrm>
            <a:off x="5943600" y="34290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Box 36"/>
          <p:cNvSpPr txBox="1"/>
          <p:nvPr/>
        </p:nvSpPr>
        <p:spPr>
          <a:xfrm>
            <a:off x="123092" y="6596390"/>
            <a:ext cx="12458700" cy="261610"/>
          </a:xfrm>
          <a:prstGeom prst="rect">
            <a:avLst/>
          </a:prstGeom>
          <a:noFill/>
        </p:spPr>
        <p:txBody>
          <a:bodyPr wrap="square" rtlCol="0">
            <a:spAutoFit/>
          </a:bodyPr>
          <a:lstStyle/>
          <a:p>
            <a:r>
              <a:rPr lang="en-US" sz="1100" dirty="0"/>
              <a:t>[Source from https://www.csee.umbc.edu/courses/undergraduate/CMSC341/fall02/Lectures/Splay/TopDownSplay.ppt]</a:t>
            </a:r>
          </a:p>
        </p:txBody>
      </p:sp>
    </p:spTree>
    <p:extLst>
      <p:ext uri="{BB962C8B-B14F-4D97-AF65-F5344CB8AC3E}">
        <p14:creationId xmlns:p14="http://schemas.microsoft.com/office/powerpoint/2010/main" val="118504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457200"/>
            <a:ext cx="7772400" cy="685800"/>
          </a:xfrm>
        </p:spPr>
        <p:txBody>
          <a:bodyPr/>
          <a:lstStyle/>
          <a:p>
            <a:r>
              <a:rPr lang="en-US" altLang="en-US" sz="2400"/>
              <a:t>Reassembling the Splay Tree</a:t>
            </a:r>
          </a:p>
        </p:txBody>
      </p:sp>
      <p:sp>
        <p:nvSpPr>
          <p:cNvPr id="5123" name="Oval 3"/>
          <p:cNvSpPr>
            <a:spLocks noChangeArrowheads="1"/>
          </p:cNvSpPr>
          <p:nvPr/>
        </p:nvSpPr>
        <p:spPr bwMode="auto">
          <a:xfrm>
            <a:off x="2605454" y="1462453"/>
            <a:ext cx="838200" cy="7620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X</a:t>
            </a:r>
          </a:p>
        </p:txBody>
      </p:sp>
      <p:sp>
        <p:nvSpPr>
          <p:cNvPr id="5124" name="AutoShape 4"/>
          <p:cNvSpPr>
            <a:spLocks noChangeArrowheads="1"/>
          </p:cNvSpPr>
          <p:nvPr/>
        </p:nvSpPr>
        <p:spPr bwMode="auto">
          <a:xfrm>
            <a:off x="2300654" y="2681653"/>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XL</a:t>
            </a:r>
          </a:p>
        </p:txBody>
      </p:sp>
      <p:sp>
        <p:nvSpPr>
          <p:cNvPr id="5125" name="AutoShape 5"/>
          <p:cNvSpPr>
            <a:spLocks noChangeArrowheads="1"/>
          </p:cNvSpPr>
          <p:nvPr/>
        </p:nvSpPr>
        <p:spPr bwMode="auto">
          <a:xfrm>
            <a:off x="3291254" y="2681653"/>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XR</a:t>
            </a:r>
          </a:p>
        </p:txBody>
      </p:sp>
      <p:sp>
        <p:nvSpPr>
          <p:cNvPr id="5126" name="Line 6"/>
          <p:cNvSpPr>
            <a:spLocks noChangeShapeType="1"/>
          </p:cNvSpPr>
          <p:nvPr/>
        </p:nvSpPr>
        <p:spPr bwMode="auto">
          <a:xfrm flipH="1">
            <a:off x="2681654" y="2224453"/>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Line 7"/>
          <p:cNvSpPr>
            <a:spLocks noChangeShapeType="1"/>
          </p:cNvSpPr>
          <p:nvPr/>
        </p:nvSpPr>
        <p:spPr bwMode="auto">
          <a:xfrm>
            <a:off x="3215054" y="2148253"/>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AutoShape 8"/>
          <p:cNvSpPr>
            <a:spLocks noChangeArrowheads="1"/>
          </p:cNvSpPr>
          <p:nvPr/>
        </p:nvSpPr>
        <p:spPr bwMode="auto">
          <a:xfrm>
            <a:off x="914400" y="10668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dirty="0"/>
              <a:t>L</a:t>
            </a:r>
          </a:p>
        </p:txBody>
      </p:sp>
      <p:sp>
        <p:nvSpPr>
          <p:cNvPr id="5129" name="AutoShape 9"/>
          <p:cNvSpPr>
            <a:spLocks noChangeArrowheads="1"/>
          </p:cNvSpPr>
          <p:nvPr/>
        </p:nvSpPr>
        <p:spPr bwMode="auto">
          <a:xfrm>
            <a:off x="4358054" y="1119554"/>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b="1"/>
              <a:t>R</a:t>
            </a:r>
          </a:p>
        </p:txBody>
      </p:sp>
      <p:sp>
        <p:nvSpPr>
          <p:cNvPr id="5130" name="Line 10"/>
          <p:cNvSpPr>
            <a:spLocks noChangeShapeType="1"/>
          </p:cNvSpPr>
          <p:nvPr/>
        </p:nvSpPr>
        <p:spPr bwMode="auto">
          <a:xfrm>
            <a:off x="5199184" y="2948354"/>
            <a:ext cx="914400" cy="0"/>
          </a:xfrm>
          <a:prstGeom prst="line">
            <a:avLst/>
          </a:prstGeom>
          <a:noFill/>
          <a:ln w="635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Oval 11"/>
          <p:cNvSpPr>
            <a:spLocks noChangeArrowheads="1"/>
          </p:cNvSpPr>
          <p:nvPr/>
        </p:nvSpPr>
        <p:spPr bwMode="auto">
          <a:xfrm>
            <a:off x="7696200" y="1143000"/>
            <a:ext cx="838200" cy="762000"/>
          </a:xfrm>
          <a:prstGeom prst="ellipse">
            <a:avLst/>
          </a:prstGeom>
          <a:solidFill>
            <a:srgbClr val="92D050"/>
          </a:solidFill>
          <a:ln w="9525">
            <a:solidFill>
              <a:schemeClr val="tx1"/>
            </a:solidFill>
            <a:round/>
            <a:headEnd/>
            <a:tailEnd/>
          </a:ln>
          <a:effectLst/>
          <a:extLst/>
        </p:spPr>
        <p:txBody>
          <a:bodyPr wrap="none" anchor="ctr"/>
          <a:lstStyle/>
          <a:p>
            <a:pPr algn="ctr"/>
            <a:r>
              <a:rPr lang="en-US" altLang="en-US" sz="2400"/>
              <a:t>X</a:t>
            </a:r>
          </a:p>
        </p:txBody>
      </p:sp>
      <p:sp>
        <p:nvSpPr>
          <p:cNvPr id="5132" name="Line 12"/>
          <p:cNvSpPr>
            <a:spLocks noChangeShapeType="1"/>
          </p:cNvSpPr>
          <p:nvPr/>
        </p:nvSpPr>
        <p:spPr bwMode="auto">
          <a:xfrm flipH="1">
            <a:off x="6781800" y="17526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3" name="Line 13"/>
          <p:cNvSpPr>
            <a:spLocks noChangeShapeType="1"/>
          </p:cNvSpPr>
          <p:nvPr/>
        </p:nvSpPr>
        <p:spPr bwMode="auto">
          <a:xfrm>
            <a:off x="8458200" y="1752600"/>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AutoShape 14"/>
          <p:cNvSpPr>
            <a:spLocks noChangeArrowheads="1"/>
          </p:cNvSpPr>
          <p:nvPr/>
        </p:nvSpPr>
        <p:spPr bwMode="auto">
          <a:xfrm>
            <a:off x="6324600" y="22098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a:t>L</a:t>
            </a:r>
          </a:p>
        </p:txBody>
      </p:sp>
      <p:sp>
        <p:nvSpPr>
          <p:cNvPr id="5135" name="AutoShape 15"/>
          <p:cNvSpPr>
            <a:spLocks noChangeArrowheads="1"/>
          </p:cNvSpPr>
          <p:nvPr/>
        </p:nvSpPr>
        <p:spPr bwMode="auto">
          <a:xfrm>
            <a:off x="9067800" y="2286000"/>
            <a:ext cx="990600" cy="5334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2400" b="1"/>
              <a:t>R</a:t>
            </a:r>
          </a:p>
        </p:txBody>
      </p:sp>
      <p:sp>
        <p:nvSpPr>
          <p:cNvPr id="5136" name="AutoShape 16"/>
          <p:cNvSpPr>
            <a:spLocks noChangeArrowheads="1"/>
          </p:cNvSpPr>
          <p:nvPr/>
        </p:nvSpPr>
        <p:spPr bwMode="auto">
          <a:xfrm>
            <a:off x="7391400" y="3124200"/>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XL</a:t>
            </a:r>
          </a:p>
        </p:txBody>
      </p:sp>
      <p:sp>
        <p:nvSpPr>
          <p:cNvPr id="5137" name="AutoShape 17"/>
          <p:cNvSpPr>
            <a:spLocks noChangeArrowheads="1"/>
          </p:cNvSpPr>
          <p:nvPr/>
        </p:nvSpPr>
        <p:spPr bwMode="auto">
          <a:xfrm>
            <a:off x="8382000" y="3124200"/>
            <a:ext cx="685800" cy="685800"/>
          </a:xfrm>
          <a:prstGeom prst="flowChartExtract">
            <a:avLst/>
          </a:prstGeom>
          <a:solidFill>
            <a:srgbClr val="92D050"/>
          </a:solidFill>
          <a:ln w="9525">
            <a:solidFill>
              <a:schemeClr val="tx1"/>
            </a:solidFill>
            <a:miter lim="800000"/>
            <a:headEnd/>
            <a:tailEnd/>
          </a:ln>
          <a:effectLst/>
          <a:extLst/>
        </p:spPr>
        <p:txBody>
          <a:bodyPr wrap="none" anchor="ctr"/>
          <a:lstStyle/>
          <a:p>
            <a:pPr algn="ctr"/>
            <a:r>
              <a:rPr lang="en-US" altLang="en-US" sz="1400"/>
              <a:t>XR</a:t>
            </a:r>
          </a:p>
        </p:txBody>
      </p:sp>
      <p:sp>
        <p:nvSpPr>
          <p:cNvPr id="5138" name="Line 18"/>
          <p:cNvSpPr>
            <a:spLocks noChangeShapeType="1"/>
          </p:cNvSpPr>
          <p:nvPr/>
        </p:nvSpPr>
        <p:spPr bwMode="auto">
          <a:xfrm>
            <a:off x="7315200" y="27432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9" name="Line 19"/>
          <p:cNvSpPr>
            <a:spLocks noChangeShapeType="1"/>
          </p:cNvSpPr>
          <p:nvPr/>
        </p:nvSpPr>
        <p:spPr bwMode="auto">
          <a:xfrm flipH="1">
            <a:off x="8686800" y="28194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 name="Text Box 20"/>
          <p:cNvSpPr txBox="1">
            <a:spLocks noChangeArrowheads="1"/>
          </p:cNvSpPr>
          <p:nvPr/>
        </p:nvSpPr>
        <p:spPr bwMode="auto">
          <a:xfrm>
            <a:off x="2895600" y="4495801"/>
            <a:ext cx="6858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When the value to be splayed to the root is at the root of the “center” tree, we have reached the point where we are ready to reassemble the tree. This is accomplished by a) making XL the right child of the maximum element in L, b) making XR the left child of the minimum element in R, and then making L and R the left and right children of X</a:t>
            </a:r>
          </a:p>
        </p:txBody>
      </p:sp>
      <p:sp>
        <p:nvSpPr>
          <p:cNvPr id="22" name="TextBox 21"/>
          <p:cNvSpPr txBox="1"/>
          <p:nvPr/>
        </p:nvSpPr>
        <p:spPr>
          <a:xfrm>
            <a:off x="123092" y="6596390"/>
            <a:ext cx="12458700" cy="261610"/>
          </a:xfrm>
          <a:prstGeom prst="rect">
            <a:avLst/>
          </a:prstGeom>
          <a:noFill/>
        </p:spPr>
        <p:txBody>
          <a:bodyPr wrap="square" rtlCol="0">
            <a:spAutoFit/>
          </a:bodyPr>
          <a:lstStyle/>
          <a:p>
            <a:r>
              <a:rPr lang="en-US" sz="1100" dirty="0"/>
              <a:t>[Source from https://www.csee.umbc.edu/courses/undergraduate/CMSC341/fall02/Lectures/Splay/TopDownSplay.ppt]</a:t>
            </a:r>
          </a:p>
        </p:txBody>
      </p:sp>
    </p:spTree>
    <p:extLst>
      <p:ext uri="{BB962C8B-B14F-4D97-AF65-F5344CB8AC3E}">
        <p14:creationId xmlns:p14="http://schemas.microsoft.com/office/powerpoint/2010/main" val="320036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sp>
        <p:nvSpPr>
          <p:cNvPr id="3" name="Content Placeholder 2"/>
          <p:cNvSpPr>
            <a:spLocks noGrp="1"/>
          </p:cNvSpPr>
          <p:nvPr>
            <p:ph idx="1"/>
          </p:nvPr>
        </p:nvSpPr>
        <p:spPr/>
        <p:txBody>
          <a:bodyPr>
            <a:normAutofit fontScale="92500" lnSpcReduction="20000"/>
          </a:bodyPr>
          <a:lstStyle/>
          <a:p>
            <a:r>
              <a:rPr lang="en-US" dirty="0"/>
              <a:t>      // Constructs an empty tree.</a:t>
            </a:r>
          </a:p>
          <a:p>
            <a:r>
              <a:rPr lang="en-US" dirty="0"/>
              <a:t>        </a:t>
            </a:r>
            <a:r>
              <a:rPr lang="en-US" dirty="0" err="1"/>
              <a:t>SplayTree</a:t>
            </a:r>
            <a:r>
              <a:rPr lang="en-US" dirty="0"/>
              <a:t>();</a:t>
            </a:r>
          </a:p>
          <a:p>
            <a:endParaRPr lang="en-US" dirty="0"/>
          </a:p>
          <a:p>
            <a:r>
              <a:rPr lang="en-US" dirty="0"/>
              <a:t>        // Constructs a tree containing the given elements.</a:t>
            </a:r>
          </a:p>
          <a:p>
            <a:r>
              <a:rPr lang="en-US" dirty="0"/>
              <a:t>        </a:t>
            </a:r>
            <a:r>
              <a:rPr lang="en-US" dirty="0" err="1"/>
              <a:t>SplayTree</a:t>
            </a:r>
            <a:r>
              <a:rPr lang="en-US" dirty="0"/>
              <a:t>(</a:t>
            </a:r>
            <a:r>
              <a:rPr lang="en-US" dirty="0" err="1"/>
              <a:t>std</a:t>
            </a:r>
            <a:r>
              <a:rPr lang="en-US" dirty="0"/>
              <a:t>::</a:t>
            </a:r>
            <a:r>
              <a:rPr lang="en-US" dirty="0" err="1"/>
              <a:t>initializer_list</a:t>
            </a:r>
            <a:r>
              <a:rPr lang="en-US" dirty="0"/>
              <a:t>&lt;T&gt;);</a:t>
            </a:r>
          </a:p>
          <a:p>
            <a:endParaRPr lang="en-US" dirty="0"/>
          </a:p>
          <a:p>
            <a:r>
              <a:rPr lang="en-US" dirty="0"/>
              <a:t>        // Is this tree empty?</a:t>
            </a:r>
          </a:p>
          <a:p>
            <a:r>
              <a:rPr lang="en-US" dirty="0"/>
              <a:t>        bool empty() </a:t>
            </a:r>
            <a:r>
              <a:rPr lang="en-US" dirty="0" err="1"/>
              <a:t>const</a:t>
            </a:r>
            <a:r>
              <a:rPr lang="en-US" dirty="0"/>
              <a:t>;</a:t>
            </a:r>
          </a:p>
          <a:p>
            <a:endParaRPr lang="en-US" dirty="0"/>
          </a:p>
          <a:p>
            <a:r>
              <a:rPr lang="en-US" dirty="0"/>
              <a:t>        // Returns the number of elements in the tree.</a:t>
            </a:r>
          </a:p>
          <a:p>
            <a:r>
              <a:rPr lang="en-US" dirty="0"/>
              <a:t>        </a:t>
            </a:r>
            <a:r>
              <a:rPr lang="en-US" dirty="0" err="1"/>
              <a:t>size_t</a:t>
            </a:r>
            <a:r>
              <a:rPr lang="en-US" dirty="0"/>
              <a:t> size() </a:t>
            </a:r>
            <a:r>
              <a:rPr lang="en-US" dirty="0" err="1"/>
              <a:t>const</a:t>
            </a:r>
            <a:r>
              <a:rPr lang="en-US" dirty="0"/>
              <a:t>;</a:t>
            </a:r>
          </a:p>
        </p:txBody>
      </p:sp>
    </p:spTree>
    <p:extLst>
      <p:ext uri="{BB962C8B-B14F-4D97-AF65-F5344CB8AC3E}">
        <p14:creationId xmlns:p14="http://schemas.microsoft.com/office/powerpoint/2010/main" val="1618638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60</TotalTime>
  <Words>988</Words>
  <Application>Microsoft Office PowerPoint</Application>
  <PresentationFormat>Widescreen</PresentationFormat>
  <Paragraphs>198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宋体</vt:lpstr>
      <vt:lpstr>Arial</vt:lpstr>
      <vt:lpstr>Calibri</vt:lpstr>
      <vt:lpstr>Calibri Light</vt:lpstr>
      <vt:lpstr>Wingdings</vt:lpstr>
      <vt:lpstr>Celestial</vt:lpstr>
      <vt:lpstr>Outline</vt:lpstr>
      <vt:lpstr>1.Splay tree</vt:lpstr>
      <vt:lpstr>PowerPoint Presentation</vt:lpstr>
      <vt:lpstr>Major operation</vt:lpstr>
      <vt:lpstr>PowerPoint Presentation</vt:lpstr>
      <vt:lpstr>Case 2: Zig-Zig</vt:lpstr>
      <vt:lpstr>Case 3: Zig-Zag(Simplified)</vt:lpstr>
      <vt:lpstr>Reassembling the Splay Tree</vt:lpstr>
      <vt:lpstr>API</vt:lpstr>
      <vt:lpstr>API</vt:lpstr>
      <vt:lpstr>API</vt:lpstr>
      <vt:lpstr>API</vt:lpstr>
      <vt:lpstr>IMPLEMENTATION</vt:lpstr>
      <vt:lpstr>2. Fibonacci heap</vt:lpstr>
      <vt:lpstr>PowerPoint Presentation</vt:lpstr>
      <vt:lpstr>PowerPoint Presentation</vt:lpstr>
      <vt:lpstr>PowerPoint Presentation</vt:lpstr>
      <vt:lpstr>Major operation</vt:lpstr>
      <vt:lpstr>Delete operation</vt:lpstr>
      <vt:lpstr>PowerPoint Presentation</vt:lpstr>
      <vt:lpstr>PowerPoint Presentation</vt:lpstr>
      <vt:lpstr>API</vt:lpstr>
      <vt:lpstr>API</vt:lpstr>
      <vt:lpstr>API</vt:lpstr>
      <vt:lpstr>API</vt:lpstr>
      <vt:lpstr>IMPLEMENTATION(1)</vt:lpstr>
      <vt:lpstr>IMPLEMENTATION(2)</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Yongfu Wang</dc:creator>
  <cp:lastModifiedBy>Yongfu Wang</cp:lastModifiedBy>
  <cp:revision>60</cp:revision>
  <dcterms:created xsi:type="dcterms:W3CDTF">2016-12-06T06:21:48Z</dcterms:created>
  <dcterms:modified xsi:type="dcterms:W3CDTF">2016-12-06T07:22:45Z</dcterms:modified>
</cp:coreProperties>
</file>