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51435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FB339D1-5921-4D97-B923-D74C4C293DC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1" descr="preencoded.png"/>
          <p:cNvPicPr/>
          <p:nvPr/>
        </p:nvPicPr>
        <p:blipFill>
          <a:blip r:embed="rId1"/>
          <a:stretch/>
        </p:blipFill>
        <p:spPr>
          <a:xfrm>
            <a:off x="1564200" y="789480"/>
            <a:ext cx="2142360" cy="1338840"/>
          </a:xfrm>
          <a:prstGeom prst="rect">
            <a:avLst/>
          </a:prstGeom>
          <a:ln w="0">
            <a:noFill/>
          </a:ln>
        </p:spPr>
      </p:pic>
      <p:sp>
        <p:nvSpPr>
          <p:cNvPr id="45" name="Text 0"/>
          <p:cNvSpPr/>
          <p:nvPr/>
        </p:nvSpPr>
        <p:spPr>
          <a:xfrm>
            <a:off x="285840" y="2489400"/>
            <a:ext cx="8643240" cy="61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50" spc="-1" strike="noStrike">
                <a:solidFill>
                  <a:srgbClr val="306998"/>
                </a:solidFill>
                <a:latin typeface="Segoe UI"/>
                <a:ea typeface="Segoe UI"/>
              </a:rPr>
              <a:t> </a:t>
            </a:r>
            <a:r>
              <a:rPr b="1" lang="en-US" sz="4050" spc="-1" strike="noStrike">
                <a:solidFill>
                  <a:srgbClr val="306998"/>
                </a:solidFill>
                <a:latin typeface="Segoe UI"/>
                <a:ea typeface="Segoe UI"/>
              </a:rPr>
              <a:t>From Basics to Intermediate</a:t>
            </a:r>
            <a:endParaRPr b="0" lang="en-US" sz="4050" spc="-1" strike="noStrike">
              <a:latin typeface="Arial"/>
            </a:endParaRPr>
          </a:p>
        </p:txBody>
      </p:sp>
      <p:sp>
        <p:nvSpPr>
          <p:cNvPr id="46" name="Shape 1"/>
          <p:cNvSpPr/>
          <p:nvPr/>
        </p:nvSpPr>
        <p:spPr>
          <a:xfrm>
            <a:off x="2702880" y="3641400"/>
            <a:ext cx="570960" cy="56520"/>
          </a:xfrm>
          <a:prstGeom prst="rect">
            <a:avLst/>
          </a:prstGeom>
          <a:solidFill>
            <a:srgbClr val="30699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Text 2"/>
          <p:cNvSpPr/>
          <p:nvPr/>
        </p:nvSpPr>
        <p:spPr>
          <a:xfrm>
            <a:off x="4114800" y="3541680"/>
            <a:ext cx="697320" cy="2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90" spc="-1" strike="noStrike">
                <a:solidFill>
                  <a:srgbClr val="374151"/>
                </a:solidFill>
                <a:latin typeface="Segoe UI"/>
                <a:ea typeface="Segoe UI"/>
              </a:rPr>
              <a:t>Demo</a:t>
            </a:r>
            <a:endParaRPr b="0" lang="en-US" sz="1690" spc="-1" strike="noStrike">
              <a:latin typeface="Arial"/>
            </a:endParaRPr>
          </a:p>
        </p:txBody>
      </p:sp>
      <p:sp>
        <p:nvSpPr>
          <p:cNvPr id="48" name="Shape 3"/>
          <p:cNvSpPr/>
          <p:nvPr/>
        </p:nvSpPr>
        <p:spPr>
          <a:xfrm>
            <a:off x="5869800" y="3641400"/>
            <a:ext cx="570960" cy="56520"/>
          </a:xfrm>
          <a:prstGeom prst="rect">
            <a:avLst/>
          </a:prstGeom>
          <a:solidFill>
            <a:srgbClr val="ffd43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3" descr=""/>
          <p:cNvPicPr/>
          <p:nvPr/>
        </p:nvPicPr>
        <p:blipFill>
          <a:blip r:embed="rId2"/>
          <a:stretch/>
        </p:blipFill>
        <p:spPr>
          <a:xfrm>
            <a:off x="5869800" y="732240"/>
            <a:ext cx="1563120" cy="139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6085800"/>
          </a:xfrm>
          <a:prstGeom prst="rect">
            <a:avLst/>
          </a:prstGeom>
          <a:ln w="0">
            <a:noFill/>
          </a:ln>
        </p:spPr>
      </p:pic>
      <p:sp>
        <p:nvSpPr>
          <p:cNvPr id="179" name="Text 0"/>
          <p:cNvSpPr/>
          <p:nvPr/>
        </p:nvSpPr>
        <p:spPr>
          <a:xfrm>
            <a:off x="3812760" y="275040"/>
            <a:ext cx="158904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20" spc="-1" strike="noStrike">
                <a:solidFill>
                  <a:srgbClr val="306998"/>
                </a:solidFill>
                <a:latin typeface="Segoe UI"/>
                <a:ea typeface="Segoe UI"/>
              </a:rPr>
              <a:t>Decorators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180" name="Text 1"/>
          <p:cNvSpPr/>
          <p:nvPr/>
        </p:nvSpPr>
        <p:spPr>
          <a:xfrm>
            <a:off x="1132560" y="696600"/>
            <a:ext cx="254880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Understanding Decorators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81" name="Shape 2"/>
          <p:cNvSpPr/>
          <p:nvPr/>
        </p:nvSpPr>
        <p:spPr>
          <a:xfrm>
            <a:off x="285840" y="1000080"/>
            <a:ext cx="4171320" cy="227088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Text 3"/>
          <p:cNvSpPr/>
          <p:nvPr/>
        </p:nvSpPr>
        <p:spPr>
          <a:xfrm>
            <a:off x="392760" y="1380960"/>
            <a:ext cx="4028400" cy="15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Basic decorator structure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my_decorator(func):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wrapper():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print("Before function call")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func()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print("After function call")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wrapper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@my_decorator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say_hello():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print("Hello!")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183" name="Image 1" descr="preencoded.png"/>
          <p:cNvPicPr/>
          <p:nvPr/>
        </p:nvPicPr>
        <p:blipFill>
          <a:blip r:embed="rId2"/>
          <a:stretch/>
        </p:blipFill>
        <p:spPr>
          <a:xfrm>
            <a:off x="457200" y="2961720"/>
            <a:ext cx="3428640" cy="2545560"/>
          </a:xfrm>
          <a:prstGeom prst="rect">
            <a:avLst/>
          </a:prstGeom>
          <a:ln w="0">
            <a:noFill/>
          </a:ln>
        </p:spPr>
      </p:pic>
      <p:sp>
        <p:nvSpPr>
          <p:cNvPr id="184" name="Text 4"/>
          <p:cNvSpPr/>
          <p:nvPr/>
        </p:nvSpPr>
        <p:spPr>
          <a:xfrm>
            <a:off x="5898240" y="696600"/>
            <a:ext cx="181872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Practical Examples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85" name="Shape 5"/>
          <p:cNvSpPr/>
          <p:nvPr/>
        </p:nvSpPr>
        <p:spPr>
          <a:xfrm>
            <a:off x="4686480" y="1000080"/>
            <a:ext cx="4171320" cy="261396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Text 6"/>
          <p:cNvSpPr/>
          <p:nvPr/>
        </p:nvSpPr>
        <p:spPr>
          <a:xfrm>
            <a:off x="4793400" y="1415520"/>
            <a:ext cx="4028400" cy="17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Timing decorator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measure_time(func):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wrapper(*args, **kwargs):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start_time = time.time()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result = func(*args, **kwargs)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total_time = time.time() - start_time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print(f"Function {func.__name__} took {total_time}s")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result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wrapper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@measure_time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simulate_process(custom_time):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time.sleep(custom_time)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87" name="Shape 7"/>
          <p:cNvSpPr/>
          <p:nvPr/>
        </p:nvSpPr>
        <p:spPr>
          <a:xfrm>
            <a:off x="4686480" y="3700440"/>
            <a:ext cx="4171320" cy="20995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Text 8"/>
          <p:cNvSpPr/>
          <p:nvPr/>
        </p:nvSpPr>
        <p:spPr>
          <a:xfrm>
            <a:off x="4793400" y="4064400"/>
            <a:ext cx="4028400" cy="13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Text transformation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force_uppercase(func):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wrapper(*args):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result = func(*args)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result.upper()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wrapper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@force_uppercase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get_name(name):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name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6518520"/>
          </a:xfrm>
          <a:prstGeom prst="rect">
            <a:avLst/>
          </a:prstGeom>
          <a:ln w="0">
            <a:noFill/>
          </a:ln>
        </p:spPr>
      </p:pic>
      <p:sp>
        <p:nvSpPr>
          <p:cNvPr id="190" name="Text 0"/>
          <p:cNvSpPr/>
          <p:nvPr/>
        </p:nvSpPr>
        <p:spPr>
          <a:xfrm>
            <a:off x="3891240" y="275040"/>
            <a:ext cx="143208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20" spc="-1" strike="noStrike">
                <a:solidFill>
                  <a:srgbClr val="306998"/>
                </a:solidFill>
                <a:latin typeface="Segoe UI"/>
                <a:ea typeface="Segoe UI"/>
              </a:rPr>
              <a:t>Recursion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191" name="Text 1"/>
          <p:cNvSpPr/>
          <p:nvPr/>
        </p:nvSpPr>
        <p:spPr>
          <a:xfrm>
            <a:off x="1186560" y="696600"/>
            <a:ext cx="244080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Understanding Recursion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92" name="Text 2"/>
          <p:cNvSpPr/>
          <p:nvPr/>
        </p:nvSpPr>
        <p:spPr>
          <a:xfrm>
            <a:off x="1764000" y="1016640"/>
            <a:ext cx="1457640" cy="1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A function that calls itself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93" name="Text 3"/>
          <p:cNvSpPr/>
          <p:nvPr/>
        </p:nvSpPr>
        <p:spPr>
          <a:xfrm>
            <a:off x="1071360" y="1188000"/>
            <a:ext cx="2842920" cy="1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Requires a base case to prevent infinite recursion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94" name="Text 4"/>
          <p:cNvSpPr/>
          <p:nvPr/>
        </p:nvSpPr>
        <p:spPr>
          <a:xfrm>
            <a:off x="1006560" y="1359720"/>
            <a:ext cx="2972520" cy="1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Breaks complex problems into simpler subproblems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95" name="Shape 5"/>
          <p:cNvSpPr/>
          <p:nvPr/>
        </p:nvSpPr>
        <p:spPr>
          <a:xfrm>
            <a:off x="285840" y="1600200"/>
            <a:ext cx="4171320" cy="158508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Text 6"/>
          <p:cNvSpPr/>
          <p:nvPr/>
        </p:nvSpPr>
        <p:spPr>
          <a:xfrm>
            <a:off x="392760" y="1912680"/>
            <a:ext cx="4028400" cy="96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factorial(n):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Base case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if n == 0 or n == 1: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1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Recursive case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else: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n * factorial(n-1)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197" name="Image 1" descr="preencoded.png"/>
          <p:cNvPicPr/>
          <p:nvPr/>
        </p:nvPicPr>
        <p:blipFill>
          <a:blip r:embed="rId2"/>
          <a:stretch/>
        </p:blipFill>
        <p:spPr>
          <a:xfrm>
            <a:off x="1127880" y="3098160"/>
            <a:ext cx="2499480" cy="2960640"/>
          </a:xfrm>
          <a:prstGeom prst="rect">
            <a:avLst/>
          </a:prstGeom>
          <a:ln w="0">
            <a:noFill/>
          </a:ln>
        </p:spPr>
      </p:pic>
      <p:sp>
        <p:nvSpPr>
          <p:cNvPr id="198" name="Text 7"/>
          <p:cNvSpPr/>
          <p:nvPr/>
        </p:nvSpPr>
        <p:spPr>
          <a:xfrm>
            <a:off x="5559120" y="696600"/>
            <a:ext cx="249696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Examples from week_2.py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99" name="Shape 8"/>
          <p:cNvSpPr/>
          <p:nvPr/>
        </p:nvSpPr>
        <p:spPr>
          <a:xfrm>
            <a:off x="4686480" y="1000080"/>
            <a:ext cx="4171320" cy="175680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Text 9"/>
          <p:cNvSpPr/>
          <p:nvPr/>
        </p:nvSpPr>
        <p:spPr>
          <a:xfrm>
            <a:off x="4793400" y="1329120"/>
            <a:ext cx="4028400" cy="109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total_words(word_count):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Base case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if len(word_count) == 0: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1 + total_words(word_count[1:])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01" name="Shape 10"/>
          <p:cNvSpPr/>
          <p:nvPr/>
        </p:nvSpPr>
        <p:spPr>
          <a:xfrm>
            <a:off x="4686480" y="2843280"/>
            <a:ext cx="4171320" cy="227088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Text 11"/>
          <p:cNvSpPr/>
          <p:nvPr/>
        </p:nvSpPr>
        <p:spPr>
          <a:xfrm>
            <a:off x="4793400" y="3223800"/>
            <a:ext cx="4028400" cy="15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longest_word_finder(words, longest_word):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Base case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if not words: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longest_word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if len(longest_word) &lt; len(words[0]):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longest_word = words[0]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longest_word_finder(words[1:], longest_word)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199840"/>
          </a:xfrm>
          <a:prstGeom prst="rect">
            <a:avLst/>
          </a:prstGeom>
          <a:ln w="0">
            <a:noFill/>
          </a:ln>
        </p:spPr>
      </p:pic>
      <p:sp>
        <p:nvSpPr>
          <p:cNvPr id="204" name="Text 0"/>
          <p:cNvSpPr/>
          <p:nvPr/>
        </p:nvSpPr>
        <p:spPr>
          <a:xfrm>
            <a:off x="4096440" y="275040"/>
            <a:ext cx="102204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20" spc="-1" strike="noStrike">
                <a:solidFill>
                  <a:srgbClr val="306998"/>
                </a:solidFill>
                <a:latin typeface="Segoe UI"/>
                <a:ea typeface="Segoe UI"/>
              </a:rPr>
              <a:t>File I/O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205" name="Text 1"/>
          <p:cNvSpPr/>
          <p:nvPr/>
        </p:nvSpPr>
        <p:spPr>
          <a:xfrm>
            <a:off x="1964520" y="696600"/>
            <a:ext cx="91368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Text Files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06" name="Shape 2"/>
          <p:cNvSpPr/>
          <p:nvPr/>
        </p:nvSpPr>
        <p:spPr>
          <a:xfrm>
            <a:off x="285840" y="1000080"/>
            <a:ext cx="4199760" cy="158508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Text 3"/>
          <p:cNvSpPr/>
          <p:nvPr/>
        </p:nvSpPr>
        <p:spPr>
          <a:xfrm>
            <a:off x="392760" y="1380960"/>
            <a:ext cx="4056840" cy="82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with open("file.txt", "w") as file: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file.write("Hello, Python!")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with open("file.txt", "r") as file: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content = file.read()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208" name="Image 1" descr="preencoded.png"/>
          <p:cNvPicPr/>
          <p:nvPr/>
        </p:nvPicPr>
        <p:blipFill>
          <a:blip r:embed="rId2"/>
          <a:stretch/>
        </p:blipFill>
        <p:spPr>
          <a:xfrm>
            <a:off x="957240" y="2671920"/>
            <a:ext cx="2856960" cy="1494720"/>
          </a:xfrm>
          <a:prstGeom prst="rect">
            <a:avLst/>
          </a:prstGeom>
          <a:ln w="0">
            <a:noFill/>
          </a:ln>
        </p:spPr>
      </p:pic>
      <p:sp>
        <p:nvSpPr>
          <p:cNvPr id="209" name="Text 4"/>
          <p:cNvSpPr/>
          <p:nvPr/>
        </p:nvSpPr>
        <p:spPr>
          <a:xfrm>
            <a:off x="6345720" y="696600"/>
            <a:ext cx="89532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CSV Files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10" name="Shape 5"/>
          <p:cNvSpPr/>
          <p:nvPr/>
        </p:nvSpPr>
        <p:spPr>
          <a:xfrm>
            <a:off x="4657680" y="1000080"/>
            <a:ext cx="4199760" cy="192816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Text 6"/>
          <p:cNvSpPr/>
          <p:nvPr/>
        </p:nvSpPr>
        <p:spPr>
          <a:xfrm>
            <a:off x="4764960" y="1346400"/>
            <a:ext cx="4056840" cy="12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Writing CSV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with open(csvFilePath, "w", newline='') as CsvFile: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phoneBook = [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{"Name": "rehan", "address": "Rawalpindi"}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]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writer = csv.writer(CsvFile)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writer.writerow(phoneBook[0].keys())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for dic in phoneBook: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writer.writerow(dic.values())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12" name="Text 7"/>
          <p:cNvSpPr/>
          <p:nvPr/>
        </p:nvSpPr>
        <p:spPr>
          <a:xfrm>
            <a:off x="6300000" y="3025440"/>
            <a:ext cx="98676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JSON Files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13" name="Shape 8"/>
          <p:cNvSpPr/>
          <p:nvPr/>
        </p:nvSpPr>
        <p:spPr>
          <a:xfrm>
            <a:off x="4657680" y="3328920"/>
            <a:ext cx="4199760" cy="158508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Text 9"/>
          <p:cNvSpPr/>
          <p:nvPr/>
        </p:nvSpPr>
        <p:spPr>
          <a:xfrm>
            <a:off x="4764960" y="3641400"/>
            <a:ext cx="4056840" cy="96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- Writing JSON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with open(JsonFilePath, "w") as JsonFile: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json.dump(countDict, JsonFile, indent=4)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- Reading JSON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with open(JsonFilePath, "r") as JsonFile: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showcaseDict = json.load(JsonFile)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5714280"/>
          </a:xfrm>
          <a:prstGeom prst="rect">
            <a:avLst/>
          </a:prstGeom>
          <a:ln w="0">
            <a:noFill/>
          </a:ln>
        </p:spPr>
      </p:pic>
      <p:sp>
        <p:nvSpPr>
          <p:cNvPr id="216" name="Text 0"/>
          <p:cNvSpPr/>
          <p:nvPr/>
        </p:nvSpPr>
        <p:spPr>
          <a:xfrm>
            <a:off x="2901600" y="275040"/>
            <a:ext cx="341172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20" spc="-1" strike="noStrike">
                <a:solidFill>
                  <a:srgbClr val="306998"/>
                </a:solidFill>
                <a:latin typeface="Segoe UI"/>
                <a:ea typeface="Segoe UI"/>
              </a:rPr>
              <a:t>Modules and Packaging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217" name="Text 1"/>
          <p:cNvSpPr/>
          <p:nvPr/>
        </p:nvSpPr>
        <p:spPr>
          <a:xfrm>
            <a:off x="2018160" y="696600"/>
            <a:ext cx="80676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Modules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18" name="Shape 2"/>
          <p:cNvSpPr/>
          <p:nvPr/>
        </p:nvSpPr>
        <p:spPr>
          <a:xfrm>
            <a:off x="285840" y="1000080"/>
            <a:ext cx="4199760" cy="20995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Text 3"/>
          <p:cNvSpPr/>
          <p:nvPr/>
        </p:nvSpPr>
        <p:spPr>
          <a:xfrm>
            <a:off x="392760" y="1363680"/>
            <a:ext cx="4056840" cy="13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import math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print(math.sqrt(16))  # 4.0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from math import sqrt, pi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print(sqrt(16))  # 4.0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import numpy as np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20" name="Text 4"/>
          <p:cNvSpPr/>
          <p:nvPr/>
        </p:nvSpPr>
        <p:spPr>
          <a:xfrm>
            <a:off x="1576080" y="3196800"/>
            <a:ext cx="169092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Creating Modules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21" name="Shape 5"/>
          <p:cNvSpPr/>
          <p:nvPr/>
        </p:nvSpPr>
        <p:spPr>
          <a:xfrm>
            <a:off x="285840" y="3500280"/>
            <a:ext cx="4199760" cy="192816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Text 6"/>
          <p:cNvSpPr/>
          <p:nvPr/>
        </p:nvSpPr>
        <p:spPr>
          <a:xfrm>
            <a:off x="392760" y="3846960"/>
            <a:ext cx="4056840" cy="12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File: my_module.py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greet(name):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f"Hello, {name}!"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PI = 3.14159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In another file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import my_module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print(my_module.greet("Alice"))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23" name="Text 7"/>
          <p:cNvSpPr/>
          <p:nvPr/>
        </p:nvSpPr>
        <p:spPr>
          <a:xfrm>
            <a:off x="6340320" y="696600"/>
            <a:ext cx="90612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Packages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24" name="Shape 8"/>
          <p:cNvSpPr/>
          <p:nvPr/>
        </p:nvSpPr>
        <p:spPr>
          <a:xfrm>
            <a:off x="4657680" y="1000080"/>
            <a:ext cx="4199760" cy="20995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Text 9"/>
          <p:cNvSpPr/>
          <p:nvPr/>
        </p:nvSpPr>
        <p:spPr>
          <a:xfrm>
            <a:off x="4764960" y="1363680"/>
            <a:ext cx="4056840" cy="137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library-system/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├──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Library_software_logic/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│   ├──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__init__.py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│   ├──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book_management.py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│   └──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library_operations.py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└──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main.py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from Library_software_logic.book_management import LibraryBook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226" name="Image 1" descr="preencoded.png"/>
          <p:cNvPicPr/>
          <p:nvPr/>
        </p:nvPicPr>
        <p:blipFill>
          <a:blip r:embed="rId2"/>
          <a:stretch/>
        </p:blipFill>
        <p:spPr>
          <a:xfrm>
            <a:off x="4657680" y="3186000"/>
            <a:ext cx="4199760" cy="142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6914520"/>
          </a:xfrm>
          <a:prstGeom prst="rect">
            <a:avLst/>
          </a:prstGeom>
          <a:ln w="0">
            <a:noFill/>
          </a:ln>
        </p:spPr>
      </p:pic>
      <p:sp>
        <p:nvSpPr>
          <p:cNvPr id="228" name="Text 0"/>
          <p:cNvSpPr/>
          <p:nvPr/>
        </p:nvSpPr>
        <p:spPr>
          <a:xfrm>
            <a:off x="2878560" y="275040"/>
            <a:ext cx="345744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20" spc="-1" strike="noStrike">
                <a:solidFill>
                  <a:srgbClr val="306998"/>
                </a:solidFill>
                <a:latin typeface="Segoe UI"/>
                <a:ea typeface="Segoe UI"/>
              </a:rPr>
              <a:t>Version Control with Git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229" name="Text 1"/>
          <p:cNvSpPr/>
          <p:nvPr/>
        </p:nvSpPr>
        <p:spPr>
          <a:xfrm>
            <a:off x="1932840" y="696600"/>
            <a:ext cx="94860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Git Basics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30" name="Shape 2"/>
          <p:cNvSpPr/>
          <p:nvPr/>
        </p:nvSpPr>
        <p:spPr>
          <a:xfrm>
            <a:off x="285840" y="1000080"/>
            <a:ext cx="4171320" cy="295668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Text 3"/>
          <p:cNvSpPr/>
          <p:nvPr/>
        </p:nvSpPr>
        <p:spPr>
          <a:xfrm>
            <a:off x="392760" y="1518120"/>
            <a:ext cx="4028400" cy="192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git init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git add file.py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git add .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git commit -m "Initial commit"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git status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git log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2" name="Text 4"/>
          <p:cNvSpPr/>
          <p:nvPr/>
        </p:nvSpPr>
        <p:spPr>
          <a:xfrm>
            <a:off x="1388520" y="4054320"/>
            <a:ext cx="203688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Branching &amp; Merging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33" name="Shape 5"/>
          <p:cNvSpPr/>
          <p:nvPr/>
        </p:nvSpPr>
        <p:spPr>
          <a:xfrm>
            <a:off x="285840" y="4357800"/>
            <a:ext cx="4171320" cy="227088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Text 6"/>
          <p:cNvSpPr/>
          <p:nvPr/>
        </p:nvSpPr>
        <p:spPr>
          <a:xfrm>
            <a:off x="392760" y="4669560"/>
            <a:ext cx="4028400" cy="164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git branch feature-branch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git checkout feature-branch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git checkout -b feature-branch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git checkout main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git merge feature-branch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35" name="Text 7"/>
          <p:cNvSpPr/>
          <p:nvPr/>
        </p:nvSpPr>
        <p:spPr>
          <a:xfrm>
            <a:off x="5805360" y="696600"/>
            <a:ext cx="200484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Working with GitHub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36" name="Shape 8"/>
          <p:cNvSpPr/>
          <p:nvPr/>
        </p:nvSpPr>
        <p:spPr>
          <a:xfrm>
            <a:off x="4686480" y="1000080"/>
            <a:ext cx="4171320" cy="227088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Text 9"/>
          <p:cNvSpPr/>
          <p:nvPr/>
        </p:nvSpPr>
        <p:spPr>
          <a:xfrm>
            <a:off x="4793400" y="1380960"/>
            <a:ext cx="4028400" cy="15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git remote add origin https://github.com/username/repo.git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git push -u origin main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git pull origin main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git clone https://github.com/username/repo.git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238" name="Image 1" descr="preencoded.png"/>
          <p:cNvPicPr/>
          <p:nvPr/>
        </p:nvPicPr>
        <p:blipFill>
          <a:blip r:embed="rId2"/>
          <a:stretch/>
        </p:blipFill>
        <p:spPr>
          <a:xfrm>
            <a:off x="5164920" y="3357720"/>
            <a:ext cx="3214080" cy="161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 0"/>
          <p:cNvSpPr/>
          <p:nvPr/>
        </p:nvSpPr>
        <p:spPr>
          <a:xfrm>
            <a:off x="2832840" y="1522800"/>
            <a:ext cx="354888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20" spc="-1" strike="noStrike">
                <a:solidFill>
                  <a:srgbClr val="306998"/>
                </a:solidFill>
                <a:latin typeface="Segoe UI"/>
                <a:ea typeface="Segoe UI"/>
              </a:rPr>
              <a:t>Conclusion &amp; Next Steps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240" name="Text 1"/>
          <p:cNvSpPr/>
          <p:nvPr/>
        </p:nvSpPr>
        <p:spPr>
          <a:xfrm>
            <a:off x="3530160" y="2001600"/>
            <a:ext cx="215424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Key Concepts Covered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241" name="Shape 2"/>
          <p:cNvSpPr/>
          <p:nvPr/>
        </p:nvSpPr>
        <p:spPr>
          <a:xfrm>
            <a:off x="1371600" y="2333880"/>
            <a:ext cx="2056680" cy="1170720"/>
          </a:xfrm>
          <a:prstGeom prst="rect">
            <a:avLst/>
          </a:prstGeom>
          <a:solidFill>
            <a:srgbClr val="f9faf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Shape 3"/>
          <p:cNvSpPr/>
          <p:nvPr/>
        </p:nvSpPr>
        <p:spPr>
          <a:xfrm>
            <a:off x="1371600" y="2333880"/>
            <a:ext cx="27720" cy="1170720"/>
          </a:xfrm>
          <a:prstGeom prst="rect">
            <a:avLst/>
          </a:prstGeom>
          <a:solidFill>
            <a:srgbClr val="e5e7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Text 4"/>
          <p:cNvSpPr/>
          <p:nvPr/>
        </p:nvSpPr>
        <p:spPr>
          <a:xfrm>
            <a:off x="1937880" y="2461680"/>
            <a:ext cx="995760" cy="1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30" spc="-1" strike="noStrike">
                <a:solidFill>
                  <a:srgbClr val="333333"/>
                </a:solidFill>
                <a:latin typeface="Segoe UI"/>
                <a:ea typeface="Segoe UI"/>
              </a:rPr>
              <a:t>Core Python</a:t>
            </a:r>
            <a:endParaRPr b="0" lang="en-US" sz="1130" spc="-1" strike="noStrike">
              <a:latin typeface="Arial"/>
            </a:endParaRPr>
          </a:p>
        </p:txBody>
      </p:sp>
      <p:sp>
        <p:nvSpPr>
          <p:cNvPr id="244" name="Text 5"/>
          <p:cNvSpPr/>
          <p:nvPr/>
        </p:nvSpPr>
        <p:spPr>
          <a:xfrm>
            <a:off x="1824480" y="2721960"/>
            <a:ext cx="1364760" cy="1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Data types &amp; mutability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5" name="Text 6"/>
          <p:cNvSpPr/>
          <p:nvPr/>
        </p:nvSpPr>
        <p:spPr>
          <a:xfrm>
            <a:off x="1931400" y="2893320"/>
            <a:ext cx="1151280" cy="1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Control flow &amp; loops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6" name="Text 7"/>
          <p:cNvSpPr/>
          <p:nvPr/>
        </p:nvSpPr>
        <p:spPr>
          <a:xfrm>
            <a:off x="1745280" y="3064680"/>
            <a:ext cx="1523160" cy="1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Functions &amp; error handling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7" name="Shape 8"/>
          <p:cNvSpPr/>
          <p:nvPr/>
        </p:nvSpPr>
        <p:spPr>
          <a:xfrm>
            <a:off x="3543480" y="2333880"/>
            <a:ext cx="2056680" cy="1170720"/>
          </a:xfrm>
          <a:prstGeom prst="rect">
            <a:avLst/>
          </a:prstGeom>
          <a:solidFill>
            <a:srgbClr val="f9faf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Shape 9"/>
          <p:cNvSpPr/>
          <p:nvPr/>
        </p:nvSpPr>
        <p:spPr>
          <a:xfrm>
            <a:off x="3543480" y="2333880"/>
            <a:ext cx="27720" cy="1170720"/>
          </a:xfrm>
          <a:prstGeom prst="rect">
            <a:avLst/>
          </a:prstGeom>
          <a:solidFill>
            <a:srgbClr val="e5e7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Text 10"/>
          <p:cNvSpPr/>
          <p:nvPr/>
        </p:nvSpPr>
        <p:spPr>
          <a:xfrm>
            <a:off x="3832560" y="2461680"/>
            <a:ext cx="1549080" cy="1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30" spc="-1" strike="noStrike">
                <a:solidFill>
                  <a:srgbClr val="333333"/>
                </a:solidFill>
                <a:latin typeface="Segoe UI"/>
                <a:ea typeface="Segoe UI"/>
              </a:rPr>
              <a:t>Advanced Features</a:t>
            </a:r>
            <a:endParaRPr b="0" lang="en-US" sz="1130" spc="-1" strike="noStrike">
              <a:latin typeface="Arial"/>
            </a:endParaRPr>
          </a:p>
        </p:txBody>
      </p:sp>
      <p:sp>
        <p:nvSpPr>
          <p:cNvPr id="250" name="Text 11"/>
          <p:cNvSpPr/>
          <p:nvPr/>
        </p:nvSpPr>
        <p:spPr>
          <a:xfrm>
            <a:off x="4199040" y="2721960"/>
            <a:ext cx="959400" cy="1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Comprehensions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1" name="Text 12"/>
          <p:cNvSpPr/>
          <p:nvPr/>
        </p:nvSpPr>
        <p:spPr>
          <a:xfrm>
            <a:off x="4070520" y="2893320"/>
            <a:ext cx="1216800" cy="1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Lambda, map &amp; filter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2" name="Text 13"/>
          <p:cNvSpPr/>
          <p:nvPr/>
        </p:nvSpPr>
        <p:spPr>
          <a:xfrm>
            <a:off x="4016880" y="3064680"/>
            <a:ext cx="1323720" cy="1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Decorators &amp; recursion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3" name="Text 14"/>
          <p:cNvSpPr/>
          <p:nvPr/>
        </p:nvSpPr>
        <p:spPr>
          <a:xfrm>
            <a:off x="4160160" y="3236040"/>
            <a:ext cx="1037160" cy="1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File I/O operations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4" name="Shape 15"/>
          <p:cNvSpPr/>
          <p:nvPr/>
        </p:nvSpPr>
        <p:spPr>
          <a:xfrm>
            <a:off x="5715000" y="2333880"/>
            <a:ext cx="2056680" cy="1170720"/>
          </a:xfrm>
          <a:prstGeom prst="rect">
            <a:avLst/>
          </a:prstGeom>
          <a:solidFill>
            <a:srgbClr val="f9faf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Shape 16"/>
          <p:cNvSpPr/>
          <p:nvPr/>
        </p:nvSpPr>
        <p:spPr>
          <a:xfrm>
            <a:off x="5715000" y="2333880"/>
            <a:ext cx="27720" cy="1170720"/>
          </a:xfrm>
          <a:prstGeom prst="rect">
            <a:avLst/>
          </a:prstGeom>
          <a:solidFill>
            <a:srgbClr val="e5e7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Text 17"/>
          <p:cNvSpPr/>
          <p:nvPr/>
        </p:nvSpPr>
        <p:spPr>
          <a:xfrm>
            <a:off x="5971680" y="2461680"/>
            <a:ext cx="1614600" cy="1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130" spc="-1" strike="noStrike">
                <a:solidFill>
                  <a:srgbClr val="333333"/>
                </a:solidFill>
                <a:latin typeface="Segoe UI"/>
                <a:ea typeface="Segoe UI"/>
              </a:rPr>
              <a:t>OOP &amp; Organization</a:t>
            </a:r>
            <a:endParaRPr b="0" lang="en-US" sz="1130" spc="-1" strike="noStrike">
              <a:latin typeface="Arial"/>
            </a:endParaRPr>
          </a:p>
        </p:txBody>
      </p:sp>
      <p:sp>
        <p:nvSpPr>
          <p:cNvPr id="257" name="Text 18"/>
          <p:cNvSpPr/>
          <p:nvPr/>
        </p:nvSpPr>
        <p:spPr>
          <a:xfrm>
            <a:off x="6230520" y="2721960"/>
            <a:ext cx="1239840" cy="1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Classes &amp; inheritance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8" name="Text 19"/>
          <p:cNvSpPr/>
          <p:nvPr/>
        </p:nvSpPr>
        <p:spPr>
          <a:xfrm>
            <a:off x="6374520" y="2893320"/>
            <a:ext cx="951840" cy="1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Special methods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59" name="Text 20"/>
          <p:cNvSpPr/>
          <p:nvPr/>
        </p:nvSpPr>
        <p:spPr>
          <a:xfrm>
            <a:off x="6259320" y="3064680"/>
            <a:ext cx="1181880" cy="1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Modules &amp; packages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60" name="Text 21"/>
          <p:cNvSpPr/>
          <p:nvPr/>
        </p:nvSpPr>
        <p:spPr>
          <a:xfrm>
            <a:off x="6183360" y="3236040"/>
            <a:ext cx="1334160" cy="1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Version control with Git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/>
        </p:blipFill>
        <p:spPr>
          <a:xfrm>
            <a:off x="-228240" y="0"/>
            <a:ext cx="9143280" cy="5166360"/>
          </a:xfrm>
          <a:prstGeom prst="rect">
            <a:avLst/>
          </a:prstGeom>
          <a:ln w="0">
            <a:noFill/>
          </a:ln>
        </p:spPr>
      </p:pic>
      <p:sp>
        <p:nvSpPr>
          <p:cNvPr id="51" name="Text 0"/>
          <p:cNvSpPr/>
          <p:nvPr/>
        </p:nvSpPr>
        <p:spPr>
          <a:xfrm>
            <a:off x="2502360" y="275040"/>
            <a:ext cx="42102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20" spc="-1" strike="noStrike">
                <a:solidFill>
                  <a:srgbClr val="306998"/>
                </a:solidFill>
                <a:latin typeface="Segoe UI"/>
                <a:ea typeface="Segoe UI"/>
              </a:rPr>
              <a:t>Core Data Types &amp; Mutability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52" name="Text 1"/>
          <p:cNvSpPr/>
          <p:nvPr/>
        </p:nvSpPr>
        <p:spPr>
          <a:xfrm>
            <a:off x="1564200" y="753840"/>
            <a:ext cx="162828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Basic Data Types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53" name="Shape 2"/>
          <p:cNvSpPr/>
          <p:nvPr/>
        </p:nvSpPr>
        <p:spPr>
          <a:xfrm>
            <a:off x="285840" y="1085760"/>
            <a:ext cx="4114080" cy="89928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Text 3"/>
          <p:cNvSpPr/>
          <p:nvPr/>
        </p:nvSpPr>
        <p:spPr>
          <a:xfrm>
            <a:off x="392760" y="1261080"/>
            <a:ext cx="397116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a = 42           # Integer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b = 3.14         # Float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c = "Hello World" # String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g = True         # Boolean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5" name="Text 4"/>
          <p:cNvSpPr/>
          <p:nvPr/>
        </p:nvSpPr>
        <p:spPr>
          <a:xfrm>
            <a:off x="1597680" y="2168280"/>
            <a:ext cx="156132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Collection Types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56" name="Shape 5"/>
          <p:cNvSpPr/>
          <p:nvPr/>
        </p:nvSpPr>
        <p:spPr>
          <a:xfrm>
            <a:off x="285840" y="2500200"/>
            <a:ext cx="4114080" cy="7279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Text 6"/>
          <p:cNvSpPr/>
          <p:nvPr/>
        </p:nvSpPr>
        <p:spPr>
          <a:xfrm>
            <a:off x="392760" y="2658240"/>
            <a:ext cx="39711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 = [1, 2, 3, 4]  # List (mutable)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e = (1, 2, 3)     # Tuple (immutable)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f = {"name": "Alice", "age": 25}  # Dictionary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8" name="Text 7"/>
          <p:cNvSpPr/>
          <p:nvPr/>
        </p:nvSpPr>
        <p:spPr>
          <a:xfrm>
            <a:off x="5924160" y="753840"/>
            <a:ext cx="182340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Mutability Concept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59" name="Text 8"/>
          <p:cNvSpPr/>
          <p:nvPr/>
        </p:nvSpPr>
        <p:spPr>
          <a:xfrm>
            <a:off x="4672080" y="1103400"/>
            <a:ext cx="5727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Mutable: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0" name="Text 9"/>
          <p:cNvSpPr/>
          <p:nvPr/>
        </p:nvSpPr>
        <p:spPr>
          <a:xfrm>
            <a:off x="5244840" y="1103400"/>
            <a:ext cx="314064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Can be changed after creation (lists, dictionaries, sets)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1" name="Text 10"/>
          <p:cNvSpPr/>
          <p:nvPr/>
        </p:nvSpPr>
        <p:spPr>
          <a:xfrm>
            <a:off x="4519080" y="1332000"/>
            <a:ext cx="73872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Immutable: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2" name="Text 11"/>
          <p:cNvSpPr/>
          <p:nvPr/>
        </p:nvSpPr>
        <p:spPr>
          <a:xfrm>
            <a:off x="5257800" y="1332000"/>
            <a:ext cx="365400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Cannot be changed after creation (integers, floats, strings, tuples)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3" name="Shape 12"/>
          <p:cNvSpPr/>
          <p:nvPr/>
        </p:nvSpPr>
        <p:spPr>
          <a:xfrm>
            <a:off x="4743360" y="1828800"/>
            <a:ext cx="4114080" cy="14137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Text 13"/>
          <p:cNvSpPr/>
          <p:nvPr/>
        </p:nvSpPr>
        <p:spPr>
          <a:xfrm>
            <a:off x="4850640" y="2055600"/>
            <a:ext cx="3971160" cy="96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Demonstrating mutability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my_list = [1, 2, 3]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my_list[0] = 4     # Works! Lists are mutable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print(my_list)     # Output: [4, 2, 3]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my_tuple = (1, 2, 3)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my_tuple[0] = 4  # Error! Tuples are immutable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65" name="Image 1" descr="preencoded.png"/>
          <p:cNvPicPr/>
          <p:nvPr/>
        </p:nvPicPr>
        <p:blipFill>
          <a:blip r:embed="rId2"/>
          <a:stretch/>
        </p:blipFill>
        <p:spPr>
          <a:xfrm>
            <a:off x="1743480" y="3242880"/>
            <a:ext cx="4656960" cy="179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0" descr="preencoded.png"/>
          <p:cNvPicPr/>
          <p:nvPr/>
        </p:nvPicPr>
        <p:blipFill>
          <a:blip r:embed="rId1"/>
          <a:stretch/>
        </p:blipFill>
        <p:spPr>
          <a:xfrm>
            <a:off x="0" y="-342720"/>
            <a:ext cx="9143280" cy="6971760"/>
          </a:xfrm>
          <a:prstGeom prst="rect">
            <a:avLst/>
          </a:prstGeom>
          <a:ln w="0">
            <a:noFill/>
          </a:ln>
        </p:spPr>
      </p:pic>
      <p:sp>
        <p:nvSpPr>
          <p:cNvPr id="67" name="Text 0"/>
          <p:cNvSpPr/>
          <p:nvPr/>
        </p:nvSpPr>
        <p:spPr>
          <a:xfrm>
            <a:off x="3071520" y="275040"/>
            <a:ext cx="307188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20" spc="-1" strike="noStrike">
                <a:solidFill>
                  <a:srgbClr val="306998"/>
                </a:solidFill>
                <a:latin typeface="Segoe UI"/>
                <a:ea typeface="Segoe UI"/>
              </a:rPr>
              <a:t>Control Flow &amp; Loops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68" name="Text 1"/>
          <p:cNvSpPr/>
          <p:nvPr/>
        </p:nvSpPr>
        <p:spPr>
          <a:xfrm>
            <a:off x="1239480" y="753840"/>
            <a:ext cx="227772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Conditional Statements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69" name="Shape 2"/>
          <p:cNvSpPr/>
          <p:nvPr/>
        </p:nvSpPr>
        <p:spPr>
          <a:xfrm>
            <a:off x="285840" y="1085760"/>
            <a:ext cx="4114080" cy="192816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Text 3"/>
          <p:cNvSpPr/>
          <p:nvPr/>
        </p:nvSpPr>
        <p:spPr>
          <a:xfrm>
            <a:off x="392760" y="1432440"/>
            <a:ext cx="3971160" cy="12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if, elif, else structure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temperature = 25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if temperature &gt; 30: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print("It's hot outside!")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elif temperature &gt; 20: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print("It's a nice day!")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else: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print("It's a bit cold.")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71" name="Text 4"/>
          <p:cNvSpPr/>
          <p:nvPr/>
        </p:nvSpPr>
        <p:spPr>
          <a:xfrm>
            <a:off x="1909440" y="3196800"/>
            <a:ext cx="93816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For Loops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72" name="Shape 5"/>
          <p:cNvSpPr/>
          <p:nvPr/>
        </p:nvSpPr>
        <p:spPr>
          <a:xfrm>
            <a:off x="285840" y="3529080"/>
            <a:ext cx="4114080" cy="175680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Text 6"/>
          <p:cNvSpPr/>
          <p:nvPr/>
        </p:nvSpPr>
        <p:spPr>
          <a:xfrm>
            <a:off x="392760" y="3858120"/>
            <a:ext cx="3971160" cy="109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Iterating through a list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fruits = ["apple", "banana", "cherry"]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for fruit in fruits: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print(f"I like {fruit}")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Using range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for i in range(5):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print(i)  # Prints 0, 1, 2, 3, 4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74" name="Text 7"/>
          <p:cNvSpPr/>
          <p:nvPr/>
        </p:nvSpPr>
        <p:spPr>
          <a:xfrm>
            <a:off x="6251040" y="753840"/>
            <a:ext cx="116964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While Loops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75" name="Shape 8"/>
          <p:cNvSpPr/>
          <p:nvPr/>
        </p:nvSpPr>
        <p:spPr>
          <a:xfrm>
            <a:off x="4743360" y="1085760"/>
            <a:ext cx="4114080" cy="329976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Text 9"/>
          <p:cNvSpPr/>
          <p:nvPr/>
        </p:nvSpPr>
        <p:spPr>
          <a:xfrm>
            <a:off x="4850640" y="1569240"/>
            <a:ext cx="3971160" cy="23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count = 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while count &lt; 5: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print(count)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count += 1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Break and continue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numbers = [1, 2, 3, 4, 5]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i = 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while i &lt; len(numbers):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if numbers[i] == 3: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i += 1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continue 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if numbers[i] == 5: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break    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print(numbers[i])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i += 1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77" name="Text 10"/>
          <p:cNvSpPr/>
          <p:nvPr/>
        </p:nvSpPr>
        <p:spPr>
          <a:xfrm>
            <a:off x="5031000" y="4180320"/>
            <a:ext cx="251244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Control Flow Visualization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78" name="Image 1" descr="preencoded.png"/>
          <p:cNvPicPr/>
          <p:nvPr/>
        </p:nvPicPr>
        <p:blipFill>
          <a:blip r:embed="rId2"/>
          <a:stretch/>
        </p:blipFill>
        <p:spPr>
          <a:xfrm>
            <a:off x="4114800" y="4386600"/>
            <a:ext cx="4114080" cy="178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6800040"/>
          </a:xfrm>
          <a:prstGeom prst="rect">
            <a:avLst/>
          </a:prstGeom>
          <a:ln w="0">
            <a:noFill/>
          </a:ln>
        </p:spPr>
      </p:pic>
      <p:sp>
        <p:nvSpPr>
          <p:cNvPr id="80" name="Text 0"/>
          <p:cNvSpPr/>
          <p:nvPr/>
        </p:nvSpPr>
        <p:spPr>
          <a:xfrm>
            <a:off x="2649240" y="275040"/>
            <a:ext cx="391608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20" spc="-1" strike="noStrike">
                <a:solidFill>
                  <a:srgbClr val="306998"/>
                </a:solidFill>
                <a:latin typeface="Segoe UI"/>
                <a:ea typeface="Segoe UI"/>
              </a:rPr>
              <a:t>Functions &amp; Error Handling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81" name="Text 1"/>
          <p:cNvSpPr/>
          <p:nvPr/>
        </p:nvSpPr>
        <p:spPr>
          <a:xfrm>
            <a:off x="1477440" y="753840"/>
            <a:ext cx="180216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Defining Functions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82" name="Shape 2"/>
          <p:cNvSpPr/>
          <p:nvPr/>
        </p:nvSpPr>
        <p:spPr>
          <a:xfrm>
            <a:off x="285840" y="1085760"/>
            <a:ext cx="4114080" cy="261396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Text 3"/>
          <p:cNvSpPr/>
          <p:nvPr/>
        </p:nvSpPr>
        <p:spPr>
          <a:xfrm>
            <a:off x="392760" y="1501200"/>
            <a:ext cx="3971160" cy="17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Basic function definition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greet(name):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"""This function greets the person"""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f"Hello, {name}!"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Function with default parameter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greet_with_time(name, time="morning"):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f"Good {time}, {name}!"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print(greet("Alice"))          # Hello, Alice!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print(greet_with_time("Bob"))  # Good morning, Bob!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print(greet_with_time("Charlie", "evening"))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Good evening, Charlie!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4" name="Text 4"/>
          <p:cNvSpPr/>
          <p:nvPr/>
        </p:nvSpPr>
        <p:spPr>
          <a:xfrm>
            <a:off x="1401840" y="3882600"/>
            <a:ext cx="195300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Function Arguments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85" name="Shape 5"/>
          <p:cNvSpPr/>
          <p:nvPr/>
        </p:nvSpPr>
        <p:spPr>
          <a:xfrm>
            <a:off x="285840" y="4214880"/>
            <a:ext cx="4114080" cy="175680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Text 6"/>
          <p:cNvSpPr/>
          <p:nvPr/>
        </p:nvSpPr>
        <p:spPr>
          <a:xfrm>
            <a:off x="392760" y="4543920"/>
            <a:ext cx="3971160" cy="109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*args and **kwargs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flexible_function(*args, **kwargs):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print(f"Positional args: {args}")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print(f"Keyword args: {kwargs}")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flexible_function(1, 2, 3, name="Alice", age=25)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Positional args: (1, 2, 3)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Keyword args: {'name': 'Alice', 'age': 25}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7" name="Text 7"/>
          <p:cNvSpPr/>
          <p:nvPr/>
        </p:nvSpPr>
        <p:spPr>
          <a:xfrm>
            <a:off x="6131520" y="753840"/>
            <a:ext cx="140904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Error Handling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88" name="Shape 8"/>
          <p:cNvSpPr/>
          <p:nvPr/>
        </p:nvSpPr>
        <p:spPr>
          <a:xfrm>
            <a:off x="4743360" y="1085760"/>
            <a:ext cx="4114080" cy="312840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 9"/>
          <p:cNvSpPr/>
          <p:nvPr/>
        </p:nvSpPr>
        <p:spPr>
          <a:xfrm>
            <a:off x="4850640" y="1552320"/>
            <a:ext cx="3971160" cy="21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Basic try-except block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try: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result = 10 / 0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except ZeroDivisionError: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print("Cannot divide by zero!")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Multiple exceptions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try: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value = int(input("Enter a number: "))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result = 100 / value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except ValueError: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print("Please enter a valid number!")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except ZeroDivisionError: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print("Cannot divide by zero!")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finally: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print("This always executes")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0" name="Text 10"/>
          <p:cNvSpPr/>
          <p:nvPr/>
        </p:nvSpPr>
        <p:spPr>
          <a:xfrm>
            <a:off x="5492160" y="4397040"/>
            <a:ext cx="268740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Common Python Exceptions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91" name="Image 1" descr="preencoded.png"/>
          <p:cNvPicPr/>
          <p:nvPr/>
        </p:nvPicPr>
        <p:blipFill>
          <a:blip r:embed="rId2"/>
          <a:stretch/>
        </p:blipFill>
        <p:spPr>
          <a:xfrm>
            <a:off x="4743360" y="4729320"/>
            <a:ext cx="4114080" cy="1785240"/>
          </a:xfrm>
          <a:prstGeom prst="rect">
            <a:avLst/>
          </a:prstGeom>
          <a:ln w="0">
            <a:noFill/>
          </a:ln>
        </p:spPr>
      </p:pic>
      <p:sp>
        <p:nvSpPr>
          <p:cNvPr id="92" name="Text Box 1"/>
          <p:cNvSpPr/>
          <p:nvPr/>
        </p:nvSpPr>
        <p:spPr>
          <a:xfrm>
            <a:off x="4813200" y="4807440"/>
            <a:ext cx="3934800" cy="19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BaseException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├──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Exception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│   ├──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ArithmeticError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│   ├──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LookupError (IndexError, KeyError)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│   ├──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ValueError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│   ├──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TypeError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│   ├──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ImportError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│   ├──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FileNotFoundError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└──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SystemExit, KeyboardInterrupt (for system events)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7014600"/>
          </a:xfrm>
          <a:prstGeom prst="rect">
            <a:avLst/>
          </a:prstGeom>
          <a:ln w="0">
            <a:noFill/>
          </a:ln>
        </p:spPr>
      </p:pic>
      <p:sp>
        <p:nvSpPr>
          <p:cNvPr id="94" name="Text 0"/>
          <p:cNvSpPr/>
          <p:nvPr/>
        </p:nvSpPr>
        <p:spPr>
          <a:xfrm>
            <a:off x="1926720" y="275040"/>
            <a:ext cx="536112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20" spc="-1" strike="noStrike">
                <a:solidFill>
                  <a:srgbClr val="306998"/>
                </a:solidFill>
                <a:latin typeface="Segoe UI"/>
                <a:ea typeface="Segoe UI"/>
              </a:rPr>
              <a:t>Object-Oriented Programming Basics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95" name="Text 1"/>
          <p:cNvSpPr/>
          <p:nvPr/>
        </p:nvSpPr>
        <p:spPr>
          <a:xfrm>
            <a:off x="1458720" y="753840"/>
            <a:ext cx="192564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Classes and Objects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96" name="Shape 2"/>
          <p:cNvSpPr/>
          <p:nvPr/>
        </p:nvSpPr>
        <p:spPr>
          <a:xfrm>
            <a:off x="285840" y="1085760"/>
            <a:ext cx="4199760" cy="2785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ext 3"/>
          <p:cNvSpPr/>
          <p:nvPr/>
        </p:nvSpPr>
        <p:spPr>
          <a:xfrm>
            <a:off x="392760" y="1518120"/>
            <a:ext cx="4056840" cy="19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Basic class definition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class Book: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__init__(self, isbn, title, author, year):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self.isbn = isbn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self.title = title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self.author = author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self.year = year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__repr__(self):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f"Book: {self.title} by {self.author}"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Creating an object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my_book = Book("978-1234567890", "Python Basics",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"John Doe", 2023)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98" name="Text 4"/>
          <p:cNvSpPr/>
          <p:nvPr/>
        </p:nvSpPr>
        <p:spPr>
          <a:xfrm>
            <a:off x="5646960" y="753840"/>
            <a:ext cx="229284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Attributes and Methods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99" name="Shape 5"/>
          <p:cNvSpPr/>
          <p:nvPr/>
        </p:nvSpPr>
        <p:spPr>
          <a:xfrm>
            <a:off x="4657680" y="1085760"/>
            <a:ext cx="4199760" cy="295668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 6"/>
          <p:cNvSpPr/>
          <p:nvPr/>
        </p:nvSpPr>
        <p:spPr>
          <a:xfrm>
            <a:off x="4764960" y="1535400"/>
            <a:ext cx="4056840" cy="205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class Rectangle: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Class attribute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shape_type = "quadrilateral"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__init__(self, width, height):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Instance attributes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self.width = width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self.height = height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Instance method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area(self):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self.width * self.height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rect = Rectangle(5, 10)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print(f"Area: {rect.area()}")  # Area: 50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1" name="Text 7"/>
          <p:cNvSpPr/>
          <p:nvPr/>
        </p:nvSpPr>
        <p:spPr>
          <a:xfrm>
            <a:off x="6112440" y="4168440"/>
            <a:ext cx="136152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OOP Concepts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02" name="Text 8"/>
          <p:cNvSpPr/>
          <p:nvPr/>
        </p:nvSpPr>
        <p:spPr>
          <a:xfrm>
            <a:off x="4798080" y="4460760"/>
            <a:ext cx="95220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Encapsulation: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3" name="Text 9"/>
          <p:cNvSpPr/>
          <p:nvPr/>
        </p:nvSpPr>
        <p:spPr>
          <a:xfrm>
            <a:off x="5599440" y="4460760"/>
            <a:ext cx="159228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Bundling data and methods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4" name="Text 10"/>
          <p:cNvSpPr/>
          <p:nvPr/>
        </p:nvSpPr>
        <p:spPr>
          <a:xfrm>
            <a:off x="4797720" y="4632480"/>
            <a:ext cx="78156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Inheritance: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5" name="Text 11"/>
          <p:cNvSpPr/>
          <p:nvPr/>
        </p:nvSpPr>
        <p:spPr>
          <a:xfrm>
            <a:off x="5398560" y="4632480"/>
            <a:ext cx="230544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Creating new classes from existing ones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6" name="Text 12"/>
          <p:cNvSpPr/>
          <p:nvPr/>
        </p:nvSpPr>
        <p:spPr>
          <a:xfrm>
            <a:off x="4797000" y="4803840"/>
            <a:ext cx="96732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Polymorphism: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7" name="Text 13"/>
          <p:cNvSpPr/>
          <p:nvPr/>
        </p:nvSpPr>
        <p:spPr>
          <a:xfrm>
            <a:off x="5596920" y="4803840"/>
            <a:ext cx="179172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Same interface, different forms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8" name="Text 14"/>
          <p:cNvSpPr/>
          <p:nvPr/>
        </p:nvSpPr>
        <p:spPr>
          <a:xfrm>
            <a:off x="4803480" y="4975200"/>
            <a:ext cx="79524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Abstraction: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9" name="Text 15"/>
          <p:cNvSpPr/>
          <p:nvPr/>
        </p:nvSpPr>
        <p:spPr>
          <a:xfrm>
            <a:off x="5435640" y="4975200"/>
            <a:ext cx="172944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Hiding implementation details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110" name="Image 1" descr="preencoded.png"/>
          <p:cNvPicPr/>
          <p:nvPr/>
        </p:nvPicPr>
        <p:blipFill>
          <a:blip r:embed="rId2"/>
          <a:stretch/>
        </p:blipFill>
        <p:spPr>
          <a:xfrm>
            <a:off x="285840" y="5300640"/>
            <a:ext cx="8571960" cy="142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7081920"/>
          </a:xfrm>
          <a:prstGeom prst="rect">
            <a:avLst/>
          </a:prstGeom>
          <a:ln w="0">
            <a:noFill/>
          </a:ln>
        </p:spPr>
      </p:pic>
      <p:sp>
        <p:nvSpPr>
          <p:cNvPr id="112" name="Text 0"/>
          <p:cNvSpPr/>
          <p:nvPr/>
        </p:nvSpPr>
        <p:spPr>
          <a:xfrm>
            <a:off x="1234800" y="275040"/>
            <a:ext cx="674496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20" spc="-1" strike="noStrike">
                <a:solidFill>
                  <a:srgbClr val="306998"/>
                </a:solidFill>
                <a:latin typeface="Segoe UI"/>
                <a:ea typeface="Segoe UI"/>
              </a:rPr>
              <a:t>Advanced OOP: Inheritance &amp; Special Methods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113" name="Text 1"/>
          <p:cNvSpPr/>
          <p:nvPr/>
        </p:nvSpPr>
        <p:spPr>
          <a:xfrm>
            <a:off x="1870200" y="696600"/>
            <a:ext cx="110268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Inheritance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14" name="Shape 2"/>
          <p:cNvSpPr/>
          <p:nvPr/>
        </p:nvSpPr>
        <p:spPr>
          <a:xfrm>
            <a:off x="285840" y="1000080"/>
            <a:ext cx="4199760" cy="329976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Text 3"/>
          <p:cNvSpPr/>
          <p:nvPr/>
        </p:nvSpPr>
        <p:spPr>
          <a:xfrm>
            <a:off x="392760" y="1483920"/>
            <a:ext cx="4056840" cy="23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class Book: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__init__(self, isbn, title, author, publication_year):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self.isbn = isbn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self.title = title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self.author = author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self.publication_year = publication_year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Child class inheriting from Book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class LibraryBook(Book):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__init__(self, isbn, title, author, publication_year,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 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shelf_location, isAvailable):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Call parent constructor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super().__init__(isbn, title, author, publication_year)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Add new attributes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self.shelf_location = shelf_location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self._isAvailable = isAvailable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116" name="Image 1" descr="preencoded.png"/>
          <p:cNvPicPr/>
          <p:nvPr/>
        </p:nvPicPr>
        <p:blipFill>
          <a:blip r:embed="rId2"/>
          <a:stretch/>
        </p:blipFill>
        <p:spPr>
          <a:xfrm>
            <a:off x="957240" y="4386240"/>
            <a:ext cx="2856960" cy="2409840"/>
          </a:xfrm>
          <a:prstGeom prst="rect">
            <a:avLst/>
          </a:prstGeom>
          <a:ln w="0">
            <a:noFill/>
          </a:ln>
        </p:spPr>
      </p:pic>
      <p:sp>
        <p:nvSpPr>
          <p:cNvPr id="117" name="Text 4"/>
          <p:cNvSpPr/>
          <p:nvPr/>
        </p:nvSpPr>
        <p:spPr>
          <a:xfrm>
            <a:off x="6001200" y="696600"/>
            <a:ext cx="158400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Special Methods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18" name="Shape 5"/>
          <p:cNvSpPr/>
          <p:nvPr/>
        </p:nvSpPr>
        <p:spPr>
          <a:xfrm>
            <a:off x="4657680" y="1000080"/>
            <a:ext cx="4199760" cy="227088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 6"/>
          <p:cNvSpPr/>
          <p:nvPr/>
        </p:nvSpPr>
        <p:spPr>
          <a:xfrm>
            <a:off x="4764960" y="1380960"/>
            <a:ext cx="4056840" cy="15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__repr__ method for string representation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__repr__(self):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(f"Book: isbn='{self.isbn}', "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f"title='{self.title}', "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f"author='{self.author}', "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f"publication_year='{self.publication_year}'")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Usage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my_book = Book("978-1234567890", "Python Basics",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"John Doe", 2023)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print(my_book)  # Calls __repr__ automatically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0" name="Text 7"/>
          <p:cNvSpPr/>
          <p:nvPr/>
        </p:nvSpPr>
        <p:spPr>
          <a:xfrm>
            <a:off x="5552280" y="3368520"/>
            <a:ext cx="248184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Common Special Methods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21" name="Text 8"/>
          <p:cNvSpPr/>
          <p:nvPr/>
        </p:nvSpPr>
        <p:spPr>
          <a:xfrm>
            <a:off x="5072760" y="3700080"/>
            <a:ext cx="88632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__init__(self, ...)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2" name="Text 9"/>
          <p:cNvSpPr/>
          <p:nvPr/>
        </p:nvSpPr>
        <p:spPr>
          <a:xfrm>
            <a:off x="6122520" y="3689280"/>
            <a:ext cx="74484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: Constructor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3" name="Text 10"/>
          <p:cNvSpPr/>
          <p:nvPr/>
        </p:nvSpPr>
        <p:spPr>
          <a:xfrm>
            <a:off x="4966200" y="3882240"/>
            <a:ext cx="75672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__repr__(self)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4" name="Text 11"/>
          <p:cNvSpPr/>
          <p:nvPr/>
        </p:nvSpPr>
        <p:spPr>
          <a:xfrm>
            <a:off x="5684760" y="3871440"/>
            <a:ext cx="213624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: String representation for debugging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5" name="Text 12"/>
          <p:cNvSpPr/>
          <p:nvPr/>
        </p:nvSpPr>
        <p:spPr>
          <a:xfrm>
            <a:off x="4973760" y="4064400"/>
            <a:ext cx="67284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__str__(self)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6" name="Text 13"/>
          <p:cNvSpPr/>
          <p:nvPr/>
        </p:nvSpPr>
        <p:spPr>
          <a:xfrm>
            <a:off x="5626080" y="4053600"/>
            <a:ext cx="208440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: String representation for end users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7" name="Text 14"/>
          <p:cNvSpPr/>
          <p:nvPr/>
        </p:nvSpPr>
        <p:spPr>
          <a:xfrm>
            <a:off x="4961520" y="4246560"/>
            <a:ext cx="69732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__len__(self)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8" name="Text 15"/>
          <p:cNvSpPr/>
          <p:nvPr/>
        </p:nvSpPr>
        <p:spPr>
          <a:xfrm>
            <a:off x="5616360" y="4235760"/>
            <a:ext cx="209052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: Length of object (for len() function)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29" name="Text 16"/>
          <p:cNvSpPr/>
          <p:nvPr/>
        </p:nvSpPr>
        <p:spPr>
          <a:xfrm>
            <a:off x="4994280" y="4428720"/>
            <a:ext cx="104328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__eq__(self, other)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0" name="Text 17"/>
          <p:cNvSpPr/>
          <p:nvPr/>
        </p:nvSpPr>
        <p:spPr>
          <a:xfrm>
            <a:off x="6054840" y="4417920"/>
            <a:ext cx="1560240" cy="13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: Equality comparison (==)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6914520"/>
          </a:xfrm>
          <a:prstGeom prst="rect">
            <a:avLst/>
          </a:prstGeom>
          <a:ln w="0">
            <a:noFill/>
          </a:ln>
        </p:spPr>
      </p:pic>
      <p:sp>
        <p:nvSpPr>
          <p:cNvPr id="132" name="Text 0"/>
          <p:cNvSpPr/>
          <p:nvPr/>
        </p:nvSpPr>
        <p:spPr>
          <a:xfrm>
            <a:off x="938520" y="275040"/>
            <a:ext cx="733752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20" spc="-1" strike="noStrike">
                <a:solidFill>
                  <a:srgbClr val="306998"/>
                </a:solidFill>
                <a:latin typeface="Segoe UI"/>
                <a:ea typeface="Segoe UI"/>
              </a:rPr>
              <a:t>Advanced OOP: Class &amp; Static Methods, Properties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133" name="Text 1"/>
          <p:cNvSpPr/>
          <p:nvPr/>
        </p:nvSpPr>
        <p:spPr>
          <a:xfrm>
            <a:off x="1724760" y="696600"/>
            <a:ext cx="139356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Class Methods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34" name="Shape 2"/>
          <p:cNvSpPr/>
          <p:nvPr/>
        </p:nvSpPr>
        <p:spPr>
          <a:xfrm>
            <a:off x="285840" y="1000080"/>
            <a:ext cx="4199760" cy="244260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 3"/>
          <p:cNvSpPr/>
          <p:nvPr/>
        </p:nvSpPr>
        <p:spPr>
          <a:xfrm>
            <a:off x="392760" y="1398240"/>
            <a:ext cx="4056840" cy="16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From book_management.py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@classmethod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create_new_arrival(cls, isbn, title, author, publication_year):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shelf_location = "New Arrival - Front Desk"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is_available = True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cls(isbn, title, author, publication_year,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shelf_location, is_available)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Usage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new_book = LibraryBook.create_new_arrival(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"978-1234567890", "Python Advanced",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"Jane Smith", 2023)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6" name="Text 4"/>
          <p:cNvSpPr/>
          <p:nvPr/>
        </p:nvSpPr>
        <p:spPr>
          <a:xfrm>
            <a:off x="1694880" y="3539880"/>
            <a:ext cx="145296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Static Methods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37" name="Shape 5"/>
          <p:cNvSpPr/>
          <p:nvPr/>
        </p:nvSpPr>
        <p:spPr>
          <a:xfrm>
            <a:off x="285840" y="3843360"/>
            <a:ext cx="4199760" cy="27853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 6"/>
          <p:cNvSpPr/>
          <p:nvPr/>
        </p:nvSpPr>
        <p:spPr>
          <a:xfrm>
            <a:off x="392760" y="4275720"/>
            <a:ext cx="4056840" cy="19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From book_management.py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@staticmethod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isAntique(publicationYear):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if publicationYear &gt; 0: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currentYear = datetime.now().year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yearDifference = currentYear - publicationYear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if yearDifference &gt; 100: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True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False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else: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raise TypeError("enter value greater than zero")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Usage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is_antique = LibraryBook.isAntique(1900)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9" name="Text 7"/>
          <p:cNvSpPr/>
          <p:nvPr/>
        </p:nvSpPr>
        <p:spPr>
          <a:xfrm>
            <a:off x="6289920" y="696600"/>
            <a:ext cx="100656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Properties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40" name="Shape 8"/>
          <p:cNvSpPr/>
          <p:nvPr/>
        </p:nvSpPr>
        <p:spPr>
          <a:xfrm>
            <a:off x="4657680" y="1000080"/>
            <a:ext cx="4199760" cy="329976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Text 9"/>
          <p:cNvSpPr/>
          <p:nvPr/>
        </p:nvSpPr>
        <p:spPr>
          <a:xfrm>
            <a:off x="4764960" y="1483920"/>
            <a:ext cx="4056840" cy="23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@property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isAvailable(self):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self._isAvailable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@isAvailable.setter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set_isAvailable(self, isavailable):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if(isinstance(isavailable, bool)):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self._isAvailable = isavailable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else: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raise ValueError("the value is not a bool")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Usage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book = LibraryBook("978-1234567890", "Python Basics",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  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"John Doe", 2023, "A1", True)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print(book.isAvailable)  # Access like an attribute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book.set_isAvailable = False  # Set using the setter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2" name="Text 10"/>
          <p:cNvSpPr/>
          <p:nvPr/>
        </p:nvSpPr>
        <p:spPr>
          <a:xfrm>
            <a:off x="5524920" y="4397040"/>
            <a:ext cx="253656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Method Types Comparison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143" name="Image 1" descr="preencoded.png"/>
          <p:cNvPicPr/>
          <p:nvPr/>
        </p:nvPicPr>
        <p:blipFill>
          <a:blip r:embed="rId2"/>
          <a:stretch/>
        </p:blipFill>
        <p:spPr>
          <a:xfrm>
            <a:off x="4657680" y="4700520"/>
            <a:ext cx="4199760" cy="178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6885720"/>
          </a:xfrm>
          <a:prstGeom prst="rect">
            <a:avLst/>
          </a:prstGeom>
          <a:ln w="0">
            <a:noFill/>
          </a:ln>
        </p:spPr>
      </p:pic>
      <p:sp>
        <p:nvSpPr>
          <p:cNvPr id="145" name="Text 0"/>
          <p:cNvSpPr/>
          <p:nvPr/>
        </p:nvSpPr>
        <p:spPr>
          <a:xfrm>
            <a:off x="1307880" y="275040"/>
            <a:ext cx="659844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20" spc="-1" strike="noStrike">
                <a:solidFill>
                  <a:srgbClr val="306998"/>
                </a:solidFill>
                <a:latin typeface="Segoe UI"/>
                <a:ea typeface="Segoe UI"/>
              </a:rPr>
              <a:t>Advanced Data Structures &amp; Comprehensions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146" name="Text 1"/>
          <p:cNvSpPr/>
          <p:nvPr/>
        </p:nvSpPr>
        <p:spPr>
          <a:xfrm>
            <a:off x="1414440" y="696600"/>
            <a:ext cx="201384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List Comprehensions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47" name="Shape 2"/>
          <p:cNvSpPr/>
          <p:nvPr/>
        </p:nvSpPr>
        <p:spPr>
          <a:xfrm>
            <a:off x="285840" y="1000080"/>
            <a:ext cx="4199760" cy="20995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ext 3"/>
          <p:cNvSpPr/>
          <p:nvPr/>
        </p:nvSpPr>
        <p:spPr>
          <a:xfrm>
            <a:off x="392760" y="1364040"/>
            <a:ext cx="4056840" cy="13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Traditional way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squares = []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for x in range(10):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squares.append(x**2)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List comprehension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squares = [x**2 for x in range(10)]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With conditional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even_squares = [x**2 for x in range(10) if x % 2 == 0]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9" name="Text 4"/>
          <p:cNvSpPr/>
          <p:nvPr/>
        </p:nvSpPr>
        <p:spPr>
          <a:xfrm>
            <a:off x="1428840" y="3196800"/>
            <a:ext cx="198504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Set Comprehensions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50" name="Shape 5"/>
          <p:cNvSpPr/>
          <p:nvPr/>
        </p:nvSpPr>
        <p:spPr>
          <a:xfrm>
            <a:off x="285840" y="3500280"/>
            <a:ext cx="4199760" cy="141372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Text 6"/>
          <p:cNvSpPr/>
          <p:nvPr/>
        </p:nvSpPr>
        <p:spPr>
          <a:xfrm>
            <a:off x="392760" y="3795480"/>
            <a:ext cx="4056840" cy="82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Create a set of squares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square_set = {x**2 for x in range(10)}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With conditional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vowels = 'aeiou'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consonants = {c for c in 'python' if c not in vowels}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2" name="Text 7"/>
          <p:cNvSpPr/>
          <p:nvPr/>
        </p:nvSpPr>
        <p:spPr>
          <a:xfrm>
            <a:off x="5466240" y="696600"/>
            <a:ext cx="265392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Dictionary Comprehensions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53" name="Shape 8"/>
          <p:cNvSpPr/>
          <p:nvPr/>
        </p:nvSpPr>
        <p:spPr>
          <a:xfrm>
            <a:off x="4657680" y="1000080"/>
            <a:ext cx="4199760" cy="158508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Text 9"/>
          <p:cNvSpPr/>
          <p:nvPr/>
        </p:nvSpPr>
        <p:spPr>
          <a:xfrm>
            <a:off x="4764960" y="1312560"/>
            <a:ext cx="4056840" cy="96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Create a dictionary of squares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square_dict = {x: x**2 for x in range(5)}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print(square_dict)  # {0: 0, 1: 1, 2: 4, 3: 9, 4: 16}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From week_2.py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countDict = {word: words.count(word) for word in set(words) 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     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if word in words_to_find}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5" name="Text 10"/>
          <p:cNvSpPr/>
          <p:nvPr/>
        </p:nvSpPr>
        <p:spPr>
          <a:xfrm>
            <a:off x="5615640" y="2682720"/>
            <a:ext cx="235548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Comprehension Benefits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56" name="Text 11"/>
          <p:cNvSpPr/>
          <p:nvPr/>
        </p:nvSpPr>
        <p:spPr>
          <a:xfrm>
            <a:off x="5951160" y="3002760"/>
            <a:ext cx="1855440" cy="1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More concise and readable code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7" name="Text 12"/>
          <p:cNvSpPr/>
          <p:nvPr/>
        </p:nvSpPr>
        <p:spPr>
          <a:xfrm>
            <a:off x="5905440" y="3174120"/>
            <a:ext cx="1946880" cy="1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Often faster than traditional loops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8" name="Text 13"/>
          <p:cNvSpPr/>
          <p:nvPr/>
        </p:nvSpPr>
        <p:spPr>
          <a:xfrm>
            <a:off x="5663160" y="3345480"/>
            <a:ext cx="2431440" cy="1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Follows functional programming principles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9" name="Text 14"/>
          <p:cNvSpPr/>
          <p:nvPr/>
        </p:nvSpPr>
        <p:spPr>
          <a:xfrm>
            <a:off x="3390120" y="4922640"/>
            <a:ext cx="243468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Performance Comparison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160" name="Image 1" descr="preencoded.png"/>
          <p:cNvPicPr/>
          <p:nvPr/>
        </p:nvPicPr>
        <p:blipFill>
          <a:blip r:embed="rId2"/>
          <a:stretch/>
        </p:blipFill>
        <p:spPr>
          <a:xfrm>
            <a:off x="249480" y="5128920"/>
            <a:ext cx="857196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9143280" cy="6714360"/>
          </a:xfrm>
          <a:prstGeom prst="rect">
            <a:avLst/>
          </a:prstGeom>
          <a:ln w="0">
            <a:noFill/>
          </a:ln>
        </p:spPr>
      </p:pic>
      <p:sp>
        <p:nvSpPr>
          <p:cNvPr id="162" name="Text 0"/>
          <p:cNvSpPr/>
          <p:nvPr/>
        </p:nvSpPr>
        <p:spPr>
          <a:xfrm>
            <a:off x="2120400" y="275040"/>
            <a:ext cx="497376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20" spc="-1" strike="noStrike">
                <a:solidFill>
                  <a:srgbClr val="306998"/>
                </a:solidFill>
                <a:latin typeface="Segoe UI"/>
                <a:ea typeface="Segoe UI"/>
              </a:rPr>
              <a:t>Functional Programming Concepts</a:t>
            </a:r>
            <a:endParaRPr b="0" lang="en-US" sz="2020" spc="-1" strike="noStrike">
              <a:latin typeface="Arial"/>
            </a:endParaRPr>
          </a:p>
        </p:txBody>
      </p:sp>
      <p:sp>
        <p:nvSpPr>
          <p:cNvPr id="163" name="Text 1"/>
          <p:cNvSpPr/>
          <p:nvPr/>
        </p:nvSpPr>
        <p:spPr>
          <a:xfrm>
            <a:off x="1543320" y="696600"/>
            <a:ext cx="175644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Lambda Functions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64" name="Shape 2"/>
          <p:cNvSpPr/>
          <p:nvPr/>
        </p:nvSpPr>
        <p:spPr>
          <a:xfrm>
            <a:off x="285840" y="1000080"/>
            <a:ext cx="4199760" cy="261396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Text 3"/>
          <p:cNvSpPr/>
          <p:nvPr/>
        </p:nvSpPr>
        <p:spPr>
          <a:xfrm>
            <a:off x="392760" y="1415520"/>
            <a:ext cx="4056840" cy="17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Regular function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def add(x, y):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    </a:t>
            </a: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return x + 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Equivalent lambda function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add_lambda = lambda x, y: x + 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print(add(5, 3))       # 8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print(add_lambda(5, 3)) # 8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From week_2.py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filtered_word = lambda word: word.startswith(letter)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list_of_filtered_words = list(filter(filtered_word, words))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6" name="Text 4"/>
          <p:cNvSpPr/>
          <p:nvPr/>
        </p:nvSpPr>
        <p:spPr>
          <a:xfrm>
            <a:off x="1073160" y="3711240"/>
            <a:ext cx="269676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Common Lambda Use Cases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67" name="Text 5"/>
          <p:cNvSpPr/>
          <p:nvPr/>
        </p:nvSpPr>
        <p:spPr>
          <a:xfrm>
            <a:off x="1784160" y="4031280"/>
            <a:ext cx="1445400" cy="1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Sorting with custom keys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8" name="Text 6"/>
          <p:cNvSpPr/>
          <p:nvPr/>
        </p:nvSpPr>
        <p:spPr>
          <a:xfrm>
            <a:off x="1818360" y="4202640"/>
            <a:ext cx="1377000" cy="1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Short callback functions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9" name="Text 7"/>
          <p:cNvSpPr/>
          <p:nvPr/>
        </p:nvSpPr>
        <p:spPr>
          <a:xfrm>
            <a:off x="1346040" y="4374360"/>
            <a:ext cx="2321640" cy="1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Segoe UI"/>
                <a:ea typeface="Segoe UI"/>
              </a:rPr>
              <a:t>Function arguments to map/filter/reduce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70" name="Text 8"/>
          <p:cNvSpPr/>
          <p:nvPr/>
        </p:nvSpPr>
        <p:spPr>
          <a:xfrm>
            <a:off x="6143760" y="696600"/>
            <a:ext cx="129924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Map Function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71" name="Shape 9"/>
          <p:cNvSpPr/>
          <p:nvPr/>
        </p:nvSpPr>
        <p:spPr>
          <a:xfrm>
            <a:off x="4657680" y="1000080"/>
            <a:ext cx="4199760" cy="158508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 10"/>
          <p:cNvSpPr/>
          <p:nvPr/>
        </p:nvSpPr>
        <p:spPr>
          <a:xfrm>
            <a:off x="4764960" y="1312560"/>
            <a:ext cx="4056840" cy="96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Convert temperatures from Celsius to Fahrenheit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celsius = [0, 10, 20, 30, 40]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fahrenheit = list(map(lambda c: (c * 9/5) + 32, celsius))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print(fahrenheit)  # [32.0, 50.0, 68.0, 86.0, 104.0]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From week_2.py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lower_word_list = list(map(lambda word: word.lower(), words))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73" name="Text 11"/>
          <p:cNvSpPr/>
          <p:nvPr/>
        </p:nvSpPr>
        <p:spPr>
          <a:xfrm>
            <a:off x="6089760" y="2682720"/>
            <a:ext cx="140724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Filter Function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74" name="Shape 12"/>
          <p:cNvSpPr/>
          <p:nvPr/>
        </p:nvSpPr>
        <p:spPr>
          <a:xfrm>
            <a:off x="4657680" y="2986200"/>
            <a:ext cx="4199760" cy="1756800"/>
          </a:xfrm>
          <a:prstGeom prst="rect">
            <a:avLst/>
          </a:prstGeom>
          <a:solidFill>
            <a:srgbClr val="f5f5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Text 13"/>
          <p:cNvSpPr/>
          <p:nvPr/>
        </p:nvSpPr>
        <p:spPr>
          <a:xfrm>
            <a:off x="4764960" y="3315240"/>
            <a:ext cx="4056840" cy="109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Get only even numbers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numbers = [1, 2, 3, 4, 5, 6, 7, 8, 9, 10]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even_numbers = list(filter(lambda x: x % 2 == 0, numbers))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print(even_numbers)  # [2, 4, 6, 8, 10]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# From week_2.py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filtered_word = lambda word: word.startswith(letter)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333333"/>
                </a:solidFill>
                <a:latin typeface="ui-monospace"/>
                <a:ea typeface="ui-monospace"/>
              </a:rPr>
              <a:t>list_of_filtered_words = list(filter(filtered_word, words))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76" name="Text 14"/>
          <p:cNvSpPr/>
          <p:nvPr/>
        </p:nvSpPr>
        <p:spPr>
          <a:xfrm>
            <a:off x="2817720" y="4868640"/>
            <a:ext cx="3579120" cy="20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350" spc="-1" strike="noStrike">
                <a:solidFill>
                  <a:srgbClr val="306998"/>
                </a:solidFill>
                <a:latin typeface="Segoe UI"/>
                <a:ea typeface="Segoe UI"/>
              </a:rPr>
              <a:t>Functional vs Imperative Approaches</a:t>
            </a:r>
            <a:endParaRPr b="0" lang="en-US" sz="1350" spc="-1" strike="noStrike">
              <a:latin typeface="Arial"/>
            </a:endParaRPr>
          </a:p>
        </p:txBody>
      </p:sp>
      <p:pic>
        <p:nvPicPr>
          <p:cNvPr id="177" name="Image 1" descr="preencoded.png"/>
          <p:cNvPicPr/>
          <p:nvPr/>
        </p:nvPicPr>
        <p:blipFill>
          <a:blip r:embed="rId2"/>
          <a:stretch/>
        </p:blipFill>
        <p:spPr>
          <a:xfrm>
            <a:off x="285840" y="5143680"/>
            <a:ext cx="8571960" cy="12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11622</Words>
  <Paragraphs>634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2025-07-01T06:01:48Z</dcterms:created>
  <dc:creator>PptxGenJS</dc:creator>
  <dc:description/>
  <dc:language>en-US</dc:language>
  <cp:lastModifiedBy/>
  <dcterms:modified xsi:type="dcterms:W3CDTF">2025-07-01T22:58:15Z</dcterms:modified>
  <cp:revision>9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  <property fmtid="{D5CDD505-2E9C-101B-9397-08002B2CF9AE}" pid="3" name="Notes">
    <vt:i4>15</vt:i4>
  </property>
  <property fmtid="{D5CDD505-2E9C-101B-9397-08002B2CF9AE}" pid="4" name="PresentationFormat">
    <vt:lpwstr>On-screen Show (16:9)</vt:lpwstr>
  </property>
  <property fmtid="{D5CDD505-2E9C-101B-9397-08002B2CF9AE}" pid="5" name="Slides">
    <vt:i4>15</vt:i4>
  </property>
</Properties>
</file>