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75" r:id="rId8"/>
    <p:sldId id="273" r:id="rId9"/>
    <p:sldId id="260" r:id="rId10"/>
    <p:sldId id="270" r:id="rId11"/>
    <p:sldId id="272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6395" autoAdjust="0"/>
  </p:normalViewPr>
  <p:slideViewPr>
    <p:cSldViewPr snapToGrid="0" showGuides="1">
      <p:cViewPr varScale="1">
        <p:scale>
          <a:sx n="86" d="100"/>
          <a:sy n="86" d="100"/>
        </p:scale>
        <p:origin x="557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16F88A-1F88-4239-87EF-52B0472B12BA}" type="datetime1">
              <a:rPr lang="es-ES" smtClean="0"/>
              <a:t>30/09/2020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E54B2-6DCF-4226-8291-422D9D9BECF1}" type="datetime1">
              <a:rPr lang="es-ES" smtClean="0"/>
              <a:pPr/>
              <a:t>30/09/2020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898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1750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677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6935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8680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218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es-ES" noProof="0" dirty="0"/>
              <a:t>PRESENTACIÓN</a:t>
            </a:r>
            <a:br>
              <a:rPr lang="es-ES" noProof="0" dirty="0"/>
            </a:br>
            <a:r>
              <a:rPr lang="es-ES" noProof="0" dirty="0"/>
              <a:t>TÍTULO    </a:t>
            </a:r>
          </a:p>
        </p:txBody>
      </p:sp>
      <p:sp>
        <p:nvSpPr>
          <p:cNvPr id="23" name="Marcador de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Mes</a:t>
            </a:r>
            <a:br>
              <a:rPr lang="es-ES" noProof="0" dirty="0"/>
            </a:br>
            <a:r>
              <a:rPr lang="es-ES" noProof="0" dirty="0"/>
              <a:t>20XX</a:t>
            </a: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6" name="Marcador de texto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es-ES" noProof="0" dirty="0"/>
              <a:t>Presentación</a:t>
            </a:r>
            <a:br>
              <a:rPr lang="es-ES" noProof="0" dirty="0"/>
            </a:br>
            <a:r>
              <a:rPr lang="es-ES" noProof="0" dirty="0"/>
              <a:t>Consigna</a:t>
            </a:r>
          </a:p>
        </p:txBody>
      </p:sp>
      <p:sp>
        <p:nvSpPr>
          <p:cNvPr id="40" name="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2" name="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dirty="0"/>
              <a:t>¡GRACIAS!</a:t>
            </a: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Marcador de texto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Sergio Valladares</a:t>
            </a:r>
          </a:p>
        </p:txBody>
      </p:sp>
      <p:sp>
        <p:nvSpPr>
          <p:cNvPr id="20" name="Marcador de texto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Teléfono:</a:t>
            </a:r>
          </a:p>
        </p:txBody>
      </p:sp>
      <p:sp>
        <p:nvSpPr>
          <p:cNvPr id="21" name="Marcador de texto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678 555-0128</a:t>
            </a:r>
          </a:p>
        </p:txBody>
      </p:sp>
      <p:sp>
        <p:nvSpPr>
          <p:cNvPr id="22" name="Marcador de texto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Correo electrónico:</a:t>
            </a:r>
          </a:p>
        </p:txBody>
      </p:sp>
      <p:sp>
        <p:nvSpPr>
          <p:cNvPr id="23" name="Marcador de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 dirty="0"/>
              <a:t>BERGQVIST@EXAMPLE.COM</a:t>
            </a:r>
          </a:p>
        </p:txBody>
      </p:sp>
      <p:sp>
        <p:nvSpPr>
          <p:cNvPr id="3" name="Gráfico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592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es-ES" noProof="0" dirty="0"/>
              <a:t>PRESENTACIÓN</a:t>
            </a:r>
            <a:br>
              <a:rPr lang="es-ES" noProof="0" dirty="0"/>
            </a:br>
            <a:r>
              <a:rPr lang="es-ES" noProof="0" dirty="0"/>
              <a:t>TÍTULO    </a:t>
            </a: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0" name="Gráfico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2" name="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5" name="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es-ES" noProof="0" dirty="0"/>
              <a:t>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4" name="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DD.MM.20XX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7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5816818"/>
            <a:ext cx="2743200" cy="365125"/>
          </a:xfrm>
        </p:spPr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posición de contenido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1" name="Marcador de posición de texto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contenido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contenido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Marcador de posición de imagen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" name="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ipse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" name="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posición de contenido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Gráfico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408000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noProof="0" dirty="0"/>
              <a:t>DD.MM.20XX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5" name="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es-ES" noProof="0" dirty="0"/>
              <a:t>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4" name="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5724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Gráfico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dirty="0"/>
              <a:t>DISEÑO DE TEXTO 02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Gráfico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28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dirty="0"/>
              <a:t>DISEÑO DE TEXTO 02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8" name="Marcador de texto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 dirty="0"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texto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32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es-ES" noProof="0" dirty="0"/>
              <a:t>COMPARACIÓN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TÍTULO DE LA SECCIÓN 1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Gráfico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TÍTULO DE LA SECCIÓN 2</a:t>
            </a:r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9" name="Gráfico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es-ES" noProof="0" dirty="0"/>
              <a:t>DIAPOSITIVA CON GRÁFICO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30 %</a:t>
            </a:r>
          </a:p>
        </p:txBody>
      </p:sp>
      <p:sp>
        <p:nvSpPr>
          <p:cNvPr id="30" name="Marcador de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10 %</a:t>
            </a:r>
          </a:p>
        </p:txBody>
      </p:sp>
      <p:sp>
        <p:nvSpPr>
          <p:cNvPr id="25" name="Marcador de texto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25 %</a:t>
            </a:r>
          </a:p>
        </p:txBody>
      </p:sp>
      <p:sp>
        <p:nvSpPr>
          <p:cNvPr id="29" name="Marcador de texto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32" name="Marcador de texto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10 %</a:t>
            </a:r>
          </a:p>
        </p:txBody>
      </p:sp>
      <p:sp>
        <p:nvSpPr>
          <p:cNvPr id="33" name="Marcador de texto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20 %</a:t>
            </a:r>
          </a:p>
        </p:txBody>
      </p:sp>
      <p:sp>
        <p:nvSpPr>
          <p:cNvPr id="36" name="Marcador de texto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38" name="Marcador de texto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5 %</a:t>
            </a:r>
          </a:p>
        </p:txBody>
      </p:sp>
      <p:sp>
        <p:nvSpPr>
          <p:cNvPr id="39" name="Marcador de texto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Título de la categoría</a:t>
            </a:r>
          </a:p>
        </p:txBody>
      </p:sp>
      <p:sp>
        <p:nvSpPr>
          <p:cNvPr id="19" name="Marcador de posición de gráfico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  <a:endParaRPr lang="es-ES" noProof="0" dirty="0"/>
          </a:p>
        </p:txBody>
      </p:sp>
      <p:grpSp>
        <p:nvGrpSpPr>
          <p:cNvPr id="41" name="Gráfico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Gráfico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8" y="2267879"/>
            <a:ext cx="3672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lipse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3" name="Gráfico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posición de tabla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tabla</a:t>
            </a:r>
            <a:endParaRPr lang="es-ES" noProof="0" dirty="0"/>
          </a:p>
        </p:txBody>
      </p:sp>
      <p:grpSp>
        <p:nvGrpSpPr>
          <p:cNvPr id="45" name="Gráfico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Gráfico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36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es-ES" noProof="0" dirty="0"/>
              <a:t>DIAPOSITIVA DE TABLA</a:t>
            </a:r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rcador de posición de imagen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Gráfico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IMAGEN GRANDE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1" name="Marcador de texto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orma libre: Forma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2" name="Forma libre: Forma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Gráfico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8" name="Marcador de posición de elemento multimedia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medios</a:t>
            </a:r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 dirty="0"/>
          </a:p>
        </p:txBody>
      </p:sp>
      <p:sp>
        <p:nvSpPr>
          <p:cNvPr id="19" name="Título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4" name="Forma libre: Forma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DD.MM.20XX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s-ES/article/edit-a-presentation-ff353d37-742a-4aa8-8bdd-6b1f488127a2?ui=es-ES&amp;rs=es-ES&amp;ad=ES" TargetMode="External"/><Relationship Id="rId7" Type="http://schemas.openxmlformats.org/officeDocument/2006/relationships/hyperlink" Target="https://www.tamps.cinvestav.mx/~hmarin/Mineria/EC2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bookdown.org/content/2274/metodos-de-clasificacion.html#introduccion" TargetMode="External"/><Relationship Id="rId5" Type="http://schemas.openxmlformats.org/officeDocument/2006/relationships/hyperlink" Target="http://exa.unne.edu.ar/depar/areas/informatica/dad/BDII/Presentaciones_Proyector/Mineria_de_Datos_Tecnicas_Descriptivas_y_Predictivas_de_Clasificacion.pdf" TargetMode="External"/><Relationship Id="rId4" Type="http://schemas.openxmlformats.org/officeDocument/2006/relationships/hyperlink" Target="http://ceaa.espoch.edu.ec:8080/revista.perfiles/Articulos/Perfiles20Art13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772" y="948457"/>
            <a:ext cx="9144000" cy="655621"/>
          </a:xfrm>
        </p:spPr>
        <p:txBody>
          <a:bodyPr rtlCol="0"/>
          <a:lstStyle/>
          <a:p>
            <a:pPr rtl="0"/>
            <a:r>
              <a:rPr lang="es-ES" dirty="0"/>
              <a:t>Método Clasificación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Minería de datos del grupo 02.</a:t>
            </a:r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262D17B0-1557-47A2-A8D6-91730FF9DB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023" t="12915" r="70"/>
          <a:stretch/>
        </p:blipFill>
        <p:spPr>
          <a:xfrm>
            <a:off x="912412" y="2373273"/>
            <a:ext cx="11271651" cy="2549580"/>
          </a:xfrm>
        </p:spPr>
      </p:pic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1B906A6D-64CC-4021-B842-B0B179A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08" y="5473020"/>
            <a:ext cx="10223350" cy="1151999"/>
          </a:xfrm>
        </p:spPr>
        <p:txBody>
          <a:bodyPr numCol="2" rtlCol="0"/>
          <a:lstStyle/>
          <a:p>
            <a:pPr rtl="0"/>
            <a:r>
              <a:rPr lang="da-DK" sz="1800" b="1" dirty="0">
                <a:solidFill>
                  <a:schemeClr val="bg1"/>
                </a:solidFill>
              </a:rPr>
              <a:t>Equipo:</a:t>
            </a:r>
          </a:p>
          <a:p>
            <a:pPr rtl="0"/>
            <a:r>
              <a:rPr lang="da-DK" sz="1800" b="1" dirty="0">
                <a:solidFill>
                  <a:schemeClr val="bg1"/>
                </a:solidFill>
              </a:rPr>
              <a:t>Andre Damián Valdes Vázquez 1887881</a:t>
            </a:r>
          </a:p>
          <a:p>
            <a:pPr rtl="0"/>
            <a:r>
              <a:rPr lang="es-ES" sz="1800" b="1" dirty="0">
                <a:solidFill>
                  <a:schemeClr val="bg1"/>
                </a:solidFill>
              </a:rPr>
              <a:t>Rafael Hernan Elizondo Aranda 1887942</a:t>
            </a:r>
          </a:p>
          <a:p>
            <a:pPr rtl="0"/>
            <a:r>
              <a:rPr lang="es-ES" sz="1800" b="1" dirty="0">
                <a:solidFill>
                  <a:schemeClr val="bg1"/>
                </a:solidFill>
              </a:rPr>
              <a:t>Jose Ignacio Contreras Ruiz 1887848</a:t>
            </a:r>
          </a:p>
          <a:p>
            <a:pPr rtl="0"/>
            <a:r>
              <a:rPr lang="es-MX" sz="1800" b="1" dirty="0">
                <a:solidFill>
                  <a:schemeClr val="bg1"/>
                </a:solidFill>
              </a:rPr>
              <a:t>Kevin Franco González González 1805425</a:t>
            </a:r>
          </a:p>
          <a:p>
            <a:pPr rtl="0"/>
            <a:r>
              <a:rPr lang="es-ES" sz="1800" b="1" dirty="0">
                <a:solidFill>
                  <a:schemeClr val="bg1"/>
                </a:solidFill>
              </a:rPr>
              <a:t>Daniela Monserrat Sanabria Martinez 1563836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1</a:t>
            </a:fld>
            <a:endParaRPr lang="es-ES" dirty="0"/>
          </a:p>
        </p:txBody>
      </p:sp>
      <p:pic>
        <p:nvPicPr>
          <p:cNvPr id="1026" name="Picture 2" descr="Universidad Autónoma de Nuevo León">
            <a:extLst>
              <a:ext uri="{FF2B5EF4-FFF2-40B4-BE49-F238E27FC236}">
                <a16:creationId xmlns:a16="http://schemas.microsoft.com/office/drawing/2014/main" id="{11302310-772F-4DB7-877F-7A0CD9B0C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" y="2557"/>
            <a:ext cx="115200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ienvenido a FCFM | FCFM">
            <a:extLst>
              <a:ext uri="{FF2B5EF4-FFF2-40B4-BE49-F238E27FC236}">
                <a16:creationId xmlns:a16="http://schemas.microsoft.com/office/drawing/2014/main" id="{5982A656-2DF1-4500-ABBC-FD0ED1030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33" b="89700" l="9961" r="97852">
                        <a14:foregroundMark x1="94336" y1="38627" x2="94336" y2="38627"/>
                        <a14:foregroundMark x1="97852" y1="39914" x2="97852" y2="39914"/>
                        <a14:foregroundMark x1="79102" y1="3433" x2="79102" y2="34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043" b="17606"/>
          <a:stretch/>
        </p:blipFill>
        <p:spPr bwMode="auto">
          <a:xfrm>
            <a:off x="11043895" y="15808"/>
            <a:ext cx="1135434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-222" r="222"/>
          <a:stretch/>
        </p:blipFill>
        <p:spPr>
          <a:xfrm>
            <a:off x="1382821" y="0"/>
            <a:ext cx="3908793" cy="565633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46550"/>
            <a:ext cx="4503295" cy="782638"/>
          </a:xfrm>
        </p:spPr>
        <p:txBody>
          <a:bodyPr rtlCol="0">
            <a:normAutofit/>
          </a:bodyPr>
          <a:lstStyle/>
          <a:p>
            <a:pPr rtl="0"/>
            <a:r>
              <a:rPr lang="es-ES" sz="3500" dirty="0"/>
              <a:t>Clasificación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0023" y="2233834"/>
            <a:ext cx="4548187" cy="3078338"/>
          </a:xfrm>
        </p:spPr>
        <p:txBody>
          <a:bodyPr rtlCol="0">
            <a:normAutofit/>
          </a:bodyPr>
          <a:lstStyle/>
          <a:p>
            <a:pPr rtl="0"/>
            <a:r>
              <a:rPr lang="es-MX" sz="2400" dirty="0">
                <a:solidFill>
                  <a:schemeClr val="bg1"/>
                </a:solidFill>
              </a:rPr>
              <a:t>La clasificación es la técnica de minería de datos más comúnmente aplicada, que organiza o mapea un conjunto de atributos por clase dependiendo de sus características.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11570" b="-2"/>
          <a:stretch/>
        </p:blipFill>
        <p:spPr>
          <a:xfrm>
            <a:off x="5775856" y="532519"/>
            <a:ext cx="6416144" cy="4534825"/>
          </a:xfrm>
          <a:noFill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495E168-DA5E-4888-8D8A-92B118324C14}" type="slidenum">
              <a:rPr lang="es-ES" smtClean="0"/>
              <a:pPr rtl="0">
                <a:spcAft>
                  <a:spcPts val="600"/>
                </a:spcAft>
              </a:pPr>
              <a:t>3</a:t>
            </a:fld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>
            <a:normAutofit/>
          </a:bodyPr>
          <a:lstStyle/>
          <a:p>
            <a:pPr rtl="0"/>
            <a:r>
              <a:rPr lang="es-MX"/>
              <a:t>¿Para que puede funcionar?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3045813"/>
            <a:ext cx="3932237" cy="3512287"/>
          </a:xfrm>
        </p:spPr>
        <p:txBody>
          <a:bodyPr rtlCol="0">
            <a:normAutofit/>
          </a:bodyPr>
          <a:lstStyle/>
          <a:p>
            <a:pPr rtl="0"/>
            <a:r>
              <a:rPr lang="es-MX" sz="2400" b="1" dirty="0">
                <a:solidFill>
                  <a:schemeClr val="bg1"/>
                </a:solidFill>
              </a:rPr>
              <a:t>Se entrena (estima) un modelo usando los datos recolectados para hacer predicciones futuras.</a:t>
            </a:r>
            <a:endParaRPr lang="es-E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4D3640E-1392-4DE3-AB79-7359AAED2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59" y="990600"/>
            <a:ext cx="1003908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7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83EA34-914D-4D9F-9F8C-1E2D04A4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s-ES" noProof="0" smtClean="0"/>
              <a:t>5</a:t>
            </a:fld>
            <a:endParaRPr lang="es-ES" noProof="0" dirty="0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6F5CC52E-E783-4185-9102-8BD308008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buNone/>
            </a:pPr>
            <a:r>
              <a:rPr lang="es-MX" sz="2000" b="1" dirty="0">
                <a:solidFill>
                  <a:schemeClr val="bg1"/>
                </a:solidFill>
              </a:rPr>
              <a:t>Hablaremos de algunas de las siguientes técnicas de clasificación:</a:t>
            </a:r>
          </a:p>
          <a:p>
            <a:pPr rtl="0"/>
            <a:endParaRPr lang="es-MX" sz="2000" b="1" dirty="0">
              <a:solidFill>
                <a:schemeClr val="bg1"/>
              </a:solidFill>
            </a:endParaRPr>
          </a:p>
          <a:p>
            <a:pPr rtl="0"/>
            <a:r>
              <a:rPr lang="es-MX" sz="2000" b="1" dirty="0">
                <a:solidFill>
                  <a:schemeClr val="bg1"/>
                </a:solidFill>
              </a:rPr>
              <a:t>Clasificación por inducción de árbol de decisión</a:t>
            </a:r>
          </a:p>
          <a:p>
            <a:pPr marL="0" indent="0" rtl="0">
              <a:buNone/>
            </a:pPr>
            <a:endParaRPr lang="es-MX" sz="2000" b="1" dirty="0">
              <a:solidFill>
                <a:schemeClr val="bg1"/>
              </a:solidFill>
            </a:endParaRPr>
          </a:p>
          <a:p>
            <a:pPr rtl="0"/>
            <a:r>
              <a:rPr lang="es-MX" sz="2000" b="1" dirty="0">
                <a:solidFill>
                  <a:schemeClr val="bg1"/>
                </a:solidFill>
              </a:rPr>
              <a:t>Clasificación Bayesiana</a:t>
            </a:r>
          </a:p>
          <a:p>
            <a:pPr marL="0" indent="0" rtl="0">
              <a:buNone/>
            </a:pPr>
            <a:endParaRPr lang="es-MX" sz="2000" b="1" dirty="0">
              <a:solidFill>
                <a:schemeClr val="bg1"/>
              </a:solidFill>
            </a:endParaRPr>
          </a:p>
          <a:p>
            <a:pPr rtl="0"/>
            <a:r>
              <a:rPr lang="es-MX" sz="2000" b="1" dirty="0">
                <a:solidFill>
                  <a:schemeClr val="bg1"/>
                </a:solidFill>
              </a:rPr>
              <a:t>Redes neuronales</a:t>
            </a:r>
          </a:p>
          <a:p>
            <a:pPr marL="0" indent="0" rtl="0">
              <a:buNone/>
            </a:pPr>
            <a:endParaRPr lang="es-MX" sz="2000" b="1" dirty="0">
              <a:solidFill>
                <a:schemeClr val="bg1"/>
              </a:solidFill>
            </a:endParaRPr>
          </a:p>
          <a:p>
            <a:pPr rtl="0"/>
            <a:r>
              <a:rPr lang="es-MX" sz="2000" b="1" dirty="0" err="1">
                <a:solidFill>
                  <a:schemeClr val="bg1"/>
                </a:solidFill>
              </a:rPr>
              <a:t>Support</a:t>
            </a:r>
            <a:r>
              <a:rPr lang="es-MX" sz="2000" b="1" dirty="0">
                <a:solidFill>
                  <a:schemeClr val="bg1"/>
                </a:solidFill>
              </a:rPr>
              <a:t> Vector Machines (SVM)</a:t>
            </a:r>
          </a:p>
          <a:p>
            <a:pPr marL="0" indent="0" rtl="0">
              <a:buNone/>
            </a:pPr>
            <a:endParaRPr lang="es-MX" sz="2000" b="1" dirty="0">
              <a:solidFill>
                <a:schemeClr val="bg1"/>
              </a:solidFill>
            </a:endParaRPr>
          </a:p>
          <a:p>
            <a:pPr rtl="0"/>
            <a:r>
              <a:rPr lang="es-MX" sz="2000" b="1" dirty="0">
                <a:solidFill>
                  <a:schemeClr val="bg1"/>
                </a:solidFill>
              </a:rPr>
              <a:t>Clasificación basada en asociaciones</a:t>
            </a:r>
          </a:p>
          <a:p>
            <a:endParaRPr lang="es-MX" dirty="0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47862DA2-2F06-4149-8AE4-27EDBA6C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Técnicas de Clasificación</a:t>
            </a:r>
          </a:p>
        </p:txBody>
      </p:sp>
      <p:pic>
        <p:nvPicPr>
          <p:cNvPr id="7170" name="Picture 2" descr="Y si el algoritmo se equivoca, ¿a quién reclamo? - Gente Saludable">
            <a:extLst>
              <a:ext uri="{FF2B5EF4-FFF2-40B4-BE49-F238E27FC236}">
                <a16:creationId xmlns:a16="http://schemas.microsoft.com/office/drawing/2014/main" id="{DD160F52-015F-42DF-BB36-B1CA35631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49"/>
          <a:stretch/>
        </p:blipFill>
        <p:spPr bwMode="auto">
          <a:xfrm>
            <a:off x="5363459" y="2915478"/>
            <a:ext cx="6627132" cy="252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5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Marcador de posición de gráfico 20" descr="Gráfico circular">
            <a:extLst>
              <a:ext uri="{FF2B5EF4-FFF2-40B4-BE49-F238E27FC236}">
                <a16:creationId xmlns:a16="http://schemas.microsoft.com/office/drawing/2014/main" id="{093B88E5-E854-483F-A761-6A39AF1AE58A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542882085"/>
              </p:ext>
            </p:extLst>
          </p:nvPr>
        </p:nvGraphicFramePr>
        <p:xfrm>
          <a:off x="798795" y="1087668"/>
          <a:ext cx="4509470" cy="4594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BFDBF9-B20C-4919-9CE3-90C6CDC85B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1603375"/>
          </a:xfrm>
        </p:spPr>
        <p:txBody>
          <a:bodyPr rtlCol="0"/>
          <a:lstStyle/>
          <a:p>
            <a:pPr rtl="0"/>
            <a:r>
              <a:rPr lang="es-MX" sz="2000" dirty="0"/>
              <a:t>Trabajan directamente con números y</a:t>
            </a:r>
          </a:p>
          <a:p>
            <a:pPr rtl="0"/>
            <a:r>
              <a:rPr lang="es-MX" sz="2000" dirty="0"/>
              <a:t>en caso de que se desee trabajar con datos nominales, estos</a:t>
            </a:r>
          </a:p>
          <a:p>
            <a:pPr rtl="0"/>
            <a:r>
              <a:rPr lang="es-MX" sz="2000" dirty="0"/>
              <a:t>deben enumerarse.</a:t>
            </a:r>
            <a:endParaRPr lang="es-ES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t>6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753" y="943275"/>
            <a:ext cx="4395258" cy="1246469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Redes Neuronales</a:t>
            </a:r>
          </a:p>
        </p:txBody>
      </p:sp>
      <p:sp>
        <p:nvSpPr>
          <p:cNvPr id="49" name="Marcador de contenido 12">
            <a:extLst>
              <a:ext uri="{FF2B5EF4-FFF2-40B4-BE49-F238E27FC236}">
                <a16:creationId xmlns:a16="http://schemas.microsoft.com/office/drawing/2014/main" id="{B4B9B65C-FA3C-43D7-996B-3B65005E20EB}"/>
              </a:ext>
            </a:extLst>
          </p:cNvPr>
          <p:cNvSpPr txBox="1">
            <a:spLocks/>
          </p:cNvSpPr>
          <p:nvPr/>
        </p:nvSpPr>
        <p:spPr>
          <a:xfrm>
            <a:off x="5479077" y="4132251"/>
            <a:ext cx="6045537" cy="20496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b="1" dirty="0">
                <a:solidFill>
                  <a:schemeClr val="bg1"/>
                </a:solidFill>
              </a:rPr>
              <a:t>Se usan en Clasificación, Agrupamiento, Regresión</a:t>
            </a:r>
          </a:p>
          <a:p>
            <a:r>
              <a:rPr lang="es-MX" sz="2000" b="1" dirty="0">
                <a:solidFill>
                  <a:schemeClr val="bg1"/>
                </a:solidFill>
              </a:rPr>
              <a:t>Las redes neuronales consisten generalmente de tres capas: de entrada, oculta y de salida.</a:t>
            </a:r>
          </a:p>
          <a:p>
            <a:r>
              <a:rPr lang="es-MX" sz="2000" b="1" dirty="0">
                <a:solidFill>
                  <a:schemeClr val="bg1"/>
                </a:solidFill>
              </a:rPr>
              <a:t> Internamente pueden verse como una grafica dirigida. 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146" name="Picture 2" descr="Qué son las redes neuronales y sus funciones | ATRIA Innovation">
            <a:extLst>
              <a:ext uri="{FF2B5EF4-FFF2-40B4-BE49-F238E27FC236}">
                <a16:creationId xmlns:a16="http://schemas.microsoft.com/office/drawing/2014/main" id="{57964B75-B922-4B64-9859-9D9423A27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0"/>
          <a:stretch/>
        </p:blipFill>
        <p:spPr bwMode="auto">
          <a:xfrm>
            <a:off x="77339" y="1485572"/>
            <a:ext cx="5401738" cy="379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4" y="1799923"/>
            <a:ext cx="4091560" cy="1049527"/>
          </a:xfrm>
        </p:spPr>
        <p:txBody>
          <a:bodyPr rtlCol="0">
            <a:noAutofit/>
          </a:bodyPr>
          <a:lstStyle/>
          <a:p>
            <a:pPr rtl="0"/>
            <a:r>
              <a:rPr lang="es-ES" sz="3500" dirty="0"/>
              <a:t>Árbol de Decisión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546E56-D449-4019-86AD-4F0D3A147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773" y="3399834"/>
            <a:ext cx="6630324" cy="1603375"/>
          </a:xfrm>
        </p:spPr>
        <p:txBody>
          <a:bodyPr rtlCol="0"/>
          <a:lstStyle/>
          <a:p>
            <a:pPr rtl="0"/>
            <a:r>
              <a:rPr lang="es-MX" sz="2000" dirty="0"/>
              <a:t>Son una serie de condiciones organizadas en forma jerárquica, a modo de árbol. Útiles para problemas que mezclen datos categóricos y numéricos. • Útiles en Clasificación, Agrupamiento, Regresión</a:t>
            </a:r>
            <a:endParaRPr lang="es-ES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t>7</a:t>
            </a:fld>
            <a:endParaRPr lang="es-ES" dirty="0"/>
          </a:p>
        </p:txBody>
      </p:sp>
      <p:sp>
        <p:nvSpPr>
          <p:cNvPr id="12" name="Marcador de contenido 12">
            <a:extLst>
              <a:ext uri="{FF2B5EF4-FFF2-40B4-BE49-F238E27FC236}">
                <a16:creationId xmlns:a16="http://schemas.microsoft.com/office/drawing/2014/main" id="{B82C033D-2F94-480F-B034-8E25F7CBA2A6}"/>
              </a:ext>
            </a:extLst>
          </p:cNvPr>
          <p:cNvSpPr txBox="1">
            <a:spLocks/>
          </p:cNvSpPr>
          <p:nvPr/>
        </p:nvSpPr>
        <p:spPr>
          <a:xfrm>
            <a:off x="324773" y="5015131"/>
            <a:ext cx="6924165" cy="1603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b="1" dirty="0">
                <a:solidFill>
                  <a:schemeClr val="bg1"/>
                </a:solidFill>
              </a:rPr>
              <a:t>Problemas con la inducción de reglas: </a:t>
            </a:r>
          </a:p>
          <a:p>
            <a:pPr marL="0" indent="0">
              <a:buNone/>
            </a:pPr>
            <a:r>
              <a:rPr lang="es-MX" sz="2000" b="1" dirty="0">
                <a:solidFill>
                  <a:schemeClr val="bg1"/>
                </a:solidFill>
              </a:rPr>
              <a:t>• Las reglas no necesariamente forman un árbol.</a:t>
            </a:r>
          </a:p>
          <a:p>
            <a:pPr marL="0" indent="0">
              <a:buNone/>
            </a:pPr>
            <a:r>
              <a:rPr lang="es-MX" sz="2000" b="1" dirty="0">
                <a:solidFill>
                  <a:schemeClr val="bg1"/>
                </a:solidFill>
              </a:rPr>
              <a:t> • Las reglas pueden no cubrir todas las posibilidades. </a:t>
            </a:r>
          </a:p>
          <a:p>
            <a:pPr marL="0" indent="0">
              <a:buNone/>
            </a:pPr>
            <a:r>
              <a:rPr lang="es-MX" sz="2000" b="1" dirty="0">
                <a:solidFill>
                  <a:schemeClr val="bg1"/>
                </a:solidFill>
              </a:rPr>
              <a:t>• Las reglas pueden entrar en conflicto.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19F2980-E126-4D3E-81D1-098C8BA65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818" y="2185811"/>
            <a:ext cx="4715053" cy="303110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1754E69-53A2-4AE6-BEB7-4683D132A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498" y="583826"/>
            <a:ext cx="663032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Referencias:</a:t>
            </a:r>
          </a:p>
        </p:txBody>
      </p:sp>
      <p:sp>
        <p:nvSpPr>
          <p:cNvPr id="8" name="Cuadro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954156" y="2459504"/>
            <a:ext cx="102041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2000" u="sng" dirty="0">
                <a:solidFill>
                  <a:srgbClr val="0070C0"/>
                </a:solidFill>
                <a:hlinkClick r:id="rId4"/>
              </a:rPr>
              <a:t>http://ceaa.espoch.edu.ec:8080/revista.perfiles/Articulos/Perfiles20Art13.pdf</a:t>
            </a:r>
            <a:endParaRPr lang="es-ES" sz="2000" u="sng" dirty="0">
              <a:solidFill>
                <a:srgbClr val="0070C0"/>
              </a:solidFill>
            </a:endParaRPr>
          </a:p>
          <a:p>
            <a:pPr algn="ctr" rtl="0"/>
            <a:endParaRPr lang="es-ES" sz="2000" u="sng" dirty="0">
              <a:solidFill>
                <a:srgbClr val="0070C0"/>
              </a:solidFill>
            </a:endParaRPr>
          </a:p>
          <a:p>
            <a:pPr algn="ctr" rtl="0"/>
            <a:r>
              <a:rPr lang="es-ES" sz="2000" u="sng" dirty="0">
                <a:solidFill>
                  <a:srgbClr val="0070C0"/>
                </a:solidFill>
                <a:hlinkClick r:id="rId5"/>
              </a:rPr>
              <a:t>http://exa.unne.edu.ar/depar/areas/informatica/dad/BDII/Presentaciones_Proyector/Mineria_de_Datos_Tecnicas_Descriptivas_y_Predictivas_de_Clasificacion.pdf</a:t>
            </a:r>
            <a:endParaRPr lang="es-ES" sz="2000" u="sng" dirty="0">
              <a:solidFill>
                <a:srgbClr val="0070C0"/>
              </a:solidFill>
            </a:endParaRPr>
          </a:p>
          <a:p>
            <a:pPr algn="ctr" rtl="0"/>
            <a:endParaRPr lang="es-ES" sz="2000" u="sng" dirty="0">
              <a:solidFill>
                <a:srgbClr val="0070C0"/>
              </a:solidFill>
            </a:endParaRPr>
          </a:p>
          <a:p>
            <a:pPr algn="ctr"/>
            <a:r>
              <a:rPr lang="es-ES" sz="2000" u="sng" dirty="0">
                <a:solidFill>
                  <a:srgbClr val="0070C0"/>
                </a:solidFill>
                <a:hlinkClick r:id="rId6"/>
              </a:rPr>
              <a:t>https://bookdown.org/content/2274/metodos-de-clasificacion.html#introduccion</a:t>
            </a:r>
            <a:endParaRPr lang="es-ES" sz="2000" u="sng" dirty="0">
              <a:solidFill>
                <a:srgbClr val="0070C0"/>
              </a:solidFill>
            </a:endParaRPr>
          </a:p>
          <a:p>
            <a:pPr algn="ctr"/>
            <a:endParaRPr lang="es-ES" sz="2000" u="sng" dirty="0">
              <a:solidFill>
                <a:srgbClr val="0070C0"/>
              </a:solidFill>
            </a:endParaRPr>
          </a:p>
          <a:p>
            <a:pPr algn="ctr"/>
            <a:r>
              <a:rPr lang="es-ES" sz="2000" u="sng" dirty="0">
                <a:solidFill>
                  <a:srgbClr val="0070C0"/>
                </a:solidFill>
                <a:hlinkClick r:id="rId7"/>
              </a:rPr>
              <a:t>https://www.tamps.cinvestav.mx/~hmarin/Mineria/EC2.pdf</a:t>
            </a:r>
            <a:endParaRPr lang="es-ES" sz="2000" u="sng" dirty="0">
              <a:solidFill>
                <a:srgbClr val="0070C0"/>
              </a:solidFill>
            </a:endParaRPr>
          </a:p>
          <a:p>
            <a:pPr algn="ctr"/>
            <a:endParaRPr lang="es-ES" sz="2000" u="sng" dirty="0">
              <a:solidFill>
                <a:srgbClr val="0070C0"/>
              </a:solidFill>
            </a:endParaRPr>
          </a:p>
          <a:p>
            <a:pPr algn="ctr"/>
            <a:endParaRPr lang="es-ES" sz="2000" u="sng" dirty="0">
              <a:solidFill>
                <a:srgbClr val="0070C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D7A87"/>
      </a:accent1>
      <a:accent2>
        <a:srgbClr val="F59E00"/>
      </a:accent2>
      <a:accent3>
        <a:srgbClr val="9B032E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398_TF55923798.potx" id="{4454A677-8E73-44E0-A68F-408C0C62B21B}" vid="{DE45F7DC-E4E5-496D-AA4D-4634ECE4CE4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359</Words>
  <Application>Microsoft Office PowerPoint</Application>
  <PresentationFormat>Panorámica</PresentationFormat>
  <Paragraphs>58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Tema de Office</vt:lpstr>
      <vt:lpstr>Método Clasificación</vt:lpstr>
      <vt:lpstr>Clasificación</vt:lpstr>
      <vt:lpstr>¿Para que puede funcionar?</vt:lpstr>
      <vt:lpstr>Presentación de PowerPoint</vt:lpstr>
      <vt:lpstr>Técnicas de Clasificación</vt:lpstr>
      <vt:lpstr>Redes Neuronales</vt:lpstr>
      <vt:lpstr>Árbol de Decisión</vt:lpstr>
      <vt:lpstr>Referencias: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Clasificación</dc:title>
  <dc:creator>DANIELA MONSERRAT SANABRIA MARTINEZ</dc:creator>
  <cp:lastModifiedBy>rafael elizondo</cp:lastModifiedBy>
  <cp:revision>2</cp:revision>
  <dcterms:created xsi:type="dcterms:W3CDTF">2020-09-23T17:09:29Z</dcterms:created>
  <dcterms:modified xsi:type="dcterms:W3CDTF">2020-10-01T00:25:57Z</dcterms:modified>
</cp:coreProperties>
</file>