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RobotoSlab-regular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c8a7e5e70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c8a7e5e7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c8a7e5e70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c8a7e5e7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c8a7e5e70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6c8a7e5e7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4f3e3f2d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14f3e3f2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4f001c6ca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4f001c6c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4f001c6ca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4f001c6c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c8a7e5e70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c8a7e5e7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rellethy/SRCE_Data_Science_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jetbrains.com/pages/academy/study-python/?source=google&amp;medium=cpc&amp;campaign=AMER_en_US-CST_JBAcademy_Python_Search&amp;term=python%20tutorial&amp;content=594036289080&amp;gad_source=1&amp;gclid=Cj0KCQjwwYSwBhDcARIsAOyL0fgqEjkdxpdmj5zwoZkLwGjj7nV_dcCumnTr4x4_jO7xzPv8MRUQfkYaArT0EALw_wcB" TargetMode="External"/><Relationship Id="rId4" Type="http://schemas.openxmlformats.org/officeDocument/2006/relationships/hyperlink" Target="https://scs.illinois.edu/academics/advising/advising-resources/free-python-programming-resources" TargetMode="External"/><Relationship Id="rId5" Type="http://schemas.openxmlformats.org/officeDocument/2006/relationships/hyperlink" Target="https://docs.python.org/3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atascience.illinois.edu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uides.library.illinois.edu/STATA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SRCE Data Science Workshop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Python?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Python is a Programming language that </a:t>
            </a:r>
            <a:r>
              <a:rPr lang="en" sz="2000"/>
              <a:t>functions</a:t>
            </a:r>
            <a:r>
              <a:rPr lang="en" sz="2000"/>
              <a:t> much like many other programming languages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Its design philosophy is being easy to </a:t>
            </a:r>
            <a:r>
              <a:rPr lang="en" sz="2000"/>
              <a:t>interpret</a:t>
            </a:r>
            <a:r>
              <a:rPr lang="en" sz="2000"/>
              <a:t>, and easy to read.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Many CS </a:t>
            </a:r>
            <a:r>
              <a:rPr lang="en" sz="2000"/>
              <a:t>beginners</a:t>
            </a:r>
            <a:r>
              <a:rPr lang="en" sz="2000"/>
              <a:t> start on python </a:t>
            </a:r>
            <a:r>
              <a:rPr lang="en" sz="2000"/>
              <a:t>because of its readability.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Python does not have any general purpose, its used for Data Sceince, Building software and websites, as well as automating different computer tasks. </a:t>
            </a:r>
            <a:endParaRPr sz="2000"/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>
            <p:ph idx="4294967295" type="ctrTitle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Let’s get to work!</a:t>
            </a:r>
            <a:endParaRPr b="1" sz="4000"/>
          </a:p>
        </p:txBody>
      </p:sp>
      <p:sp>
        <p:nvSpPr>
          <p:cNvPr id="146" name="Google Shape;146;p22"/>
          <p:cNvSpPr txBox="1"/>
          <p:nvPr>
            <p:ph idx="4294967295" type="subTitle"/>
          </p:nvPr>
        </p:nvSpPr>
        <p:spPr>
          <a:xfrm>
            <a:off x="533400" y="2394538"/>
            <a:ext cx="4779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Time to get some code actually running on our machines! </a:t>
            </a:r>
            <a:endParaRPr/>
          </a:p>
        </p:txBody>
      </p:sp>
      <p:cxnSp>
        <p:nvCxnSpPr>
          <p:cNvPr id="147" name="Google Shape;147;p22"/>
          <p:cNvCxnSpPr/>
          <p:nvPr/>
        </p:nvCxnSpPr>
        <p:spPr>
          <a:xfrm flipH="1" rot="10800000">
            <a:off x="6805299" y="540952"/>
            <a:ext cx="143700" cy="377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2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2"/>
          <p:cNvCxnSpPr>
            <a:endCxn id="144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2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22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52" name="Google Shape;152;p22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Co-Lab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is how we will actually work and run our code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Co-Lab and GitHub</a:t>
            </a:r>
            <a:endParaRPr/>
          </a:p>
        </p:txBody>
      </p:sp>
      <p:sp>
        <p:nvSpPr>
          <p:cNvPr id="161" name="Google Shape;161;p23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GitHub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is how we can share code across multiple devices, as well as store and keep things centralized.</a:t>
            </a:r>
            <a:endParaRPr/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9763" y="278747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1525" y="2792250"/>
            <a:ext cx="21336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4738600" y="1670797"/>
            <a:ext cx="2877300" cy="28569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</a:t>
            </a:r>
            <a:r>
              <a:rPr lang="en"/>
              <a:t> look at some code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Checking out the github, notice where we store code for each language, as well as the data sets </a:t>
            </a:r>
            <a:endParaRPr/>
          </a:p>
        </p:txBody>
      </p:sp>
      <p:cxnSp>
        <p:nvCxnSpPr>
          <p:cNvPr id="172" name="Google Shape;172;p24"/>
          <p:cNvCxnSpPr/>
          <p:nvPr/>
        </p:nvCxnSpPr>
        <p:spPr>
          <a:xfrm flipH="1" rot="10800000">
            <a:off x="6793191" y="367851"/>
            <a:ext cx="638700" cy="141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4"/>
          <p:cNvCxnSpPr/>
          <p:nvPr/>
        </p:nvCxnSpPr>
        <p:spPr>
          <a:xfrm flipH="1" rot="10800000">
            <a:off x="7194765" y="1515796"/>
            <a:ext cx="1377600" cy="570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4"/>
          <p:cNvCxnSpPr/>
          <p:nvPr/>
        </p:nvCxnSpPr>
        <p:spPr>
          <a:xfrm flipH="1" rot="10800000">
            <a:off x="7068779" y="1169826"/>
            <a:ext cx="716400" cy="806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350" y="1787452"/>
            <a:ext cx="2551800" cy="25518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work on something together</a:t>
            </a:r>
            <a:endParaRPr/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786150" y="1200150"/>
            <a:ext cx="4647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Take a look at the data-sets folder, we’re going to pull one of them onto our machines and start working!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 txBox="1"/>
          <p:nvPr>
            <p:ph idx="2" type="body"/>
          </p:nvPr>
        </p:nvSpPr>
        <p:spPr>
          <a:xfrm>
            <a:off x="6216642" y="1083525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Learn Python - </a:t>
            </a:r>
            <a:r>
              <a:rPr lang="en" u="sng">
                <a:solidFill>
                  <a:schemeClr val="hlink"/>
                </a:solidFill>
                <a:hlinkClick r:id="rId3"/>
              </a:rPr>
              <a:t>JetBrains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u="sng">
                <a:solidFill>
                  <a:schemeClr val="hlink"/>
                </a:solidFill>
                <a:hlinkClick r:id="rId4"/>
              </a:rPr>
              <a:t>UIUC Free Python Courses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u="sng">
                <a:solidFill>
                  <a:schemeClr val="hlink"/>
                </a:solidFill>
                <a:hlinkClick r:id="rId5"/>
              </a:rPr>
              <a:t>Python Documentation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Thanks!</a:t>
            </a:r>
            <a:endParaRPr b="1" sz="6000"/>
          </a:p>
        </p:txBody>
      </p:sp>
      <p:sp>
        <p:nvSpPr>
          <p:cNvPr id="204" name="Google Shape;204;p28"/>
          <p:cNvSpPr txBox="1"/>
          <p:nvPr>
            <p:ph idx="4294967295" type="subTitle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205" name="Google Shape;205;p28"/>
          <p:cNvSpPr txBox="1"/>
          <p:nvPr>
            <p:ph idx="4294967295" type="body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@Ramo (discord) &amp; re11@illinois.edu</a:t>
            </a:r>
            <a:endParaRPr/>
          </a:p>
        </p:txBody>
      </p:sp>
      <p:sp>
        <p:nvSpPr>
          <p:cNvPr id="206" name="Google Shape;206;p2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ctrTitle"/>
          </p:nvPr>
        </p:nvSpPr>
        <p:spPr>
          <a:xfrm>
            <a:off x="1700174" y="1991850"/>
            <a:ext cx="6535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in Economics</a:t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786150" y="1164834"/>
            <a:ext cx="3179400" cy="2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Why Data Science? 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Science and 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Economics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are very closely related, The way Economists 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pursue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theory is through data science, collecting insights about what is actually 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happening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 the world, outside of a theoretical model. 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4395856" y="1164834"/>
            <a:ext cx="3318300" cy="2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does Data Science and </a:t>
            </a: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Economics</a:t>
            </a: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Align</a:t>
            </a: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  <a:endParaRPr b="1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Both practices are heavily grounded in statistics and solve quantitative problems through modeling. Most of which require strong analytical skills.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2246925" y="3767650"/>
            <a:ext cx="62841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Data Science as a program at UIUC</a:t>
            </a:r>
            <a:endParaRPr b="1"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https://datascience.illinois.edu/</a:t>
            </a:r>
            <a:r>
              <a:rPr b="1" lang="en" sz="12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1"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4294967295" type="ctrTitle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Hello!</a:t>
            </a:r>
            <a:endParaRPr b="1" sz="6000"/>
          </a:p>
        </p:txBody>
      </p:sp>
      <p:sp>
        <p:nvSpPr>
          <p:cNvPr id="98" name="Google Shape;98;p16"/>
          <p:cNvSpPr txBox="1"/>
          <p:nvPr>
            <p:ph idx="4294967295" type="subTitle"/>
          </p:nvPr>
        </p:nvSpPr>
        <p:spPr>
          <a:xfrm>
            <a:off x="1637500" y="1563713"/>
            <a:ext cx="564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Ramsey El Lethy	</a:t>
            </a:r>
            <a:endParaRPr b="1" sz="3600"/>
          </a:p>
        </p:txBody>
      </p:sp>
      <p:sp>
        <p:nvSpPr>
          <p:cNvPr id="99" name="Google Shape;99;p16"/>
          <p:cNvSpPr txBox="1"/>
          <p:nvPr>
            <p:ph idx="4294967295" type="body"/>
          </p:nvPr>
        </p:nvSpPr>
        <p:spPr>
          <a:xfrm>
            <a:off x="1637500" y="2388200"/>
            <a:ext cx="41094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Senior - Econometrics and Quant Econ. 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You can find me at 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@Ramo on Discord</a:t>
            </a:r>
            <a:endParaRPr sz="2600"/>
          </a:p>
        </p:txBody>
      </p:sp>
      <p:cxnSp>
        <p:nvCxnSpPr>
          <p:cNvPr id="100" name="Google Shape;100;p16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6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3" name="Google Shape;103;p16"/>
          <p:cNvPicPr preferRelativeResize="0"/>
          <p:nvPr/>
        </p:nvPicPr>
        <p:blipFill rotWithShape="1">
          <a:blip r:embed="rId4">
            <a:alphaModFix/>
          </a:blip>
          <a:srcRect b="10194" l="13476" r="2135" t="16248"/>
          <a:stretch/>
        </p:blipFill>
        <p:spPr>
          <a:xfrm>
            <a:off x="6272850" y="2913675"/>
            <a:ext cx="752400" cy="726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6272850" y="2913675"/>
            <a:ext cx="752400" cy="7260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1.</a:t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 at UIUC </a:t>
            </a:r>
            <a:endParaRPr/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can we get started?</a:t>
            </a:r>
            <a:endParaRPr/>
          </a:p>
        </p:txBody>
      </p:sp>
      <p:sp>
        <p:nvSpPr>
          <p:cNvPr id="112" name="Google Shape;112;p17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0" lang="en" sz="2350">
                <a:solidFill>
                  <a:srgbClr val="212529"/>
                </a:solidFill>
                <a:highlight>
                  <a:srgbClr val="F9FAFB"/>
                </a:highlight>
                <a:latin typeface="Arial"/>
                <a:ea typeface="Arial"/>
                <a:cs typeface="Arial"/>
                <a:sym typeface="Arial"/>
              </a:rPr>
              <a:t>We want every student at UIUC and beyond to have the opportunity to have </a:t>
            </a:r>
            <a:r>
              <a:rPr b="1" i="0" lang="en" sz="2350">
                <a:solidFill>
                  <a:srgbClr val="212529"/>
                </a:solidFill>
                <a:highlight>
                  <a:srgbClr val="F9FAFB"/>
                </a:highlight>
                <a:latin typeface="Arial"/>
                <a:ea typeface="Arial"/>
                <a:cs typeface="Arial"/>
                <a:sym typeface="Arial"/>
              </a:rPr>
              <a:t>meaningful experiences</a:t>
            </a:r>
            <a:r>
              <a:rPr i="0" lang="en" sz="2350">
                <a:solidFill>
                  <a:srgbClr val="212529"/>
                </a:solidFill>
                <a:highlight>
                  <a:srgbClr val="F9FAFB"/>
                </a:highlight>
                <a:latin typeface="Arial"/>
                <a:ea typeface="Arial"/>
                <a:cs typeface="Arial"/>
                <a:sym typeface="Arial"/>
              </a:rPr>
              <a:t> with data science, regardless of their background or major.  We make that possible with our clear, understandable lessons and guides, real-world examples, and diverse applications across all disciplines.</a:t>
            </a:r>
            <a:endParaRPr i="0" sz="2350">
              <a:solidFill>
                <a:srgbClr val="212529"/>
              </a:solidFill>
              <a:highlight>
                <a:srgbClr val="F9FA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0" lang="en" sz="2350">
                <a:solidFill>
                  <a:srgbClr val="212529"/>
                </a:solidFill>
                <a:highlight>
                  <a:srgbClr val="F9FAFB"/>
                </a:highlight>
                <a:latin typeface="Arial"/>
                <a:ea typeface="Arial"/>
                <a:cs typeface="Arial"/>
                <a:sym typeface="Arial"/>
              </a:rPr>
              <a:t>-Karle Flanagan </a:t>
            </a:r>
            <a:endParaRPr i="0" sz="2350">
              <a:solidFill>
                <a:srgbClr val="212529"/>
              </a:solidFill>
              <a:highlight>
                <a:srgbClr val="F9FAF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you get Involved?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(In department) Econometrics/CS+Econ Courses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(Out of Department) BSIS + DS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Illinois Data Science Club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STAT/CS/IS 107 “Data Science Discovery”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UIUC Datathon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Econ Data Lab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https://guides.library.illinois.edu/STATA</a:t>
            </a:r>
            <a:r>
              <a:rPr lang="en"/>
              <a:t> </a:t>
            </a:r>
            <a:endParaRPr/>
          </a:p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Let’s look at our Department </a:t>
            </a:r>
            <a:endParaRPr sz="2200"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Econometrics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Data Driven S</a:t>
            </a:r>
            <a:r>
              <a:rPr lang="en"/>
              <a:t>tatistical</a:t>
            </a:r>
            <a:r>
              <a:rPr lang="en"/>
              <a:t> and Economical analysis 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AutoNum type="romanLcPeriod"/>
            </a:pPr>
            <a:r>
              <a:rPr lang="en"/>
              <a:t>Interested in Tech?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CS + Econ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Foundations in Computer </a:t>
            </a:r>
            <a:r>
              <a:rPr lang="en"/>
              <a:t>Science</a:t>
            </a:r>
            <a:r>
              <a:rPr lang="en"/>
              <a:t> and Economics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AutoNum type="romanLcPeriod"/>
            </a:pPr>
            <a:r>
              <a:rPr lang="en"/>
              <a:t>Can specialize in many different ways! </a:t>
            </a:r>
            <a:endParaRPr/>
          </a:p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