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62" r:id="rId4"/>
    <p:sldId id="272" r:id="rId5"/>
    <p:sldId id="273" r:id="rId6"/>
    <p:sldId id="284" r:id="rId7"/>
    <p:sldId id="285" r:id="rId8"/>
    <p:sldId id="277" r:id="rId9"/>
    <p:sldId id="278" r:id="rId10"/>
    <p:sldId id="279" r:id="rId11"/>
    <p:sldId id="280" r:id="rId12"/>
    <p:sldId id="282" r:id="rId13"/>
    <p:sldId id="281" r:id="rId14"/>
    <p:sldId id="265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239000" cy="3429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>
                <a:solidFill>
                  <a:srgbClr val="CC3300"/>
                </a:solidFill>
                <a:ea typeface="新細明體" pitchFamily="18" charset="-120"/>
              </a:rPr>
              <a:t>Machine Learning in Real World:</a:t>
            </a:r>
            <a:br>
              <a:rPr lang="en-US" altLang="en-US">
                <a:solidFill>
                  <a:srgbClr val="CC3300"/>
                </a:solidFill>
                <a:ea typeface="新細明體" pitchFamily="18" charset="-120"/>
              </a:rPr>
            </a:br>
            <a:r>
              <a:rPr lang="en-US" altLang="en-US">
                <a:solidFill>
                  <a:srgbClr val="CC3300"/>
                </a:solidFill>
                <a:ea typeface="新細明體" pitchFamily="18" charset="-120"/>
              </a:rPr>
              <a:t>C4.5</a:t>
            </a:r>
          </a:p>
        </p:txBody>
      </p:sp>
      <p:sp>
        <p:nvSpPr>
          <p:cNvPr id="3075" name="Rectangle 1028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l-SI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3"/>
          <p:cNvGraphicFramePr>
            <a:graphicFrameLocks noGrp="1"/>
          </p:cNvGraphicFramePr>
          <p:nvPr/>
        </p:nvGraphicFramePr>
        <p:xfrm>
          <a:off x="4800600" y="1981200"/>
          <a:ext cx="4495800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 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5/13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53"/>
          <p:cNvGraphicFramePr>
            <a:graphicFrameLocks noGrp="1"/>
          </p:cNvGraphicFramePr>
          <p:nvPr/>
        </p:nvGraphicFramePr>
        <p:xfrm>
          <a:off x="0" y="2133600"/>
          <a:ext cx="4495800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61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5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41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89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5/13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429000" y="4572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Outlook</a:t>
            </a:r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2057400" y="1143000"/>
            <a:ext cx="2438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</p:cNvCxnSpPr>
          <p:nvPr/>
        </p:nvCxnSpPr>
        <p:spPr>
          <a:xfrm>
            <a:off x="4495800" y="1143000"/>
            <a:ext cx="2895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4495800" y="1143000"/>
            <a:ext cx="304800" cy="38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3"/>
          <p:cNvGraphicFramePr>
            <a:graphicFrameLocks noGrp="1"/>
          </p:cNvGraphicFramePr>
          <p:nvPr/>
        </p:nvGraphicFramePr>
        <p:xfrm>
          <a:off x="2667000" y="5029200"/>
          <a:ext cx="4419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59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 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5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1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11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3/13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67000" y="1371600"/>
            <a:ext cx="6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Rainy</a:t>
            </a:r>
            <a:endParaRPr lang="sl-SI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1447800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Overcast</a:t>
            </a:r>
            <a:endParaRPr lang="sl-SI" dirty="0"/>
          </a:p>
        </p:txBody>
      </p:sp>
      <p:sp>
        <p:nvSpPr>
          <p:cNvPr id="17" name="TextBox 16"/>
          <p:cNvSpPr txBox="1"/>
          <p:nvPr/>
        </p:nvSpPr>
        <p:spPr>
          <a:xfrm>
            <a:off x="5943600" y="1295400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Sunny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l-SI" dirty="0"/>
              <a:t>Nadaljujemo v veji Outlook=</a:t>
            </a:r>
            <a:r>
              <a:rPr lang="sl-SI" dirty="0" err="1"/>
              <a:t>Sunny</a:t>
            </a:r>
            <a:endParaRPr lang="sl-SI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/>
        </p:nvGraphicFramePr>
        <p:xfrm>
          <a:off x="685800" y="990600"/>
          <a:ext cx="5105400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 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5/13 ~ 0.4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3733800"/>
          <a:ext cx="784860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sz="1400" b="1" dirty="0"/>
                        <a:t>Hum.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 err="1"/>
                        <a:t>Yes</a:t>
                      </a:r>
                      <a:endParaRPr lang="sl-S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</a:t>
                      </a:r>
                      <a:r>
                        <a:rPr lang="sl-SI" sz="1400" dirty="0" err="1"/>
                        <a:t>yes</a:t>
                      </a:r>
                      <a:r>
                        <a:rPr lang="sl-SI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 err="1"/>
                        <a:t>Entropy</a:t>
                      </a:r>
                      <a:br>
                        <a:rPr lang="sl-SI" sz="1400" dirty="0"/>
                      </a:br>
                      <a:r>
                        <a:rPr lang="sl-SI" sz="1400" dirty="0"/>
                        <a:t>(</a:t>
                      </a:r>
                      <a:r>
                        <a:rPr lang="sl-SI" sz="1400" dirty="0" err="1"/>
                        <a:t>bits</a:t>
                      </a:r>
                      <a:r>
                        <a:rPr lang="sl-SI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Frekvenca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1400" dirty="0" err="1"/>
                        <a:t>High</a:t>
                      </a:r>
                      <a:endParaRPr lang="sl-S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0.4/3.4 = 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3/3.4 = 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b="1" dirty="0"/>
                        <a:t>0.524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3.4 / 5.4 = 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0/2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2 / 5.4 = 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867400"/>
            <a:ext cx="455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Info</a:t>
            </a:r>
            <a:r>
              <a:rPr lang="sl-SI" dirty="0"/>
              <a:t>([0.4,3],[2,0]) = 0.524*0.63 + 0*0.37 = 0.33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248400"/>
            <a:ext cx="663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err="1"/>
              <a:t>Gain</a:t>
            </a:r>
            <a:r>
              <a:rPr lang="sl-SI" b="1" dirty="0"/>
              <a:t>(“</a:t>
            </a:r>
            <a:r>
              <a:rPr lang="sl-SI" b="1" dirty="0" err="1"/>
              <a:t>Humidity</a:t>
            </a:r>
            <a:r>
              <a:rPr lang="sl-SI" b="1" dirty="0"/>
              <a:t>”) = </a:t>
            </a:r>
            <a:r>
              <a:rPr lang="sl-SI" b="1" dirty="0" err="1"/>
              <a:t>info</a:t>
            </a:r>
            <a:r>
              <a:rPr lang="sl-SI" b="1" dirty="0"/>
              <a:t>([2,3]) - </a:t>
            </a:r>
            <a:r>
              <a:rPr lang="sl-SI" b="1" dirty="0" err="1"/>
              <a:t>Info</a:t>
            </a:r>
            <a:r>
              <a:rPr lang="sl-SI" b="1" dirty="0"/>
              <a:t>([0,3],[2,0]) = 0.99 – 0.33 = 0.66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1054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err="1"/>
              <a:t>High</a:t>
            </a:r>
            <a:r>
              <a:rPr lang="sl-SI" dirty="0"/>
              <a:t>: 	</a:t>
            </a:r>
            <a:r>
              <a:rPr lang="sl-SI" dirty="0" err="1"/>
              <a:t>info</a:t>
            </a:r>
            <a:r>
              <a:rPr lang="sl-SI" dirty="0"/>
              <a:t>([0.4,3]) = </a:t>
            </a:r>
            <a:r>
              <a:rPr lang="sl-SI" dirty="0" err="1"/>
              <a:t>entropy</a:t>
            </a:r>
            <a:r>
              <a:rPr lang="sl-SI" dirty="0"/>
              <a:t>(0.118, 0.882) = -0.118*log(0.118)-0.882*log(0.882) = 0.524</a:t>
            </a:r>
          </a:p>
          <a:p>
            <a:r>
              <a:rPr lang="sl-SI" dirty="0"/>
              <a:t>Normal:	</a:t>
            </a:r>
            <a:r>
              <a:rPr lang="sl-SI" dirty="0" err="1"/>
              <a:t>info</a:t>
            </a:r>
            <a:r>
              <a:rPr lang="sl-SI" dirty="0"/>
              <a:t>([2,0]) = </a:t>
            </a:r>
            <a:r>
              <a:rPr lang="sl-SI" dirty="0" err="1"/>
              <a:t>entropy</a:t>
            </a:r>
            <a:r>
              <a:rPr lang="sl-SI" dirty="0"/>
              <a:t>(1,0)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971800"/>
            <a:ext cx="740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IBS = </a:t>
            </a:r>
            <a:r>
              <a:rPr lang="sl-SI" dirty="0" err="1"/>
              <a:t>Info</a:t>
            </a:r>
            <a:r>
              <a:rPr lang="sl-SI" dirty="0"/>
              <a:t>(3, 2.4) = </a:t>
            </a:r>
            <a:r>
              <a:rPr lang="sl-SI" dirty="0" err="1"/>
              <a:t>entropy</a:t>
            </a:r>
            <a:r>
              <a:rPr lang="sl-SI" dirty="0"/>
              <a:t>(0.56,0.44) = -0.56*log(0.56)-0.44*log(0.44) = 0.99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e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838200"/>
            <a:ext cx="6530466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2819400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>
                <a:solidFill>
                  <a:srgbClr val="FF0000"/>
                </a:solidFill>
              </a:rPr>
              <a:t>Yes</a:t>
            </a:r>
            <a:r>
              <a:rPr lang="sl-SI" dirty="0">
                <a:solidFill>
                  <a:srgbClr val="FF0000"/>
                </a:solidFill>
              </a:rPr>
              <a:t> (100%)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724400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>
                <a:solidFill>
                  <a:srgbClr val="FF0000"/>
                </a:solidFill>
              </a:rPr>
              <a:t>Yes</a:t>
            </a:r>
            <a:r>
              <a:rPr lang="sl-SI" dirty="0">
                <a:solidFill>
                  <a:srgbClr val="FF0000"/>
                </a:solidFill>
              </a:rPr>
              <a:t>(100%)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4724400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>
                <a:solidFill>
                  <a:srgbClr val="FF0000"/>
                </a:solidFill>
              </a:rPr>
              <a:t>No(cca. 80%)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4648200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>
                <a:solidFill>
                  <a:srgbClr val="FF0000"/>
                </a:solidFill>
              </a:rPr>
              <a:t>Yes</a:t>
            </a:r>
            <a:r>
              <a:rPr lang="sl-SI" dirty="0">
                <a:solidFill>
                  <a:srgbClr val="FF0000"/>
                </a:solidFill>
              </a:rPr>
              <a:t>(100%)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46482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>
                <a:solidFill>
                  <a:srgbClr val="FF0000"/>
                </a:solidFill>
              </a:rPr>
              <a:t>No(88%)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drev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685800"/>
            <a:ext cx="4800600" cy="34729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sl-SI" sz="3200" dirty="0"/>
              <a:t>Klasifikacija primerov z neznanimi vrednostmi</a:t>
            </a:r>
          </a:p>
        </p:txBody>
      </p:sp>
      <p:graphicFrame>
        <p:nvGraphicFramePr>
          <p:cNvPr id="7" name="Group 53"/>
          <p:cNvGraphicFramePr>
            <a:graphicFrameLocks noGrp="1"/>
          </p:cNvGraphicFramePr>
          <p:nvPr/>
        </p:nvGraphicFramePr>
        <p:xfrm>
          <a:off x="2819400" y="3810000"/>
          <a:ext cx="3657600" cy="54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59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419600"/>
            <a:ext cx="441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P(YES) =  3.4/5.4 * 12% + 2/5.4 * 100% = 44%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00400" y="990600"/>
            <a:ext cx="762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2200" y="213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90800" y="2514600"/>
            <a:ext cx="304800" cy="685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81400" y="2514600"/>
            <a:ext cx="304800" cy="762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4724400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P(NO) =  3.4/5.4 * 88% + 2/5.4 * 0% = </a:t>
            </a:r>
            <a:r>
              <a:rPr lang="sl-SI" dirty="0">
                <a:solidFill>
                  <a:srgbClr val="FF0000"/>
                </a:solidFill>
              </a:rPr>
              <a:t>56%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4038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No</a:t>
            </a:r>
          </a:p>
        </p:txBody>
      </p:sp>
      <p:graphicFrame>
        <p:nvGraphicFramePr>
          <p:cNvPr id="12" name="Group 53"/>
          <p:cNvGraphicFramePr>
            <a:graphicFrameLocks noGrp="1"/>
          </p:cNvGraphicFramePr>
          <p:nvPr/>
        </p:nvGraphicFramePr>
        <p:xfrm>
          <a:off x="2057400" y="5105400"/>
          <a:ext cx="3657600" cy="54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59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6965" y="5715000"/>
            <a:ext cx="883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P(YES) =  5.4/14 * (3.4/5.4 * 0.4/3.4 +  2/5.4 * 2/2) + 3.2/14 * 3.2/3.2 + 5.4/14 * (3/3) = 79%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6096000"/>
            <a:ext cx="840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P(NO) =  5.4/14 * (3.4/5.4 * 3/3.4 +  2/5.4 * 0/2) + 3.2/14 * 0/3.2 + 5.4/14 * (0/3) = 21%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990600"/>
            <a:ext cx="2057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/>
              <a:t>Razporeditev razredov v listih:</a:t>
            </a:r>
          </a:p>
          <a:p>
            <a:r>
              <a:rPr lang="sl-SI" sz="1200" dirty="0"/>
              <a:t>4:3 pomeni:</a:t>
            </a:r>
          </a:p>
          <a:p>
            <a:r>
              <a:rPr lang="sl-SI" sz="1200" dirty="0"/>
              <a:t>    4 primeri z razredom  </a:t>
            </a:r>
            <a:r>
              <a:rPr lang="sl-SI" sz="1200" dirty="0" err="1"/>
              <a:t>yes</a:t>
            </a:r>
            <a:br>
              <a:rPr lang="sl-SI" sz="1200" dirty="0"/>
            </a:br>
            <a:r>
              <a:rPr lang="sl-SI" sz="1200" dirty="0"/>
              <a:t>    3 primeri z razredom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17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Šum – robustnost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Prekomerno prileganje (</a:t>
            </a:r>
            <a:r>
              <a:rPr lang="sl-SI" i="1" dirty="0" err="1"/>
              <a:t>overfitting</a:t>
            </a:r>
            <a:r>
              <a:rPr lang="sl-SI" dirty="0"/>
              <a:t>) preprečimo z rezanjem dreves</a:t>
            </a:r>
          </a:p>
          <a:p>
            <a:r>
              <a:rPr lang="sl-SI" dirty="0"/>
              <a:t>Dve možnosti rezanja dreves:</a:t>
            </a:r>
          </a:p>
          <a:p>
            <a:pPr lvl="1"/>
            <a:r>
              <a:rPr lang="sl-SI" dirty="0"/>
              <a:t>Naknadno rezanje (</a:t>
            </a:r>
            <a:r>
              <a:rPr lang="sl-SI" i="1" dirty="0"/>
              <a:t>post-</a:t>
            </a:r>
            <a:r>
              <a:rPr lang="sl-SI" i="1" dirty="0" err="1"/>
              <a:t>pruning</a:t>
            </a:r>
            <a:r>
              <a:rPr lang="sl-SI" dirty="0"/>
              <a:t>): iz dokončanega drevesa odstranimo nezanesljive veje</a:t>
            </a:r>
          </a:p>
          <a:p>
            <a:pPr lvl="1"/>
            <a:r>
              <a:rPr lang="sl-SI" dirty="0"/>
              <a:t>Predhodno rezanje (</a:t>
            </a:r>
            <a:r>
              <a:rPr lang="sl-SI" i="1" dirty="0" err="1"/>
              <a:t>pre-pruning</a:t>
            </a:r>
            <a:r>
              <a:rPr lang="sl-SI" dirty="0"/>
              <a:t>): ustavimo “rast” drevesa ko postane informacija nezanesljiva</a:t>
            </a:r>
          </a:p>
          <a:p>
            <a:r>
              <a:rPr lang="sl-SI" dirty="0"/>
              <a:t>V praksi je boljši </a:t>
            </a:r>
            <a:r>
              <a:rPr lang="sl-SI" i="1" dirty="0"/>
              <a:t>post-</a:t>
            </a:r>
            <a:r>
              <a:rPr lang="sl-SI" i="1" dirty="0" err="1"/>
              <a:t>pruning</a:t>
            </a:r>
            <a:r>
              <a:rPr lang="sl-SI" dirty="0"/>
              <a:t>, </a:t>
            </a:r>
            <a:r>
              <a:rPr lang="sl-SI" i="1" dirty="0" err="1"/>
              <a:t>pre-pruning</a:t>
            </a:r>
            <a:r>
              <a:rPr lang="sl-SI" dirty="0"/>
              <a:t> se lahko ustavi prehitro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Rezanje (</a:t>
            </a:r>
            <a:r>
              <a:rPr lang="sl-SI" b="1" dirty="0">
                <a:solidFill>
                  <a:srgbClr val="00B050"/>
                </a:solidFill>
              </a:rPr>
              <a:t>+</a:t>
            </a:r>
            <a:r>
              <a:rPr lang="sl-SI" dirty="0"/>
              <a:t>/</a:t>
            </a:r>
            <a:r>
              <a:rPr lang="sl-SI" b="1" dirty="0">
                <a:solidFill>
                  <a:srgbClr val="FF0000"/>
                </a:solidFill>
              </a:rPr>
              <a:t>-</a:t>
            </a:r>
            <a:r>
              <a:rPr lang="sl-SI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l-SI" dirty="0" err="1"/>
              <a:t>Pre-pruning</a:t>
            </a:r>
            <a:r>
              <a:rPr lang="sl-SI" dirty="0"/>
              <a:t> je bistveno hitrejši</a:t>
            </a:r>
          </a:p>
          <a:p>
            <a:pPr lvl="1"/>
            <a:r>
              <a:rPr lang="sl-SI" dirty="0"/>
              <a:t>Ne zgradimo celotnega drevesa, prej nehamo</a:t>
            </a:r>
          </a:p>
          <a:p>
            <a:pPr lvl="1"/>
            <a:r>
              <a:rPr lang="sl-SI" dirty="0"/>
              <a:t>Post-</a:t>
            </a:r>
            <a:r>
              <a:rPr lang="sl-SI" dirty="0" err="1"/>
              <a:t>pruning</a:t>
            </a:r>
            <a:r>
              <a:rPr lang="sl-SI" dirty="0"/>
              <a:t> zgradi celo drevo in potem še reže</a:t>
            </a:r>
          </a:p>
          <a:p>
            <a:r>
              <a:rPr lang="sl-SI" dirty="0" err="1"/>
              <a:t>Pre-pruning</a:t>
            </a:r>
            <a:r>
              <a:rPr lang="sl-SI" dirty="0"/>
              <a:t> delovanje:</a:t>
            </a:r>
          </a:p>
          <a:p>
            <a:pPr lvl="1"/>
            <a:r>
              <a:rPr lang="sl-SI" dirty="0"/>
              <a:t>Minimalno število primerov v listu</a:t>
            </a:r>
            <a:br>
              <a:rPr lang="sl-SI" dirty="0"/>
            </a:br>
            <a:r>
              <a:rPr lang="sl-SI" dirty="0"/>
              <a:t>(če je manj ne delimo)</a:t>
            </a:r>
          </a:p>
          <a:p>
            <a:pPr lvl="1"/>
            <a:r>
              <a:rPr lang="sl-SI" dirty="0"/>
              <a:t>Minimalno število primerov v vozlišču</a:t>
            </a:r>
          </a:p>
          <a:p>
            <a:pPr lvl="1"/>
            <a:r>
              <a:rPr lang="sl-SI" dirty="0"/>
              <a:t>Kriterij zastopanosti večinskega razreda (&gt; 95% itd.)</a:t>
            </a:r>
          </a:p>
          <a:p>
            <a:pPr lvl="1"/>
            <a:r>
              <a:rPr lang="sl-SI" dirty="0"/>
              <a:t>globina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Naknadno rezanje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Zgradimo celo drevo in potem režemo</a:t>
            </a:r>
          </a:p>
          <a:p>
            <a:r>
              <a:rPr lang="sl-SI" dirty="0"/>
              <a:t>Dve operaciji:</a:t>
            </a:r>
          </a:p>
          <a:p>
            <a:pPr lvl="1"/>
            <a:r>
              <a:rPr lang="sl-SI" dirty="0"/>
              <a:t>Menjava poddreves</a:t>
            </a:r>
          </a:p>
          <a:p>
            <a:pPr lvl="1"/>
            <a:r>
              <a:rPr lang="sl-SI" dirty="0"/>
              <a:t>Dvig poddreves</a:t>
            </a:r>
          </a:p>
          <a:p>
            <a:r>
              <a:rPr lang="sl-SI" dirty="0"/>
              <a:t>Tri možne strategije:</a:t>
            </a:r>
          </a:p>
          <a:p>
            <a:pPr lvl="1"/>
            <a:r>
              <a:rPr lang="sl-SI" dirty="0"/>
              <a:t>Ocena napake</a:t>
            </a:r>
          </a:p>
          <a:p>
            <a:pPr lvl="1"/>
            <a:r>
              <a:rPr lang="sl-SI" dirty="0"/>
              <a:t>Test značilnosti</a:t>
            </a:r>
          </a:p>
          <a:p>
            <a:pPr lvl="1"/>
            <a:r>
              <a:rPr lang="sl-SI"/>
              <a:t>MDL princip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Izpeljava pravil iz dreves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Vsak list eno pravilo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588508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329184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r>
                        <a:rPr lang="sl-SI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err="1"/>
                        <a:t>Class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2400" y="914400"/>
            <a:ext cx="49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Info</a:t>
            </a:r>
            <a:r>
              <a:rPr lang="sl-SI" dirty="0"/>
              <a:t> _</a:t>
            </a:r>
            <a:r>
              <a:rPr lang="sl-SI" dirty="0" err="1"/>
              <a:t>Before</a:t>
            </a:r>
            <a:r>
              <a:rPr lang="sl-SI" dirty="0"/>
              <a:t> Split = </a:t>
            </a:r>
            <a:r>
              <a:rPr lang="sl-SI" dirty="0" err="1"/>
              <a:t>info</a:t>
            </a:r>
            <a:r>
              <a:rPr lang="sl-SI" dirty="0"/>
              <a:t>(7,7) = </a:t>
            </a:r>
            <a:r>
              <a:rPr lang="sl-SI" dirty="0" err="1"/>
              <a:t>entropy</a:t>
            </a:r>
            <a:r>
              <a:rPr lang="sl-SI" dirty="0"/>
              <a:t>(1/2,1/2)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InfoGain</a:t>
            </a:r>
            <a:r>
              <a:rPr lang="sl-SI" dirty="0"/>
              <a:t>(D) = 0.02</a:t>
            </a:r>
          </a:p>
          <a:p>
            <a:r>
              <a:rPr lang="sl-SI" dirty="0" err="1"/>
              <a:t>InfoGain</a:t>
            </a:r>
            <a:r>
              <a:rPr lang="sl-SI" dirty="0"/>
              <a:t>(E) = 0.05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3276600"/>
            <a:ext cx="17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InfoGain</a:t>
            </a:r>
            <a:r>
              <a:rPr lang="sl-SI" dirty="0"/>
              <a:t>(T) = ???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sl-SI" dirty="0"/>
              <a:t>Zvezni atributi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InfoGain</a:t>
            </a:r>
            <a:r>
              <a:rPr lang="sl-SI" dirty="0"/>
              <a:t> zveznega atributa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Velja enako kot za </a:t>
            </a:r>
            <a:r>
              <a:rPr lang="sl-SI" dirty="0" err="1"/>
              <a:t>class-dependent</a:t>
            </a:r>
            <a:r>
              <a:rPr lang="sl-SI" dirty="0"/>
              <a:t> diskretizacijo … delitev med primeri istega razreda ne more biti optimalna.</a:t>
            </a:r>
          </a:p>
          <a:p>
            <a:r>
              <a:rPr lang="sl-SI" dirty="0"/>
              <a:t>Delimo le med primeri različnih razredov.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0"/>
          <a:ext cx="822959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sl-SI" sz="16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69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74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l-SI" sz="16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1600" dirty="0"/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990600" y="-762000"/>
            <a:ext cx="0" cy="152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685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>
                <a:solidFill>
                  <a:srgbClr val="FF0000"/>
                </a:solidFill>
              </a:rPr>
              <a:t>55.5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52800" y="-762000"/>
            <a:ext cx="0" cy="152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685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>
                <a:solidFill>
                  <a:srgbClr val="FF0000"/>
                </a:solidFill>
              </a:rPr>
              <a:t>70.5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0" y="-762000"/>
            <a:ext cx="0" cy="152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685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>
                <a:solidFill>
                  <a:srgbClr val="FF0000"/>
                </a:solidFill>
              </a:rPr>
              <a:t>80.5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400" y="1219200"/>
            <a:ext cx="498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err="1"/>
              <a:t>entropy</a:t>
            </a:r>
            <a:r>
              <a:rPr lang="sl-SI" sz="1400" dirty="0"/>
              <a:t>(1,0)  = 0</a:t>
            </a:r>
          </a:p>
          <a:p>
            <a:r>
              <a:rPr lang="sl-SI" sz="1400" dirty="0" err="1"/>
              <a:t>entropy</a:t>
            </a:r>
            <a:r>
              <a:rPr lang="sl-SI" sz="1400" dirty="0"/>
              <a:t>(6/13,7/13) =  - 6/13 * log(6/13) - 7/13 * log(7/13) = 0.996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09600" y="9906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sl-SI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sl-SI" sz="1400" dirty="0"/>
                        <a:t>&lt; 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sl-SI" sz="1400" dirty="0"/>
                        <a:t>&gt; 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6/13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7/13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600" y="1905000"/>
          <a:ext cx="2590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sl-SI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Entropija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Frekvenca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sl-SI" sz="1400" dirty="0"/>
                        <a:t>&lt; 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1/14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sl-SI" sz="1400" dirty="0"/>
                        <a:t>&gt; 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13/14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52800" y="1981200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Info</a:t>
            </a:r>
            <a:r>
              <a:rPr lang="sl-SI" dirty="0"/>
              <a:t>(T, 55.5) = 0 * 1/14 + 0.996 * 13/14 = 0.925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3276600"/>
            <a:ext cx="4441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err="1"/>
              <a:t>entropy</a:t>
            </a:r>
            <a:r>
              <a:rPr lang="sl-SI" sz="1400" dirty="0"/>
              <a:t>(1/5,4/5)  = - 1/5 * log(1/5) - 4/5 * log(4/5) = 0.722</a:t>
            </a:r>
          </a:p>
          <a:p>
            <a:r>
              <a:rPr lang="sl-SI" sz="1400" dirty="0" err="1"/>
              <a:t>entropy</a:t>
            </a:r>
            <a:r>
              <a:rPr lang="sl-SI" sz="1400" dirty="0"/>
              <a:t>(6/9,3/9) =  - 6/9 * log(6/9) - 3/9 * log(3/9) = 0.918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09600" y="30480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sl-SI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sl-SI" sz="1400" dirty="0"/>
                        <a:t>&lt; 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sl-SI" sz="1400" dirty="0"/>
                        <a:t>&gt; 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6/9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3/9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09600" y="3962400"/>
          <a:ext cx="2590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sl-SI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Entropija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Frekvenca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sl-SI" sz="1400" dirty="0"/>
                        <a:t>&lt; 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0.722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5/14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sl-SI" sz="1400" dirty="0"/>
                        <a:t>&gt; 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9/14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352800" y="4038600"/>
            <a:ext cx="486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Info</a:t>
            </a:r>
            <a:r>
              <a:rPr lang="sl-SI" dirty="0"/>
              <a:t>(T, 70.5) = 0.722 * 5/14 + 0.918 * 9/14 = 0.831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05200" y="5257800"/>
            <a:ext cx="499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err="1"/>
              <a:t>entropy</a:t>
            </a:r>
            <a:r>
              <a:rPr lang="sl-SI" sz="1400" dirty="0"/>
              <a:t>(7/11,4/11)  = - 7/11 * log(7/11) - 4/11 * log(4/11) = 0.946</a:t>
            </a:r>
          </a:p>
          <a:p>
            <a:r>
              <a:rPr lang="sl-SI" sz="1400" dirty="0" err="1"/>
              <a:t>entropy</a:t>
            </a:r>
            <a:r>
              <a:rPr lang="sl-SI" sz="1400" dirty="0"/>
              <a:t>(0,1) =0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09600" y="49530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sl-SI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sl-SI" sz="1400" dirty="0"/>
                        <a:t>&lt; 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4/11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sl-SI" sz="1400" dirty="0"/>
                        <a:t>&gt; 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09600" y="5943600"/>
          <a:ext cx="2590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sl-SI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Entropija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Frekvenca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sl-SI" sz="1400" dirty="0"/>
                        <a:t>&lt; 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11/14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sl-SI" sz="1400" dirty="0"/>
                        <a:t>&gt; 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3/14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276600" y="6019800"/>
            <a:ext cx="451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Info</a:t>
            </a:r>
            <a:r>
              <a:rPr lang="sl-SI" dirty="0"/>
              <a:t>(T, 80.5) = 0.946 * 11/14 + 0* 3/14 = 0.743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0" y="2895600"/>
            <a:ext cx="9448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0" y="4876800"/>
            <a:ext cx="9448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24800" y="7620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/>
              <a:t>IBS =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52800" y="2362200"/>
            <a:ext cx="360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err="1"/>
              <a:t>InfoGain</a:t>
            </a:r>
            <a:r>
              <a:rPr lang="sl-SI" b="1" dirty="0"/>
              <a:t>(T, 55.5) = 1 – 0.925 = 0.075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2800" y="4419600"/>
            <a:ext cx="360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err="1"/>
              <a:t>InfoGain</a:t>
            </a:r>
            <a:r>
              <a:rPr lang="sl-SI" b="1" dirty="0"/>
              <a:t>(T, 70.5) = 1 – 0.831 = 0.169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76600" y="6324600"/>
            <a:ext cx="360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err="1"/>
              <a:t>InfoGain</a:t>
            </a:r>
            <a:r>
              <a:rPr lang="sl-SI" b="1" dirty="0"/>
              <a:t>(T, 80.5) = 1 – 0.743 = 0.257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9" grpId="0"/>
      <p:bldP spid="22" grpId="0"/>
      <p:bldP spid="28" grpId="0"/>
      <p:bldP spid="31" grpId="0"/>
      <p:bldP spid="32" grpId="0"/>
      <p:bldP spid="35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InfoGain</a:t>
            </a:r>
            <a:r>
              <a:rPr lang="sl-SI" dirty="0"/>
              <a:t> atributa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29000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Imamo tri </a:t>
            </a:r>
            <a:r>
              <a:rPr lang="sl-SI" dirty="0" err="1"/>
              <a:t>InfoGain</a:t>
            </a:r>
            <a:r>
              <a:rPr lang="sl-SI" dirty="0"/>
              <a:t>-e za vse tri možne delitve:</a:t>
            </a:r>
          </a:p>
          <a:p>
            <a:pPr lvl="1"/>
            <a:r>
              <a:rPr lang="sl-SI" dirty="0" err="1"/>
              <a:t>InfoGain</a:t>
            </a:r>
            <a:r>
              <a:rPr lang="sl-SI" dirty="0"/>
              <a:t>(T, 55.5) = 0.075</a:t>
            </a:r>
          </a:p>
          <a:p>
            <a:pPr lvl="1"/>
            <a:r>
              <a:rPr lang="sl-SI" dirty="0" err="1"/>
              <a:t>InfoGain</a:t>
            </a:r>
            <a:r>
              <a:rPr lang="sl-SI" dirty="0"/>
              <a:t>(T, 70.5) = 0.169</a:t>
            </a:r>
          </a:p>
          <a:p>
            <a:pPr lvl="1"/>
            <a:r>
              <a:rPr lang="sl-SI" dirty="0" err="1"/>
              <a:t>InfoGain</a:t>
            </a:r>
            <a:r>
              <a:rPr lang="sl-SI" dirty="0"/>
              <a:t>(T, 80.5) = 0.257</a:t>
            </a:r>
          </a:p>
          <a:p>
            <a:r>
              <a:rPr lang="sl-SI" dirty="0"/>
              <a:t>Najboljša delitev je na 80.5</a:t>
            </a:r>
          </a:p>
          <a:p>
            <a:r>
              <a:rPr lang="sl-SI" b="1" dirty="0" err="1"/>
              <a:t>InfoGain</a:t>
            </a:r>
            <a:r>
              <a:rPr lang="sl-SI" b="1" dirty="0"/>
              <a:t> atributa T je 0.257</a:t>
            </a:r>
            <a:endParaRPr lang="sl-SI" dirty="0"/>
          </a:p>
          <a:p>
            <a:r>
              <a:rPr lang="sl-SI" dirty="0"/>
              <a:t>Delimo po atributu T (</a:t>
            </a:r>
            <a:r>
              <a:rPr lang="sl-SI" sz="2200" dirty="0" err="1"/>
              <a:t>InfoGain</a:t>
            </a:r>
            <a:r>
              <a:rPr lang="sl-SI" sz="2200" dirty="0"/>
              <a:t>(D) = 0.02, </a:t>
            </a:r>
            <a:r>
              <a:rPr lang="sl-SI" sz="2200" dirty="0" err="1"/>
              <a:t>InfoGain</a:t>
            </a:r>
            <a:r>
              <a:rPr lang="sl-SI" sz="2200" dirty="0"/>
              <a:t>(E) = 0.05</a:t>
            </a:r>
            <a:r>
              <a:rPr lang="sl-SI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953000"/>
            <a:ext cx="18288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/>
              <a:t>T</a:t>
            </a: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flipH="1">
            <a:off x="3124200" y="54102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</p:cNvCxnSpPr>
          <p:nvPr/>
        </p:nvCxnSpPr>
        <p:spPr>
          <a:xfrm>
            <a:off x="4267200" y="54102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5410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&lt; 80.5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5410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&gt; 80.5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5791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5791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l-SI" dirty="0"/>
              <a:t>Manjkajoče vrednosti</a:t>
            </a:r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3788"/>
              </p:ext>
            </p:extLst>
          </p:nvPr>
        </p:nvGraphicFramePr>
        <p:xfrm>
          <a:off x="2057400" y="990600"/>
          <a:ext cx="5410200" cy="54927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8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581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 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9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 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  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ahoma" pitchFamily="34" charset="0"/>
                        </a:rPr>
                        <a:t>?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ahoma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6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 učni množici imamo N primerov</a:t>
            </a:r>
          </a:p>
          <a:p>
            <a:r>
              <a:rPr lang="sl-SI" dirty="0"/>
              <a:t>Atribute brez manjkajočih vrednosti obravnavamo nespremenjeno – upoštevamo vseh N primerov</a:t>
            </a:r>
          </a:p>
          <a:p>
            <a:r>
              <a:rPr lang="sl-SI" dirty="0"/>
              <a:t>Pri atributu A s </a:t>
            </a:r>
            <a:r>
              <a:rPr lang="sl-SI" i="1" dirty="0"/>
              <a:t>k</a:t>
            </a:r>
            <a:r>
              <a:rPr lang="sl-SI" dirty="0"/>
              <a:t> manjkajočimi vrednostmi:</a:t>
            </a:r>
          </a:p>
          <a:p>
            <a:pPr lvl="1"/>
            <a:r>
              <a:rPr lang="sl-SI" dirty="0"/>
              <a:t>Izračunamo </a:t>
            </a:r>
            <a:r>
              <a:rPr lang="sl-SI" dirty="0" err="1"/>
              <a:t>InfoGain</a:t>
            </a:r>
            <a:r>
              <a:rPr lang="sl-SI" dirty="0"/>
              <a:t> samo za </a:t>
            </a:r>
            <a:r>
              <a:rPr lang="sl-SI" i="1" dirty="0"/>
              <a:t>n-k</a:t>
            </a:r>
            <a:r>
              <a:rPr lang="sl-SI" dirty="0"/>
              <a:t> primerov (primeri kjer so vrednosti znane)</a:t>
            </a:r>
          </a:p>
          <a:p>
            <a:pPr lvl="1"/>
            <a:r>
              <a:rPr lang="sl-SI" dirty="0"/>
              <a:t>Dobljen </a:t>
            </a:r>
            <a:r>
              <a:rPr lang="sl-SI" dirty="0" err="1"/>
              <a:t>InfoGain</a:t>
            </a:r>
            <a:r>
              <a:rPr lang="sl-SI" dirty="0"/>
              <a:t> množimo z </a:t>
            </a:r>
            <a:r>
              <a:rPr lang="sl-SI" i="1" dirty="0"/>
              <a:t>n-k/n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6400" y="5791200"/>
          <a:ext cx="592885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552400" imgH="393480" progId="Equation.3">
                  <p:embed/>
                </p:oleObj>
              </mc:Choice>
              <mc:Fallback>
                <p:oleObj name="Equation" r:id="rId3" imgW="2552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91200"/>
                        <a:ext cx="592885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sl-SI" sz="4000" dirty="0" err="1"/>
              <a:t>Gain</a:t>
            </a:r>
            <a:r>
              <a:rPr lang="sl-SI" sz="4000" dirty="0"/>
              <a:t>(“</a:t>
            </a:r>
            <a:r>
              <a:rPr lang="sl-SI" sz="4000" dirty="0" err="1"/>
              <a:t>outlook</a:t>
            </a:r>
            <a:r>
              <a:rPr lang="sl-SI" sz="4000" dirty="0"/>
              <a:t>”)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981711"/>
              </p:ext>
            </p:extLst>
          </p:nvPr>
        </p:nvGraphicFramePr>
        <p:xfrm>
          <a:off x="914400" y="1295400"/>
          <a:ext cx="4953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sl-SI" sz="1400" b="1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 err="1"/>
                        <a:t>Yes</a:t>
                      </a:r>
                      <a:endParaRPr lang="sl-S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</a:t>
                      </a:r>
                      <a:r>
                        <a:rPr lang="sl-SI" sz="1400" dirty="0" err="1"/>
                        <a:t>yes</a:t>
                      </a:r>
                      <a:r>
                        <a:rPr lang="sl-SI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P(no)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 err="1"/>
                        <a:t>Entropy</a:t>
                      </a:r>
                      <a:br>
                        <a:rPr lang="sl-SI" sz="1400" dirty="0"/>
                      </a:br>
                      <a:r>
                        <a:rPr lang="sl-SI" sz="1400" dirty="0"/>
                        <a:t>(</a:t>
                      </a:r>
                      <a:r>
                        <a:rPr lang="sl-SI" sz="1400" dirty="0" err="1"/>
                        <a:t>bits</a:t>
                      </a:r>
                      <a:r>
                        <a:rPr lang="sl-SI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Frekvenca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1400" dirty="0" err="1"/>
                        <a:t>Sunny</a:t>
                      </a:r>
                      <a:endParaRPr lang="sl-S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 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 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1400" dirty="0" err="1"/>
                        <a:t>Overcast</a:t>
                      </a:r>
                      <a:endParaRPr lang="sl-S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 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 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1400" dirty="0" err="1"/>
                        <a:t>Rainy</a:t>
                      </a:r>
                      <a:endParaRPr lang="sl-S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 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400" dirty="0"/>
                        <a:t>  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029200"/>
            <a:ext cx="762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err="1"/>
              <a:t>Gain</a:t>
            </a:r>
            <a:r>
              <a:rPr lang="sl-SI" b="1" dirty="0"/>
              <a:t>(“</a:t>
            </a:r>
            <a:r>
              <a:rPr lang="sl-SI" b="1" dirty="0" err="1"/>
              <a:t>outlook</a:t>
            </a:r>
            <a:r>
              <a:rPr lang="sl-SI" b="1" dirty="0"/>
              <a:t>”) = 13/14 *( </a:t>
            </a:r>
            <a:r>
              <a:rPr lang="sl-SI" b="1" dirty="0" err="1"/>
              <a:t>information</a:t>
            </a:r>
            <a:r>
              <a:rPr lang="sl-SI" b="1" dirty="0"/>
              <a:t> </a:t>
            </a:r>
            <a:r>
              <a:rPr lang="sl-SI" b="1" dirty="0" err="1"/>
              <a:t>before</a:t>
            </a:r>
            <a:r>
              <a:rPr lang="sl-SI" b="1" dirty="0"/>
              <a:t> </a:t>
            </a:r>
            <a:r>
              <a:rPr lang="sl-SI" b="1" dirty="0" err="1"/>
              <a:t>split</a:t>
            </a:r>
            <a:r>
              <a:rPr lang="sl-SI" b="1" dirty="0"/>
              <a:t> – </a:t>
            </a:r>
            <a:r>
              <a:rPr lang="sl-SI" b="1" dirty="0" err="1"/>
              <a:t>information</a:t>
            </a:r>
            <a:r>
              <a:rPr lang="sl-SI" b="1" dirty="0"/>
              <a:t> </a:t>
            </a:r>
            <a:r>
              <a:rPr lang="sl-SI" b="1" dirty="0" err="1"/>
              <a:t>after</a:t>
            </a:r>
            <a:r>
              <a:rPr lang="sl-SI" b="1" dirty="0"/>
              <a:t> </a:t>
            </a:r>
            <a:r>
              <a:rPr lang="sl-SI" b="1" dirty="0" err="1"/>
              <a:t>split</a:t>
            </a:r>
            <a:r>
              <a:rPr lang="sl-SI" b="1" dirty="0"/>
              <a:t>)</a:t>
            </a:r>
            <a:endParaRPr lang="sl-SI" dirty="0"/>
          </a:p>
          <a:p>
            <a:endParaRPr lang="sl-SI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048000"/>
            <a:ext cx="8624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err="1"/>
              <a:t>Entropy</a:t>
            </a:r>
            <a:r>
              <a:rPr lang="sl-SI" b="1" dirty="0"/>
              <a:t>:</a:t>
            </a:r>
          </a:p>
          <a:p>
            <a:r>
              <a:rPr lang="sl-SI" b="1" dirty="0"/>
              <a:t>  	</a:t>
            </a:r>
            <a:r>
              <a:rPr lang="sl-SI" b="1" dirty="0" err="1"/>
              <a:t>Sunny</a:t>
            </a:r>
            <a:r>
              <a:rPr lang="sl-SI" b="1" dirty="0"/>
              <a:t>: </a:t>
            </a:r>
            <a:r>
              <a:rPr lang="sl-SI" dirty="0"/>
              <a:t>	</a:t>
            </a:r>
            <a:r>
              <a:rPr lang="sl-SI" dirty="0" err="1"/>
              <a:t>Info</a:t>
            </a:r>
            <a:r>
              <a:rPr lang="sl-SI" dirty="0"/>
              <a:t>([2,3]) = </a:t>
            </a:r>
            <a:r>
              <a:rPr lang="sl-SI" dirty="0" err="1"/>
              <a:t>entropy</a:t>
            </a:r>
            <a:r>
              <a:rPr lang="sl-SI" dirty="0"/>
              <a:t>(2/5,3/5) = -2/5 * log(2/5) – 3/5 * log(3/5) = </a:t>
            </a:r>
            <a:r>
              <a:rPr lang="sl-SI" b="1" dirty="0"/>
              <a:t>0.971</a:t>
            </a:r>
          </a:p>
          <a:p>
            <a:r>
              <a:rPr lang="sl-SI" b="1" dirty="0"/>
              <a:t>  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1905000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0.971</a:t>
            </a:r>
          </a:p>
          <a:p>
            <a:endParaRPr lang="sl-SI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0" y="2286000"/>
            <a:ext cx="276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0</a:t>
            </a:r>
          </a:p>
          <a:p>
            <a:endParaRPr lang="sl-SI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2590800"/>
            <a:ext cx="598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b="1" dirty="0"/>
              <a:t>0.971</a:t>
            </a:r>
          </a:p>
          <a:p>
            <a:endParaRPr lang="sl-SI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1905000"/>
            <a:ext cx="56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/>
              <a:t> 5/13</a:t>
            </a:r>
          </a:p>
          <a:p>
            <a:endParaRPr lang="sl-SI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2286000"/>
            <a:ext cx="56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/>
              <a:t> 3/13</a:t>
            </a:r>
          </a:p>
          <a:p>
            <a:endParaRPr lang="sl-SI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2667000"/>
            <a:ext cx="56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/>
              <a:t> 5/13</a:t>
            </a:r>
          </a:p>
          <a:p>
            <a:endParaRPr lang="sl-SI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3657600"/>
            <a:ext cx="607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err="1"/>
              <a:t>Overcast</a:t>
            </a:r>
            <a:r>
              <a:rPr lang="sl-SI" b="1" dirty="0"/>
              <a:t>: </a:t>
            </a:r>
            <a:r>
              <a:rPr lang="sl-SI" dirty="0" err="1"/>
              <a:t>Info</a:t>
            </a:r>
            <a:r>
              <a:rPr lang="sl-SI" dirty="0"/>
              <a:t>([3,0]) = </a:t>
            </a:r>
            <a:r>
              <a:rPr lang="sl-SI" dirty="0" err="1"/>
              <a:t>entropy</a:t>
            </a:r>
            <a:r>
              <a:rPr lang="sl-SI" dirty="0"/>
              <a:t>(1,0) = -1 * log(1) – 0 * log(0) = </a:t>
            </a:r>
            <a:r>
              <a:rPr lang="sl-SI" b="1" dirty="0"/>
              <a:t>0</a:t>
            </a:r>
          </a:p>
          <a:p>
            <a:r>
              <a:rPr lang="sl-SI" b="1" dirty="0"/>
              <a:t>  	</a:t>
            </a:r>
            <a:endParaRPr lang="sl-SI" dirty="0"/>
          </a:p>
        </p:txBody>
      </p:sp>
      <p:sp>
        <p:nvSpPr>
          <p:cNvPr id="20" name="TextBox 19"/>
          <p:cNvSpPr txBox="1"/>
          <p:nvPr/>
        </p:nvSpPr>
        <p:spPr>
          <a:xfrm>
            <a:off x="1219200" y="3962400"/>
            <a:ext cx="7700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err="1"/>
              <a:t>Rainy</a:t>
            </a:r>
            <a:r>
              <a:rPr lang="sl-SI" b="1" dirty="0"/>
              <a:t>:</a:t>
            </a:r>
            <a:r>
              <a:rPr lang="sl-SI" dirty="0"/>
              <a:t>	</a:t>
            </a:r>
            <a:r>
              <a:rPr lang="sl-SI" dirty="0" err="1"/>
              <a:t>Info</a:t>
            </a:r>
            <a:r>
              <a:rPr lang="sl-SI" dirty="0"/>
              <a:t>([3,2]) = </a:t>
            </a:r>
            <a:r>
              <a:rPr lang="sl-SI" dirty="0" err="1"/>
              <a:t>entropy</a:t>
            </a:r>
            <a:r>
              <a:rPr lang="sl-SI" dirty="0"/>
              <a:t>(3/5,2/5) = -3/5 * log(3/5) – 2/5 * log(2/5) = </a:t>
            </a:r>
            <a:r>
              <a:rPr lang="sl-SI" b="1" dirty="0"/>
              <a:t>0.971</a:t>
            </a:r>
          </a:p>
          <a:p>
            <a:endParaRPr lang="sl-SI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4419600"/>
            <a:ext cx="709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Info</a:t>
            </a:r>
            <a:r>
              <a:rPr lang="sl-SI" dirty="0"/>
              <a:t>([2,3],[3,0],[3,2]) = 0.971 * (5/13) + 0 * (3/13) + 0.971 * (5/13) = </a:t>
            </a:r>
            <a:r>
              <a:rPr lang="sl-SI" b="1" dirty="0"/>
              <a:t>0.747</a:t>
            </a:r>
          </a:p>
          <a:p>
            <a:endParaRPr lang="sl-SI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5638800"/>
            <a:ext cx="4835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err="1"/>
              <a:t>Gain</a:t>
            </a:r>
            <a:r>
              <a:rPr lang="sl-SI" b="1" dirty="0"/>
              <a:t>(“</a:t>
            </a:r>
            <a:r>
              <a:rPr lang="sl-SI" b="1" dirty="0" err="1"/>
              <a:t>outlook</a:t>
            </a:r>
            <a:r>
              <a:rPr lang="sl-SI" b="1" dirty="0"/>
              <a:t>”) = 13/14 * (0.961– 0.747) = 0.199</a:t>
            </a:r>
          </a:p>
          <a:p>
            <a:endParaRPr lang="sl-SI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sl-SI" dirty="0"/>
              <a:t>IBS = </a:t>
            </a:r>
            <a:r>
              <a:rPr lang="sl-SI" dirty="0" err="1"/>
              <a:t>Info</a:t>
            </a:r>
            <a:r>
              <a:rPr lang="sl-SI" dirty="0"/>
              <a:t>([8,5]) = </a:t>
            </a:r>
            <a:r>
              <a:rPr lang="sl-SI" dirty="0" err="1"/>
              <a:t>entropy</a:t>
            </a:r>
            <a:r>
              <a:rPr lang="sl-SI" dirty="0"/>
              <a:t>(8/13,5/13) =  -5/13 * log(5/13) – 8/13 * log(8/13) = </a:t>
            </a:r>
            <a:r>
              <a:rPr lang="sl-SI" b="1" dirty="0"/>
              <a:t>0.961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r>
              <a:rPr lang="sl-SI" dirty="0" err="1"/>
              <a:t>Information</a:t>
            </a:r>
            <a:r>
              <a:rPr lang="sl-SI" dirty="0"/>
              <a:t> </a:t>
            </a:r>
            <a:r>
              <a:rPr lang="sl-SI" dirty="0" err="1"/>
              <a:t>Gain</a:t>
            </a:r>
            <a:r>
              <a:rPr lang="sl-SI" dirty="0"/>
              <a:t>:</a:t>
            </a:r>
          </a:p>
          <a:p>
            <a:pPr lvl="1"/>
            <a:r>
              <a:rPr lang="sl-SI" dirty="0">
                <a:solidFill>
                  <a:srgbClr val="FF0000"/>
                </a:solidFill>
              </a:rPr>
              <a:t>Outlook: 	0.199 </a:t>
            </a:r>
            <a:r>
              <a:rPr lang="sl-SI" dirty="0" err="1">
                <a:solidFill>
                  <a:srgbClr val="FF0000"/>
                </a:solidFill>
              </a:rPr>
              <a:t>bits</a:t>
            </a:r>
            <a:endParaRPr lang="sl-SI" dirty="0">
              <a:solidFill>
                <a:srgbClr val="FF0000"/>
              </a:solidFill>
            </a:endParaRPr>
          </a:p>
          <a:p>
            <a:pPr lvl="1"/>
            <a:r>
              <a:rPr lang="sl-SI" dirty="0"/>
              <a:t>Temperature:	0.029 </a:t>
            </a:r>
            <a:r>
              <a:rPr lang="sl-SI" dirty="0" err="1"/>
              <a:t>bits</a:t>
            </a:r>
            <a:endParaRPr lang="sl-SI" dirty="0"/>
          </a:p>
          <a:p>
            <a:pPr lvl="1"/>
            <a:r>
              <a:rPr lang="sl-SI" dirty="0" err="1"/>
              <a:t>Humidity</a:t>
            </a:r>
            <a:r>
              <a:rPr lang="sl-SI" dirty="0"/>
              <a:t>:	0.152 </a:t>
            </a:r>
            <a:r>
              <a:rPr lang="sl-SI" dirty="0" err="1"/>
              <a:t>bits</a:t>
            </a:r>
            <a:endParaRPr lang="sl-SI" dirty="0"/>
          </a:p>
          <a:p>
            <a:pPr lvl="1"/>
            <a:r>
              <a:rPr lang="sl-SI" dirty="0" err="1"/>
              <a:t>Wind</a:t>
            </a:r>
            <a:r>
              <a:rPr lang="sl-SI" dirty="0"/>
              <a:t>:		0.048 </a:t>
            </a:r>
            <a:r>
              <a:rPr lang="sl-SI" dirty="0" err="1"/>
              <a:t>bits</a:t>
            </a:r>
            <a:endParaRPr lang="sl-S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1361</Words>
  <Application>Microsoft Office PowerPoint</Application>
  <PresentationFormat>On-screen Show (4:3)</PresentationFormat>
  <Paragraphs>569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新細明體</vt:lpstr>
      <vt:lpstr>Arial</vt:lpstr>
      <vt:lpstr>Calibri</vt:lpstr>
      <vt:lpstr>Tahoma</vt:lpstr>
      <vt:lpstr>Wingdings</vt:lpstr>
      <vt:lpstr>Office Theme</vt:lpstr>
      <vt:lpstr>Equation</vt:lpstr>
      <vt:lpstr>Machine Learning in Real World: C4.5</vt:lpstr>
      <vt:lpstr>Zvezni atributi</vt:lpstr>
      <vt:lpstr>InfoGain zveznega atributa</vt:lpstr>
      <vt:lpstr>PowerPoint Presentation</vt:lpstr>
      <vt:lpstr>InfoGain atributa T</vt:lpstr>
      <vt:lpstr>Manjkajoče vrednosti</vt:lpstr>
      <vt:lpstr>PowerPoint Presentation</vt:lpstr>
      <vt:lpstr>Gain(“outlook”)</vt:lpstr>
      <vt:lpstr>PowerPoint Presentation</vt:lpstr>
      <vt:lpstr>PowerPoint Presentation</vt:lpstr>
      <vt:lpstr>Nadaljujemo v veji Outlook=Sunny</vt:lpstr>
      <vt:lpstr>PowerPoint Presentation</vt:lpstr>
      <vt:lpstr>Klasifikacija primerov z neznanimi vrednostmi</vt:lpstr>
      <vt:lpstr>Šum – robustnost</vt:lpstr>
      <vt:lpstr>Rezanje (+/-)</vt:lpstr>
      <vt:lpstr>Naknadno rezanje</vt:lpstr>
      <vt:lpstr>Izpeljava pravil iz dreves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Saso</dc:creator>
  <cp:lastModifiedBy>Branko Kavšek</cp:lastModifiedBy>
  <cp:revision>175</cp:revision>
  <dcterms:created xsi:type="dcterms:W3CDTF">2006-08-16T00:00:00Z</dcterms:created>
  <dcterms:modified xsi:type="dcterms:W3CDTF">2018-04-23T08:07:58Z</dcterms:modified>
</cp:coreProperties>
</file>