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2" r:id="rId2"/>
    <p:sldId id="286" r:id="rId3"/>
    <p:sldId id="283" r:id="rId4"/>
    <p:sldId id="28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C8F7-A48E-46AD-BBFD-3080538183F7}" type="datetimeFigureOut">
              <a:rPr lang="sl-SI" smtClean="0"/>
              <a:pPr/>
              <a:t>18. 05. 2017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38E68-B1A0-45D3-A1A9-6775C24D4AC1}" type="slidenum">
              <a:rPr lang="sl-SI" smtClean="0"/>
              <a:pPr/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3.bin"/><Relationship Id="rId3" Type="http://schemas.openxmlformats.org/officeDocument/2006/relationships/hyperlink" Target="http://en.wikipedia.org/wiki/Euclidean_distance" TargetMode="External"/><Relationship Id="rId7" Type="http://schemas.openxmlformats.org/officeDocument/2006/relationships/oleObject" Target="../embeddings/oleObject1.bin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6" Type="http://schemas.openxmlformats.org/officeDocument/2006/relationships/hyperlink" Target="http://en.wikipedia.org/wiki/Chebyshev_distance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://en.wiktionary.org/wiki/Manhattan_distance" TargetMode="External"/><Relationship Id="rId15" Type="http://schemas.openxmlformats.org/officeDocument/2006/relationships/oleObject" Target="../embeddings/oleObject4.bin"/><Relationship Id="rId10" Type="http://schemas.openxmlformats.org/officeDocument/2006/relationships/image" Target="../media/image2.wmf"/><Relationship Id="rId4" Type="http://schemas.openxmlformats.org/officeDocument/2006/relationships/hyperlink" Target="http://en.wikipedia.org/wiki/Hamming_distance" TargetMode="External"/><Relationship Id="rId9" Type="http://schemas.openxmlformats.org/officeDocument/2006/relationships/oleObject" Target="../embeddings/oleObject2.bin"/><Relationship Id="rId1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K-najbližjih sosedov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l-SI" dirty="0"/>
              <a:t>Postopek</a:t>
            </a:r>
          </a:p>
          <a:p>
            <a:pPr lvl="1"/>
            <a:r>
              <a:rPr lang="sl-SI" dirty="0"/>
              <a:t>Poiščemo k primerov, ki so </a:t>
            </a:r>
            <a:r>
              <a:rPr lang="sl-SI" b="1" dirty="0">
                <a:solidFill>
                  <a:srgbClr val="0070C0"/>
                </a:solidFill>
              </a:rPr>
              <a:t>najbolj podobni (najbližji) </a:t>
            </a:r>
            <a:r>
              <a:rPr lang="sl-SI" dirty="0"/>
              <a:t>novemu primeru</a:t>
            </a:r>
          </a:p>
          <a:p>
            <a:pPr lvl="1"/>
            <a:r>
              <a:rPr lang="sl-SI" dirty="0"/>
              <a:t>Za klasifikacijo:</a:t>
            </a:r>
          </a:p>
          <a:p>
            <a:pPr lvl="2"/>
            <a:r>
              <a:rPr lang="sl-SI" dirty="0"/>
              <a:t>Vsak od k-primerov glasuje-&gt;napovemo večinski razred</a:t>
            </a:r>
          </a:p>
          <a:p>
            <a:pPr lvl="1"/>
            <a:r>
              <a:rPr lang="sl-SI" dirty="0"/>
              <a:t>Za regresijo:</a:t>
            </a:r>
          </a:p>
          <a:p>
            <a:pPr lvl="2"/>
            <a:r>
              <a:rPr lang="sl-SI" dirty="0"/>
              <a:t>napovemo povprečno vrednost razreda k-tih sosedov</a:t>
            </a:r>
          </a:p>
          <a:p>
            <a:r>
              <a:rPr lang="sl-SI" dirty="0"/>
              <a:t>Izboljšave:</a:t>
            </a:r>
          </a:p>
          <a:p>
            <a:pPr lvl="1"/>
            <a:r>
              <a:rPr lang="sl-SI" dirty="0" err="1"/>
              <a:t>Uteženo</a:t>
            </a:r>
            <a:r>
              <a:rPr lang="sl-SI" dirty="0"/>
              <a:t> glasovanje/povprečje</a:t>
            </a:r>
            <a:br>
              <a:rPr lang="sl-SI" dirty="0"/>
            </a:br>
            <a:r>
              <a:rPr lang="sl-SI" dirty="0"/>
              <a:t>(</a:t>
            </a:r>
            <a:r>
              <a:rPr lang="sl-SI" sz="1600" dirty="0"/>
              <a:t>bolj kot je primer oddaljen, manj šteje njegov glas</a:t>
            </a:r>
            <a:r>
              <a:rPr lang="sl-SI" dirty="0"/>
              <a:t>)</a:t>
            </a:r>
          </a:p>
          <a:p>
            <a:pPr lvl="1"/>
            <a:r>
              <a:rPr lang="sl-SI" dirty="0" err="1"/>
              <a:t>Uteževanje</a:t>
            </a:r>
            <a:r>
              <a:rPr lang="sl-SI" dirty="0"/>
              <a:t> atributov – niso vsi atributi enakovredni</a:t>
            </a:r>
          </a:p>
          <a:p>
            <a:pPr lvl="1"/>
            <a:endParaRPr lang="sl-SI" dirty="0"/>
          </a:p>
          <a:p>
            <a:endParaRPr lang="sl-SI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sl-SI" dirty="0"/>
              <a:t>Podobnosti in razdalje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990600"/>
            <a:ext cx="689522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Razdalje:</a:t>
            </a:r>
          </a:p>
          <a:p>
            <a:pPr lvl="1">
              <a:buFont typeface="Arial" pitchFamily="34" charset="0"/>
              <a:buChar char="•"/>
            </a:pPr>
            <a:r>
              <a:rPr lang="sl-SI" dirty="0"/>
              <a:t>  </a:t>
            </a:r>
            <a:r>
              <a:rPr lang="sl-SI" dirty="0">
                <a:hlinkClick r:id="rId3"/>
              </a:rPr>
              <a:t>Evklidska</a:t>
            </a:r>
            <a:endParaRPr lang="sl-SI" dirty="0"/>
          </a:p>
          <a:p>
            <a:pPr lvl="2">
              <a:buFont typeface="Arial" pitchFamily="34" charset="0"/>
              <a:buChar char="•"/>
            </a:pPr>
            <a:r>
              <a:rPr lang="sl-SI" dirty="0"/>
              <a:t>Formula:</a:t>
            </a:r>
          </a:p>
          <a:p>
            <a:pPr lvl="2">
              <a:buFont typeface="Arial" pitchFamily="34" charset="0"/>
              <a:buChar char="•"/>
            </a:pPr>
            <a:endParaRPr lang="sl-SI" dirty="0"/>
          </a:p>
          <a:p>
            <a:pPr lvl="2">
              <a:buFont typeface="Arial" pitchFamily="34" charset="0"/>
              <a:buChar char="•"/>
            </a:pPr>
            <a:r>
              <a:rPr lang="sl-SI" dirty="0"/>
              <a:t>Diskretni atributi: </a:t>
            </a:r>
          </a:p>
          <a:p>
            <a:pPr lvl="1">
              <a:buFont typeface="Arial" pitchFamily="34" charset="0"/>
              <a:buChar char="•"/>
            </a:pPr>
            <a:r>
              <a:rPr lang="sl-SI" dirty="0"/>
              <a:t>  </a:t>
            </a:r>
            <a:r>
              <a:rPr lang="sl-SI" dirty="0">
                <a:hlinkClick r:id="rId4"/>
              </a:rPr>
              <a:t>Hammingova</a:t>
            </a:r>
            <a:endParaRPr lang="sl-SI" dirty="0"/>
          </a:p>
          <a:p>
            <a:pPr lvl="2">
              <a:buFont typeface="Arial" pitchFamily="34" charset="0"/>
              <a:buChar char="•"/>
            </a:pPr>
            <a:r>
              <a:rPr lang="sl-SI" dirty="0"/>
              <a:t>Šteje koliko atributov ima različne vrednosti</a:t>
            </a:r>
          </a:p>
          <a:p>
            <a:pPr lvl="1">
              <a:buFont typeface="Arial" pitchFamily="34" charset="0"/>
              <a:buChar char="•"/>
            </a:pPr>
            <a:endParaRPr lang="sl-SI" dirty="0"/>
          </a:p>
          <a:p>
            <a:pPr lvl="2">
              <a:buFont typeface="Arial" pitchFamily="34" charset="0"/>
              <a:buChar char="•"/>
            </a:pPr>
            <a:endParaRPr lang="sl-SI" dirty="0"/>
          </a:p>
          <a:p>
            <a:pPr lvl="2">
              <a:buFont typeface="Arial" pitchFamily="34" charset="0"/>
              <a:buChar char="•"/>
            </a:pPr>
            <a:endParaRPr lang="sl-SI" dirty="0"/>
          </a:p>
          <a:p>
            <a:pPr lvl="1">
              <a:buFont typeface="Arial" pitchFamily="34" charset="0"/>
              <a:buChar char="•"/>
            </a:pPr>
            <a:r>
              <a:rPr lang="sl-SI" dirty="0"/>
              <a:t>  </a:t>
            </a:r>
            <a:r>
              <a:rPr lang="sl-SI" dirty="0">
                <a:hlinkClick r:id="rId5"/>
              </a:rPr>
              <a:t>Manhattan</a:t>
            </a:r>
            <a:endParaRPr lang="sl-SI" dirty="0"/>
          </a:p>
          <a:p>
            <a:pPr lvl="2">
              <a:buFont typeface="Arial" pitchFamily="34" charset="0"/>
              <a:buChar char="•"/>
            </a:pPr>
            <a:r>
              <a:rPr lang="sl-SI" dirty="0"/>
              <a:t>Seštevek razlik v vrednostih atributov</a:t>
            </a:r>
          </a:p>
          <a:p>
            <a:pPr lvl="1">
              <a:buFont typeface="Arial" pitchFamily="34" charset="0"/>
              <a:buChar char="•"/>
            </a:pPr>
            <a:endParaRPr lang="sl-SI" dirty="0"/>
          </a:p>
          <a:p>
            <a:pPr lvl="1">
              <a:buFont typeface="Arial" pitchFamily="34" charset="0"/>
              <a:buChar char="•"/>
            </a:pPr>
            <a:endParaRPr lang="sl-SI" dirty="0"/>
          </a:p>
          <a:p>
            <a:pPr lvl="1">
              <a:buFont typeface="Arial" pitchFamily="34" charset="0"/>
              <a:buChar char="•"/>
            </a:pPr>
            <a:endParaRPr lang="sl-SI" dirty="0"/>
          </a:p>
          <a:p>
            <a:pPr lvl="1">
              <a:buFont typeface="Arial" pitchFamily="34" charset="0"/>
              <a:buChar char="•"/>
            </a:pPr>
            <a:endParaRPr lang="sl-SI" dirty="0"/>
          </a:p>
          <a:p>
            <a:pPr lvl="1">
              <a:buFont typeface="Arial" pitchFamily="34" charset="0"/>
              <a:buChar char="•"/>
            </a:pPr>
            <a:r>
              <a:rPr lang="sl-SI" dirty="0"/>
              <a:t>  </a:t>
            </a:r>
            <a:r>
              <a:rPr lang="sl-SI" dirty="0">
                <a:hlinkClick r:id="rId6"/>
              </a:rPr>
              <a:t>Maksimalna</a:t>
            </a:r>
            <a:endParaRPr lang="sl-SI" dirty="0"/>
          </a:p>
          <a:p>
            <a:pPr lvl="2">
              <a:buFont typeface="Arial" pitchFamily="34" charset="0"/>
              <a:buChar char="•"/>
            </a:pPr>
            <a:r>
              <a:rPr lang="sl-SI" dirty="0"/>
              <a:t>Maksimalna razdalja med </a:t>
            </a:r>
            <a:r>
              <a:rPr lang="sl-SI" dirty="0" err="1"/>
              <a:t>vrednostima</a:t>
            </a:r>
            <a:r>
              <a:rPr lang="sl-SI" dirty="0"/>
              <a:t> posameznih atributov</a:t>
            </a:r>
          </a:p>
          <a:p>
            <a:pPr lvl="2">
              <a:buFont typeface="Arial" pitchFamily="34" charset="0"/>
              <a:buChar char="•"/>
            </a:pPr>
            <a:endParaRPr lang="sl-SI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19400" y="1524000"/>
          <a:ext cx="1873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7" imgW="1498320" imgH="304560" progId="Equation.3">
                  <p:embed/>
                </p:oleObj>
              </mc:Choice>
              <mc:Fallback>
                <p:oleObj name="Equation" r:id="rId7" imgW="1498320" imgH="30456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524000"/>
                        <a:ext cx="18732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657600" y="2057400"/>
          <a:ext cx="749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9" imgW="749160" imgH="457200" progId="Equation.3">
                  <p:embed/>
                </p:oleObj>
              </mc:Choice>
              <mc:Fallback>
                <p:oleObj name="Equation" r:id="rId9" imgW="749160" imgH="4572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057400"/>
                        <a:ext cx="749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190px-Hamming_distance_3_bit_binary_example_svg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867400" y="2743200"/>
            <a:ext cx="1254760" cy="990600"/>
          </a:xfrm>
          <a:prstGeom prst="rect">
            <a:avLst/>
          </a:prstGeom>
        </p:spPr>
      </p:pic>
      <p:pic>
        <p:nvPicPr>
          <p:cNvPr id="7" name="Picture 6" descr="283px-Manhattan_distance_svg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486400" y="4038600"/>
            <a:ext cx="1295400" cy="1295400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743200" y="6019800"/>
          <a:ext cx="2057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13" imgW="1460160" imgH="228600" progId="Equation.3">
                  <p:embed/>
                </p:oleObj>
              </mc:Choice>
              <mc:Fallback>
                <p:oleObj name="Equation" r:id="rId13" imgW="1460160" imgH="2286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6019800"/>
                        <a:ext cx="20574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438400" y="4495800"/>
          <a:ext cx="2286000" cy="40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15" imgW="1422360" imgH="253800" progId="Equation.3">
                  <p:embed/>
                </p:oleObj>
              </mc:Choice>
              <mc:Fallback>
                <p:oleObj name="Equation" r:id="rId15" imgW="1422360" imgH="2538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95800"/>
                        <a:ext cx="2286000" cy="4082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005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" y="2819400"/>
            <a:ext cx="43434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9" name="Rectangle 8"/>
          <p:cNvSpPr/>
          <p:nvPr/>
        </p:nvSpPr>
        <p:spPr>
          <a:xfrm>
            <a:off x="152400" y="914400"/>
            <a:ext cx="43434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304800"/>
            <a:ext cx="8229600" cy="1143000"/>
          </a:xfrm>
        </p:spPr>
        <p:txBody>
          <a:bodyPr/>
          <a:lstStyle/>
          <a:p>
            <a:r>
              <a:rPr lang="sl-SI" dirty="0"/>
              <a:t>Primer k-</a:t>
            </a:r>
            <a:r>
              <a:rPr lang="sl-SI" dirty="0" err="1"/>
              <a:t>nn</a:t>
            </a:r>
            <a:endParaRPr lang="sl-SI" dirty="0"/>
          </a:p>
        </p:txBody>
      </p:sp>
      <p:graphicFrame>
        <p:nvGraphicFramePr>
          <p:cNvPr id="4" name="Group 53"/>
          <p:cNvGraphicFramePr>
            <a:graphicFrameLocks noGrp="1"/>
          </p:cNvGraphicFramePr>
          <p:nvPr/>
        </p:nvGraphicFramePr>
        <p:xfrm>
          <a:off x="152401" y="609600"/>
          <a:ext cx="3962400" cy="4114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50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2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9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876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Outlook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Temp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Humidity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Windy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Play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6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76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Hot 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High 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76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Overcast 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Hot  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76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76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76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76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76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76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76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76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76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76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876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05400" y="914400"/>
            <a:ext cx="2622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Klasificiraj z metodo k-</a:t>
            </a:r>
            <a:r>
              <a:rPr lang="sl-SI" dirty="0" err="1"/>
              <a:t>nn</a:t>
            </a:r>
            <a:r>
              <a:rPr lang="sl-SI" dirty="0"/>
              <a:t>.</a:t>
            </a:r>
          </a:p>
          <a:p>
            <a:r>
              <a:rPr lang="sl-SI" dirty="0"/>
              <a:t>k=4, </a:t>
            </a:r>
            <a:r>
              <a:rPr lang="sl-SI" dirty="0" err="1"/>
              <a:t>hammingova</a:t>
            </a:r>
            <a:r>
              <a:rPr lang="sl-SI" dirty="0"/>
              <a:t> razdalja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81600" y="1676400"/>
          <a:ext cx="38862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sl-SI" sz="1200" dirty="0" err="1"/>
                        <a:t>Sunny</a:t>
                      </a:r>
                      <a:endParaRPr lang="sl-SI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200" dirty="0" err="1"/>
                        <a:t>Hot</a:t>
                      </a:r>
                      <a:endParaRPr lang="sl-SI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200" dirty="0" err="1"/>
                        <a:t>High</a:t>
                      </a:r>
                      <a:endParaRPr lang="sl-SI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200" dirty="0" err="1"/>
                        <a:t>False</a:t>
                      </a:r>
                      <a:endParaRPr lang="sl-SI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14800" y="609601"/>
          <a:ext cx="381000" cy="4133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60">
                <a:tc>
                  <a:txBody>
                    <a:bodyPr/>
                    <a:lstStyle/>
                    <a:p>
                      <a:r>
                        <a:rPr lang="sl-SI" sz="12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81">
                <a:tc>
                  <a:txBody>
                    <a:bodyPr/>
                    <a:lstStyle/>
                    <a:p>
                      <a:r>
                        <a:rPr lang="sl-SI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681">
                <a:tc>
                  <a:txBody>
                    <a:bodyPr/>
                    <a:lstStyle/>
                    <a:p>
                      <a:r>
                        <a:rPr lang="sl-SI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681">
                <a:tc>
                  <a:txBody>
                    <a:bodyPr/>
                    <a:lstStyle/>
                    <a:p>
                      <a:r>
                        <a:rPr lang="sl-SI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681">
                <a:tc>
                  <a:txBody>
                    <a:bodyPr/>
                    <a:lstStyle/>
                    <a:p>
                      <a:r>
                        <a:rPr lang="sl-SI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681">
                <a:tc>
                  <a:txBody>
                    <a:bodyPr/>
                    <a:lstStyle/>
                    <a:p>
                      <a:r>
                        <a:rPr lang="sl-SI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681">
                <a:tc>
                  <a:txBody>
                    <a:bodyPr/>
                    <a:lstStyle/>
                    <a:p>
                      <a:r>
                        <a:rPr lang="sl-SI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681">
                <a:tc>
                  <a:txBody>
                    <a:bodyPr/>
                    <a:lstStyle/>
                    <a:p>
                      <a:r>
                        <a:rPr lang="sl-SI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681">
                <a:tc>
                  <a:txBody>
                    <a:bodyPr/>
                    <a:lstStyle/>
                    <a:p>
                      <a:r>
                        <a:rPr lang="sl-SI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681">
                <a:tc>
                  <a:txBody>
                    <a:bodyPr/>
                    <a:lstStyle/>
                    <a:p>
                      <a:r>
                        <a:rPr lang="sl-SI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5681">
                <a:tc>
                  <a:txBody>
                    <a:bodyPr/>
                    <a:lstStyle/>
                    <a:p>
                      <a:r>
                        <a:rPr lang="sl-SI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5681">
                <a:tc>
                  <a:txBody>
                    <a:bodyPr/>
                    <a:lstStyle/>
                    <a:p>
                      <a:r>
                        <a:rPr lang="sl-SI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5681">
                <a:tc>
                  <a:txBody>
                    <a:bodyPr/>
                    <a:lstStyle/>
                    <a:p>
                      <a:r>
                        <a:rPr lang="sl-SI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5681">
                <a:tc>
                  <a:txBody>
                    <a:bodyPr/>
                    <a:lstStyle/>
                    <a:p>
                      <a:r>
                        <a:rPr lang="sl-SI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5681">
                <a:tc>
                  <a:txBody>
                    <a:bodyPr/>
                    <a:lstStyle/>
                    <a:p>
                      <a:r>
                        <a:rPr lang="sl-SI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458200" y="1676400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600" dirty="0"/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5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52400" y="914400"/>
            <a:ext cx="3657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3" name="Rectangle 12"/>
          <p:cNvSpPr/>
          <p:nvPr/>
        </p:nvSpPr>
        <p:spPr>
          <a:xfrm>
            <a:off x="152400" y="2286000"/>
            <a:ext cx="3657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2" name="Rectangle 11"/>
          <p:cNvSpPr/>
          <p:nvPr/>
        </p:nvSpPr>
        <p:spPr>
          <a:xfrm>
            <a:off x="152400" y="1676400"/>
            <a:ext cx="36576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304800"/>
            <a:ext cx="8229600" cy="1143000"/>
          </a:xfrm>
        </p:spPr>
        <p:txBody>
          <a:bodyPr/>
          <a:lstStyle/>
          <a:p>
            <a:r>
              <a:rPr lang="sl-SI" dirty="0"/>
              <a:t>Primer k-</a:t>
            </a:r>
            <a:r>
              <a:rPr lang="sl-SI" dirty="0" err="1"/>
              <a:t>nn</a:t>
            </a:r>
            <a:endParaRPr lang="sl-SI" dirty="0"/>
          </a:p>
        </p:txBody>
      </p:sp>
      <p:graphicFrame>
        <p:nvGraphicFramePr>
          <p:cNvPr id="4" name="Group 53"/>
          <p:cNvGraphicFramePr>
            <a:graphicFrameLocks noGrp="1"/>
          </p:cNvGraphicFramePr>
          <p:nvPr/>
        </p:nvGraphicFramePr>
        <p:xfrm>
          <a:off x="152400" y="609600"/>
          <a:ext cx="3304705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50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Class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6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76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High 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76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32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76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80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76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76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76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itchFamily="2" charset="2"/>
                        <a:defRPr sz="2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itchFamily="2" charset="2"/>
                        <a:defRPr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itchFamily="2" charset="2"/>
                        <a:defRPr sz="14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itchFamily="2" charset="2"/>
                        <a:defRPr sz="1000">
                          <a:solidFill>
                            <a:schemeClr val="bg2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sl-SI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2971800"/>
            <a:ext cx="2622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Klasificiraj z metodo k-</a:t>
            </a:r>
            <a:r>
              <a:rPr lang="sl-SI" dirty="0" err="1"/>
              <a:t>nn</a:t>
            </a:r>
            <a:r>
              <a:rPr lang="sl-SI" dirty="0"/>
              <a:t>.</a:t>
            </a:r>
          </a:p>
          <a:p>
            <a:r>
              <a:rPr lang="sl-SI" dirty="0"/>
              <a:t>k=3, </a:t>
            </a:r>
            <a:r>
              <a:rPr lang="sl-SI" dirty="0" err="1"/>
              <a:t>manhattan</a:t>
            </a:r>
            <a:r>
              <a:rPr lang="sl-SI" dirty="0"/>
              <a:t> razdalja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3733800"/>
          <a:ext cx="33528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sl-SI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200" dirty="0" err="1"/>
                        <a:t>High</a:t>
                      </a:r>
                      <a:endParaRPr lang="sl-SI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429000" y="609600"/>
          <a:ext cx="381000" cy="22040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60">
                <a:tc>
                  <a:txBody>
                    <a:bodyPr/>
                    <a:lstStyle/>
                    <a:p>
                      <a:r>
                        <a:rPr lang="sl-SI" sz="1200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81">
                <a:tc>
                  <a:txBody>
                    <a:bodyPr/>
                    <a:lstStyle/>
                    <a:p>
                      <a:r>
                        <a:rPr lang="sl-SI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681">
                <a:tc>
                  <a:txBody>
                    <a:bodyPr/>
                    <a:lstStyle/>
                    <a:p>
                      <a:r>
                        <a:rPr lang="sl-SI" sz="1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681">
                <a:tc>
                  <a:txBody>
                    <a:bodyPr/>
                    <a:lstStyle/>
                    <a:p>
                      <a:r>
                        <a:rPr lang="sl-SI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681">
                <a:tc>
                  <a:txBody>
                    <a:bodyPr/>
                    <a:lstStyle/>
                    <a:p>
                      <a:r>
                        <a:rPr lang="sl-SI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681">
                <a:tc>
                  <a:txBody>
                    <a:bodyPr/>
                    <a:lstStyle/>
                    <a:p>
                      <a:r>
                        <a:rPr lang="sl-SI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681">
                <a:tc>
                  <a:txBody>
                    <a:bodyPr/>
                    <a:lstStyle/>
                    <a:p>
                      <a:r>
                        <a:rPr lang="sl-SI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681">
                <a:tc>
                  <a:txBody>
                    <a:bodyPr/>
                    <a:lstStyle/>
                    <a:p>
                      <a:r>
                        <a:rPr lang="sl-SI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971800" y="3733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50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3400" y="1524000"/>
            <a:ext cx="3135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Povprečje 3 najbližjih primerov:</a:t>
            </a:r>
          </a:p>
          <a:p>
            <a:r>
              <a:rPr lang="sl-SI" dirty="0"/>
              <a:t>(40+80+30)/3 = 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2" grpId="0" animBg="1"/>
      <p:bldP spid="5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247</Words>
  <Application>Microsoft Office PowerPoint</Application>
  <PresentationFormat>On-screen Show (4:3)</PresentationFormat>
  <Paragraphs>176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Tahoma</vt:lpstr>
      <vt:lpstr>Wingdings</vt:lpstr>
      <vt:lpstr>Office Theme</vt:lpstr>
      <vt:lpstr>Equation</vt:lpstr>
      <vt:lpstr>K-najbližjih sosedov</vt:lpstr>
      <vt:lpstr>Podobnosti in razdalje</vt:lpstr>
      <vt:lpstr>Primer k-nn</vt:lpstr>
      <vt:lpstr>Primer k-nn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Odločitvena pravila</dc:title>
  <dc:creator>Saso</dc:creator>
  <cp:lastModifiedBy>Branko Kavšek</cp:lastModifiedBy>
  <cp:revision>78</cp:revision>
  <dcterms:created xsi:type="dcterms:W3CDTF">2006-08-16T00:00:00Z</dcterms:created>
  <dcterms:modified xsi:type="dcterms:W3CDTF">2017-05-18T06:44:57Z</dcterms:modified>
</cp:coreProperties>
</file>