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67" r:id="rId2"/>
    <p:sldId id="257" r:id="rId3"/>
    <p:sldId id="258" r:id="rId4"/>
    <p:sldId id="287" r:id="rId5"/>
    <p:sldId id="288" r:id="rId6"/>
    <p:sldId id="262" r:id="rId7"/>
    <p:sldId id="260" r:id="rId8"/>
    <p:sldId id="261" r:id="rId9"/>
    <p:sldId id="263" r:id="rId10"/>
    <p:sldId id="286" r:id="rId11"/>
    <p:sldId id="266" r:id="rId12"/>
    <p:sldId id="269" r:id="rId13"/>
    <p:sldId id="289" r:id="rId14"/>
    <p:sldId id="290" r:id="rId15"/>
    <p:sldId id="282" r:id="rId16"/>
    <p:sldId id="283" r:id="rId17"/>
    <p:sldId id="284" r:id="rId18"/>
    <p:sldId id="277" r:id="rId19"/>
    <p:sldId id="291" r:id="rId20"/>
    <p:sldId id="292" r:id="rId21"/>
    <p:sldId id="280" r:id="rId22"/>
    <p:sldId id="293" r:id="rId23"/>
    <p:sldId id="294" r:id="rId24"/>
    <p:sldId id="295" r:id="rId25"/>
    <p:sldId id="29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3300"/>
    <a:srgbClr val="FB42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61" d="100"/>
          <a:sy n="61" d="100"/>
        </p:scale>
        <p:origin x="68" y="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Percentage of additional cycles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Benchmarks</c:v>
                </c:pt>
              </c:strCache>
            </c:strRef>
          </c:tx>
          <c:spPr>
            <a:solidFill>
              <a:schemeClr val="accent1"/>
            </a:solidFill>
            <a:ln>
              <a:noFill/>
            </a:ln>
            <a:effectLst/>
          </c:spPr>
          <c:invertIfNegative val="0"/>
          <c:cat>
            <c:strRef>
              <c:f>Sheet1!$A$2:$A$6</c:f>
              <c:strCache>
                <c:ptCount val="5"/>
                <c:pt idx="0">
                  <c:v>Dhrystone</c:v>
                </c:pt>
                <c:pt idx="1">
                  <c:v>mt-matmul</c:v>
                </c:pt>
                <c:pt idx="2">
                  <c:v>rsort</c:v>
                </c:pt>
                <c:pt idx="3">
                  <c:v>spvm</c:v>
                </c:pt>
                <c:pt idx="4">
                  <c:v>towers</c:v>
                </c:pt>
              </c:strCache>
            </c:strRef>
          </c:cat>
          <c:val>
            <c:numRef>
              <c:f>Sheet1!$B$2:$B$6</c:f>
              <c:numCache>
                <c:formatCode>0.00%</c:formatCode>
                <c:ptCount val="5"/>
                <c:pt idx="0">
                  <c:v>1.9699999999999999E-2</c:v>
                </c:pt>
                <c:pt idx="1">
                  <c:v>0.12230000000000001</c:v>
                </c:pt>
                <c:pt idx="2">
                  <c:v>0.22689999999999999</c:v>
                </c:pt>
                <c:pt idx="3">
                  <c:v>6.0600000000000001E-2</c:v>
                </c:pt>
                <c:pt idx="4">
                  <c:v>1.7000000000000001E-2</c:v>
                </c:pt>
              </c:numCache>
            </c:numRef>
          </c:val>
        </c:ser>
        <c:dLbls>
          <c:showLegendKey val="0"/>
          <c:showVal val="0"/>
          <c:showCatName val="0"/>
          <c:showSerName val="0"/>
          <c:showPercent val="0"/>
          <c:showBubbleSize val="0"/>
        </c:dLbls>
        <c:gapWidth val="219"/>
        <c:overlap val="-27"/>
        <c:axId val="-302361824"/>
        <c:axId val="-302352032"/>
      </c:barChart>
      <c:catAx>
        <c:axId val="-302361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302352032"/>
        <c:crosses val="autoZero"/>
        <c:auto val="1"/>
        <c:lblAlgn val="ctr"/>
        <c:lblOffset val="100"/>
        <c:noMultiLvlLbl val="0"/>
      </c:catAx>
      <c:valAx>
        <c:axId val="-3023520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3023618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7F8FDA-94F6-4C9D-B97B-BDEB5E2116BA}" type="doc">
      <dgm:prSet loTypeId="urn:microsoft.com/office/officeart/2008/layout/VerticalCurvedList" loCatId="list" qsTypeId="urn:microsoft.com/office/officeart/2005/8/quickstyle/simple4" qsCatId="simple" csTypeId="urn:microsoft.com/office/officeart/2005/8/colors/accent1_2" csCatId="accent1" phldr="1"/>
      <dgm:spPr/>
      <dgm:t>
        <a:bodyPr/>
        <a:lstStyle/>
        <a:p>
          <a:endParaRPr lang="en-US"/>
        </a:p>
      </dgm:t>
    </dgm:pt>
    <dgm:pt modelId="{B51BC385-3B5D-4490-AC19-B3FFCD0FC1B4}">
      <dgm:prSet phldrT="[Text]" custT="1"/>
      <dgm:spPr/>
      <dgm:t>
        <a:bodyPr/>
        <a:lstStyle/>
        <a:p>
          <a:r>
            <a:rPr lang="en-US" sz="2400" dirty="0" smtClean="0"/>
            <a:t>Memory bank attacks on current attestation schemes for embedded devices</a:t>
          </a:r>
          <a:endParaRPr lang="en-US" sz="2400" dirty="0"/>
        </a:p>
      </dgm:t>
    </dgm:pt>
    <dgm:pt modelId="{ADB2CCA7-DFE5-4A2B-98D9-6CBA97EBF93E}" type="parTrans" cxnId="{BA1E57CD-809E-4985-9AA2-19E0500A34C0}">
      <dgm:prSet/>
      <dgm:spPr/>
      <dgm:t>
        <a:bodyPr/>
        <a:lstStyle/>
        <a:p>
          <a:endParaRPr lang="en-US" sz="2600"/>
        </a:p>
      </dgm:t>
    </dgm:pt>
    <dgm:pt modelId="{6905B85B-D85D-4CC9-9722-95308017C185}" type="sibTrans" cxnId="{BA1E57CD-809E-4985-9AA2-19E0500A34C0}">
      <dgm:prSet/>
      <dgm:spPr/>
      <dgm:t>
        <a:bodyPr/>
        <a:lstStyle/>
        <a:p>
          <a:endParaRPr lang="en-US" sz="2600"/>
        </a:p>
      </dgm:t>
    </dgm:pt>
    <dgm:pt modelId="{5F66D861-B13F-499A-B99D-D2DFD7A7BC67}">
      <dgm:prSet phldrT="[Text]" custT="1"/>
      <dgm:spPr/>
      <dgm:t>
        <a:bodyPr/>
        <a:lstStyle/>
        <a:p>
          <a:r>
            <a:rPr lang="de-DE" sz="2600" dirty="0" smtClean="0"/>
            <a:t>Detect memory bank attacks &amp; software runtime attacks</a:t>
          </a:r>
          <a:endParaRPr lang="en-US" sz="2600" dirty="0"/>
        </a:p>
      </dgm:t>
    </dgm:pt>
    <dgm:pt modelId="{3AA8FC17-4A4B-4B83-B3DC-53A71429266E}" type="parTrans" cxnId="{1A034FC6-8A26-43E9-8999-C3AB16C588CF}">
      <dgm:prSet/>
      <dgm:spPr/>
      <dgm:t>
        <a:bodyPr/>
        <a:lstStyle/>
        <a:p>
          <a:endParaRPr lang="en-US" sz="2600"/>
        </a:p>
      </dgm:t>
    </dgm:pt>
    <dgm:pt modelId="{24439825-D1AC-441E-AB4D-98F76989762B}" type="sibTrans" cxnId="{1A034FC6-8A26-43E9-8999-C3AB16C588CF}">
      <dgm:prSet/>
      <dgm:spPr/>
      <dgm:t>
        <a:bodyPr/>
        <a:lstStyle/>
        <a:p>
          <a:endParaRPr lang="en-US" sz="2600"/>
        </a:p>
      </dgm:t>
    </dgm:pt>
    <dgm:pt modelId="{246B8FEE-1F74-442F-875B-C6DA03854A40}">
      <dgm:prSet phldrT="[Text]" custT="1"/>
      <dgm:spPr/>
      <dgm:t>
        <a:bodyPr/>
        <a:lstStyle/>
        <a:p>
          <a:r>
            <a:rPr lang="de-DE" sz="2600" dirty="0" smtClean="0"/>
            <a:t>Prevent </a:t>
          </a:r>
          <a:r>
            <a:rPr lang="en-US" sz="2600" dirty="0" smtClean="0"/>
            <a:t>software attacks on the attestation process itself</a:t>
          </a:r>
          <a:endParaRPr lang="en-US" sz="2600" dirty="0"/>
        </a:p>
      </dgm:t>
    </dgm:pt>
    <dgm:pt modelId="{E5915B65-9EFC-42E9-9574-B6F4078E72D5}" type="parTrans" cxnId="{552CC65A-E480-4515-9560-E8D30CDA6D6C}">
      <dgm:prSet/>
      <dgm:spPr/>
      <dgm:t>
        <a:bodyPr/>
        <a:lstStyle/>
        <a:p>
          <a:endParaRPr lang="en-US" sz="2600"/>
        </a:p>
      </dgm:t>
    </dgm:pt>
    <dgm:pt modelId="{8298644C-519B-40E0-AA57-6DAAC6C796A0}" type="sibTrans" cxnId="{552CC65A-E480-4515-9560-E8D30CDA6D6C}">
      <dgm:prSet/>
      <dgm:spPr/>
      <dgm:t>
        <a:bodyPr/>
        <a:lstStyle/>
        <a:p>
          <a:endParaRPr lang="en-US" sz="2600"/>
        </a:p>
      </dgm:t>
    </dgm:pt>
    <dgm:pt modelId="{0716F33B-C1AB-4B75-B0B7-3DE501259DB0}">
      <dgm:prSet custT="1"/>
      <dgm:spPr/>
      <dgm:t>
        <a:bodyPr/>
        <a:lstStyle/>
        <a:p>
          <a:r>
            <a:rPr lang="en-US" sz="2600" dirty="0" smtClean="0"/>
            <a:t>No software instrumentation required</a:t>
          </a:r>
          <a:endParaRPr lang="en-US" sz="2600" dirty="0"/>
        </a:p>
      </dgm:t>
    </dgm:pt>
    <dgm:pt modelId="{76D964CC-8D62-4994-8D86-D9D39B9B9D1A}" type="parTrans" cxnId="{C173F08F-1F41-41CB-ACA1-FFD009603469}">
      <dgm:prSet/>
      <dgm:spPr/>
      <dgm:t>
        <a:bodyPr/>
        <a:lstStyle/>
        <a:p>
          <a:endParaRPr lang="en-US" sz="2600"/>
        </a:p>
      </dgm:t>
    </dgm:pt>
    <dgm:pt modelId="{AAAD6BBB-BB98-4711-8B19-BBDB2F3C273D}" type="sibTrans" cxnId="{C173F08F-1F41-41CB-ACA1-FFD009603469}">
      <dgm:prSet/>
      <dgm:spPr/>
      <dgm:t>
        <a:bodyPr/>
        <a:lstStyle/>
        <a:p>
          <a:endParaRPr lang="en-US" sz="2600"/>
        </a:p>
      </dgm:t>
    </dgm:pt>
    <dgm:pt modelId="{B184CA69-E4BA-44BE-B099-0F58158C9B22}">
      <dgm:prSet custT="1"/>
      <dgm:spPr/>
      <dgm:t>
        <a:bodyPr/>
        <a:lstStyle/>
        <a:p>
          <a:r>
            <a:rPr lang="en-US" sz="2600" dirty="0" smtClean="0"/>
            <a:t>Proof-of-concept implementation and evaluation targeting RISC-V core</a:t>
          </a:r>
          <a:endParaRPr lang="en-US" sz="2600" dirty="0"/>
        </a:p>
      </dgm:t>
    </dgm:pt>
    <dgm:pt modelId="{06E14C12-CEFF-41E6-8B6C-B632BA2B327C}" type="parTrans" cxnId="{B31BBE08-2178-4F97-89D7-9B1F6CA169DD}">
      <dgm:prSet/>
      <dgm:spPr/>
      <dgm:t>
        <a:bodyPr/>
        <a:lstStyle/>
        <a:p>
          <a:endParaRPr lang="en-US" sz="2600"/>
        </a:p>
      </dgm:t>
    </dgm:pt>
    <dgm:pt modelId="{94BA4A1A-1E36-4655-9B99-BB2625D13CC0}" type="sibTrans" cxnId="{B31BBE08-2178-4F97-89D7-9B1F6CA169DD}">
      <dgm:prSet/>
      <dgm:spPr/>
      <dgm:t>
        <a:bodyPr/>
        <a:lstStyle/>
        <a:p>
          <a:endParaRPr lang="en-US" sz="2600"/>
        </a:p>
      </dgm:t>
    </dgm:pt>
    <dgm:pt modelId="{4ACB65DC-CB18-4C23-A929-47DF99C6CF31}">
      <dgm:prSet phldrT="[Text]" custT="1"/>
      <dgm:spPr/>
      <dgm:t>
        <a:bodyPr/>
        <a:lstStyle/>
        <a:p>
          <a:r>
            <a:rPr lang="en-US" sz="2600" dirty="0" smtClean="0"/>
            <a:t>A hardware-based scheme for runtime attestation</a:t>
          </a:r>
          <a:endParaRPr lang="en-US" sz="2600" dirty="0"/>
        </a:p>
      </dgm:t>
    </dgm:pt>
    <dgm:pt modelId="{0C6368B9-224A-46EB-90B3-5EB9AE52E29E}" type="parTrans" cxnId="{69CC80A9-B1B5-4317-AFCE-2F9C14278E43}">
      <dgm:prSet/>
      <dgm:spPr/>
      <dgm:t>
        <a:bodyPr/>
        <a:lstStyle/>
        <a:p>
          <a:endParaRPr lang="en-US" sz="2600"/>
        </a:p>
      </dgm:t>
    </dgm:pt>
    <dgm:pt modelId="{CA63051F-1149-4BBC-AF72-8808183A8165}" type="sibTrans" cxnId="{69CC80A9-B1B5-4317-AFCE-2F9C14278E43}">
      <dgm:prSet/>
      <dgm:spPr/>
      <dgm:t>
        <a:bodyPr/>
        <a:lstStyle/>
        <a:p>
          <a:endParaRPr lang="en-US" sz="2600"/>
        </a:p>
      </dgm:t>
    </dgm:pt>
    <dgm:pt modelId="{184100AA-6011-49FC-9706-B02BB9D53B93}" type="pres">
      <dgm:prSet presAssocID="{C87F8FDA-94F6-4C9D-B97B-BDEB5E2116BA}" presName="Name0" presStyleCnt="0">
        <dgm:presLayoutVars>
          <dgm:chMax val="7"/>
          <dgm:chPref val="7"/>
          <dgm:dir/>
        </dgm:presLayoutVars>
      </dgm:prSet>
      <dgm:spPr/>
      <dgm:t>
        <a:bodyPr/>
        <a:lstStyle/>
        <a:p>
          <a:endParaRPr lang="en-US"/>
        </a:p>
      </dgm:t>
    </dgm:pt>
    <dgm:pt modelId="{E2C749BF-4695-409F-A4F8-B9622C893715}" type="pres">
      <dgm:prSet presAssocID="{C87F8FDA-94F6-4C9D-B97B-BDEB5E2116BA}" presName="Name1" presStyleCnt="0"/>
      <dgm:spPr/>
      <dgm:t>
        <a:bodyPr/>
        <a:lstStyle/>
        <a:p>
          <a:endParaRPr lang="en-US"/>
        </a:p>
      </dgm:t>
    </dgm:pt>
    <dgm:pt modelId="{84FA25B5-99FD-4617-82DF-2536DB429CEF}" type="pres">
      <dgm:prSet presAssocID="{C87F8FDA-94F6-4C9D-B97B-BDEB5E2116BA}" presName="cycle" presStyleCnt="0"/>
      <dgm:spPr/>
      <dgm:t>
        <a:bodyPr/>
        <a:lstStyle/>
        <a:p>
          <a:endParaRPr lang="en-US"/>
        </a:p>
      </dgm:t>
    </dgm:pt>
    <dgm:pt modelId="{08F99C54-3532-4D12-8947-0CAB3EE8EBF8}" type="pres">
      <dgm:prSet presAssocID="{C87F8FDA-94F6-4C9D-B97B-BDEB5E2116BA}" presName="srcNode" presStyleLbl="node1" presStyleIdx="0" presStyleCnt="6"/>
      <dgm:spPr/>
      <dgm:t>
        <a:bodyPr/>
        <a:lstStyle/>
        <a:p>
          <a:endParaRPr lang="en-US"/>
        </a:p>
      </dgm:t>
    </dgm:pt>
    <dgm:pt modelId="{750A1958-B326-4D72-9369-F34C17137C6F}" type="pres">
      <dgm:prSet presAssocID="{C87F8FDA-94F6-4C9D-B97B-BDEB5E2116BA}" presName="conn" presStyleLbl="parChTrans1D2" presStyleIdx="0" presStyleCnt="1"/>
      <dgm:spPr/>
      <dgm:t>
        <a:bodyPr/>
        <a:lstStyle/>
        <a:p>
          <a:endParaRPr lang="en-US"/>
        </a:p>
      </dgm:t>
    </dgm:pt>
    <dgm:pt modelId="{663BEE0E-D165-4B2A-B1A7-43C4D8B64A19}" type="pres">
      <dgm:prSet presAssocID="{C87F8FDA-94F6-4C9D-B97B-BDEB5E2116BA}" presName="extraNode" presStyleLbl="node1" presStyleIdx="0" presStyleCnt="6"/>
      <dgm:spPr/>
      <dgm:t>
        <a:bodyPr/>
        <a:lstStyle/>
        <a:p>
          <a:endParaRPr lang="en-US"/>
        </a:p>
      </dgm:t>
    </dgm:pt>
    <dgm:pt modelId="{E0CBA374-1DC7-4526-B03D-B1772DEE4C59}" type="pres">
      <dgm:prSet presAssocID="{C87F8FDA-94F6-4C9D-B97B-BDEB5E2116BA}" presName="dstNode" presStyleLbl="node1" presStyleIdx="0" presStyleCnt="6"/>
      <dgm:spPr/>
      <dgm:t>
        <a:bodyPr/>
        <a:lstStyle/>
        <a:p>
          <a:endParaRPr lang="en-US"/>
        </a:p>
      </dgm:t>
    </dgm:pt>
    <dgm:pt modelId="{AFAD65EC-B95A-462D-A00C-CFC586435DC6}" type="pres">
      <dgm:prSet presAssocID="{B51BC385-3B5D-4490-AC19-B3FFCD0FC1B4}" presName="text_1" presStyleLbl="node1" presStyleIdx="0" presStyleCnt="6">
        <dgm:presLayoutVars>
          <dgm:bulletEnabled val="1"/>
        </dgm:presLayoutVars>
      </dgm:prSet>
      <dgm:spPr/>
      <dgm:t>
        <a:bodyPr/>
        <a:lstStyle/>
        <a:p>
          <a:endParaRPr lang="en-US"/>
        </a:p>
      </dgm:t>
    </dgm:pt>
    <dgm:pt modelId="{24B3B8D2-1243-4434-AA8B-A842C616D1A8}" type="pres">
      <dgm:prSet presAssocID="{B51BC385-3B5D-4490-AC19-B3FFCD0FC1B4}" presName="accent_1" presStyleCnt="0"/>
      <dgm:spPr/>
      <dgm:t>
        <a:bodyPr/>
        <a:lstStyle/>
        <a:p>
          <a:endParaRPr lang="en-US"/>
        </a:p>
      </dgm:t>
    </dgm:pt>
    <dgm:pt modelId="{D8912DFB-B1D3-4809-B651-441764AC9E07}" type="pres">
      <dgm:prSet presAssocID="{B51BC385-3B5D-4490-AC19-B3FFCD0FC1B4}" presName="accentRepeatNode" presStyleLbl="solidFgAcc1" presStyleIdx="0" presStyleCnt="6"/>
      <dgm:spPr/>
      <dgm:t>
        <a:bodyPr/>
        <a:lstStyle/>
        <a:p>
          <a:endParaRPr lang="en-US"/>
        </a:p>
      </dgm:t>
    </dgm:pt>
    <dgm:pt modelId="{941FDEC4-6CB8-4626-B177-B714BCB84773}" type="pres">
      <dgm:prSet presAssocID="{4ACB65DC-CB18-4C23-A929-47DF99C6CF31}" presName="text_2" presStyleLbl="node1" presStyleIdx="1" presStyleCnt="6">
        <dgm:presLayoutVars>
          <dgm:bulletEnabled val="1"/>
        </dgm:presLayoutVars>
      </dgm:prSet>
      <dgm:spPr/>
      <dgm:t>
        <a:bodyPr/>
        <a:lstStyle/>
        <a:p>
          <a:endParaRPr lang="en-US"/>
        </a:p>
      </dgm:t>
    </dgm:pt>
    <dgm:pt modelId="{4F0B3F66-0C22-46AA-91CE-FD9858036732}" type="pres">
      <dgm:prSet presAssocID="{4ACB65DC-CB18-4C23-A929-47DF99C6CF31}" presName="accent_2" presStyleCnt="0"/>
      <dgm:spPr/>
    </dgm:pt>
    <dgm:pt modelId="{8492028F-18AD-4B11-98C2-9B3982C10F8B}" type="pres">
      <dgm:prSet presAssocID="{4ACB65DC-CB18-4C23-A929-47DF99C6CF31}" presName="accentRepeatNode" presStyleLbl="solidFgAcc1" presStyleIdx="1" presStyleCnt="6"/>
      <dgm:spPr/>
    </dgm:pt>
    <dgm:pt modelId="{8EEBA1D5-F72B-441C-B9B9-8362AEB82703}" type="pres">
      <dgm:prSet presAssocID="{5F66D861-B13F-499A-B99D-D2DFD7A7BC67}" presName="text_3" presStyleLbl="node1" presStyleIdx="2" presStyleCnt="6">
        <dgm:presLayoutVars>
          <dgm:bulletEnabled val="1"/>
        </dgm:presLayoutVars>
      </dgm:prSet>
      <dgm:spPr/>
      <dgm:t>
        <a:bodyPr/>
        <a:lstStyle/>
        <a:p>
          <a:endParaRPr lang="en-US"/>
        </a:p>
      </dgm:t>
    </dgm:pt>
    <dgm:pt modelId="{4E3F22E0-B68B-4FEE-94A5-5C161B664C3D}" type="pres">
      <dgm:prSet presAssocID="{5F66D861-B13F-499A-B99D-D2DFD7A7BC67}" presName="accent_3" presStyleCnt="0"/>
      <dgm:spPr/>
    </dgm:pt>
    <dgm:pt modelId="{F0EA0BB4-1112-444F-B575-DD9CF0EB4D1A}" type="pres">
      <dgm:prSet presAssocID="{5F66D861-B13F-499A-B99D-D2DFD7A7BC67}" presName="accentRepeatNode" presStyleLbl="solidFgAcc1" presStyleIdx="2" presStyleCnt="6"/>
      <dgm:spPr/>
      <dgm:t>
        <a:bodyPr/>
        <a:lstStyle/>
        <a:p>
          <a:endParaRPr lang="en-US"/>
        </a:p>
      </dgm:t>
    </dgm:pt>
    <dgm:pt modelId="{4CDB6292-FB48-422E-B3F8-3154B5B16B9B}" type="pres">
      <dgm:prSet presAssocID="{246B8FEE-1F74-442F-875B-C6DA03854A40}" presName="text_4" presStyleLbl="node1" presStyleIdx="3" presStyleCnt="6">
        <dgm:presLayoutVars>
          <dgm:bulletEnabled val="1"/>
        </dgm:presLayoutVars>
      </dgm:prSet>
      <dgm:spPr/>
      <dgm:t>
        <a:bodyPr/>
        <a:lstStyle/>
        <a:p>
          <a:endParaRPr lang="en-US"/>
        </a:p>
      </dgm:t>
    </dgm:pt>
    <dgm:pt modelId="{D9E50FB3-3176-4E74-A158-EEFEB6E9BA81}" type="pres">
      <dgm:prSet presAssocID="{246B8FEE-1F74-442F-875B-C6DA03854A40}" presName="accent_4" presStyleCnt="0"/>
      <dgm:spPr/>
    </dgm:pt>
    <dgm:pt modelId="{525CBCDA-6D46-40E2-BCE5-3DAFBFEF812B}" type="pres">
      <dgm:prSet presAssocID="{246B8FEE-1F74-442F-875B-C6DA03854A40}" presName="accentRepeatNode" presStyleLbl="solidFgAcc1" presStyleIdx="3" presStyleCnt="6"/>
      <dgm:spPr/>
      <dgm:t>
        <a:bodyPr/>
        <a:lstStyle/>
        <a:p>
          <a:endParaRPr lang="en-US"/>
        </a:p>
      </dgm:t>
    </dgm:pt>
    <dgm:pt modelId="{95FE14B9-81B0-42D6-8BB4-8907DD9D9032}" type="pres">
      <dgm:prSet presAssocID="{0716F33B-C1AB-4B75-B0B7-3DE501259DB0}" presName="text_5" presStyleLbl="node1" presStyleIdx="4" presStyleCnt="6">
        <dgm:presLayoutVars>
          <dgm:bulletEnabled val="1"/>
        </dgm:presLayoutVars>
      </dgm:prSet>
      <dgm:spPr/>
      <dgm:t>
        <a:bodyPr/>
        <a:lstStyle/>
        <a:p>
          <a:endParaRPr lang="en-US"/>
        </a:p>
      </dgm:t>
    </dgm:pt>
    <dgm:pt modelId="{A02B8B8A-EEE7-4E89-9B24-C1807F457883}" type="pres">
      <dgm:prSet presAssocID="{0716F33B-C1AB-4B75-B0B7-3DE501259DB0}" presName="accent_5" presStyleCnt="0"/>
      <dgm:spPr/>
    </dgm:pt>
    <dgm:pt modelId="{F2AC26ED-AA99-4CA1-913E-992072514978}" type="pres">
      <dgm:prSet presAssocID="{0716F33B-C1AB-4B75-B0B7-3DE501259DB0}" presName="accentRepeatNode" presStyleLbl="solidFgAcc1" presStyleIdx="4" presStyleCnt="6"/>
      <dgm:spPr/>
    </dgm:pt>
    <dgm:pt modelId="{2C314BBE-740A-40E4-9C5E-221F5F89A7E0}" type="pres">
      <dgm:prSet presAssocID="{B184CA69-E4BA-44BE-B099-0F58158C9B22}" presName="text_6" presStyleLbl="node1" presStyleIdx="5" presStyleCnt="6">
        <dgm:presLayoutVars>
          <dgm:bulletEnabled val="1"/>
        </dgm:presLayoutVars>
      </dgm:prSet>
      <dgm:spPr/>
      <dgm:t>
        <a:bodyPr/>
        <a:lstStyle/>
        <a:p>
          <a:endParaRPr lang="en-US"/>
        </a:p>
      </dgm:t>
    </dgm:pt>
    <dgm:pt modelId="{C684DA34-5D0F-477B-A324-99A87942C8FA}" type="pres">
      <dgm:prSet presAssocID="{B184CA69-E4BA-44BE-B099-0F58158C9B22}" presName="accent_6" presStyleCnt="0"/>
      <dgm:spPr/>
    </dgm:pt>
    <dgm:pt modelId="{930F6D19-4F7A-4D6B-86B3-18F330D91E26}" type="pres">
      <dgm:prSet presAssocID="{B184CA69-E4BA-44BE-B099-0F58158C9B22}" presName="accentRepeatNode" presStyleLbl="solidFgAcc1" presStyleIdx="5" presStyleCnt="6"/>
      <dgm:spPr/>
    </dgm:pt>
  </dgm:ptLst>
  <dgm:cxnLst>
    <dgm:cxn modelId="{8B3B20BF-5A07-4D43-81C7-262E305636E5}" type="presOf" srcId="{0716F33B-C1AB-4B75-B0B7-3DE501259DB0}" destId="{95FE14B9-81B0-42D6-8BB4-8907DD9D9032}" srcOrd="0" destOrd="0" presId="urn:microsoft.com/office/officeart/2008/layout/VerticalCurvedList"/>
    <dgm:cxn modelId="{4358AF41-F8A0-46B8-B511-4BCC3A3DF4C2}" type="presOf" srcId="{C87F8FDA-94F6-4C9D-B97B-BDEB5E2116BA}" destId="{184100AA-6011-49FC-9706-B02BB9D53B93}" srcOrd="0" destOrd="0" presId="urn:microsoft.com/office/officeart/2008/layout/VerticalCurvedList"/>
    <dgm:cxn modelId="{A5378386-64A5-49C9-B66E-C4D716075733}" type="presOf" srcId="{B51BC385-3B5D-4490-AC19-B3FFCD0FC1B4}" destId="{AFAD65EC-B95A-462D-A00C-CFC586435DC6}" srcOrd="0" destOrd="0" presId="urn:microsoft.com/office/officeart/2008/layout/VerticalCurvedList"/>
    <dgm:cxn modelId="{685CA8F2-8841-4432-99E1-AA78EDCFBE53}" type="presOf" srcId="{5F66D861-B13F-499A-B99D-D2DFD7A7BC67}" destId="{8EEBA1D5-F72B-441C-B9B9-8362AEB82703}" srcOrd="0" destOrd="0" presId="urn:microsoft.com/office/officeart/2008/layout/VerticalCurvedList"/>
    <dgm:cxn modelId="{B31BBE08-2178-4F97-89D7-9B1F6CA169DD}" srcId="{C87F8FDA-94F6-4C9D-B97B-BDEB5E2116BA}" destId="{B184CA69-E4BA-44BE-B099-0F58158C9B22}" srcOrd="5" destOrd="0" parTransId="{06E14C12-CEFF-41E6-8B6C-B632BA2B327C}" sibTransId="{94BA4A1A-1E36-4655-9B99-BB2625D13CC0}"/>
    <dgm:cxn modelId="{69CC80A9-B1B5-4317-AFCE-2F9C14278E43}" srcId="{C87F8FDA-94F6-4C9D-B97B-BDEB5E2116BA}" destId="{4ACB65DC-CB18-4C23-A929-47DF99C6CF31}" srcOrd="1" destOrd="0" parTransId="{0C6368B9-224A-46EB-90B3-5EB9AE52E29E}" sibTransId="{CA63051F-1149-4BBC-AF72-8808183A8165}"/>
    <dgm:cxn modelId="{1A034FC6-8A26-43E9-8999-C3AB16C588CF}" srcId="{C87F8FDA-94F6-4C9D-B97B-BDEB5E2116BA}" destId="{5F66D861-B13F-499A-B99D-D2DFD7A7BC67}" srcOrd="2" destOrd="0" parTransId="{3AA8FC17-4A4B-4B83-B3DC-53A71429266E}" sibTransId="{24439825-D1AC-441E-AB4D-98F76989762B}"/>
    <dgm:cxn modelId="{BA1E57CD-809E-4985-9AA2-19E0500A34C0}" srcId="{C87F8FDA-94F6-4C9D-B97B-BDEB5E2116BA}" destId="{B51BC385-3B5D-4490-AC19-B3FFCD0FC1B4}" srcOrd="0" destOrd="0" parTransId="{ADB2CCA7-DFE5-4A2B-98D9-6CBA97EBF93E}" sibTransId="{6905B85B-D85D-4CC9-9722-95308017C185}"/>
    <dgm:cxn modelId="{D4D65A36-2E87-42AC-868D-80DBADEE4630}" type="presOf" srcId="{B184CA69-E4BA-44BE-B099-0F58158C9B22}" destId="{2C314BBE-740A-40E4-9C5E-221F5F89A7E0}" srcOrd="0" destOrd="0" presId="urn:microsoft.com/office/officeart/2008/layout/VerticalCurvedList"/>
    <dgm:cxn modelId="{0D30DB00-B7F4-452F-BD1F-276B2F2879D2}" type="presOf" srcId="{4ACB65DC-CB18-4C23-A929-47DF99C6CF31}" destId="{941FDEC4-6CB8-4626-B177-B714BCB84773}" srcOrd="0" destOrd="0" presId="urn:microsoft.com/office/officeart/2008/layout/VerticalCurvedList"/>
    <dgm:cxn modelId="{552CC65A-E480-4515-9560-E8D30CDA6D6C}" srcId="{C87F8FDA-94F6-4C9D-B97B-BDEB5E2116BA}" destId="{246B8FEE-1F74-442F-875B-C6DA03854A40}" srcOrd="3" destOrd="0" parTransId="{E5915B65-9EFC-42E9-9574-B6F4078E72D5}" sibTransId="{8298644C-519B-40E0-AA57-6DAAC6C796A0}"/>
    <dgm:cxn modelId="{5D82D3C2-D7D2-499F-B80D-928D9F4EC8BD}" type="presOf" srcId="{6905B85B-D85D-4CC9-9722-95308017C185}" destId="{750A1958-B326-4D72-9369-F34C17137C6F}" srcOrd="0" destOrd="0" presId="urn:microsoft.com/office/officeart/2008/layout/VerticalCurvedList"/>
    <dgm:cxn modelId="{C173F08F-1F41-41CB-ACA1-FFD009603469}" srcId="{C87F8FDA-94F6-4C9D-B97B-BDEB5E2116BA}" destId="{0716F33B-C1AB-4B75-B0B7-3DE501259DB0}" srcOrd="4" destOrd="0" parTransId="{76D964CC-8D62-4994-8D86-D9D39B9B9D1A}" sibTransId="{AAAD6BBB-BB98-4711-8B19-BBDB2F3C273D}"/>
    <dgm:cxn modelId="{220A0B7A-BB94-48ED-8AE5-83CE4231954B}" type="presOf" srcId="{246B8FEE-1F74-442F-875B-C6DA03854A40}" destId="{4CDB6292-FB48-422E-B3F8-3154B5B16B9B}" srcOrd="0" destOrd="0" presId="urn:microsoft.com/office/officeart/2008/layout/VerticalCurvedList"/>
    <dgm:cxn modelId="{04496142-BE96-47D1-A634-13260C783E1C}" type="presParOf" srcId="{184100AA-6011-49FC-9706-B02BB9D53B93}" destId="{E2C749BF-4695-409F-A4F8-B9622C893715}" srcOrd="0" destOrd="0" presId="urn:microsoft.com/office/officeart/2008/layout/VerticalCurvedList"/>
    <dgm:cxn modelId="{BC8801B8-6927-4444-92A6-5A07F9AED910}" type="presParOf" srcId="{E2C749BF-4695-409F-A4F8-B9622C893715}" destId="{84FA25B5-99FD-4617-82DF-2536DB429CEF}" srcOrd="0" destOrd="0" presId="urn:microsoft.com/office/officeart/2008/layout/VerticalCurvedList"/>
    <dgm:cxn modelId="{7711C82F-DAEB-44FF-AB19-42B66E324022}" type="presParOf" srcId="{84FA25B5-99FD-4617-82DF-2536DB429CEF}" destId="{08F99C54-3532-4D12-8947-0CAB3EE8EBF8}" srcOrd="0" destOrd="0" presId="urn:microsoft.com/office/officeart/2008/layout/VerticalCurvedList"/>
    <dgm:cxn modelId="{5F8B4660-A5A3-4A7B-A268-18AB66B4FF1B}" type="presParOf" srcId="{84FA25B5-99FD-4617-82DF-2536DB429CEF}" destId="{750A1958-B326-4D72-9369-F34C17137C6F}" srcOrd="1" destOrd="0" presId="urn:microsoft.com/office/officeart/2008/layout/VerticalCurvedList"/>
    <dgm:cxn modelId="{F5F4D7B3-05AB-4477-914A-23585EEEC620}" type="presParOf" srcId="{84FA25B5-99FD-4617-82DF-2536DB429CEF}" destId="{663BEE0E-D165-4B2A-B1A7-43C4D8B64A19}" srcOrd="2" destOrd="0" presId="urn:microsoft.com/office/officeart/2008/layout/VerticalCurvedList"/>
    <dgm:cxn modelId="{1441452B-2AA3-4DC2-802F-90BACF947E43}" type="presParOf" srcId="{84FA25B5-99FD-4617-82DF-2536DB429CEF}" destId="{E0CBA374-1DC7-4526-B03D-B1772DEE4C59}" srcOrd="3" destOrd="0" presId="urn:microsoft.com/office/officeart/2008/layout/VerticalCurvedList"/>
    <dgm:cxn modelId="{F9FAFD91-0120-4ACB-BF08-BD3989C9A13E}" type="presParOf" srcId="{E2C749BF-4695-409F-A4F8-B9622C893715}" destId="{AFAD65EC-B95A-462D-A00C-CFC586435DC6}" srcOrd="1" destOrd="0" presId="urn:microsoft.com/office/officeart/2008/layout/VerticalCurvedList"/>
    <dgm:cxn modelId="{BE12D734-B262-405A-A8CC-C8807CA46839}" type="presParOf" srcId="{E2C749BF-4695-409F-A4F8-B9622C893715}" destId="{24B3B8D2-1243-4434-AA8B-A842C616D1A8}" srcOrd="2" destOrd="0" presId="urn:microsoft.com/office/officeart/2008/layout/VerticalCurvedList"/>
    <dgm:cxn modelId="{E5CA03C6-3F44-4A45-8383-8156311BA9B8}" type="presParOf" srcId="{24B3B8D2-1243-4434-AA8B-A842C616D1A8}" destId="{D8912DFB-B1D3-4809-B651-441764AC9E07}" srcOrd="0" destOrd="0" presId="urn:microsoft.com/office/officeart/2008/layout/VerticalCurvedList"/>
    <dgm:cxn modelId="{B9DEBF11-3E8A-4F5B-9330-B0EA10DAEF60}" type="presParOf" srcId="{E2C749BF-4695-409F-A4F8-B9622C893715}" destId="{941FDEC4-6CB8-4626-B177-B714BCB84773}" srcOrd="3" destOrd="0" presId="urn:microsoft.com/office/officeart/2008/layout/VerticalCurvedList"/>
    <dgm:cxn modelId="{8BF1C7D8-D6B8-45F3-B813-3681BCA90B97}" type="presParOf" srcId="{E2C749BF-4695-409F-A4F8-B9622C893715}" destId="{4F0B3F66-0C22-46AA-91CE-FD9858036732}" srcOrd="4" destOrd="0" presId="urn:microsoft.com/office/officeart/2008/layout/VerticalCurvedList"/>
    <dgm:cxn modelId="{A65B8731-8FAF-4997-8B34-6DD8754BEB22}" type="presParOf" srcId="{4F0B3F66-0C22-46AA-91CE-FD9858036732}" destId="{8492028F-18AD-4B11-98C2-9B3982C10F8B}" srcOrd="0" destOrd="0" presId="urn:microsoft.com/office/officeart/2008/layout/VerticalCurvedList"/>
    <dgm:cxn modelId="{D4541CA4-F519-434F-9AC3-DEFEFD8076DE}" type="presParOf" srcId="{E2C749BF-4695-409F-A4F8-B9622C893715}" destId="{8EEBA1D5-F72B-441C-B9B9-8362AEB82703}" srcOrd="5" destOrd="0" presId="urn:microsoft.com/office/officeart/2008/layout/VerticalCurvedList"/>
    <dgm:cxn modelId="{05AFDEDE-1CBD-4C48-88A7-1A6B91F1E2FF}" type="presParOf" srcId="{E2C749BF-4695-409F-A4F8-B9622C893715}" destId="{4E3F22E0-B68B-4FEE-94A5-5C161B664C3D}" srcOrd="6" destOrd="0" presId="urn:microsoft.com/office/officeart/2008/layout/VerticalCurvedList"/>
    <dgm:cxn modelId="{D6B80C2B-6641-42DA-BFC6-542F6CDB8C7D}" type="presParOf" srcId="{4E3F22E0-B68B-4FEE-94A5-5C161B664C3D}" destId="{F0EA0BB4-1112-444F-B575-DD9CF0EB4D1A}" srcOrd="0" destOrd="0" presId="urn:microsoft.com/office/officeart/2008/layout/VerticalCurvedList"/>
    <dgm:cxn modelId="{6C41D5B4-71F8-48C4-9DB1-0396E5208932}" type="presParOf" srcId="{E2C749BF-4695-409F-A4F8-B9622C893715}" destId="{4CDB6292-FB48-422E-B3F8-3154B5B16B9B}" srcOrd="7" destOrd="0" presId="urn:microsoft.com/office/officeart/2008/layout/VerticalCurvedList"/>
    <dgm:cxn modelId="{93747CF8-0FBC-4E45-A5B0-3A5AEB917462}" type="presParOf" srcId="{E2C749BF-4695-409F-A4F8-B9622C893715}" destId="{D9E50FB3-3176-4E74-A158-EEFEB6E9BA81}" srcOrd="8" destOrd="0" presId="urn:microsoft.com/office/officeart/2008/layout/VerticalCurvedList"/>
    <dgm:cxn modelId="{4B0F083A-4385-432E-A2BA-0C21B4538F47}" type="presParOf" srcId="{D9E50FB3-3176-4E74-A158-EEFEB6E9BA81}" destId="{525CBCDA-6D46-40E2-BCE5-3DAFBFEF812B}" srcOrd="0" destOrd="0" presId="urn:microsoft.com/office/officeart/2008/layout/VerticalCurvedList"/>
    <dgm:cxn modelId="{D7E28068-BDD9-4D1E-AC8A-642BE7224E2F}" type="presParOf" srcId="{E2C749BF-4695-409F-A4F8-B9622C893715}" destId="{95FE14B9-81B0-42D6-8BB4-8907DD9D9032}" srcOrd="9" destOrd="0" presId="urn:microsoft.com/office/officeart/2008/layout/VerticalCurvedList"/>
    <dgm:cxn modelId="{ED91FE46-AB92-4FCF-BC8D-7DCAB9E2BF60}" type="presParOf" srcId="{E2C749BF-4695-409F-A4F8-B9622C893715}" destId="{A02B8B8A-EEE7-4E89-9B24-C1807F457883}" srcOrd="10" destOrd="0" presId="urn:microsoft.com/office/officeart/2008/layout/VerticalCurvedList"/>
    <dgm:cxn modelId="{53954C45-6319-4BBD-AA61-9565145D4685}" type="presParOf" srcId="{A02B8B8A-EEE7-4E89-9B24-C1807F457883}" destId="{F2AC26ED-AA99-4CA1-913E-992072514978}" srcOrd="0" destOrd="0" presId="urn:microsoft.com/office/officeart/2008/layout/VerticalCurvedList"/>
    <dgm:cxn modelId="{238DD030-1480-4A15-8000-5FBE8C11370A}" type="presParOf" srcId="{E2C749BF-4695-409F-A4F8-B9622C893715}" destId="{2C314BBE-740A-40E4-9C5E-221F5F89A7E0}" srcOrd="11" destOrd="0" presId="urn:microsoft.com/office/officeart/2008/layout/VerticalCurvedList"/>
    <dgm:cxn modelId="{8FB6261F-6DA1-4FD5-9AF2-027C008B397A}" type="presParOf" srcId="{E2C749BF-4695-409F-A4F8-B9622C893715}" destId="{C684DA34-5D0F-477B-A324-99A87942C8FA}" srcOrd="12" destOrd="0" presId="urn:microsoft.com/office/officeart/2008/layout/VerticalCurvedList"/>
    <dgm:cxn modelId="{6969820E-E27C-43A4-B668-4645D8EDE09F}" type="presParOf" srcId="{C684DA34-5D0F-477B-A324-99A87942C8FA}" destId="{930F6D19-4F7A-4D6B-86B3-18F330D91E2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A1958-B326-4D72-9369-F34C17137C6F}">
      <dsp:nvSpPr>
        <dsp:cNvPr id="0" name=""/>
        <dsp:cNvSpPr/>
      </dsp:nvSpPr>
      <dsp:spPr>
        <a:xfrm>
          <a:off x="-6920776" y="-1058156"/>
          <a:ext cx="8236993" cy="8236993"/>
        </a:xfrm>
        <a:prstGeom prst="blockArc">
          <a:avLst>
            <a:gd name="adj1" fmla="val 18900000"/>
            <a:gd name="adj2" fmla="val 2700000"/>
            <a:gd name="adj3" fmla="val 262"/>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FAD65EC-B95A-462D-A00C-CFC586435DC6}">
      <dsp:nvSpPr>
        <dsp:cNvPr id="0" name=""/>
        <dsp:cNvSpPr/>
      </dsp:nvSpPr>
      <dsp:spPr>
        <a:xfrm>
          <a:off x="489960" y="322315"/>
          <a:ext cx="10080003" cy="64438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1481"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t>Memory bank attacks on current attestation schemes for embedded devices</a:t>
          </a:r>
          <a:endParaRPr lang="en-US" sz="2400" kern="1200" dirty="0"/>
        </a:p>
      </dsp:txBody>
      <dsp:txXfrm>
        <a:off x="489960" y="322315"/>
        <a:ext cx="10080003" cy="644385"/>
      </dsp:txXfrm>
    </dsp:sp>
    <dsp:sp modelId="{D8912DFB-B1D3-4809-B651-441764AC9E07}">
      <dsp:nvSpPr>
        <dsp:cNvPr id="0" name=""/>
        <dsp:cNvSpPr/>
      </dsp:nvSpPr>
      <dsp:spPr>
        <a:xfrm>
          <a:off x="87219" y="241766"/>
          <a:ext cx="805481" cy="80548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41FDEC4-6CB8-4626-B177-B714BCB84773}">
      <dsp:nvSpPr>
        <dsp:cNvPr id="0" name=""/>
        <dsp:cNvSpPr/>
      </dsp:nvSpPr>
      <dsp:spPr>
        <a:xfrm>
          <a:off x="1020011" y="1288770"/>
          <a:ext cx="9549952" cy="64438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1481"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A hardware-based scheme for runtime attestation</a:t>
          </a:r>
          <a:endParaRPr lang="en-US" sz="2600" kern="1200" dirty="0"/>
        </a:p>
      </dsp:txBody>
      <dsp:txXfrm>
        <a:off x="1020011" y="1288770"/>
        <a:ext cx="9549952" cy="644385"/>
      </dsp:txXfrm>
    </dsp:sp>
    <dsp:sp modelId="{8492028F-18AD-4B11-98C2-9B3982C10F8B}">
      <dsp:nvSpPr>
        <dsp:cNvPr id="0" name=""/>
        <dsp:cNvSpPr/>
      </dsp:nvSpPr>
      <dsp:spPr>
        <a:xfrm>
          <a:off x="617270" y="1208222"/>
          <a:ext cx="805481" cy="80548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EEBA1D5-F72B-441C-B9B9-8362AEB82703}">
      <dsp:nvSpPr>
        <dsp:cNvPr id="0" name=""/>
        <dsp:cNvSpPr/>
      </dsp:nvSpPr>
      <dsp:spPr>
        <a:xfrm>
          <a:off x="1262390" y="2255225"/>
          <a:ext cx="9307574" cy="64438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1481" tIns="66040" rIns="66040" bIns="66040" numCol="1" spcCol="1270" anchor="ctr" anchorCtr="0">
          <a:noAutofit/>
        </a:bodyPr>
        <a:lstStyle/>
        <a:p>
          <a:pPr lvl="0" algn="l" defTabSz="1155700">
            <a:lnSpc>
              <a:spcPct val="90000"/>
            </a:lnSpc>
            <a:spcBef>
              <a:spcPct val="0"/>
            </a:spcBef>
            <a:spcAft>
              <a:spcPct val="35000"/>
            </a:spcAft>
          </a:pPr>
          <a:r>
            <a:rPr lang="de-DE" sz="2600" kern="1200" dirty="0" smtClean="0"/>
            <a:t>Detect memory bank attacks &amp; software runtime attacks</a:t>
          </a:r>
          <a:endParaRPr lang="en-US" sz="2600" kern="1200" dirty="0"/>
        </a:p>
      </dsp:txBody>
      <dsp:txXfrm>
        <a:off x="1262390" y="2255225"/>
        <a:ext cx="9307574" cy="644385"/>
      </dsp:txXfrm>
    </dsp:sp>
    <dsp:sp modelId="{F0EA0BB4-1112-444F-B575-DD9CF0EB4D1A}">
      <dsp:nvSpPr>
        <dsp:cNvPr id="0" name=""/>
        <dsp:cNvSpPr/>
      </dsp:nvSpPr>
      <dsp:spPr>
        <a:xfrm>
          <a:off x="859649" y="2174677"/>
          <a:ext cx="805481" cy="80548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CDB6292-FB48-422E-B3F8-3154B5B16B9B}">
      <dsp:nvSpPr>
        <dsp:cNvPr id="0" name=""/>
        <dsp:cNvSpPr/>
      </dsp:nvSpPr>
      <dsp:spPr>
        <a:xfrm>
          <a:off x="1262390" y="3221069"/>
          <a:ext cx="9307574" cy="64438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1481" tIns="66040" rIns="66040" bIns="66040" numCol="1" spcCol="1270" anchor="ctr" anchorCtr="0">
          <a:noAutofit/>
        </a:bodyPr>
        <a:lstStyle/>
        <a:p>
          <a:pPr lvl="0" algn="l" defTabSz="1155700">
            <a:lnSpc>
              <a:spcPct val="90000"/>
            </a:lnSpc>
            <a:spcBef>
              <a:spcPct val="0"/>
            </a:spcBef>
            <a:spcAft>
              <a:spcPct val="35000"/>
            </a:spcAft>
          </a:pPr>
          <a:r>
            <a:rPr lang="de-DE" sz="2600" kern="1200" dirty="0" smtClean="0"/>
            <a:t>Prevent </a:t>
          </a:r>
          <a:r>
            <a:rPr lang="en-US" sz="2600" kern="1200" dirty="0" smtClean="0"/>
            <a:t>software attacks on the attestation process itself</a:t>
          </a:r>
          <a:endParaRPr lang="en-US" sz="2600" kern="1200" dirty="0"/>
        </a:p>
      </dsp:txBody>
      <dsp:txXfrm>
        <a:off x="1262390" y="3221069"/>
        <a:ext cx="9307574" cy="644385"/>
      </dsp:txXfrm>
    </dsp:sp>
    <dsp:sp modelId="{525CBCDA-6D46-40E2-BCE5-3DAFBFEF812B}">
      <dsp:nvSpPr>
        <dsp:cNvPr id="0" name=""/>
        <dsp:cNvSpPr/>
      </dsp:nvSpPr>
      <dsp:spPr>
        <a:xfrm>
          <a:off x="859649" y="3140520"/>
          <a:ext cx="805481" cy="80548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FE14B9-81B0-42D6-8BB4-8907DD9D9032}">
      <dsp:nvSpPr>
        <dsp:cNvPr id="0" name=""/>
        <dsp:cNvSpPr/>
      </dsp:nvSpPr>
      <dsp:spPr>
        <a:xfrm>
          <a:off x="1020011" y="4187524"/>
          <a:ext cx="9549952" cy="64438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1481"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No software instrumentation required</a:t>
          </a:r>
          <a:endParaRPr lang="en-US" sz="2600" kern="1200" dirty="0"/>
        </a:p>
      </dsp:txBody>
      <dsp:txXfrm>
        <a:off x="1020011" y="4187524"/>
        <a:ext cx="9549952" cy="644385"/>
      </dsp:txXfrm>
    </dsp:sp>
    <dsp:sp modelId="{F2AC26ED-AA99-4CA1-913E-992072514978}">
      <dsp:nvSpPr>
        <dsp:cNvPr id="0" name=""/>
        <dsp:cNvSpPr/>
      </dsp:nvSpPr>
      <dsp:spPr>
        <a:xfrm>
          <a:off x="617270" y="4106976"/>
          <a:ext cx="805481" cy="80548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C314BBE-740A-40E4-9C5E-221F5F89A7E0}">
      <dsp:nvSpPr>
        <dsp:cNvPr id="0" name=""/>
        <dsp:cNvSpPr/>
      </dsp:nvSpPr>
      <dsp:spPr>
        <a:xfrm>
          <a:off x="489960" y="5153979"/>
          <a:ext cx="10080003" cy="64438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1481"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Proof-of-concept implementation and evaluation targeting RISC-V core</a:t>
          </a:r>
          <a:endParaRPr lang="en-US" sz="2600" kern="1200" dirty="0"/>
        </a:p>
      </dsp:txBody>
      <dsp:txXfrm>
        <a:off x="489960" y="5153979"/>
        <a:ext cx="10080003" cy="644385"/>
      </dsp:txXfrm>
    </dsp:sp>
    <dsp:sp modelId="{930F6D19-4F7A-4D6B-86B3-18F330D91E26}">
      <dsp:nvSpPr>
        <dsp:cNvPr id="0" name=""/>
        <dsp:cNvSpPr/>
      </dsp:nvSpPr>
      <dsp:spPr>
        <a:xfrm>
          <a:off x="87219" y="5073431"/>
          <a:ext cx="805481" cy="80548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2F648-4EBC-4949-B4D3-6087BDF570E3}" type="datetimeFigureOut">
              <a:rPr lang="en-US" smtClean="0"/>
              <a:t>11/1/2017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2D11E-A71E-4B00-B13D-B0DD5413F19B}" type="slidenum">
              <a:rPr lang="en-US" smtClean="0"/>
              <a:t>‹#›</a:t>
            </a:fld>
            <a:endParaRPr lang="en-US"/>
          </a:p>
        </p:txBody>
      </p:sp>
    </p:spTree>
    <p:extLst>
      <p:ext uri="{BB962C8B-B14F-4D97-AF65-F5344CB8AC3E}">
        <p14:creationId xmlns:p14="http://schemas.microsoft.com/office/powerpoint/2010/main" val="61845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hackaday.io/project/1838-open-syringe-pump"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1497F-CB81-4F11-98DB-06ED57C9FE13}"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355776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ATRIuM</a:t>
            </a:r>
            <a:r>
              <a:rPr lang="en-US" sz="1200" b="0" i="0" u="none" strike="noStrike" kern="1200" baseline="0" dirty="0" smtClean="0">
                <a:solidFill>
                  <a:schemeClr val="tx1"/>
                </a:solidFill>
                <a:latin typeface="+mn-lt"/>
                <a:ea typeface="+mn-ea"/>
                <a:cs typeface="+mn-cs"/>
              </a:rPr>
              <a:t> uses a simple heuristic</a:t>
            </a:r>
          </a:p>
          <a:p>
            <a:r>
              <a:rPr lang="en-US" sz="1200" b="0" i="0" u="none" strike="noStrike" kern="1200" baseline="0" dirty="0" smtClean="0">
                <a:solidFill>
                  <a:schemeClr val="tx1"/>
                </a:solidFill>
                <a:latin typeface="+mn-lt"/>
                <a:ea typeface="+mn-ea"/>
                <a:cs typeface="+mn-cs"/>
              </a:rPr>
              <a:t>to differentiate between backward branches that constitute loops,</a:t>
            </a:r>
          </a:p>
          <a:p>
            <a:r>
              <a:rPr lang="en-US" sz="1200" b="0" i="0" u="none" strike="noStrike" kern="1200" baseline="0" dirty="0" smtClean="0">
                <a:solidFill>
                  <a:schemeClr val="tx1"/>
                </a:solidFill>
                <a:latin typeface="+mn-lt"/>
                <a:ea typeface="+mn-ea"/>
                <a:cs typeface="+mn-cs"/>
              </a:rPr>
              <a:t>and branches for subroutine calls where the call target resides earlier</a:t>
            </a:r>
          </a:p>
          <a:p>
            <a:r>
              <a:rPr lang="en-US" sz="1200" b="0" i="0" u="none" strike="noStrike" kern="1200" baseline="0" dirty="0" smtClean="0">
                <a:solidFill>
                  <a:schemeClr val="tx1"/>
                </a:solidFill>
                <a:latin typeface="+mn-lt"/>
                <a:ea typeface="+mn-ea"/>
                <a:cs typeface="+mn-cs"/>
              </a:rPr>
              <a:t>in memory. Since subroutine calls use instructions that update the</a:t>
            </a:r>
          </a:p>
          <a:p>
            <a:r>
              <a:rPr lang="en-US" sz="1200" b="0" i="0" u="none" strike="noStrike" kern="1200" baseline="0" dirty="0" smtClean="0">
                <a:solidFill>
                  <a:schemeClr val="tx1"/>
                </a:solidFill>
                <a:latin typeface="+mn-lt"/>
                <a:ea typeface="+mn-ea"/>
                <a:cs typeface="+mn-cs"/>
              </a:rPr>
              <a:t>link-register, we consider the target of each non-linking backwards</a:t>
            </a:r>
          </a:p>
          <a:p>
            <a:r>
              <a:rPr lang="en-US" sz="1200" b="0" i="0" u="none" strike="noStrike" kern="1200" baseline="0" dirty="0" smtClean="0">
                <a:solidFill>
                  <a:schemeClr val="tx1"/>
                </a:solidFill>
                <a:latin typeface="+mn-lt"/>
                <a:ea typeface="+mn-ea"/>
                <a:cs typeface="+mn-cs"/>
              </a:rPr>
              <a:t>branch as a loop entry node.</a:t>
            </a:r>
          </a:p>
          <a:p>
            <a:r>
              <a:rPr lang="en-US" sz="1200" b="0" i="0" u="none" strike="noStrike" kern="1200" baseline="0" dirty="0" smtClean="0">
                <a:solidFill>
                  <a:schemeClr val="tx1"/>
                </a:solidFill>
                <a:latin typeface="+mn-lt"/>
                <a:ea typeface="+mn-ea"/>
                <a:cs typeface="+mn-cs"/>
              </a:rPr>
              <a:t>We base our heuristic on</a:t>
            </a:r>
          </a:p>
          <a:p>
            <a:r>
              <a:rPr lang="en-US" sz="1200" b="0" i="0" u="none" strike="noStrike" kern="1200" baseline="0" dirty="0" smtClean="0">
                <a:solidFill>
                  <a:schemeClr val="tx1"/>
                </a:solidFill>
                <a:latin typeface="+mn-lt"/>
                <a:ea typeface="+mn-ea"/>
                <a:cs typeface="+mn-cs"/>
              </a:rPr>
              <a:t>our observations of the RISC-V compiler assembly and the calling convention described in the instruction manual: any subroutine call</a:t>
            </a:r>
          </a:p>
          <a:p>
            <a:r>
              <a:rPr lang="en-US" sz="1200" b="0" i="0" u="none" strike="noStrike" kern="1200" baseline="0" dirty="0" smtClean="0">
                <a:solidFill>
                  <a:schemeClr val="tx1"/>
                </a:solidFill>
                <a:latin typeface="+mn-lt"/>
                <a:ea typeface="+mn-ea"/>
                <a:cs typeface="+mn-cs"/>
              </a:rPr>
              <a:t>with multiple call sites must be linking and updates the link-register.</a:t>
            </a:r>
          </a:p>
          <a:p>
            <a:r>
              <a:rPr lang="en-US" sz="1200" b="0" i="0" u="none" strike="noStrike" kern="1200" baseline="0" dirty="0" smtClean="0">
                <a:solidFill>
                  <a:schemeClr val="tx1"/>
                </a:solidFill>
                <a:latin typeface="+mn-lt"/>
                <a:ea typeface="+mn-ea"/>
                <a:cs typeface="+mn-cs"/>
              </a:rPr>
              <a:t>Subroutines with a single call site are still compiled as a linking</a:t>
            </a:r>
          </a:p>
          <a:p>
            <a:r>
              <a:rPr lang="en-US" sz="1200" b="0" i="0" u="none" strike="noStrike" kern="1200" baseline="0" dirty="0" smtClean="0">
                <a:solidFill>
                  <a:schemeClr val="tx1"/>
                </a:solidFill>
                <a:latin typeface="+mn-lt"/>
                <a:ea typeface="+mn-ea"/>
                <a:cs typeface="+mn-cs"/>
              </a:rPr>
              <a:t>branch or are optimized by traditional </a:t>
            </a:r>
            <a:r>
              <a:rPr lang="en-US" sz="1200" b="0" i="0" u="none" strike="noStrike" kern="1200" baseline="0" dirty="0" err="1" smtClean="0">
                <a:solidFill>
                  <a:schemeClr val="tx1"/>
                </a:solidFill>
                <a:latin typeface="+mn-lt"/>
                <a:ea typeface="+mn-ea"/>
                <a:cs typeface="+mn-cs"/>
              </a:rPr>
              <a:t>inlining</a:t>
            </a:r>
            <a:r>
              <a:rPr lang="en-US" sz="1200" b="0" i="0" u="none" strike="noStrike" kern="1200" baseline="0" dirty="0" smtClean="0">
                <a:solidFill>
                  <a:schemeClr val="tx1"/>
                </a:solidFill>
                <a:latin typeface="+mn-lt"/>
                <a:ea typeface="+mn-ea"/>
                <a:cs typeface="+mn-cs"/>
              </a:rPr>
              <a:t> using the RISC-V</a:t>
            </a:r>
          </a:p>
          <a:p>
            <a:r>
              <a:rPr lang="en-US" sz="1200" b="0" i="0" u="none" strike="noStrike" kern="1200" baseline="0" dirty="0" smtClean="0">
                <a:solidFill>
                  <a:schemeClr val="tx1"/>
                </a:solidFill>
                <a:latin typeface="+mn-lt"/>
                <a:ea typeface="+mn-ea"/>
                <a:cs typeface="+mn-cs"/>
              </a:rPr>
              <a:t>compiler.</a:t>
            </a:r>
            <a:endParaRPr lang="en-US" dirty="0"/>
          </a:p>
        </p:txBody>
      </p:sp>
      <p:sp>
        <p:nvSpPr>
          <p:cNvPr id="4" name="Slide Number Placeholder 3"/>
          <p:cNvSpPr>
            <a:spLocks noGrp="1"/>
          </p:cNvSpPr>
          <p:nvPr>
            <p:ph type="sldNum" sz="quarter" idx="10"/>
          </p:nvPr>
        </p:nvSpPr>
        <p:spPr/>
        <p:txBody>
          <a:bodyPr/>
          <a:lstStyle/>
          <a:p>
            <a:fld id="{5DC1497F-CB81-4F11-98DB-06ED57C9FE13}" type="slidenum">
              <a:rPr lang="en-US" smtClean="0"/>
              <a:pPr/>
              <a:t>18</a:t>
            </a:fld>
            <a:endParaRPr lang="en-US"/>
          </a:p>
        </p:txBody>
      </p:sp>
    </p:spTree>
    <p:extLst>
      <p:ext uri="{BB962C8B-B14F-4D97-AF65-F5344CB8AC3E}">
        <p14:creationId xmlns:p14="http://schemas.microsoft.com/office/powerpoint/2010/main" val="457681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Takes as input multi-block messages</a:t>
            </a:r>
            <a:r>
              <a:rPr lang="en-US" dirty="0" smtClean="0"/>
              <a:t> and produces one hash value</a:t>
            </a:r>
          </a:p>
          <a:p>
            <a:r>
              <a:rPr lang="de-DE" dirty="0" smtClean="0"/>
              <a:t>Each message block is 1024-bit</a:t>
            </a:r>
          </a:p>
          <a:p>
            <a:pPr lvl="1"/>
            <a:r>
              <a:rPr lang="de-DE" dirty="0" smtClean="0"/>
              <a:t>Each block can hold up to 32 words (addresses or instructions)</a:t>
            </a:r>
          </a:p>
          <a:p>
            <a:r>
              <a:rPr lang="de-DE" dirty="0" smtClean="0"/>
              <a:t>The output of the hash is configurable</a:t>
            </a:r>
          </a:p>
          <a:p>
            <a:pPr lvl="1"/>
            <a:r>
              <a:rPr lang="de-DE" dirty="0" smtClean="0"/>
              <a:t>We set the </a:t>
            </a:r>
            <a:r>
              <a:rPr lang="en-US" dirty="0" smtClean="0"/>
              <a:t>output</a:t>
            </a:r>
            <a:r>
              <a:rPr lang="de-DE" dirty="0" smtClean="0"/>
              <a:t> length to 88 bits (reasonable security guarantees &amp; area overhead)</a:t>
            </a:r>
          </a:p>
          <a:p>
            <a:r>
              <a:rPr lang="de-DE" dirty="0" smtClean="0"/>
              <a:t>Throughput: 24 cycles to process one block</a:t>
            </a:r>
          </a:p>
          <a:p>
            <a:pPr lvl="1"/>
            <a:r>
              <a:rPr lang="de-DE" dirty="0" smtClean="0"/>
              <a:t>Stalls due to successive messages with less than 24 words </a:t>
            </a:r>
          </a:p>
        </p:txBody>
      </p:sp>
      <p:sp>
        <p:nvSpPr>
          <p:cNvPr id="4" name="Slide Number Placeholder 3"/>
          <p:cNvSpPr>
            <a:spLocks noGrp="1"/>
          </p:cNvSpPr>
          <p:nvPr>
            <p:ph type="sldNum" sz="quarter" idx="10"/>
          </p:nvPr>
        </p:nvSpPr>
        <p:spPr/>
        <p:txBody>
          <a:bodyPr/>
          <a:lstStyle/>
          <a:p>
            <a:fld id="{11A2D11E-A71E-4B00-B13D-B0DD5413F19B}" type="slidenum">
              <a:rPr lang="en-US" smtClean="0"/>
              <a:t>20</a:t>
            </a:fld>
            <a:endParaRPr lang="en-US"/>
          </a:p>
        </p:txBody>
      </p:sp>
    </p:spTree>
    <p:extLst>
      <p:ext uri="{BB962C8B-B14F-4D97-AF65-F5344CB8AC3E}">
        <p14:creationId xmlns:p14="http://schemas.microsoft.com/office/powerpoint/2010/main" val="1710372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83363" cy="3703638"/>
          </a:xfrm>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5DC1497F-CB81-4F11-98DB-06ED57C9FE13}" type="slidenum">
              <a:rPr lang="en-US" smtClean="0"/>
              <a:pPr/>
              <a:t>21</a:t>
            </a:fld>
            <a:endParaRPr lang="en-US"/>
          </a:p>
        </p:txBody>
      </p:sp>
    </p:spTree>
    <p:extLst>
      <p:ext uri="{BB962C8B-B14F-4D97-AF65-F5344CB8AC3E}">
        <p14:creationId xmlns:p14="http://schemas.microsoft.com/office/powerpoint/2010/main" val="4245579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2500" b="0" dirty="0" smtClean="0"/>
              <a:t>Cycle-accurate Modelsim simulation of the RTL while executing code segments on Pulpino</a:t>
            </a:r>
          </a:p>
          <a:p>
            <a:pPr lvl="1"/>
            <a:r>
              <a:rPr lang="de-DE" sz="2500" dirty="0" smtClean="0"/>
              <a:t>synthetic code segments</a:t>
            </a:r>
          </a:p>
          <a:p>
            <a:pPr lvl="1"/>
            <a:r>
              <a:rPr lang="de-DE" sz="2500" dirty="0" smtClean="0"/>
              <a:t>code segments from real-world application: </a:t>
            </a:r>
            <a:r>
              <a:rPr lang="en-US" sz="2500" dirty="0" smtClean="0"/>
              <a:t>Syringe Pump (source: </a:t>
            </a:r>
            <a:r>
              <a:rPr lang="fi-FI" sz="2500" dirty="0" smtClean="0">
                <a:solidFill>
                  <a:schemeClr val="bg1"/>
                </a:solidFill>
                <a:hlinkClick r:id="rId3"/>
              </a:rPr>
              <a:t>https://hackaday.io/project/1838-open-syringe-pump</a:t>
            </a:r>
            <a:endParaRPr lang="fi-FI" sz="2500" dirty="0" smtClean="0">
              <a:solidFill>
                <a:schemeClr val="bg1"/>
              </a:solidFill>
            </a:endParaRPr>
          </a:p>
          <a:p>
            <a:pPr lvl="1"/>
            <a:endParaRPr lang="de-DE" sz="2500" b="0" dirty="0" smtClean="0"/>
          </a:p>
          <a:p>
            <a:r>
              <a:rPr lang="de-DE" sz="2500" dirty="0" smtClean="0"/>
              <a:t>No overhead</a:t>
            </a:r>
            <a:r>
              <a:rPr lang="de-DE" sz="2500" b="0" dirty="0" smtClean="0"/>
              <a:t> on executing software while not compromising security guarantees</a:t>
            </a:r>
          </a:p>
          <a:p>
            <a:pPr lvl="1"/>
            <a:r>
              <a:rPr lang="de-DE" sz="2500" dirty="0" smtClean="0"/>
              <a:t>processor does not stall due to LO-FAT operation</a:t>
            </a:r>
          </a:p>
          <a:p>
            <a:pPr lvl="1"/>
            <a:r>
              <a:rPr lang="de-DE" sz="2500" dirty="0" smtClean="0"/>
              <a:t>LO-FAT guaranteed not to drop control-flow events </a:t>
            </a:r>
            <a:r>
              <a:rPr lang="de-DE" sz="2500" dirty="0" smtClean="0">
                <a:sym typeface="Wingdings" panose="05000000000000000000" pitchFamily="2" charset="2"/>
              </a:rPr>
              <a:t> complete control-flow recording</a:t>
            </a:r>
            <a:endParaRPr lang="de-DE" sz="2500" dirty="0" smtClean="0"/>
          </a:p>
          <a:p>
            <a:pPr lvl="1"/>
            <a:r>
              <a:rPr lang="de-DE" sz="2500" dirty="0" smtClean="0"/>
              <a:t>iterations of each unique loop path executed reported</a:t>
            </a:r>
          </a:p>
          <a:p>
            <a:pPr lvl="1"/>
            <a:r>
              <a:rPr lang="de-DE" sz="2500" dirty="0" smtClean="0"/>
              <a:t>indirect branch targets reported</a:t>
            </a:r>
          </a:p>
          <a:p>
            <a:pPr lvl="1"/>
            <a:endParaRPr lang="de-DE" sz="2500" dirty="0" smtClean="0"/>
          </a:p>
          <a:p>
            <a:pPr lvl="2"/>
            <a:r>
              <a:rPr lang="de-DE" sz="2600" dirty="0" smtClean="0"/>
              <a:t>Large </a:t>
            </a:r>
            <a:r>
              <a:rPr lang="en-US" sz="2600" dirty="0" smtClean="0"/>
              <a:t>due to sparse loop path-indexed memories that ensure constant-time single-cycle access </a:t>
            </a:r>
          </a:p>
          <a:p>
            <a:pPr lvl="2"/>
            <a:r>
              <a:rPr lang="de-DE" sz="2600" dirty="0" smtClean="0"/>
              <a:t>Optimized implementation in progress using CAMs consumes </a:t>
            </a:r>
            <a:r>
              <a:rPr lang="de-DE" sz="2600" b="1" i="1" dirty="0" smtClean="0"/>
              <a:t>significantly</a:t>
            </a:r>
            <a:r>
              <a:rPr lang="de-DE" sz="2600" dirty="0" smtClean="0"/>
              <a:t> less memory!</a:t>
            </a:r>
            <a:endParaRPr lang="en-US" sz="2600" dirty="0" smtClean="0"/>
          </a:p>
          <a:p>
            <a:pPr lvl="1"/>
            <a:endParaRPr lang="de-DE" sz="2500" dirty="0" smtClean="0"/>
          </a:p>
          <a:p>
            <a:endParaRPr lang="en-US" dirty="0"/>
          </a:p>
        </p:txBody>
      </p:sp>
      <p:sp>
        <p:nvSpPr>
          <p:cNvPr id="4" name="Slide Number Placeholder 3"/>
          <p:cNvSpPr>
            <a:spLocks noGrp="1"/>
          </p:cNvSpPr>
          <p:nvPr>
            <p:ph type="sldNum" sz="quarter" idx="10"/>
          </p:nvPr>
        </p:nvSpPr>
        <p:spPr/>
        <p:txBody>
          <a:bodyPr/>
          <a:lstStyle/>
          <a:p>
            <a:fld id="{5DC1497F-CB81-4F11-98DB-06ED57C9FE13}" type="slidenum">
              <a:rPr lang="en-US" smtClean="0"/>
              <a:pPr/>
              <a:t>22</a:t>
            </a:fld>
            <a:endParaRPr lang="en-US"/>
          </a:p>
        </p:txBody>
      </p:sp>
    </p:spTree>
    <p:extLst>
      <p:ext uri="{BB962C8B-B14F-4D97-AF65-F5344CB8AC3E}">
        <p14:creationId xmlns:p14="http://schemas.microsoft.com/office/powerpoint/2010/main" val="286330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1497F-CB81-4F11-98DB-06ED57C9FE13}"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391027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Hard to solve</a:t>
            </a:r>
            <a:endParaRPr lang="en-US" dirty="0"/>
          </a:p>
        </p:txBody>
      </p:sp>
      <p:sp>
        <p:nvSpPr>
          <p:cNvPr id="4" name="Slide Number Placeholder 3"/>
          <p:cNvSpPr>
            <a:spLocks noGrp="1"/>
          </p:cNvSpPr>
          <p:nvPr>
            <p:ph type="sldNum" sz="quarter" idx="10"/>
          </p:nvPr>
        </p:nvSpPr>
        <p:spPr/>
        <p:txBody>
          <a:bodyPr/>
          <a:lstStyle/>
          <a:p>
            <a:fld id="{570C3A19-51A2-9941-88D6-618E593DF9A2}"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687553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2D11E-A71E-4B00-B13D-B0DD5413F19B}" type="slidenum">
              <a:rPr lang="en-US" smtClean="0"/>
              <a:t>5</a:t>
            </a:fld>
            <a:endParaRPr lang="en-US"/>
          </a:p>
        </p:txBody>
      </p:sp>
    </p:spTree>
    <p:extLst>
      <p:ext uri="{BB962C8B-B14F-4D97-AF65-F5344CB8AC3E}">
        <p14:creationId xmlns:p14="http://schemas.microsoft.com/office/powerpoint/2010/main" val="919492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83363" cy="3703638"/>
          </a:xfrm>
        </p:spPr>
      </p:sp>
      <p:sp>
        <p:nvSpPr>
          <p:cNvPr id="3" name="Notes Placeholder 2"/>
          <p:cNvSpPr>
            <a:spLocks noGrp="1"/>
          </p:cNvSpPr>
          <p:nvPr>
            <p:ph type="body" idx="1"/>
          </p:nvPr>
        </p:nvSpPr>
        <p:spPr/>
        <p:txBody>
          <a:bodyPr/>
          <a:lstStyle/>
          <a:p>
            <a:r>
              <a:rPr lang="de-DE" dirty="0" smtClean="0"/>
              <a:t>In order to mitigate non-control-data attacks, runtime</a:t>
            </a:r>
            <a:r>
              <a:rPr lang="de-DE" baseline="0" dirty="0" smtClean="0"/>
              <a:t> control-flow attestation has been proposed by Davi et al. in CCS 2016.</a:t>
            </a:r>
          </a:p>
          <a:p>
            <a:endParaRPr lang="de-DE" baseline="0" dirty="0" smtClean="0"/>
          </a:p>
          <a:p>
            <a:endParaRPr lang="de-DE" dirty="0"/>
          </a:p>
        </p:txBody>
      </p:sp>
      <p:sp>
        <p:nvSpPr>
          <p:cNvPr id="4" name="Slide Number Placeholder 3"/>
          <p:cNvSpPr>
            <a:spLocks noGrp="1"/>
          </p:cNvSpPr>
          <p:nvPr>
            <p:ph type="sldNum" sz="quarter" idx="10"/>
          </p:nvPr>
        </p:nvSpPr>
        <p:spPr/>
        <p:txBody>
          <a:bodyPr/>
          <a:lstStyle/>
          <a:p>
            <a:fld id="{5B016F84-5B54-B140-BB64-F57B4B4A67DC}" type="slidenum">
              <a:rPr lang="en-US" smtClean="0"/>
              <a:t>6</a:t>
            </a:fld>
            <a:endParaRPr lang="en-US"/>
          </a:p>
        </p:txBody>
      </p:sp>
    </p:spTree>
    <p:extLst>
      <p:ext uri="{BB962C8B-B14F-4D97-AF65-F5344CB8AC3E}">
        <p14:creationId xmlns:p14="http://schemas.microsoft.com/office/powerpoint/2010/main" val="298071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scheme proposed is software-based</a:t>
            </a:r>
            <a:r>
              <a:rPr lang="de-DE" baseline="0" dirty="0" smtClean="0"/>
              <a:t> and requires that the code is heavily instrumented by trampolines at every branch instruction to capture the branches. This increases code size and contributes to the attestation overhead. The attestation overhead increases linearly with the number of controlflow events which means it can be huge for some code samples.</a:t>
            </a:r>
          </a:p>
          <a:p>
            <a:r>
              <a:rPr lang="de-DE" baseline="0" dirty="0" smtClean="0"/>
              <a:t>Besides trampolines, the overhead is due to the context switching between normal and secure worlds of the TEE since the measurement has to be performed i a trusted environment and due to the cntext switching for the hash computations themselves.</a:t>
            </a:r>
          </a:p>
          <a:p>
            <a:r>
              <a:rPr lang="de-DE" baseline="0" dirty="0" smtClean="0"/>
              <a:t>These limitations make it very challenging to deploy C-FLAT in real-world constrained scenarios. And the question now is can we do better?</a:t>
            </a:r>
          </a:p>
          <a:p>
            <a:endParaRPr lang="en-US" dirty="0"/>
          </a:p>
        </p:txBody>
      </p:sp>
      <p:sp>
        <p:nvSpPr>
          <p:cNvPr id="4" name="Slide Number Placeholder 3"/>
          <p:cNvSpPr>
            <a:spLocks noGrp="1"/>
          </p:cNvSpPr>
          <p:nvPr>
            <p:ph type="sldNum" sz="quarter" idx="10"/>
          </p:nvPr>
        </p:nvSpPr>
        <p:spPr/>
        <p:txBody>
          <a:bodyPr/>
          <a:lstStyle/>
          <a:p>
            <a:fld id="{5DC1497F-CB81-4F11-98DB-06ED57C9FE13}" type="slidenum">
              <a:rPr lang="en-US" smtClean="0"/>
              <a:pPr/>
              <a:t>7</a:t>
            </a:fld>
            <a:endParaRPr lang="en-US"/>
          </a:p>
        </p:txBody>
      </p:sp>
    </p:spTree>
    <p:extLst>
      <p:ext uri="{BB962C8B-B14F-4D97-AF65-F5344CB8AC3E}">
        <p14:creationId xmlns:p14="http://schemas.microsoft.com/office/powerpoint/2010/main" val="1242883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0" dirty="0" smtClean="0">
                <a:solidFill>
                  <a:prstClr val="black"/>
                </a:solidFill>
              </a:rPr>
              <a:t>Malicious </a:t>
            </a:r>
            <a:endParaRPr lang="en-US" noProof="0" dirty="0"/>
          </a:p>
        </p:txBody>
      </p:sp>
      <p:sp>
        <p:nvSpPr>
          <p:cNvPr id="4" name="Slide Number Placeholder 3"/>
          <p:cNvSpPr>
            <a:spLocks noGrp="1"/>
          </p:cNvSpPr>
          <p:nvPr>
            <p:ph type="sldNum" sz="quarter" idx="10"/>
          </p:nvPr>
        </p:nvSpPr>
        <p:spPr/>
        <p:txBody>
          <a:bodyPr/>
          <a:lstStyle/>
          <a:p>
            <a:fld id="{11A2D11E-A71E-4B00-B13D-B0DD5413F19B}" type="slidenum">
              <a:rPr lang="en-US" smtClean="0"/>
              <a:t>10</a:t>
            </a:fld>
            <a:endParaRPr lang="en-US"/>
          </a:p>
        </p:txBody>
      </p:sp>
    </p:spTree>
    <p:extLst>
      <p:ext uri="{BB962C8B-B14F-4D97-AF65-F5344CB8AC3E}">
        <p14:creationId xmlns:p14="http://schemas.microsoft.com/office/powerpoint/2010/main" val="1154245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A2D11E-A71E-4B00-B13D-B0DD5413F19B}" type="slidenum">
              <a:rPr lang="en-US" smtClean="0"/>
              <a:t>11</a:t>
            </a:fld>
            <a:endParaRPr lang="en-US"/>
          </a:p>
        </p:txBody>
      </p:sp>
    </p:spTree>
    <p:extLst>
      <p:ext uri="{BB962C8B-B14F-4D97-AF65-F5344CB8AC3E}">
        <p14:creationId xmlns:p14="http://schemas.microsoft.com/office/powerpoint/2010/main" val="2525836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83363" cy="3703638"/>
          </a:xfrm>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5DC1497F-CB81-4F11-98DB-06ED57C9FE13}" type="slidenum">
              <a:rPr lang="en-US" smtClean="0"/>
              <a:pPr/>
              <a:t>12</a:t>
            </a:fld>
            <a:endParaRPr lang="en-US"/>
          </a:p>
        </p:txBody>
      </p:sp>
    </p:spTree>
    <p:extLst>
      <p:ext uri="{BB962C8B-B14F-4D97-AF65-F5344CB8AC3E}">
        <p14:creationId xmlns:p14="http://schemas.microsoft.com/office/powerpoint/2010/main" val="868416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lvl1pPr>
              <a:lnSpc>
                <a:spcPct val="110000"/>
              </a:lnSpc>
              <a:spcBef>
                <a:spcPts val="600"/>
              </a:spcBef>
              <a:spcAft>
                <a:spcPts val="0"/>
              </a:spcAft>
              <a:defRPr sz="4000" b="1" cap="none"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3" name="Untertitel 2"/>
          <p:cNvSpPr>
            <a:spLocks noGrp="1"/>
          </p:cNvSpPr>
          <p:nvPr>
            <p:ph type="subTitle" idx="1"/>
          </p:nvPr>
        </p:nvSpPr>
        <p:spPr>
          <a:xfrm>
            <a:off x="1828800" y="3886200"/>
            <a:ext cx="8534400" cy="1752600"/>
          </a:xfrm>
        </p:spPr>
        <p:txBody>
          <a:bodyPr>
            <a:normAutofit/>
          </a:bodyPr>
          <a:lstStyle>
            <a:lvl1pPr marL="0" indent="0" algn="ctr">
              <a:buNone/>
              <a:defRPr sz="2400" b="1" cap="none"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err="1" smtClean="0"/>
              <a:t>Formatvorlage</a:t>
            </a:r>
            <a:r>
              <a:rPr lang="en-US" noProof="0" dirty="0" smtClean="0"/>
              <a:t> des </a:t>
            </a:r>
            <a:r>
              <a:rPr lang="en-US" noProof="0" dirty="0" err="1" smtClean="0"/>
              <a:t>Untertitelmasters</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Tree>
    <p:extLst>
      <p:ext uri="{BB962C8B-B14F-4D97-AF65-F5344CB8AC3E}">
        <p14:creationId xmlns:p14="http://schemas.microsoft.com/office/powerpoint/2010/main" val="32393829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smtClean="0"/>
              <a:t>Titelmasterformat durch Klicken bearbeiten</a:t>
            </a:r>
            <a:endParaRPr lang="en-US" noProof="0"/>
          </a:p>
        </p:txBody>
      </p:sp>
      <p:sp>
        <p:nvSpPr>
          <p:cNvPr id="3" name="Inhaltsplatzhalter 2"/>
          <p:cNvSpPr>
            <a:spLocks noGrp="1"/>
          </p:cNvSpPr>
          <p:nvPr>
            <p:ph idx="1"/>
          </p:nvPr>
        </p:nvSpPr>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12" name="Foliennummernplatzhalter 5"/>
          <p:cNvSpPr>
            <a:spLocks noGrp="1"/>
          </p:cNvSpPr>
          <p:nvPr>
            <p:ph type="sldNum" sz="quarter" idx="4"/>
          </p:nvPr>
        </p:nvSpPr>
        <p:spPr>
          <a:xfrm>
            <a:off x="47329" y="6545238"/>
            <a:ext cx="672073" cy="268139"/>
          </a:xfrm>
          <a:prstGeom prst="rect">
            <a:avLst/>
          </a:prstGeom>
        </p:spPr>
        <p:txBody>
          <a:bodyPr anchor="ctr"/>
          <a:lstStyle>
            <a:lvl1pPr algn="l">
              <a:defRPr sz="900">
                <a:solidFill>
                  <a:schemeClr val="bg1"/>
                </a:solidFill>
              </a:defRPr>
            </a:lvl1pPr>
          </a:lstStyle>
          <a:p>
            <a:fld id="{B4C71E88-0A44-4F17-829B-07B79A5A6163}"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986269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smtClean="0"/>
              <a:t>Titelmasterformat durch Klicken bearbeiten</a:t>
            </a:r>
            <a:endParaRPr lang="en-US" noProof="0"/>
          </a:p>
        </p:txBody>
      </p:sp>
      <p:sp>
        <p:nvSpPr>
          <p:cNvPr id="8" name="Foliennummernplatzhalter 5"/>
          <p:cNvSpPr>
            <a:spLocks noGrp="1"/>
          </p:cNvSpPr>
          <p:nvPr>
            <p:ph type="sldNum" sz="quarter" idx="4"/>
          </p:nvPr>
        </p:nvSpPr>
        <p:spPr>
          <a:xfrm>
            <a:off x="47329" y="6545238"/>
            <a:ext cx="672073" cy="268139"/>
          </a:xfrm>
          <a:prstGeom prst="rect">
            <a:avLst/>
          </a:prstGeom>
        </p:spPr>
        <p:txBody>
          <a:bodyPr anchor="ctr"/>
          <a:lstStyle>
            <a:lvl1pPr algn="l">
              <a:defRPr sz="900">
                <a:solidFill>
                  <a:schemeClr val="bg1"/>
                </a:solidFill>
              </a:defRPr>
            </a:lvl1pPr>
          </a:lstStyle>
          <a:p>
            <a:fld id="{B4C71E88-0A44-4F17-829B-07B79A5A6163}"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2527928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Intermediate Slide">
    <p:spTree>
      <p:nvGrpSpPr>
        <p:cNvPr id="1" name=""/>
        <p:cNvGrpSpPr/>
        <p:nvPr/>
      </p:nvGrpSpPr>
      <p:grpSpPr>
        <a:xfrm>
          <a:off x="0" y="0"/>
          <a:ext cx="0" cy="0"/>
          <a:chOff x="0" y="0"/>
          <a:chExt cx="0" cy="0"/>
        </a:xfrm>
      </p:grpSpPr>
      <p:sp>
        <p:nvSpPr>
          <p:cNvPr id="2" name="Titel 1"/>
          <p:cNvSpPr>
            <a:spLocks noGrp="1"/>
          </p:cNvSpPr>
          <p:nvPr>
            <p:ph type="title"/>
          </p:nvPr>
        </p:nvSpPr>
        <p:spPr>
          <a:xfrm>
            <a:off x="239350" y="2459766"/>
            <a:ext cx="11713301" cy="789214"/>
          </a:xfrm>
        </p:spPr>
        <p:txBody>
          <a:bodyPr/>
          <a:lstStyle/>
          <a:p>
            <a:r>
              <a:rPr lang="en-US" noProof="0" smtClean="0"/>
              <a:t>Titelmasterformat durch Klicken bearbeiten</a:t>
            </a:r>
            <a:endParaRPr lang="en-US" noProof="0"/>
          </a:p>
        </p:txBody>
      </p:sp>
    </p:spTree>
    <p:extLst>
      <p:ext uri="{BB962C8B-B14F-4D97-AF65-F5344CB8AC3E}">
        <p14:creationId xmlns:p14="http://schemas.microsoft.com/office/powerpoint/2010/main" val="22673354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7" name="Foliennummernplatzhalter 5"/>
          <p:cNvSpPr>
            <a:spLocks noGrp="1"/>
          </p:cNvSpPr>
          <p:nvPr>
            <p:ph type="sldNum" sz="quarter" idx="4"/>
          </p:nvPr>
        </p:nvSpPr>
        <p:spPr>
          <a:xfrm>
            <a:off x="47329" y="6545238"/>
            <a:ext cx="672073" cy="268139"/>
          </a:xfrm>
          <a:prstGeom prst="rect">
            <a:avLst/>
          </a:prstGeom>
        </p:spPr>
        <p:txBody>
          <a:bodyPr anchor="ctr"/>
          <a:lstStyle>
            <a:lvl1pPr algn="l">
              <a:defRPr sz="900">
                <a:solidFill>
                  <a:schemeClr val="bg1"/>
                </a:solidFill>
              </a:defRPr>
            </a:lvl1pPr>
          </a:lstStyle>
          <a:p>
            <a:fld id="{B4C71E88-0A44-4F17-829B-07B79A5A6163}"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6096520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39350" y="116632"/>
            <a:ext cx="11713301" cy="789214"/>
          </a:xfrm>
          <a:prstGeom prst="rect">
            <a:avLst/>
          </a:prstGeom>
        </p:spPr>
        <p:txBody>
          <a:bodyPr vert="horz" lIns="91440" tIns="45720" rIns="91440" bIns="45720" rtlCol="0" anchor="ctr">
            <a:noAutofit/>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3" name="Textplatzhalter 2"/>
          <p:cNvSpPr>
            <a:spLocks noGrp="1"/>
          </p:cNvSpPr>
          <p:nvPr>
            <p:ph type="body" idx="1"/>
          </p:nvPr>
        </p:nvSpPr>
        <p:spPr>
          <a:xfrm>
            <a:off x="239350" y="980728"/>
            <a:ext cx="11713301" cy="5400600"/>
          </a:xfrm>
          <a:prstGeom prst="rect">
            <a:avLst/>
          </a:prstGeom>
        </p:spPr>
        <p:txBody>
          <a:bodyPr vert="horz" lIns="91440" tIns="45720" rIns="91440" bIns="45720" rtlCol="0">
            <a:noAutofit/>
          </a:body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22" name="Datumsplatzhalter 3"/>
          <p:cNvSpPr>
            <a:spLocks noGrp="1"/>
          </p:cNvSpPr>
          <p:nvPr>
            <p:ph type="dt" sz="half" idx="2"/>
          </p:nvPr>
        </p:nvSpPr>
        <p:spPr>
          <a:xfrm>
            <a:off x="10128448" y="6545238"/>
            <a:ext cx="1824203" cy="268139"/>
          </a:xfrm>
          <a:prstGeom prst="rect">
            <a:avLst/>
          </a:prstGeom>
        </p:spPr>
        <p:txBody>
          <a:bodyPr anchor="ctr"/>
          <a:lstStyle>
            <a:lvl1pPr algn="just">
              <a:defRPr sz="900">
                <a:solidFill>
                  <a:schemeClr val="bg1"/>
                </a:solidFill>
              </a:defRPr>
            </a:lvl1pPr>
          </a:lstStyle>
          <a:p>
            <a:endParaRPr lang="en-US" dirty="0">
              <a:solidFill>
                <a:prstClr val="white"/>
              </a:solidFill>
            </a:endParaRPr>
          </a:p>
        </p:txBody>
      </p:sp>
      <p:sp>
        <p:nvSpPr>
          <p:cNvPr id="23" name="Fußzeilenplatzhalter 4"/>
          <p:cNvSpPr>
            <a:spLocks noGrp="1"/>
          </p:cNvSpPr>
          <p:nvPr>
            <p:ph type="ftr" sz="quarter" idx="3"/>
          </p:nvPr>
        </p:nvSpPr>
        <p:spPr>
          <a:xfrm>
            <a:off x="719403" y="6545238"/>
            <a:ext cx="9409045" cy="268139"/>
          </a:xfrm>
          <a:prstGeom prst="rect">
            <a:avLst/>
          </a:prstGeom>
        </p:spPr>
        <p:txBody>
          <a:bodyPr anchor="ctr"/>
          <a:lstStyle>
            <a:lvl1pPr>
              <a:defRPr sz="900">
                <a:solidFill>
                  <a:schemeClr val="bg1"/>
                </a:solidFill>
              </a:defRPr>
            </a:lvl1pPr>
          </a:lstStyle>
          <a:p>
            <a:endParaRPr lang="en-US" dirty="0">
              <a:solidFill>
                <a:prstClr val="white"/>
              </a:solidFill>
            </a:endParaRPr>
          </a:p>
        </p:txBody>
      </p:sp>
      <p:sp>
        <p:nvSpPr>
          <p:cNvPr id="24" name="Foliennummernplatzhalter 5"/>
          <p:cNvSpPr>
            <a:spLocks noGrp="1"/>
          </p:cNvSpPr>
          <p:nvPr>
            <p:ph type="sldNum" sz="quarter" idx="4"/>
          </p:nvPr>
        </p:nvSpPr>
        <p:spPr>
          <a:xfrm>
            <a:off x="47329" y="6545238"/>
            <a:ext cx="672073" cy="268139"/>
          </a:xfrm>
          <a:prstGeom prst="rect">
            <a:avLst/>
          </a:prstGeom>
        </p:spPr>
        <p:txBody>
          <a:bodyPr anchor="ctr"/>
          <a:lstStyle>
            <a:lvl1pPr algn="l">
              <a:defRPr sz="900">
                <a:solidFill>
                  <a:schemeClr val="bg1"/>
                </a:solidFill>
              </a:defRPr>
            </a:lvl1pPr>
          </a:lstStyle>
          <a:p>
            <a:fld id="{B4C71E88-0A44-4F17-829B-07B79A5A6163}"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982785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hf hdr="0" ftr="0" dt="0"/>
  <p:txStyles>
    <p:titleStyle>
      <a:lvl1pPr algn="ctr" defTabSz="914400" rtl="0" eaLnBrk="1" latinLnBrk="0" hangingPunct="1">
        <a:spcBef>
          <a:spcPct val="0"/>
        </a:spcBef>
        <a:buNone/>
        <a:defRPr sz="3600" b="1" kern="1200" cap="none"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j-lt"/>
          <a:ea typeface="+mj-ea"/>
          <a:cs typeface="+mj-cs"/>
        </a:defRPr>
      </a:lvl1pPr>
    </p:titleStyle>
    <p:bodyStyle>
      <a:lvl1pPr marL="360000" indent="-216000" algn="l" defTabSz="914400" rtl="0" eaLnBrk="1" latinLnBrk="0" hangingPunct="1">
        <a:lnSpc>
          <a:spcPct val="110000"/>
        </a:lnSpc>
        <a:spcBef>
          <a:spcPts val="600"/>
        </a:spcBef>
        <a:buFont typeface="Arial" panose="020B0604020202020204" pitchFamily="34" charset="0"/>
        <a:buChar char="•"/>
        <a:defRPr sz="3200" b="1" kern="1200">
          <a:solidFill>
            <a:schemeClr val="bg1">
              <a:lumMod val="95000"/>
            </a:schemeClr>
          </a:solidFill>
          <a:latin typeface="+mn-lt"/>
          <a:ea typeface="+mn-ea"/>
          <a:cs typeface="+mn-cs"/>
        </a:defRPr>
      </a:lvl1pPr>
      <a:lvl2pPr marL="720000" indent="-216000" algn="l" defTabSz="914400" rtl="0" eaLnBrk="1" latinLnBrk="0" hangingPunct="1">
        <a:lnSpc>
          <a:spcPct val="110000"/>
        </a:lnSpc>
        <a:spcBef>
          <a:spcPts val="600"/>
        </a:spcBef>
        <a:buFont typeface="Arial" panose="020B0604020202020204" pitchFamily="34" charset="0"/>
        <a:buChar char="•"/>
        <a:defRPr sz="2800" kern="1200">
          <a:solidFill>
            <a:schemeClr val="bg1">
              <a:lumMod val="95000"/>
            </a:schemeClr>
          </a:solidFill>
          <a:latin typeface="+mn-lt"/>
          <a:ea typeface="+mn-ea"/>
          <a:cs typeface="+mn-cs"/>
        </a:defRPr>
      </a:lvl2pPr>
      <a:lvl3pPr marL="1080000" indent="-216000" algn="l" defTabSz="914400" rtl="0" eaLnBrk="1" latinLnBrk="0" hangingPunct="1">
        <a:lnSpc>
          <a:spcPct val="110000"/>
        </a:lnSpc>
        <a:spcBef>
          <a:spcPts val="600"/>
        </a:spcBef>
        <a:buFont typeface="Arial" panose="020B0604020202020204" pitchFamily="34" charset="0"/>
        <a:buChar char="•"/>
        <a:defRPr sz="2400" kern="1200">
          <a:solidFill>
            <a:schemeClr val="bg1">
              <a:lumMod val="95000"/>
            </a:schemeClr>
          </a:solidFill>
          <a:latin typeface="+mn-lt"/>
          <a:ea typeface="+mn-ea"/>
          <a:cs typeface="+mn-cs"/>
        </a:defRPr>
      </a:lvl3pPr>
      <a:lvl4pPr marL="1440000" indent="-216000" algn="l" defTabSz="914400" rtl="0" eaLnBrk="1" latinLnBrk="0" hangingPunct="1">
        <a:lnSpc>
          <a:spcPct val="110000"/>
        </a:lnSpc>
        <a:spcBef>
          <a:spcPts val="600"/>
        </a:spcBef>
        <a:buFont typeface="Arial" panose="020B0604020202020204" pitchFamily="34" charset="0"/>
        <a:buChar char="•"/>
        <a:defRPr sz="2000" kern="1200">
          <a:solidFill>
            <a:schemeClr val="bg1">
              <a:lumMod val="95000"/>
            </a:schemeClr>
          </a:solidFill>
          <a:latin typeface="+mn-lt"/>
          <a:ea typeface="+mn-ea"/>
          <a:cs typeface="+mn-cs"/>
        </a:defRPr>
      </a:lvl4pPr>
      <a:lvl5pPr marL="1800000" indent="-216000" algn="l" defTabSz="914400" rtl="0" eaLnBrk="1" latinLnBrk="0" hangingPunct="1">
        <a:lnSpc>
          <a:spcPct val="110000"/>
        </a:lnSpc>
        <a:spcBef>
          <a:spcPts val="600"/>
        </a:spcBef>
        <a:buFont typeface="Arial" panose="020B0604020202020204" pitchFamily="34" charset="0"/>
        <a:buChar char="•"/>
        <a:defRPr sz="2000" kern="1200">
          <a:solidFill>
            <a:schemeClr val="bg1">
              <a:lumMod val="9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pulp-platform.or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riscv.org/"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tif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400" b="0" dirty="0"/>
              <a:t>ATRIUM: Runtime </a:t>
            </a:r>
            <a:r>
              <a:rPr lang="en-US" sz="4400" dirty="0" err="1"/>
              <a:t>AT</a:t>
            </a:r>
            <a:r>
              <a:rPr lang="en-US" sz="4400" b="0" dirty="0" err="1"/>
              <a:t>testation</a:t>
            </a:r>
            <a:r>
              <a:rPr lang="en-US" sz="4400" b="0" dirty="0"/>
              <a:t> </a:t>
            </a:r>
            <a:r>
              <a:rPr lang="en-US" sz="4400" dirty="0" err="1"/>
              <a:t>R</a:t>
            </a:r>
            <a:r>
              <a:rPr lang="en-US" sz="4400" b="0" dirty="0" err="1"/>
              <a:t>es</a:t>
            </a:r>
            <a:r>
              <a:rPr lang="en-US" sz="4400" dirty="0" err="1"/>
              <a:t>I</a:t>
            </a:r>
            <a:r>
              <a:rPr lang="en-US" sz="4400" b="0" dirty="0" err="1"/>
              <a:t>lient</a:t>
            </a:r>
            <a:r>
              <a:rPr lang="en-US" sz="4400" b="0" dirty="0"/>
              <a:t> </a:t>
            </a:r>
            <a:r>
              <a:rPr lang="en-US" sz="4400" dirty="0"/>
              <a:t>U</a:t>
            </a:r>
            <a:r>
              <a:rPr lang="en-US" sz="4400" b="0" dirty="0"/>
              <a:t>nder </a:t>
            </a:r>
            <a:r>
              <a:rPr lang="en-US" sz="4400" dirty="0"/>
              <a:t>M</a:t>
            </a:r>
            <a:r>
              <a:rPr lang="en-US" sz="4400" b="0" dirty="0"/>
              <a:t>emory Attacks</a:t>
            </a:r>
            <a:endParaRPr lang="en-US" sz="4400" dirty="0"/>
          </a:p>
        </p:txBody>
      </p:sp>
      <p:sp>
        <p:nvSpPr>
          <p:cNvPr id="2" name="Subtitle 1"/>
          <p:cNvSpPr>
            <a:spLocks noGrp="1"/>
          </p:cNvSpPr>
          <p:nvPr>
            <p:ph type="subTitle" idx="1"/>
          </p:nvPr>
        </p:nvSpPr>
        <p:spPr/>
        <p:txBody>
          <a:bodyPr/>
          <a:lstStyle/>
          <a:p>
            <a:r>
              <a:rPr lang="de-DE" dirty="0" smtClean="0"/>
              <a:t>Shaza Zeitouni, </a:t>
            </a:r>
            <a:r>
              <a:rPr lang="de-DE" b="0" dirty="0" smtClean="0"/>
              <a:t>Ghada Dessouky, </a:t>
            </a:r>
            <a:r>
              <a:rPr lang="de-DE" b="0" dirty="0"/>
              <a:t>Orlando Arias, </a:t>
            </a:r>
            <a:r>
              <a:rPr lang="de-DE" b="0" dirty="0" smtClean="0"/>
              <a:t>Dean </a:t>
            </a:r>
            <a:r>
              <a:rPr lang="de-DE" b="0" dirty="0"/>
              <a:t>Sullivan, </a:t>
            </a:r>
            <a:r>
              <a:rPr lang="de-DE" b="0" dirty="0" smtClean="0"/>
              <a:t>Ahmad Ibrahim, Yier Jin, Ahmad-Reza </a:t>
            </a:r>
            <a:r>
              <a:rPr lang="de-DE" b="0" dirty="0" smtClean="0"/>
              <a:t>Sadeghi</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2704" y="5055644"/>
            <a:ext cx="2749296" cy="17023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81634"/>
            <a:ext cx="3590925" cy="12763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9465" y="5376859"/>
            <a:ext cx="3314700" cy="1381125"/>
          </a:xfrm>
          <a:prstGeom prst="rect">
            <a:avLst/>
          </a:prstGeom>
        </p:spPr>
      </p:pic>
    </p:spTree>
    <p:extLst>
      <p:ext uri="{BB962C8B-B14F-4D97-AF65-F5344CB8AC3E}">
        <p14:creationId xmlns:p14="http://schemas.microsoft.com/office/powerpoint/2010/main" val="1843421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More Realistic </a:t>
            </a:r>
            <a:r>
              <a:rPr lang="de-DE" dirty="0" smtClean="0"/>
              <a:t>Adversary: TOCTOU Attack </a:t>
            </a:r>
            <a:endParaRPr lang="en-US" dirty="0"/>
          </a:p>
        </p:txBody>
      </p:sp>
      <p:pic>
        <p:nvPicPr>
          <p:cNvPr id="4" name="Picture 2" descr="C:\Users\Wachsmann\AppData\Local\Microsoft\Windows\Temporary Internet Files\Content.IE5\PDJN2D6E\MC900434879[1].pn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963110" y="2874758"/>
            <a:ext cx="1221889" cy="1234572"/>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3906729" y="2832943"/>
            <a:ext cx="2232248" cy="208667"/>
          </a:xfrm>
          <a:prstGeom prst="rightArrow">
            <a:avLst/>
          </a:prstGeom>
          <a:solidFill>
            <a:schemeClr val="accent1"/>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prstClr val="black"/>
              </a:solidFill>
            </a:endParaRPr>
          </a:p>
        </p:txBody>
      </p:sp>
      <p:sp>
        <p:nvSpPr>
          <p:cNvPr id="6" name="TextBox 5"/>
          <p:cNvSpPr txBox="1"/>
          <p:nvPr/>
        </p:nvSpPr>
        <p:spPr>
          <a:xfrm>
            <a:off x="3906728" y="2493973"/>
            <a:ext cx="2224126" cy="400110"/>
          </a:xfrm>
          <a:prstGeom prst="rect">
            <a:avLst/>
          </a:prstGeom>
          <a:noFill/>
        </p:spPr>
        <p:txBody>
          <a:bodyPr wrap="square" rtlCol="0">
            <a:spAutoFit/>
          </a:bodyPr>
          <a:lstStyle/>
          <a:p>
            <a:pPr algn="ctr"/>
            <a:r>
              <a:rPr lang="en-US" sz="2000" b="1" i="1" dirty="0">
                <a:solidFill>
                  <a:prstClr val="white"/>
                </a:solidFill>
              </a:rPr>
              <a:t>Challenge</a:t>
            </a:r>
          </a:p>
        </p:txBody>
      </p:sp>
      <p:sp>
        <p:nvSpPr>
          <p:cNvPr id="7" name="Left Arrow 6"/>
          <p:cNvSpPr/>
          <p:nvPr/>
        </p:nvSpPr>
        <p:spPr>
          <a:xfrm>
            <a:off x="3906729" y="3353147"/>
            <a:ext cx="2232248" cy="208667"/>
          </a:xfrm>
          <a:prstGeom prst="leftArrow">
            <a:avLst/>
          </a:prstGeom>
          <a:solidFill>
            <a:schemeClr val="accent1"/>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prstClr val="black"/>
              </a:solidFill>
            </a:endParaRPr>
          </a:p>
        </p:txBody>
      </p:sp>
      <p:sp>
        <p:nvSpPr>
          <p:cNvPr id="8" name="TextBox 7"/>
          <p:cNvSpPr txBox="1"/>
          <p:nvPr/>
        </p:nvSpPr>
        <p:spPr>
          <a:xfrm>
            <a:off x="3906730" y="3023321"/>
            <a:ext cx="2160928" cy="400110"/>
          </a:xfrm>
          <a:prstGeom prst="rect">
            <a:avLst/>
          </a:prstGeom>
          <a:noFill/>
        </p:spPr>
        <p:txBody>
          <a:bodyPr wrap="square" rtlCol="0">
            <a:spAutoFit/>
          </a:bodyPr>
          <a:lstStyle/>
          <a:p>
            <a:pPr algn="ctr"/>
            <a:r>
              <a:rPr lang="en-US" sz="2000" b="1" i="1" dirty="0">
                <a:solidFill>
                  <a:prstClr val="white"/>
                </a:solidFill>
              </a:rPr>
              <a:t>Authentic Report</a:t>
            </a:r>
          </a:p>
        </p:txBody>
      </p:sp>
      <p:sp>
        <p:nvSpPr>
          <p:cNvPr id="11" name="Rounded Rectangle 10"/>
          <p:cNvSpPr/>
          <p:nvPr/>
        </p:nvSpPr>
        <p:spPr>
          <a:xfrm>
            <a:off x="8791200" y="3627082"/>
            <a:ext cx="2444355" cy="2523744"/>
          </a:xfrm>
          <a:prstGeom prst="roundRect">
            <a:avLst>
              <a:gd name="adj" fmla="val 12824"/>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20">
              <a:solidFill>
                <a:prstClr val="white"/>
              </a:solidFill>
            </a:endParaRPr>
          </a:p>
        </p:txBody>
      </p:sp>
      <p:sp>
        <p:nvSpPr>
          <p:cNvPr id="12" name="Rectangle 11"/>
          <p:cNvSpPr/>
          <p:nvPr/>
        </p:nvSpPr>
        <p:spPr>
          <a:xfrm>
            <a:off x="8920291" y="4982771"/>
            <a:ext cx="2152238" cy="98408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de-DE" sz="1620" b="1" dirty="0">
                <a:solidFill>
                  <a:prstClr val="black"/>
                </a:solidFill>
              </a:rPr>
              <a:t>Attestation scheme</a:t>
            </a:r>
            <a:endParaRPr lang="en-US" sz="1620" b="1" dirty="0">
              <a:solidFill>
                <a:prstClr val="black"/>
              </a:solidFill>
            </a:endParaRPr>
          </a:p>
        </p:txBody>
      </p:sp>
      <p:sp>
        <p:nvSpPr>
          <p:cNvPr id="16" name="Chevron 15"/>
          <p:cNvSpPr/>
          <p:nvPr/>
        </p:nvSpPr>
        <p:spPr>
          <a:xfrm>
            <a:off x="9239036" y="4155952"/>
            <a:ext cx="215616" cy="313508"/>
          </a:xfrm>
          <a:prstGeom prst="chevro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20">
              <a:solidFill>
                <a:prstClr val="black"/>
              </a:solidFill>
            </a:endParaRPr>
          </a:p>
        </p:txBody>
      </p:sp>
      <p:sp>
        <p:nvSpPr>
          <p:cNvPr id="17" name="Chevron 16"/>
          <p:cNvSpPr/>
          <p:nvPr/>
        </p:nvSpPr>
        <p:spPr>
          <a:xfrm>
            <a:off x="9556251" y="4155952"/>
            <a:ext cx="215616" cy="313508"/>
          </a:xfrm>
          <a:prstGeom prst="chevro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20">
              <a:solidFill>
                <a:prstClr val="black"/>
              </a:solidFill>
            </a:endParaRPr>
          </a:p>
        </p:txBody>
      </p:sp>
      <p:sp>
        <p:nvSpPr>
          <p:cNvPr id="18" name="Chevron 17"/>
          <p:cNvSpPr/>
          <p:nvPr/>
        </p:nvSpPr>
        <p:spPr>
          <a:xfrm>
            <a:off x="9873466" y="4155952"/>
            <a:ext cx="215616" cy="313508"/>
          </a:xfrm>
          <a:prstGeom prst="chevro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20">
              <a:solidFill>
                <a:prstClr val="black"/>
              </a:solidFill>
            </a:endParaRPr>
          </a:p>
        </p:txBody>
      </p:sp>
      <p:sp>
        <p:nvSpPr>
          <p:cNvPr id="19" name="Chevron 18"/>
          <p:cNvSpPr/>
          <p:nvPr/>
        </p:nvSpPr>
        <p:spPr>
          <a:xfrm>
            <a:off x="10190681" y="4155952"/>
            <a:ext cx="215616" cy="313508"/>
          </a:xfrm>
          <a:prstGeom prst="chevro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20">
              <a:solidFill>
                <a:prstClr val="black"/>
              </a:solidFill>
            </a:endParaRPr>
          </a:p>
        </p:txBody>
      </p:sp>
      <p:sp>
        <p:nvSpPr>
          <p:cNvPr id="20" name="Chevron 19"/>
          <p:cNvSpPr/>
          <p:nvPr/>
        </p:nvSpPr>
        <p:spPr>
          <a:xfrm>
            <a:off x="10507897" y="4155952"/>
            <a:ext cx="215616" cy="313508"/>
          </a:xfrm>
          <a:prstGeom prst="chevro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20">
              <a:solidFill>
                <a:prstClr val="black"/>
              </a:solidFill>
            </a:endParaRPr>
          </a:p>
        </p:txBody>
      </p:sp>
      <p:sp>
        <p:nvSpPr>
          <p:cNvPr id="21" name="Rectangle 20"/>
          <p:cNvSpPr/>
          <p:nvPr/>
        </p:nvSpPr>
        <p:spPr>
          <a:xfrm>
            <a:off x="8945195" y="3816470"/>
            <a:ext cx="2105525" cy="796116"/>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t"/>
          <a:lstStyle/>
          <a:p>
            <a:pPr algn="ctr"/>
            <a:r>
              <a:rPr lang="de-DE" sz="1620" dirty="0">
                <a:solidFill>
                  <a:prstClr val="black"/>
                </a:solidFill>
              </a:rPr>
              <a:t>Processor</a:t>
            </a:r>
            <a:endParaRPr lang="en-US" sz="1620" dirty="0">
              <a:solidFill>
                <a:prstClr val="black"/>
              </a:solidFill>
            </a:endParaRPr>
          </a:p>
        </p:txBody>
      </p:sp>
      <p:cxnSp>
        <p:nvCxnSpPr>
          <p:cNvPr id="22" name="Straight Arrow Connector 21"/>
          <p:cNvCxnSpPr/>
          <p:nvPr/>
        </p:nvCxnSpPr>
        <p:spPr>
          <a:xfrm>
            <a:off x="9190054" y="4306183"/>
            <a:ext cx="1645920"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9" name="Straight Arrow Connector 38"/>
          <p:cNvCxnSpPr>
            <a:stCxn id="21" idx="2"/>
            <a:endCxn id="12" idx="0"/>
          </p:cNvCxnSpPr>
          <p:nvPr/>
        </p:nvCxnSpPr>
        <p:spPr>
          <a:xfrm flipH="1">
            <a:off x="9996410" y="4612586"/>
            <a:ext cx="1548" cy="370185"/>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43" name="Rounded Rectangle 42"/>
          <p:cNvSpPr/>
          <p:nvPr/>
        </p:nvSpPr>
        <p:spPr>
          <a:xfrm>
            <a:off x="7364253" y="3677079"/>
            <a:ext cx="1086261" cy="1211817"/>
          </a:xfrm>
          <a:prstGeom prst="round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de-DE" sz="1620" b="1" dirty="0">
                <a:solidFill>
                  <a:prstClr val="black"/>
                </a:solidFill>
              </a:rPr>
              <a:t>Malicious </a:t>
            </a:r>
          </a:p>
          <a:p>
            <a:pPr algn="ctr"/>
            <a:r>
              <a:rPr lang="de-DE" sz="1620" b="1" dirty="0">
                <a:solidFill>
                  <a:prstClr val="black"/>
                </a:solidFill>
              </a:rPr>
              <a:t>c</a:t>
            </a:r>
            <a:r>
              <a:rPr lang="de-DE" sz="1620" b="1" dirty="0" smtClean="0">
                <a:solidFill>
                  <a:prstClr val="black"/>
                </a:solidFill>
              </a:rPr>
              <a:t>ontroller</a:t>
            </a:r>
            <a:endParaRPr lang="en-US" sz="1620" b="1" dirty="0">
              <a:solidFill>
                <a:prstClr val="black"/>
              </a:solidFill>
            </a:endParaRPr>
          </a:p>
        </p:txBody>
      </p:sp>
      <p:cxnSp>
        <p:nvCxnSpPr>
          <p:cNvPr id="47" name="Straight Arrow Connector 46"/>
          <p:cNvCxnSpPr>
            <a:endCxn id="43" idx="3"/>
          </p:cNvCxnSpPr>
          <p:nvPr/>
        </p:nvCxnSpPr>
        <p:spPr>
          <a:xfrm flipH="1" flipV="1">
            <a:off x="8450514" y="4282988"/>
            <a:ext cx="340686" cy="1764"/>
          </a:xfrm>
          <a:prstGeom prst="straightConnector1">
            <a:avLst/>
          </a:prstGeom>
          <a:ln>
            <a:headEnd type="triangle"/>
            <a:tailEnd type="triangle"/>
          </a:ln>
        </p:spPr>
        <p:style>
          <a:lnRef idx="3">
            <a:schemeClr val="lt1"/>
          </a:lnRef>
          <a:fillRef idx="1">
            <a:schemeClr val="accent5"/>
          </a:fillRef>
          <a:effectRef idx="1">
            <a:schemeClr val="accent5"/>
          </a:effectRef>
          <a:fontRef idx="minor">
            <a:schemeClr val="lt1"/>
          </a:fontRef>
        </p:style>
      </p:cxnSp>
      <p:pic>
        <p:nvPicPr>
          <p:cNvPr id="31" name="Picture 2" descr="https://cdn1.iconfinder.com/data/icons/large-glossy-icons/512/Spy.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7939680" y="4614156"/>
            <a:ext cx="592347" cy="592344"/>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3" name="Elbow Connector 12"/>
          <p:cNvCxnSpPr>
            <a:stCxn id="43" idx="0"/>
            <a:endCxn id="24" idx="1"/>
          </p:cNvCxnSpPr>
          <p:nvPr/>
        </p:nvCxnSpPr>
        <p:spPr>
          <a:xfrm rot="5400000" flipH="1" flipV="1">
            <a:off x="7619529" y="2336112"/>
            <a:ext cx="1628823" cy="1053112"/>
          </a:xfrm>
          <a:prstGeom prst="bentConnector2">
            <a:avLst/>
          </a:prstGeom>
          <a:ln>
            <a:solidFill>
              <a:schemeClr val="bg1"/>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5" name="Elbow Connector 14"/>
          <p:cNvCxnSpPr>
            <a:stCxn id="36" idx="1"/>
            <a:endCxn id="43" idx="0"/>
          </p:cNvCxnSpPr>
          <p:nvPr/>
        </p:nvCxnSpPr>
        <p:spPr>
          <a:xfrm rot="10800000" flipV="1">
            <a:off x="7907385" y="2864559"/>
            <a:ext cx="1053113" cy="812520"/>
          </a:xfrm>
          <a:prstGeom prst="bentConnector2">
            <a:avLst/>
          </a:prstGeom>
          <a:ln>
            <a:solidFill>
              <a:schemeClr val="bg1"/>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5" name="Elbow Connector 34"/>
          <p:cNvCxnSpPr/>
          <p:nvPr/>
        </p:nvCxnSpPr>
        <p:spPr>
          <a:xfrm rot="10800000" flipV="1">
            <a:off x="8779027" y="3010101"/>
            <a:ext cx="181470" cy="1280160"/>
          </a:xfrm>
          <a:prstGeom prst="bentConnector3">
            <a:avLst>
              <a:gd name="adj1" fmla="val 225971"/>
            </a:avLst>
          </a:prstGeom>
          <a:ln>
            <a:solidFill>
              <a:schemeClr val="bg1"/>
            </a:solidFill>
            <a:headEnd type="triangle"/>
            <a:tailEnd type="triangle"/>
          </a:ln>
        </p:spPr>
        <p:style>
          <a:lnRef idx="3">
            <a:schemeClr val="accent3"/>
          </a:lnRef>
          <a:fillRef idx="0">
            <a:schemeClr val="accent3"/>
          </a:fillRef>
          <a:effectRef idx="2">
            <a:schemeClr val="accent3"/>
          </a:effectRef>
          <a:fontRef idx="minor">
            <a:schemeClr val="tx1"/>
          </a:fontRef>
        </p:style>
      </p:cxnSp>
      <p:sp>
        <p:nvSpPr>
          <p:cNvPr id="36" name="Rectangle 35"/>
          <p:cNvSpPr/>
          <p:nvPr/>
        </p:nvSpPr>
        <p:spPr>
          <a:xfrm>
            <a:off x="8960497" y="2544519"/>
            <a:ext cx="2103120" cy="640080"/>
          </a:xfrm>
          <a:prstGeom prst="rect">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de-DE" sz="1620" dirty="0" smtClean="0">
                <a:solidFill>
                  <a:prstClr val="black"/>
                </a:solidFill>
              </a:rPr>
              <a:t>App </a:t>
            </a:r>
            <a:r>
              <a:rPr lang="de-DE" sz="1620" dirty="0">
                <a:solidFill>
                  <a:prstClr val="black"/>
                </a:solidFill>
              </a:rPr>
              <a:t>A</a:t>
            </a:r>
            <a:endParaRPr lang="en-US" sz="1620" dirty="0">
              <a:solidFill>
                <a:prstClr val="black"/>
              </a:solidFill>
            </a:endParaRPr>
          </a:p>
        </p:txBody>
      </p:sp>
      <p:sp>
        <p:nvSpPr>
          <p:cNvPr id="24" name="Rectangle 23"/>
          <p:cNvSpPr/>
          <p:nvPr/>
        </p:nvSpPr>
        <p:spPr>
          <a:xfrm>
            <a:off x="8960496" y="1728216"/>
            <a:ext cx="2103120" cy="640080"/>
          </a:xfrm>
          <a:prstGeom prst="rect">
            <a:avLst/>
          </a:prstGeom>
          <a:ln w="38100">
            <a:solidFill>
              <a:srgbClr val="C00000"/>
            </a:solidFill>
          </a:ln>
        </p:spPr>
        <p:style>
          <a:lnRef idx="2">
            <a:schemeClr val="accent2"/>
          </a:lnRef>
          <a:fillRef idx="1">
            <a:schemeClr val="lt1"/>
          </a:fillRef>
          <a:effectRef idx="0">
            <a:schemeClr val="accent2"/>
          </a:effectRef>
          <a:fontRef idx="minor">
            <a:schemeClr val="dk1"/>
          </a:fontRef>
        </p:style>
        <p:txBody>
          <a:bodyPr lIns="108000" tIns="0" rIns="0" bIns="0" rtlCol="0" anchor="ctr"/>
          <a:lstStyle/>
          <a:p>
            <a:pPr lvl="0" algn="ctr"/>
            <a:r>
              <a:rPr lang="en-US" sz="1600">
                <a:solidFill>
                  <a:prstClr val="black"/>
                </a:solidFill>
              </a:rPr>
              <a:t>Malicious </a:t>
            </a:r>
            <a:r>
              <a:rPr lang="de-DE" sz="1620">
                <a:solidFill>
                  <a:prstClr val="black"/>
                </a:solidFill>
              </a:rPr>
              <a:t>App</a:t>
            </a:r>
            <a:endParaRPr lang="en-US" sz="1620" dirty="0">
              <a:solidFill>
                <a:prstClr val="black"/>
              </a:solidFill>
            </a:endParaRPr>
          </a:p>
        </p:txBody>
      </p:sp>
      <p:sp>
        <p:nvSpPr>
          <p:cNvPr id="40" name="TextBox 39"/>
          <p:cNvSpPr txBox="1"/>
          <p:nvPr/>
        </p:nvSpPr>
        <p:spPr>
          <a:xfrm>
            <a:off x="7841837" y="1618726"/>
            <a:ext cx="1005840" cy="400110"/>
          </a:xfrm>
          <a:prstGeom prst="rect">
            <a:avLst/>
          </a:prstGeom>
          <a:noFill/>
        </p:spPr>
        <p:txBody>
          <a:bodyPr wrap="square" rtlCol="0" anchor="t">
            <a:spAutoFit/>
          </a:bodyPr>
          <a:lstStyle/>
          <a:p>
            <a:pPr defTabSz="180000">
              <a:spcBef>
                <a:spcPts val="300"/>
              </a:spcBef>
            </a:pPr>
            <a:r>
              <a:rPr lang="de-DE" sz="2000" dirty="0" smtClean="0">
                <a:solidFill>
                  <a:schemeClr val="bg1">
                    <a:lumMod val="95000"/>
                  </a:schemeClr>
                </a:solidFill>
              </a:rPr>
              <a:t>Execute</a:t>
            </a:r>
            <a:endParaRPr lang="en-US" sz="2000" dirty="0" smtClean="0">
              <a:solidFill>
                <a:schemeClr val="bg1">
                  <a:lumMod val="95000"/>
                </a:schemeClr>
              </a:solidFill>
            </a:endParaRPr>
          </a:p>
        </p:txBody>
      </p:sp>
      <p:sp>
        <p:nvSpPr>
          <p:cNvPr id="27" name="Rectangle 26"/>
          <p:cNvSpPr/>
          <p:nvPr/>
        </p:nvSpPr>
        <p:spPr>
          <a:xfrm>
            <a:off x="8116157" y="2478725"/>
            <a:ext cx="731520" cy="369332"/>
          </a:xfrm>
          <a:prstGeom prst="rect">
            <a:avLst/>
          </a:prstGeom>
        </p:spPr>
        <p:txBody>
          <a:bodyPr wrap="none">
            <a:spAutoFit/>
          </a:bodyPr>
          <a:lstStyle/>
          <a:p>
            <a:r>
              <a:rPr lang="de-DE" dirty="0" smtClean="0">
                <a:solidFill>
                  <a:schemeClr val="bg1">
                    <a:lumMod val="95000"/>
                  </a:schemeClr>
                </a:solidFill>
              </a:rPr>
              <a:t>Attest </a:t>
            </a:r>
            <a:endParaRPr lang="en-US" dirty="0"/>
          </a:p>
        </p:txBody>
      </p:sp>
      <p:sp>
        <p:nvSpPr>
          <p:cNvPr id="42" name="TextBox 41"/>
          <p:cNvSpPr txBox="1"/>
          <p:nvPr/>
        </p:nvSpPr>
        <p:spPr>
          <a:xfrm rot="16200000">
            <a:off x="7257369" y="3447901"/>
            <a:ext cx="2247923" cy="400110"/>
          </a:xfrm>
          <a:prstGeom prst="rect">
            <a:avLst/>
          </a:prstGeom>
          <a:noFill/>
        </p:spPr>
        <p:txBody>
          <a:bodyPr wrap="square" rtlCol="0" anchor="t">
            <a:spAutoFit/>
          </a:bodyPr>
          <a:lstStyle/>
          <a:p>
            <a:pPr defTabSz="180000">
              <a:spcBef>
                <a:spcPts val="300"/>
              </a:spcBef>
            </a:pPr>
            <a:r>
              <a:rPr lang="de-DE" sz="2000" dirty="0" smtClean="0">
                <a:solidFill>
                  <a:schemeClr val="bg1">
                    <a:lumMod val="95000"/>
                  </a:schemeClr>
                </a:solidFill>
              </a:rPr>
              <a:t>Attest then Execute</a:t>
            </a:r>
            <a:endParaRPr lang="en-US" sz="2000" dirty="0" smtClean="0">
              <a:solidFill>
                <a:schemeClr val="bg1">
                  <a:lumMod val="95000"/>
                </a:schemeClr>
              </a:solidFill>
            </a:endParaRPr>
          </a:p>
        </p:txBody>
      </p:sp>
      <p:grpSp>
        <p:nvGrpSpPr>
          <p:cNvPr id="48" name="Group 47"/>
          <p:cNvGrpSpPr/>
          <p:nvPr/>
        </p:nvGrpSpPr>
        <p:grpSpPr>
          <a:xfrm>
            <a:off x="9170753" y="6413205"/>
            <a:ext cx="2933280" cy="365760"/>
            <a:chOff x="9170753" y="6413205"/>
            <a:chExt cx="2933280" cy="365760"/>
          </a:xfrm>
        </p:grpSpPr>
        <p:sp>
          <p:nvSpPr>
            <p:cNvPr id="50" name="Rectangle 49"/>
            <p:cNvSpPr/>
            <p:nvPr/>
          </p:nvSpPr>
          <p:spPr>
            <a:xfrm>
              <a:off x="9170753" y="6458925"/>
              <a:ext cx="640080" cy="274320"/>
            </a:xfrm>
            <a:prstGeom prst="rect">
              <a:avLst/>
            </a:prstGeom>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endParaRPr lang="en-US" sz="1620" dirty="0">
                <a:solidFill>
                  <a:prstClr val="black"/>
                </a:solidFill>
              </a:endParaRPr>
            </a:p>
          </p:txBody>
        </p:sp>
        <p:sp>
          <p:nvSpPr>
            <p:cNvPr id="51" name="TextBox 50"/>
            <p:cNvSpPr txBox="1"/>
            <p:nvPr/>
          </p:nvSpPr>
          <p:spPr>
            <a:xfrm>
              <a:off x="9831861" y="6413205"/>
              <a:ext cx="2272172" cy="365760"/>
            </a:xfrm>
            <a:prstGeom prst="rect">
              <a:avLst/>
            </a:prstGeom>
            <a:noFill/>
          </p:spPr>
          <p:txBody>
            <a:bodyPr wrap="square" rtlCol="0" anchor="t">
              <a:spAutoFit/>
            </a:bodyPr>
            <a:lstStyle/>
            <a:p>
              <a:pPr defTabSz="180000">
                <a:spcBef>
                  <a:spcPts val="300"/>
                </a:spcBef>
              </a:pPr>
              <a:r>
                <a:rPr lang="de-DE" sz="2000" dirty="0" smtClean="0">
                  <a:solidFill>
                    <a:schemeClr val="bg1">
                      <a:lumMod val="95000"/>
                    </a:schemeClr>
                  </a:solidFill>
                </a:rPr>
                <a:t>Trusted component</a:t>
              </a:r>
              <a:endParaRPr lang="en-US" sz="2000" dirty="0" smtClean="0">
                <a:solidFill>
                  <a:schemeClr val="bg1">
                    <a:lumMod val="95000"/>
                  </a:schemeClr>
                </a:solidFill>
              </a:endParaRPr>
            </a:p>
          </p:txBody>
        </p:sp>
      </p:grpSp>
      <p:grpSp>
        <p:nvGrpSpPr>
          <p:cNvPr id="52" name="Group 51"/>
          <p:cNvGrpSpPr/>
          <p:nvPr/>
        </p:nvGrpSpPr>
        <p:grpSpPr>
          <a:xfrm>
            <a:off x="5953754" y="6410041"/>
            <a:ext cx="3236300" cy="365760"/>
            <a:chOff x="7344892" y="6476449"/>
            <a:chExt cx="2933280" cy="365760"/>
          </a:xfrm>
        </p:grpSpPr>
        <p:sp>
          <p:nvSpPr>
            <p:cNvPr id="53" name="Rectangle 52"/>
            <p:cNvSpPr/>
            <p:nvPr/>
          </p:nvSpPr>
          <p:spPr>
            <a:xfrm>
              <a:off x="7344892" y="6520958"/>
              <a:ext cx="580148" cy="274320"/>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endParaRPr lang="en-US" sz="1620" dirty="0">
                <a:solidFill>
                  <a:prstClr val="black"/>
                </a:solidFill>
              </a:endParaRPr>
            </a:p>
          </p:txBody>
        </p:sp>
        <p:sp>
          <p:nvSpPr>
            <p:cNvPr id="54" name="TextBox 53"/>
            <p:cNvSpPr txBox="1"/>
            <p:nvPr/>
          </p:nvSpPr>
          <p:spPr>
            <a:xfrm>
              <a:off x="8006000" y="6476449"/>
              <a:ext cx="2272172" cy="365760"/>
            </a:xfrm>
            <a:prstGeom prst="rect">
              <a:avLst/>
            </a:prstGeom>
            <a:noFill/>
          </p:spPr>
          <p:txBody>
            <a:bodyPr wrap="square" rtlCol="0" anchor="t">
              <a:spAutoFit/>
            </a:bodyPr>
            <a:lstStyle/>
            <a:p>
              <a:pPr defTabSz="180000">
                <a:spcBef>
                  <a:spcPts val="300"/>
                </a:spcBef>
              </a:pPr>
              <a:r>
                <a:rPr lang="de-DE" sz="2000" dirty="0" smtClean="0">
                  <a:solidFill>
                    <a:schemeClr val="bg1">
                      <a:lumMod val="95000"/>
                    </a:schemeClr>
                  </a:solidFill>
                </a:rPr>
                <a:t>Untrusted component</a:t>
              </a:r>
              <a:endParaRPr lang="en-US" sz="2000" dirty="0" smtClean="0">
                <a:solidFill>
                  <a:schemeClr val="bg1">
                    <a:lumMod val="95000"/>
                  </a:schemeClr>
                </a:solidFill>
              </a:endParaRPr>
            </a:p>
          </p:txBody>
        </p:sp>
      </p:grpSp>
      <p:sp>
        <p:nvSpPr>
          <p:cNvPr id="3" name="Slide Number Placeholder 2"/>
          <p:cNvSpPr>
            <a:spLocks noGrp="1"/>
          </p:cNvSpPr>
          <p:nvPr>
            <p:ph type="sldNum" sz="quarter" idx="4"/>
          </p:nvPr>
        </p:nvSpPr>
        <p:spPr/>
        <p:txBody>
          <a:bodyPr/>
          <a:lstStyle/>
          <a:p>
            <a:fld id="{B4C71E88-0A44-4F17-829B-07B79A5A6163}" type="slidenum">
              <a:rPr lang="en-US" smtClean="0">
                <a:solidFill>
                  <a:prstClr val="white"/>
                </a:solidFill>
              </a:rPr>
              <a:pPr/>
              <a:t>10</a:t>
            </a:fld>
            <a:endParaRPr lang="en-US" dirty="0">
              <a:solidFill>
                <a:prstClr val="white"/>
              </a:solidFill>
            </a:endParaRPr>
          </a:p>
        </p:txBody>
      </p:sp>
    </p:spTree>
    <p:extLst>
      <p:ext uri="{BB962C8B-B14F-4D97-AF65-F5344CB8AC3E}">
        <p14:creationId xmlns:p14="http://schemas.microsoft.com/office/powerpoint/2010/main" val="344491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5"/>
                                        </p:tgtEl>
                                      </p:cBhvr>
                                    </p:animEffect>
                                    <p:set>
                                      <p:cBhvr>
                                        <p:cTn id="12" dur="1" fill="hold">
                                          <p:stCondLst>
                                            <p:cond delay="499"/>
                                          </p:stCondLst>
                                        </p:cTn>
                                        <p:tgtEl>
                                          <p:spTgt spid="35"/>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42"/>
                                        </p:tgtEl>
                                      </p:cBhvr>
                                    </p:animEffect>
                                    <p:set>
                                      <p:cBhvr>
                                        <p:cTn id="15" dur="1" fill="hold">
                                          <p:stCondLst>
                                            <p:cond delay="499"/>
                                          </p:stCondLst>
                                        </p:cTn>
                                        <p:tgtEl>
                                          <p:spTgt spid="42"/>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par>
                                <p:cTn id="33" presetID="22" presetClass="entr" presetSubtype="4" fill="hold" nodeType="withEffect">
                                  <p:stCondLst>
                                    <p:cond delay="50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22" presetClass="entr" presetSubtype="4" fill="hold" nodeType="withEffect">
                                  <p:stCondLst>
                                    <p:cond delay="1000"/>
                                  </p:stCondLst>
                                  <p:childTnLst>
                                    <p:set>
                                      <p:cBhvr>
                                        <p:cTn id="40" dur="1" fill="hold">
                                          <p:stCondLst>
                                            <p:cond delay="0"/>
                                          </p:stCondLst>
                                        </p:cTn>
                                        <p:tgtEl>
                                          <p:spTgt spid="13"/>
                                        </p:tgtEl>
                                        <p:attrNameLst>
                                          <p:attrName>style.visibility</p:attrName>
                                        </p:attrNameLst>
                                      </p:cBhvr>
                                      <p:to>
                                        <p:strVal val="visible"/>
                                      </p:to>
                                    </p:set>
                                    <p:animEffect transition="in" filter="wipe(down)">
                                      <p:cBhvr>
                                        <p:cTn id="41" dur="500"/>
                                        <p:tgtEl>
                                          <p:spTgt spid="13"/>
                                        </p:tgtEl>
                                      </p:cBhvr>
                                    </p:animEffect>
                                  </p:childTnLst>
                                </p:cTn>
                              </p:par>
                              <p:par>
                                <p:cTn id="42" presetID="10" presetClass="entr" presetSubtype="0" fill="hold" grpId="0" nodeType="withEffect">
                                  <p:stCondLst>
                                    <p:cond delay="100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right)">
                                      <p:cBhvr>
                                        <p:cTn id="49" dur="500"/>
                                        <p:tgtEl>
                                          <p:spTgt spid="7"/>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right)">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43" grpId="0" animBg="1"/>
      <p:bldP spid="24" grpId="0" animBg="1"/>
      <p:bldP spid="40" grpId="0"/>
      <p:bldP spid="27" grpId="0"/>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271016" y="3081528"/>
            <a:ext cx="3017520" cy="1005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822928"/>
            <a:r>
              <a:rPr lang="en-US" sz="2000" u="sng" dirty="0">
                <a:solidFill>
                  <a:prstClr val="white"/>
                </a:solidFill>
              </a:rPr>
              <a:t>Offline</a:t>
            </a:r>
            <a:r>
              <a:rPr lang="en-US" sz="2000" dirty="0">
                <a:solidFill>
                  <a:prstClr val="white"/>
                </a:solidFill>
              </a:rPr>
              <a:t>: Control-Flow Graph (CFG) Analysis &amp; Path Measurement</a:t>
            </a:r>
          </a:p>
        </p:txBody>
      </p:sp>
      <p:sp>
        <p:nvSpPr>
          <p:cNvPr id="104" name="Rounded Rectangle 103"/>
          <p:cNvSpPr/>
          <p:nvPr/>
        </p:nvSpPr>
        <p:spPr>
          <a:xfrm>
            <a:off x="4572000" y="3081528"/>
            <a:ext cx="1188720" cy="1005840"/>
          </a:xfrm>
          <a:prstGeom prst="round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822928"/>
            <a:r>
              <a:rPr lang="en-US" sz="2000" u="sng" dirty="0">
                <a:solidFill>
                  <a:prstClr val="white"/>
                </a:solidFill>
              </a:rPr>
              <a:t>Online:</a:t>
            </a:r>
            <a:r>
              <a:rPr lang="en-US" sz="2000" dirty="0">
                <a:solidFill>
                  <a:prstClr val="white"/>
                </a:solidFill>
              </a:rPr>
              <a:t> Runtime Validation</a:t>
            </a:r>
          </a:p>
        </p:txBody>
      </p:sp>
      <p:sp>
        <p:nvSpPr>
          <p:cNvPr id="3" name="Rounded Rectangle 2"/>
          <p:cNvSpPr/>
          <p:nvPr/>
        </p:nvSpPr>
        <p:spPr>
          <a:xfrm>
            <a:off x="8791200" y="3627082"/>
            <a:ext cx="2444355" cy="2523744"/>
          </a:xfrm>
          <a:prstGeom prst="roundRect">
            <a:avLst>
              <a:gd name="adj" fmla="val 12824"/>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20">
              <a:solidFill>
                <a:prstClr val="white"/>
              </a:solidFill>
            </a:endParaRPr>
          </a:p>
        </p:txBody>
      </p:sp>
      <p:sp>
        <p:nvSpPr>
          <p:cNvPr id="26" name="Rectangle 25"/>
          <p:cNvSpPr/>
          <p:nvPr/>
        </p:nvSpPr>
        <p:spPr>
          <a:xfrm>
            <a:off x="8920291" y="4983480"/>
            <a:ext cx="2152238" cy="984080"/>
          </a:xfrm>
          <a:prstGeom prst="rect">
            <a:avLst/>
          </a:prstGeom>
          <a:ln/>
        </p:spPr>
        <p:style>
          <a:lnRef idx="2">
            <a:schemeClr val="accent3"/>
          </a:lnRef>
          <a:fillRef idx="1">
            <a:schemeClr val="lt1"/>
          </a:fillRef>
          <a:effectRef idx="0">
            <a:schemeClr val="accent3"/>
          </a:effectRef>
          <a:fontRef idx="minor">
            <a:schemeClr val="dk1"/>
          </a:fontRef>
        </p:style>
        <p:txBody>
          <a:bodyPr rtlCol="0" anchor="t"/>
          <a:lstStyle/>
          <a:p>
            <a:pPr algn="ctr"/>
            <a:r>
              <a:rPr lang="de-DE" sz="1620" dirty="0" smtClean="0">
                <a:solidFill>
                  <a:prstClr val="black"/>
                </a:solidFill>
              </a:rPr>
              <a:t>HW </a:t>
            </a:r>
            <a:r>
              <a:rPr lang="de-DE" sz="1620" dirty="0">
                <a:solidFill>
                  <a:prstClr val="black"/>
                </a:solidFill>
              </a:rPr>
              <a:t>Engine</a:t>
            </a:r>
            <a:endParaRPr lang="en-US" sz="1620" dirty="0">
              <a:solidFill>
                <a:prstClr val="black"/>
              </a:solidFill>
            </a:endParaRPr>
          </a:p>
        </p:txBody>
      </p:sp>
      <p:sp>
        <p:nvSpPr>
          <p:cNvPr id="35" name="Rounded Rectangle 34"/>
          <p:cNvSpPr/>
          <p:nvPr/>
        </p:nvSpPr>
        <p:spPr>
          <a:xfrm>
            <a:off x="10356977" y="5381361"/>
            <a:ext cx="574213" cy="426386"/>
          </a:xfrm>
          <a:prstGeom prst="roundRect">
            <a:avLst/>
          </a:prstGeom>
        </p:spPr>
        <p:style>
          <a:lnRef idx="1">
            <a:schemeClr val="accent6"/>
          </a:lnRef>
          <a:fillRef idx="2">
            <a:schemeClr val="accent6"/>
          </a:fillRef>
          <a:effectRef idx="1">
            <a:schemeClr val="accent6"/>
          </a:effectRef>
          <a:fontRef idx="minor">
            <a:schemeClr val="dk1"/>
          </a:fontRef>
        </p:style>
        <p:txBody>
          <a:bodyPr lIns="43200" rIns="43200" rtlCol="0" anchor="ctr"/>
          <a:lstStyle/>
          <a:p>
            <a:pPr algn="ctr"/>
            <a:r>
              <a:rPr lang="de-DE" sz="1620" dirty="0">
                <a:solidFill>
                  <a:prstClr val="black"/>
                </a:solidFill>
              </a:rPr>
              <a:t>Hash</a:t>
            </a:r>
            <a:endParaRPr lang="en-US" sz="1620" dirty="0">
              <a:solidFill>
                <a:prstClr val="black"/>
              </a:solidFill>
            </a:endParaRPr>
          </a:p>
        </p:txBody>
      </p:sp>
      <p:sp>
        <p:nvSpPr>
          <p:cNvPr id="36" name="Rounded Rectangle 35"/>
          <p:cNvSpPr/>
          <p:nvPr/>
        </p:nvSpPr>
        <p:spPr>
          <a:xfrm>
            <a:off x="9004272" y="5354523"/>
            <a:ext cx="984721" cy="480060"/>
          </a:xfrm>
          <a:prstGeom prst="roundRect">
            <a:avLst/>
          </a:prstGeom>
        </p:spPr>
        <p:style>
          <a:lnRef idx="1">
            <a:schemeClr val="accent6"/>
          </a:lnRef>
          <a:fillRef idx="2">
            <a:schemeClr val="accent6"/>
          </a:fillRef>
          <a:effectRef idx="1">
            <a:schemeClr val="accent6"/>
          </a:effectRef>
          <a:fontRef idx="minor">
            <a:schemeClr val="dk1"/>
          </a:fontRef>
        </p:style>
        <p:txBody>
          <a:bodyPr lIns="43200" rIns="43200" rtlCol="0" anchor="ctr"/>
          <a:lstStyle/>
          <a:p>
            <a:pPr algn="ctr"/>
            <a:r>
              <a:rPr lang="de-DE" sz="1620" dirty="0">
                <a:solidFill>
                  <a:prstClr val="black"/>
                </a:solidFill>
              </a:rPr>
              <a:t>Controller</a:t>
            </a:r>
            <a:endParaRPr lang="en-US" sz="1620" dirty="0">
              <a:solidFill>
                <a:prstClr val="black"/>
              </a:solidFill>
            </a:endParaRPr>
          </a:p>
        </p:txBody>
      </p:sp>
      <p:cxnSp>
        <p:nvCxnSpPr>
          <p:cNvPr id="39" name="Straight Arrow Connector 38"/>
          <p:cNvCxnSpPr>
            <a:stCxn id="36" idx="3"/>
            <a:endCxn id="35" idx="1"/>
          </p:cNvCxnSpPr>
          <p:nvPr/>
        </p:nvCxnSpPr>
        <p:spPr>
          <a:xfrm>
            <a:off x="9988993" y="5594553"/>
            <a:ext cx="367984" cy="1"/>
          </a:xfrm>
          <a:prstGeom prst="straightConnector1">
            <a:avLst/>
          </a:prstGeom>
          <a:ln>
            <a:headEnd type="triangle" w="med" len="sm"/>
            <a:tailEnd type="triangle" w="med" len="sm"/>
          </a:ln>
        </p:spPr>
        <p:style>
          <a:lnRef idx="3">
            <a:schemeClr val="lt1"/>
          </a:lnRef>
          <a:fillRef idx="1">
            <a:schemeClr val="accent5"/>
          </a:fillRef>
          <a:effectRef idx="1">
            <a:schemeClr val="accent5"/>
          </a:effectRef>
          <a:fontRef idx="minor">
            <a:schemeClr val="lt1"/>
          </a:fontRef>
        </p:style>
      </p:cxnSp>
      <p:cxnSp>
        <p:nvCxnSpPr>
          <p:cNvPr id="54" name="Straight Connector 53"/>
          <p:cNvCxnSpPr/>
          <p:nvPr/>
        </p:nvCxnSpPr>
        <p:spPr>
          <a:xfrm>
            <a:off x="6454929" y="2545184"/>
            <a:ext cx="15940" cy="3931265"/>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Title 32"/>
          <p:cNvSpPr>
            <a:spLocks noGrp="1"/>
          </p:cNvSpPr>
          <p:nvPr>
            <p:ph type="title"/>
          </p:nvPr>
        </p:nvSpPr>
        <p:spPr/>
        <p:txBody>
          <a:bodyPr/>
          <a:lstStyle/>
          <a:p>
            <a:r>
              <a:rPr lang="en-US" dirty="0" smtClean="0"/>
              <a:t>ATRIUM: Big Picture</a:t>
            </a:r>
            <a:endParaRPr lang="de-DE" dirty="0"/>
          </a:p>
        </p:txBody>
      </p:sp>
      <p:cxnSp>
        <p:nvCxnSpPr>
          <p:cNvPr id="77" name="Straight Arrow Connector 76"/>
          <p:cNvCxnSpPr/>
          <p:nvPr/>
        </p:nvCxnSpPr>
        <p:spPr>
          <a:xfrm>
            <a:off x="5424511" y="2652386"/>
            <a:ext cx="1920381"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5358334" y="2204010"/>
            <a:ext cx="1961078" cy="400110"/>
          </a:xfrm>
          <a:prstGeom prst="rect">
            <a:avLst/>
          </a:prstGeom>
          <a:noFill/>
        </p:spPr>
        <p:txBody>
          <a:bodyPr wrap="square" rtlCol="0">
            <a:spAutoFit/>
          </a:bodyPr>
          <a:lstStyle/>
          <a:p>
            <a:pPr algn="ctr"/>
            <a:r>
              <a:rPr lang="de-DE" sz="2000" b="1" i="1" dirty="0">
                <a:solidFill>
                  <a:prstClr val="white"/>
                </a:solidFill>
              </a:rPr>
              <a:t>Challenge</a:t>
            </a:r>
            <a:endParaRPr lang="en-US" sz="2000" b="1" i="1" dirty="0">
              <a:solidFill>
                <a:prstClr val="white"/>
              </a:solidFill>
            </a:endParaRPr>
          </a:p>
        </p:txBody>
      </p:sp>
      <p:cxnSp>
        <p:nvCxnSpPr>
          <p:cNvPr id="79" name="Straight Connector 78"/>
          <p:cNvCxnSpPr/>
          <p:nvPr/>
        </p:nvCxnSpPr>
        <p:spPr>
          <a:xfrm>
            <a:off x="6395109" y="2766655"/>
            <a:ext cx="13283" cy="3276054"/>
          </a:xfrm>
          <a:prstGeom prst="line">
            <a:avLst/>
          </a:prstGeom>
          <a:ln w="222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2011160" y="4433542"/>
            <a:ext cx="137160" cy="137160"/>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68580" rtlCol="0" anchor="ctr"/>
          <a:lstStyle/>
          <a:p>
            <a:pPr algn="ctr" defTabSz="685773"/>
            <a:endParaRPr lang="en-US" sz="2700" b="1">
              <a:solidFill>
                <a:prstClr val="white"/>
              </a:solidFill>
              <a:cs typeface="Arial" panose="020B0604020202020204" pitchFamily="34" charset="0"/>
            </a:endParaRPr>
          </a:p>
        </p:txBody>
      </p:sp>
      <p:sp>
        <p:nvSpPr>
          <p:cNvPr id="81" name="Oval 80"/>
          <p:cNvSpPr/>
          <p:nvPr/>
        </p:nvSpPr>
        <p:spPr>
          <a:xfrm>
            <a:off x="1796821" y="4774893"/>
            <a:ext cx="137160" cy="137160"/>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68580" rtlCol="0" anchor="ctr"/>
          <a:lstStyle/>
          <a:p>
            <a:pPr algn="ctr" defTabSz="685773"/>
            <a:endParaRPr lang="en-US" sz="2700" b="1">
              <a:solidFill>
                <a:prstClr val="white"/>
              </a:solidFill>
              <a:cs typeface="Arial" panose="020B0604020202020204" pitchFamily="34" charset="0"/>
            </a:endParaRPr>
          </a:p>
        </p:txBody>
      </p:sp>
      <p:sp>
        <p:nvSpPr>
          <p:cNvPr id="107" name="Oval 106"/>
          <p:cNvSpPr/>
          <p:nvPr/>
        </p:nvSpPr>
        <p:spPr>
          <a:xfrm>
            <a:off x="2323481" y="4771918"/>
            <a:ext cx="137160" cy="137160"/>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68580" rtlCol="0" anchor="ctr"/>
          <a:lstStyle/>
          <a:p>
            <a:pPr algn="ctr" defTabSz="685773"/>
            <a:endParaRPr lang="en-US" sz="2700" b="1">
              <a:solidFill>
                <a:prstClr val="white"/>
              </a:solidFill>
              <a:cs typeface="Arial" panose="020B0604020202020204" pitchFamily="34" charset="0"/>
            </a:endParaRPr>
          </a:p>
        </p:txBody>
      </p:sp>
      <p:sp>
        <p:nvSpPr>
          <p:cNvPr id="108" name="Oval 107"/>
          <p:cNvSpPr/>
          <p:nvPr/>
        </p:nvSpPr>
        <p:spPr>
          <a:xfrm>
            <a:off x="1563080" y="5069877"/>
            <a:ext cx="137160" cy="137160"/>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68580" rtlCol="0" anchor="ctr"/>
          <a:lstStyle/>
          <a:p>
            <a:pPr algn="ctr" defTabSz="685773"/>
            <a:endParaRPr lang="en-US" sz="2700" b="1">
              <a:solidFill>
                <a:prstClr val="white"/>
              </a:solidFill>
              <a:cs typeface="Arial" panose="020B0604020202020204" pitchFamily="34" charset="0"/>
            </a:endParaRPr>
          </a:p>
        </p:txBody>
      </p:sp>
      <p:sp>
        <p:nvSpPr>
          <p:cNvPr id="110" name="Oval 109"/>
          <p:cNvSpPr/>
          <p:nvPr/>
        </p:nvSpPr>
        <p:spPr>
          <a:xfrm>
            <a:off x="2011160" y="5069877"/>
            <a:ext cx="137160" cy="137160"/>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68580" rtlCol="0" anchor="ctr"/>
          <a:lstStyle/>
          <a:p>
            <a:pPr algn="ctr" defTabSz="685773"/>
            <a:endParaRPr lang="en-US" sz="2700" b="1">
              <a:solidFill>
                <a:prstClr val="white"/>
              </a:solidFill>
              <a:cs typeface="Arial" panose="020B0604020202020204" pitchFamily="34" charset="0"/>
            </a:endParaRPr>
          </a:p>
        </p:txBody>
      </p:sp>
      <p:sp>
        <p:nvSpPr>
          <p:cNvPr id="111" name="Oval 110"/>
          <p:cNvSpPr/>
          <p:nvPr/>
        </p:nvSpPr>
        <p:spPr>
          <a:xfrm>
            <a:off x="2011160" y="5422215"/>
            <a:ext cx="137160" cy="137160"/>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68580" rtlCol="0" anchor="ctr"/>
          <a:lstStyle/>
          <a:p>
            <a:pPr algn="ctr" defTabSz="685773"/>
            <a:endParaRPr lang="en-US" sz="2700" b="1">
              <a:solidFill>
                <a:prstClr val="white"/>
              </a:solidFill>
              <a:cs typeface="Arial" panose="020B0604020202020204" pitchFamily="34" charset="0"/>
            </a:endParaRPr>
          </a:p>
        </p:txBody>
      </p:sp>
      <p:sp>
        <p:nvSpPr>
          <p:cNvPr id="114" name="Oval 113"/>
          <p:cNvSpPr/>
          <p:nvPr/>
        </p:nvSpPr>
        <p:spPr>
          <a:xfrm>
            <a:off x="2011160" y="5779956"/>
            <a:ext cx="137160" cy="137160"/>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68580" rtlCol="0" anchor="ctr"/>
          <a:lstStyle/>
          <a:p>
            <a:pPr algn="ctr" defTabSz="685773"/>
            <a:endParaRPr lang="en-US" sz="2700" b="1">
              <a:solidFill>
                <a:prstClr val="white"/>
              </a:solidFill>
              <a:cs typeface="Arial" panose="020B0604020202020204" pitchFamily="34" charset="0"/>
            </a:endParaRPr>
          </a:p>
        </p:txBody>
      </p:sp>
      <p:sp>
        <p:nvSpPr>
          <p:cNvPr id="123" name="Oval 122"/>
          <p:cNvSpPr/>
          <p:nvPr/>
        </p:nvSpPr>
        <p:spPr>
          <a:xfrm>
            <a:off x="2323481" y="5779956"/>
            <a:ext cx="137160" cy="137160"/>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68580" rtlCol="0" anchor="ctr"/>
          <a:lstStyle/>
          <a:p>
            <a:pPr algn="ctr" defTabSz="685773"/>
            <a:endParaRPr lang="en-US" sz="2700" b="1">
              <a:solidFill>
                <a:prstClr val="white"/>
              </a:solidFill>
              <a:cs typeface="Arial" panose="020B0604020202020204" pitchFamily="34" charset="0"/>
            </a:endParaRPr>
          </a:p>
        </p:txBody>
      </p:sp>
      <p:cxnSp>
        <p:nvCxnSpPr>
          <p:cNvPr id="126" name="Straight Arrow Connector 125"/>
          <p:cNvCxnSpPr>
            <a:stCxn id="80" idx="3"/>
            <a:endCxn id="81" idx="7"/>
          </p:cNvCxnSpPr>
          <p:nvPr/>
        </p:nvCxnSpPr>
        <p:spPr>
          <a:xfrm flipH="1">
            <a:off x="1913897" y="4550617"/>
            <a:ext cx="117353" cy="244364"/>
          </a:xfrm>
          <a:prstGeom prst="straightConnector1">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1" idx="3"/>
            <a:endCxn id="108" idx="7"/>
          </p:cNvCxnSpPr>
          <p:nvPr/>
        </p:nvCxnSpPr>
        <p:spPr>
          <a:xfrm flipH="1">
            <a:off x="1680153" y="4891968"/>
            <a:ext cx="136754" cy="197996"/>
          </a:xfrm>
          <a:prstGeom prst="straightConnector1">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Curved Connector 127"/>
          <p:cNvCxnSpPr>
            <a:stCxn id="108" idx="2"/>
            <a:endCxn id="81" idx="1"/>
          </p:cNvCxnSpPr>
          <p:nvPr/>
        </p:nvCxnSpPr>
        <p:spPr>
          <a:xfrm rot="10800000" flipH="1">
            <a:off x="1563082" y="4794983"/>
            <a:ext cx="253827" cy="343477"/>
          </a:xfrm>
          <a:prstGeom prst="curvedConnector4">
            <a:avLst>
              <a:gd name="adj1" fmla="val -67546"/>
              <a:gd name="adj2" fmla="val 155764"/>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1" idx="5"/>
            <a:endCxn id="110" idx="1"/>
          </p:cNvCxnSpPr>
          <p:nvPr/>
        </p:nvCxnSpPr>
        <p:spPr>
          <a:xfrm>
            <a:off x="1913897" y="4891968"/>
            <a:ext cx="117353" cy="197996"/>
          </a:xfrm>
          <a:prstGeom prst="straightConnector1">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80" idx="5"/>
            <a:endCxn id="107" idx="1"/>
          </p:cNvCxnSpPr>
          <p:nvPr/>
        </p:nvCxnSpPr>
        <p:spPr>
          <a:xfrm>
            <a:off x="2128237" y="4550618"/>
            <a:ext cx="215333" cy="241389"/>
          </a:xfrm>
          <a:prstGeom prst="straightConnector1">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07" idx="4"/>
            <a:endCxn id="123" idx="0"/>
          </p:cNvCxnSpPr>
          <p:nvPr/>
        </p:nvCxnSpPr>
        <p:spPr>
          <a:xfrm>
            <a:off x="2392061" y="4909080"/>
            <a:ext cx="0" cy="870879"/>
          </a:xfrm>
          <a:prstGeom prst="straightConnector1">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10" idx="4"/>
            <a:endCxn id="111" idx="0"/>
          </p:cNvCxnSpPr>
          <p:nvPr/>
        </p:nvCxnSpPr>
        <p:spPr>
          <a:xfrm>
            <a:off x="2079740" y="5207037"/>
            <a:ext cx="0" cy="215178"/>
          </a:xfrm>
          <a:prstGeom prst="straightConnector1">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11" idx="4"/>
            <a:endCxn id="114" idx="0"/>
          </p:cNvCxnSpPr>
          <p:nvPr/>
        </p:nvCxnSpPr>
        <p:spPr>
          <a:xfrm>
            <a:off x="2079740" y="5559376"/>
            <a:ext cx="0" cy="220582"/>
          </a:xfrm>
          <a:prstGeom prst="straightConnector1">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1886890" y="5891705"/>
            <a:ext cx="381836" cy="369332"/>
          </a:xfrm>
          <a:prstGeom prst="rect">
            <a:avLst/>
          </a:prstGeom>
          <a:noFill/>
        </p:spPr>
        <p:txBody>
          <a:bodyPr wrap="none" rtlCol="0">
            <a:spAutoFit/>
          </a:bodyPr>
          <a:lstStyle/>
          <a:p>
            <a:pPr defTabSz="685773"/>
            <a:r>
              <a:rPr lang="en-US" dirty="0">
                <a:solidFill>
                  <a:prstClr val="white"/>
                </a:solidFill>
              </a:rPr>
              <a:t>P</a:t>
            </a:r>
            <a:r>
              <a:rPr lang="en-US" baseline="-25000" dirty="0">
                <a:solidFill>
                  <a:prstClr val="white"/>
                </a:solidFill>
              </a:rPr>
              <a:t>1</a:t>
            </a:r>
          </a:p>
        </p:txBody>
      </p:sp>
      <p:sp>
        <p:nvSpPr>
          <p:cNvPr id="141" name="TextBox 140"/>
          <p:cNvSpPr txBox="1"/>
          <p:nvPr/>
        </p:nvSpPr>
        <p:spPr>
          <a:xfrm>
            <a:off x="2210926" y="5894610"/>
            <a:ext cx="381836" cy="369332"/>
          </a:xfrm>
          <a:prstGeom prst="rect">
            <a:avLst/>
          </a:prstGeom>
          <a:noFill/>
        </p:spPr>
        <p:txBody>
          <a:bodyPr wrap="none" rtlCol="0">
            <a:spAutoFit/>
          </a:bodyPr>
          <a:lstStyle/>
          <a:p>
            <a:pPr defTabSz="685773"/>
            <a:r>
              <a:rPr lang="en-US" dirty="0">
                <a:solidFill>
                  <a:prstClr val="white"/>
                </a:solidFill>
              </a:rPr>
              <a:t>P</a:t>
            </a:r>
            <a:r>
              <a:rPr lang="en-US" baseline="-25000" dirty="0">
                <a:solidFill>
                  <a:prstClr val="white"/>
                </a:solidFill>
              </a:rPr>
              <a:t>2</a:t>
            </a:r>
          </a:p>
        </p:txBody>
      </p:sp>
      <p:sp>
        <p:nvSpPr>
          <p:cNvPr id="142" name="TextBox 141"/>
          <p:cNvSpPr txBox="1"/>
          <p:nvPr/>
        </p:nvSpPr>
        <p:spPr>
          <a:xfrm>
            <a:off x="1415135" y="4250736"/>
            <a:ext cx="479618" cy="369332"/>
          </a:xfrm>
          <a:prstGeom prst="rect">
            <a:avLst/>
          </a:prstGeom>
          <a:noFill/>
        </p:spPr>
        <p:txBody>
          <a:bodyPr wrap="none" rtlCol="0">
            <a:spAutoFit/>
          </a:bodyPr>
          <a:lstStyle/>
          <a:p>
            <a:pPr defTabSz="685773"/>
            <a:r>
              <a:rPr lang="en-US" dirty="0">
                <a:solidFill>
                  <a:prstClr val="white"/>
                </a:solidFill>
              </a:rPr>
              <a:t>LP</a:t>
            </a:r>
            <a:r>
              <a:rPr lang="en-US" baseline="-25000" dirty="0">
                <a:solidFill>
                  <a:prstClr val="white"/>
                </a:solidFill>
              </a:rPr>
              <a:t>1</a:t>
            </a:r>
          </a:p>
        </p:txBody>
      </p:sp>
      <p:pic>
        <p:nvPicPr>
          <p:cNvPr id="143" name="Picture 6" descr="http://www.pngall.com/wp-content/uploads/2016/04/Database-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2822" y="4430584"/>
            <a:ext cx="1028880" cy="1242108"/>
          </a:xfrm>
          <a:prstGeom prst="rect">
            <a:avLst/>
          </a:prstGeom>
          <a:noFill/>
          <a:extLst>
            <a:ext uri="{909E8E84-426E-40dd-AFC4-6F175D3DCCD1}">
              <a14:hiddenFill xmlns="" xmlns:a14="http://schemas.microsoft.com/office/drawing/2010/main">
                <a:solidFill>
                  <a:srgbClr val="FFFFFF"/>
                </a:solidFill>
              </a14:hiddenFill>
            </a:ext>
          </a:extLst>
        </p:spPr>
      </p:pic>
      <p:sp>
        <p:nvSpPr>
          <p:cNvPr id="144" name="TextBox 143"/>
          <p:cNvSpPr txBox="1"/>
          <p:nvPr/>
        </p:nvSpPr>
        <p:spPr>
          <a:xfrm>
            <a:off x="2804614" y="5464262"/>
            <a:ext cx="1716175" cy="707886"/>
          </a:xfrm>
          <a:prstGeom prst="rect">
            <a:avLst/>
          </a:prstGeom>
          <a:noFill/>
        </p:spPr>
        <p:txBody>
          <a:bodyPr wrap="none" rtlCol="0">
            <a:spAutoFit/>
          </a:bodyPr>
          <a:lstStyle/>
          <a:p>
            <a:pPr algn="ctr" defTabSz="761970"/>
            <a:r>
              <a:rPr lang="en-US" sz="2000" dirty="0">
                <a:solidFill>
                  <a:prstClr val="white"/>
                </a:solidFill>
              </a:rPr>
              <a:t>Measurement </a:t>
            </a:r>
            <a:br>
              <a:rPr lang="en-US" sz="2000" dirty="0">
                <a:solidFill>
                  <a:prstClr val="white"/>
                </a:solidFill>
              </a:rPr>
            </a:br>
            <a:r>
              <a:rPr lang="en-US" sz="2000" dirty="0">
                <a:solidFill>
                  <a:prstClr val="white"/>
                </a:solidFill>
              </a:rPr>
              <a:t>Database</a:t>
            </a:r>
          </a:p>
        </p:txBody>
      </p:sp>
      <p:cxnSp>
        <p:nvCxnSpPr>
          <p:cNvPr id="145" name="Straight Arrow Connector 144"/>
          <p:cNvCxnSpPr/>
          <p:nvPr/>
        </p:nvCxnSpPr>
        <p:spPr>
          <a:xfrm flipH="1">
            <a:off x="4211254" y="4836177"/>
            <a:ext cx="847818" cy="69159"/>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6" name="Block" descr="http://pixabay.com/static/uploads/photo/2012/04/15/19/41/stop-35069_150.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595611" y="4659126"/>
            <a:ext cx="423259" cy="423259"/>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47" name="Straight Arrow Connector 146"/>
          <p:cNvCxnSpPr/>
          <p:nvPr/>
        </p:nvCxnSpPr>
        <p:spPr>
          <a:xfrm flipH="1" flipV="1">
            <a:off x="4219211" y="5170781"/>
            <a:ext cx="839861" cy="283444"/>
          </a:xfrm>
          <a:prstGeom prst="straightConnector1">
            <a:avLst/>
          </a:prstGeom>
          <a:ln w="28575">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8" name="Go" descr="http://www.ilern.ch/blitzblick/blitz/oka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36245" y="5168729"/>
            <a:ext cx="341990" cy="341990"/>
          </a:xfrm>
          <a:prstGeom prst="rect">
            <a:avLst/>
          </a:prstGeom>
          <a:noFill/>
          <a:extLst>
            <a:ext uri="{909E8E84-426E-40dd-AFC4-6F175D3DCCD1}">
              <a14:hiddenFill xmlns:a14="http://schemas.microsoft.com/office/drawing/2010/main" xmlns="">
                <a:solidFill>
                  <a:srgbClr val="FFFFFF"/>
                </a:solidFill>
              </a14:hiddenFill>
            </a:ext>
          </a:extLst>
        </p:spPr>
      </p:pic>
      <p:sp>
        <p:nvSpPr>
          <p:cNvPr id="71" name="Chevron 70"/>
          <p:cNvSpPr/>
          <p:nvPr/>
        </p:nvSpPr>
        <p:spPr>
          <a:xfrm>
            <a:off x="9239036" y="4155952"/>
            <a:ext cx="215616" cy="313508"/>
          </a:xfrm>
          <a:prstGeom prst="chevro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20">
              <a:solidFill>
                <a:prstClr val="black"/>
              </a:solidFill>
            </a:endParaRPr>
          </a:p>
        </p:txBody>
      </p:sp>
      <p:sp>
        <p:nvSpPr>
          <p:cNvPr id="72" name="Chevron 71"/>
          <p:cNvSpPr/>
          <p:nvPr/>
        </p:nvSpPr>
        <p:spPr>
          <a:xfrm>
            <a:off x="9556251" y="4155952"/>
            <a:ext cx="215616" cy="313508"/>
          </a:xfrm>
          <a:prstGeom prst="chevro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20">
              <a:solidFill>
                <a:prstClr val="black"/>
              </a:solidFill>
            </a:endParaRPr>
          </a:p>
        </p:txBody>
      </p:sp>
      <p:sp>
        <p:nvSpPr>
          <p:cNvPr id="73" name="Chevron 72"/>
          <p:cNvSpPr/>
          <p:nvPr/>
        </p:nvSpPr>
        <p:spPr>
          <a:xfrm>
            <a:off x="9873466" y="4155952"/>
            <a:ext cx="215616" cy="313508"/>
          </a:xfrm>
          <a:prstGeom prst="chevro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20">
              <a:solidFill>
                <a:prstClr val="black"/>
              </a:solidFill>
            </a:endParaRPr>
          </a:p>
        </p:txBody>
      </p:sp>
      <p:sp>
        <p:nvSpPr>
          <p:cNvPr id="75" name="Chevron 74"/>
          <p:cNvSpPr/>
          <p:nvPr/>
        </p:nvSpPr>
        <p:spPr>
          <a:xfrm>
            <a:off x="10190681" y="4155952"/>
            <a:ext cx="215616" cy="313508"/>
          </a:xfrm>
          <a:prstGeom prst="chevro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20">
              <a:solidFill>
                <a:prstClr val="black"/>
              </a:solidFill>
            </a:endParaRPr>
          </a:p>
        </p:txBody>
      </p:sp>
      <p:sp>
        <p:nvSpPr>
          <p:cNvPr id="92" name="Chevron 91"/>
          <p:cNvSpPr/>
          <p:nvPr/>
        </p:nvSpPr>
        <p:spPr>
          <a:xfrm>
            <a:off x="10507897" y="4155952"/>
            <a:ext cx="215616" cy="313508"/>
          </a:xfrm>
          <a:prstGeom prst="chevro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20">
              <a:solidFill>
                <a:prstClr val="black"/>
              </a:solidFill>
            </a:endParaRPr>
          </a:p>
        </p:txBody>
      </p:sp>
      <p:sp>
        <p:nvSpPr>
          <p:cNvPr id="93" name="Rectangle 92"/>
          <p:cNvSpPr/>
          <p:nvPr/>
        </p:nvSpPr>
        <p:spPr>
          <a:xfrm>
            <a:off x="8945195" y="3816470"/>
            <a:ext cx="2105525" cy="796116"/>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t"/>
          <a:lstStyle/>
          <a:p>
            <a:pPr algn="ctr"/>
            <a:r>
              <a:rPr lang="de-DE" sz="1620" dirty="0">
                <a:solidFill>
                  <a:prstClr val="black"/>
                </a:solidFill>
              </a:rPr>
              <a:t>Processor</a:t>
            </a:r>
            <a:endParaRPr lang="en-US" sz="1620" dirty="0">
              <a:solidFill>
                <a:prstClr val="black"/>
              </a:solidFill>
            </a:endParaRPr>
          </a:p>
        </p:txBody>
      </p:sp>
      <p:cxnSp>
        <p:nvCxnSpPr>
          <p:cNvPr id="96" name="Straight Arrow Connector 95"/>
          <p:cNvCxnSpPr/>
          <p:nvPr/>
        </p:nvCxnSpPr>
        <p:spPr>
          <a:xfrm>
            <a:off x="9190054" y="4306183"/>
            <a:ext cx="1645920"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00" name="Oval 99"/>
          <p:cNvSpPr/>
          <p:nvPr/>
        </p:nvSpPr>
        <p:spPr>
          <a:xfrm>
            <a:off x="7468169" y="3175051"/>
            <a:ext cx="164592" cy="164592"/>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82296" rtlCol="0" anchor="ctr"/>
          <a:lstStyle/>
          <a:p>
            <a:pPr algn="ctr" defTabSz="822928"/>
            <a:endParaRPr lang="en-US" sz="3240" b="1">
              <a:solidFill>
                <a:prstClr val="white"/>
              </a:solidFill>
              <a:cs typeface="Arial" panose="020B0604020202020204" pitchFamily="34" charset="0"/>
            </a:endParaRPr>
          </a:p>
        </p:txBody>
      </p:sp>
      <p:sp>
        <p:nvSpPr>
          <p:cNvPr id="102" name="Oval 101"/>
          <p:cNvSpPr/>
          <p:nvPr/>
        </p:nvSpPr>
        <p:spPr>
          <a:xfrm>
            <a:off x="7210961" y="3584672"/>
            <a:ext cx="164592" cy="164592"/>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82296" rtlCol="0" anchor="ctr"/>
          <a:lstStyle/>
          <a:p>
            <a:pPr algn="ctr" defTabSz="822928"/>
            <a:endParaRPr lang="en-US" sz="3240" b="1">
              <a:solidFill>
                <a:prstClr val="white"/>
              </a:solidFill>
              <a:cs typeface="Arial" panose="020B0604020202020204" pitchFamily="34" charset="0"/>
            </a:endParaRPr>
          </a:p>
        </p:txBody>
      </p:sp>
      <p:sp>
        <p:nvSpPr>
          <p:cNvPr id="103" name="Oval 102"/>
          <p:cNvSpPr/>
          <p:nvPr/>
        </p:nvSpPr>
        <p:spPr>
          <a:xfrm>
            <a:off x="7842953" y="3608030"/>
            <a:ext cx="164592" cy="164592"/>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82296" rtlCol="0" anchor="ctr"/>
          <a:lstStyle/>
          <a:p>
            <a:pPr algn="ctr" defTabSz="822928"/>
            <a:endParaRPr lang="en-US" sz="3240" b="1">
              <a:solidFill>
                <a:prstClr val="white"/>
              </a:solidFill>
              <a:cs typeface="Arial" panose="020B0604020202020204" pitchFamily="34" charset="0"/>
            </a:endParaRPr>
          </a:p>
        </p:txBody>
      </p:sp>
      <p:sp>
        <p:nvSpPr>
          <p:cNvPr id="105" name="Oval 104"/>
          <p:cNvSpPr/>
          <p:nvPr/>
        </p:nvSpPr>
        <p:spPr>
          <a:xfrm>
            <a:off x="6930473" y="3938652"/>
            <a:ext cx="164592" cy="164592"/>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82296" rtlCol="0" anchor="ctr"/>
          <a:lstStyle/>
          <a:p>
            <a:pPr algn="ctr" defTabSz="822928"/>
            <a:endParaRPr lang="en-US" sz="3240" b="1">
              <a:solidFill>
                <a:prstClr val="white"/>
              </a:solidFill>
              <a:cs typeface="Arial" panose="020B0604020202020204" pitchFamily="34" charset="0"/>
            </a:endParaRPr>
          </a:p>
        </p:txBody>
      </p:sp>
      <p:sp>
        <p:nvSpPr>
          <p:cNvPr id="106" name="Oval 105"/>
          <p:cNvSpPr/>
          <p:nvPr/>
        </p:nvSpPr>
        <p:spPr>
          <a:xfrm>
            <a:off x="7468169" y="3938652"/>
            <a:ext cx="164592" cy="164592"/>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82296" rtlCol="0" anchor="ctr"/>
          <a:lstStyle/>
          <a:p>
            <a:pPr algn="ctr" defTabSz="822928"/>
            <a:endParaRPr lang="en-US" sz="3240" b="1">
              <a:solidFill>
                <a:prstClr val="white"/>
              </a:solidFill>
              <a:cs typeface="Arial" panose="020B0604020202020204" pitchFamily="34" charset="0"/>
            </a:endParaRPr>
          </a:p>
        </p:txBody>
      </p:sp>
      <p:sp>
        <p:nvSpPr>
          <p:cNvPr id="109" name="Oval 108"/>
          <p:cNvSpPr/>
          <p:nvPr/>
        </p:nvSpPr>
        <p:spPr>
          <a:xfrm>
            <a:off x="7468169" y="4361458"/>
            <a:ext cx="164592" cy="164592"/>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82296" rtlCol="0" anchor="ctr"/>
          <a:lstStyle/>
          <a:p>
            <a:pPr algn="ctr" defTabSz="822928"/>
            <a:endParaRPr lang="en-US" sz="3240" b="1">
              <a:solidFill>
                <a:prstClr val="white"/>
              </a:solidFill>
              <a:cs typeface="Arial" panose="020B0604020202020204" pitchFamily="34" charset="0"/>
            </a:endParaRPr>
          </a:p>
        </p:txBody>
      </p:sp>
      <p:sp>
        <p:nvSpPr>
          <p:cNvPr id="112" name="Oval 111"/>
          <p:cNvSpPr/>
          <p:nvPr/>
        </p:nvSpPr>
        <p:spPr>
          <a:xfrm>
            <a:off x="7468169" y="4790748"/>
            <a:ext cx="164592" cy="164592"/>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82296" rtlCol="0" anchor="ctr"/>
          <a:lstStyle/>
          <a:p>
            <a:pPr algn="ctr" defTabSz="822928"/>
            <a:endParaRPr lang="en-US" sz="3240" b="1">
              <a:solidFill>
                <a:prstClr val="white"/>
              </a:solidFill>
              <a:cs typeface="Arial" panose="020B0604020202020204" pitchFamily="34" charset="0"/>
            </a:endParaRPr>
          </a:p>
        </p:txBody>
      </p:sp>
      <p:sp>
        <p:nvSpPr>
          <p:cNvPr id="113" name="Oval 112"/>
          <p:cNvSpPr/>
          <p:nvPr/>
        </p:nvSpPr>
        <p:spPr>
          <a:xfrm>
            <a:off x="7842953" y="4788290"/>
            <a:ext cx="164592" cy="164592"/>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82296" rtlCol="0" anchor="ctr"/>
          <a:lstStyle/>
          <a:p>
            <a:pPr algn="ctr" defTabSz="822928"/>
            <a:endParaRPr lang="en-US" sz="3240" b="1">
              <a:solidFill>
                <a:prstClr val="white"/>
              </a:solidFill>
              <a:cs typeface="Arial" panose="020B0604020202020204" pitchFamily="34" charset="0"/>
            </a:endParaRPr>
          </a:p>
        </p:txBody>
      </p:sp>
      <p:cxnSp>
        <p:nvCxnSpPr>
          <p:cNvPr id="115" name="Straight Arrow Connector 114"/>
          <p:cNvCxnSpPr>
            <a:stCxn id="100" idx="3"/>
            <a:endCxn id="102" idx="7"/>
          </p:cNvCxnSpPr>
          <p:nvPr/>
        </p:nvCxnSpPr>
        <p:spPr>
          <a:xfrm flipH="1">
            <a:off x="7351449" y="3315541"/>
            <a:ext cx="140824" cy="293237"/>
          </a:xfrm>
          <a:prstGeom prst="straightConnector1">
            <a:avLst/>
          </a:pr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2" idx="3"/>
            <a:endCxn id="105" idx="7"/>
          </p:cNvCxnSpPr>
          <p:nvPr/>
        </p:nvCxnSpPr>
        <p:spPr>
          <a:xfrm flipH="1">
            <a:off x="7070960" y="3725163"/>
            <a:ext cx="164105" cy="237595"/>
          </a:xfrm>
          <a:prstGeom prst="straightConnector1">
            <a:avLst/>
          </a:pr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0" idx="5"/>
            <a:endCxn id="103" idx="1"/>
          </p:cNvCxnSpPr>
          <p:nvPr/>
        </p:nvCxnSpPr>
        <p:spPr>
          <a:xfrm>
            <a:off x="7608656" y="3315539"/>
            <a:ext cx="258401" cy="316596"/>
          </a:xfrm>
          <a:prstGeom prst="straightConnector1">
            <a:avLst/>
          </a:pr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3" idx="4"/>
            <a:endCxn id="113" idx="0"/>
          </p:cNvCxnSpPr>
          <p:nvPr/>
        </p:nvCxnSpPr>
        <p:spPr>
          <a:xfrm>
            <a:off x="7925249" y="3772622"/>
            <a:ext cx="0" cy="1015668"/>
          </a:xfrm>
          <a:prstGeom prst="straightConnector1">
            <a:avLst/>
          </a:pr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7226860" y="4942737"/>
            <a:ext cx="545342" cy="424732"/>
          </a:xfrm>
          <a:prstGeom prst="rect">
            <a:avLst/>
          </a:prstGeom>
          <a:noFill/>
        </p:spPr>
        <p:txBody>
          <a:bodyPr wrap="none" rtlCol="0">
            <a:spAutoFit/>
          </a:bodyPr>
          <a:lstStyle/>
          <a:p>
            <a:pPr defTabSz="822928"/>
            <a:r>
              <a:rPr lang="en-US" sz="2160" dirty="0">
                <a:solidFill>
                  <a:prstClr val="white"/>
                </a:solidFill>
              </a:rPr>
              <a:t>P*</a:t>
            </a:r>
            <a:r>
              <a:rPr lang="en-US" sz="2160" baseline="-25000" dirty="0">
                <a:solidFill>
                  <a:prstClr val="white"/>
                </a:solidFill>
              </a:rPr>
              <a:t>x</a:t>
            </a:r>
          </a:p>
        </p:txBody>
      </p:sp>
      <p:sp>
        <p:nvSpPr>
          <p:cNvPr id="120" name="TextBox 119"/>
          <p:cNvSpPr txBox="1"/>
          <p:nvPr/>
        </p:nvSpPr>
        <p:spPr>
          <a:xfrm>
            <a:off x="7781782" y="4973707"/>
            <a:ext cx="558166" cy="424732"/>
          </a:xfrm>
          <a:prstGeom prst="rect">
            <a:avLst/>
          </a:prstGeom>
          <a:noFill/>
        </p:spPr>
        <p:txBody>
          <a:bodyPr wrap="none" rtlCol="0">
            <a:spAutoFit/>
          </a:bodyPr>
          <a:lstStyle/>
          <a:p>
            <a:pPr defTabSz="822928"/>
            <a:r>
              <a:rPr lang="en-US" sz="2160" dirty="0">
                <a:solidFill>
                  <a:prstClr val="white"/>
                </a:solidFill>
              </a:rPr>
              <a:t>P*</a:t>
            </a:r>
            <a:r>
              <a:rPr lang="en-US" sz="2160" baseline="-25000" dirty="0">
                <a:solidFill>
                  <a:prstClr val="white"/>
                </a:solidFill>
              </a:rPr>
              <a:t>2</a:t>
            </a:r>
          </a:p>
        </p:txBody>
      </p:sp>
      <p:cxnSp>
        <p:nvCxnSpPr>
          <p:cNvPr id="121" name="Straight Arrow Connector 120"/>
          <p:cNvCxnSpPr>
            <a:stCxn id="105" idx="5"/>
            <a:endCxn id="112" idx="1"/>
          </p:cNvCxnSpPr>
          <p:nvPr/>
        </p:nvCxnSpPr>
        <p:spPr>
          <a:xfrm>
            <a:off x="7070961" y="4079141"/>
            <a:ext cx="421312" cy="735712"/>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3" idx="2"/>
            <a:endCxn id="26" idx="0"/>
          </p:cNvCxnSpPr>
          <p:nvPr/>
        </p:nvCxnSpPr>
        <p:spPr>
          <a:xfrm flipH="1">
            <a:off x="9996410" y="4612586"/>
            <a:ext cx="1548" cy="370894"/>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82" name="Rectangle 81"/>
          <p:cNvSpPr/>
          <p:nvPr/>
        </p:nvSpPr>
        <p:spPr>
          <a:xfrm>
            <a:off x="8920291" y="5285232"/>
            <a:ext cx="2152238" cy="567009"/>
          </a:xfrm>
          <a:prstGeom prst="rect">
            <a:avLst/>
          </a:prstGeom>
          <a:ln/>
        </p:spPr>
        <p:style>
          <a:lnRef idx="1">
            <a:schemeClr val="accent3"/>
          </a:lnRef>
          <a:fillRef idx="3">
            <a:schemeClr val="accent3"/>
          </a:fillRef>
          <a:effectRef idx="2">
            <a:schemeClr val="accent3"/>
          </a:effectRef>
          <a:fontRef idx="minor">
            <a:schemeClr val="lt1"/>
          </a:fontRef>
        </p:style>
        <p:txBody>
          <a:bodyPr lIns="108000" tIns="0" rIns="0" bIns="0" rtlCol="0" anchor="ctr"/>
          <a:lstStyle/>
          <a:p>
            <a:pPr algn="ctr" defTabSz="180000"/>
            <a:r>
              <a:rPr lang="de-DE" sz="2000" b="1" spc="-80" dirty="0" smtClean="0">
                <a:solidFill>
                  <a:schemeClr val="bg1"/>
                </a:solidFill>
              </a:rPr>
              <a:t>Runtime Attestation</a:t>
            </a:r>
            <a:endParaRPr lang="en-US" sz="2000" b="1" spc="-80" dirty="0" smtClean="0">
              <a:solidFill>
                <a:schemeClr val="bg1"/>
              </a:solidFill>
            </a:endParaRPr>
          </a:p>
        </p:txBody>
      </p:sp>
      <p:pic>
        <p:nvPicPr>
          <p:cNvPr id="83" name="Picture 2" descr="C:\Users\Wachsmann\AppData\Local\Microsoft\Windows\Temporary Internet Files\Content.IE5\PDJN2D6E\MC900434879[1].png"/>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849696" y="1766626"/>
            <a:ext cx="1221889" cy="123457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9170753" y="6413205"/>
            <a:ext cx="2933280" cy="365760"/>
            <a:chOff x="9170753" y="6413205"/>
            <a:chExt cx="2933280" cy="365760"/>
          </a:xfrm>
        </p:grpSpPr>
        <p:sp>
          <p:nvSpPr>
            <p:cNvPr id="69" name="Rectangle 68"/>
            <p:cNvSpPr/>
            <p:nvPr/>
          </p:nvSpPr>
          <p:spPr>
            <a:xfrm>
              <a:off x="9170753" y="6458925"/>
              <a:ext cx="640080" cy="274320"/>
            </a:xfrm>
            <a:prstGeom prst="rect">
              <a:avLst/>
            </a:prstGeom>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endParaRPr lang="en-US" sz="1620" dirty="0">
                <a:solidFill>
                  <a:prstClr val="black"/>
                </a:solidFill>
              </a:endParaRPr>
            </a:p>
          </p:txBody>
        </p:sp>
        <p:sp>
          <p:nvSpPr>
            <p:cNvPr id="70" name="TextBox 69"/>
            <p:cNvSpPr txBox="1"/>
            <p:nvPr/>
          </p:nvSpPr>
          <p:spPr>
            <a:xfrm>
              <a:off x="9831861" y="6413205"/>
              <a:ext cx="2272172" cy="365760"/>
            </a:xfrm>
            <a:prstGeom prst="rect">
              <a:avLst/>
            </a:prstGeom>
            <a:noFill/>
          </p:spPr>
          <p:txBody>
            <a:bodyPr wrap="square" rtlCol="0" anchor="t">
              <a:spAutoFit/>
            </a:bodyPr>
            <a:lstStyle/>
            <a:p>
              <a:pPr defTabSz="180000">
                <a:spcBef>
                  <a:spcPts val="300"/>
                </a:spcBef>
              </a:pPr>
              <a:r>
                <a:rPr lang="de-DE" sz="2000" dirty="0" smtClean="0">
                  <a:solidFill>
                    <a:schemeClr val="bg1">
                      <a:lumMod val="95000"/>
                    </a:schemeClr>
                  </a:solidFill>
                </a:rPr>
                <a:t>Trusted component</a:t>
              </a:r>
              <a:endParaRPr lang="en-US" sz="2000" dirty="0" smtClean="0">
                <a:solidFill>
                  <a:schemeClr val="bg1">
                    <a:lumMod val="95000"/>
                  </a:schemeClr>
                </a:solidFill>
              </a:endParaRPr>
            </a:p>
          </p:txBody>
        </p:sp>
      </p:grpSp>
      <p:grpSp>
        <p:nvGrpSpPr>
          <p:cNvPr id="74" name="Group 73"/>
          <p:cNvGrpSpPr/>
          <p:nvPr/>
        </p:nvGrpSpPr>
        <p:grpSpPr>
          <a:xfrm>
            <a:off x="5953754" y="6410041"/>
            <a:ext cx="3236300" cy="365760"/>
            <a:chOff x="7344892" y="6476449"/>
            <a:chExt cx="2933280" cy="365760"/>
          </a:xfrm>
        </p:grpSpPr>
        <p:sp>
          <p:nvSpPr>
            <p:cNvPr id="76" name="Rectangle 75"/>
            <p:cNvSpPr/>
            <p:nvPr/>
          </p:nvSpPr>
          <p:spPr>
            <a:xfrm>
              <a:off x="7344892" y="6520958"/>
              <a:ext cx="580148" cy="274320"/>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endParaRPr lang="en-US" sz="1620" dirty="0">
                <a:solidFill>
                  <a:prstClr val="black"/>
                </a:solidFill>
              </a:endParaRPr>
            </a:p>
          </p:txBody>
        </p:sp>
        <p:sp>
          <p:nvSpPr>
            <p:cNvPr id="84" name="TextBox 83"/>
            <p:cNvSpPr txBox="1"/>
            <p:nvPr/>
          </p:nvSpPr>
          <p:spPr>
            <a:xfrm>
              <a:off x="8006000" y="6476449"/>
              <a:ext cx="2272172" cy="365760"/>
            </a:xfrm>
            <a:prstGeom prst="rect">
              <a:avLst/>
            </a:prstGeom>
            <a:noFill/>
          </p:spPr>
          <p:txBody>
            <a:bodyPr wrap="square" rtlCol="0" anchor="t">
              <a:spAutoFit/>
            </a:bodyPr>
            <a:lstStyle/>
            <a:p>
              <a:pPr defTabSz="180000">
                <a:spcBef>
                  <a:spcPts val="300"/>
                </a:spcBef>
              </a:pPr>
              <a:r>
                <a:rPr lang="de-DE" sz="2000" dirty="0" smtClean="0">
                  <a:solidFill>
                    <a:schemeClr val="bg1">
                      <a:lumMod val="95000"/>
                    </a:schemeClr>
                  </a:solidFill>
                </a:rPr>
                <a:t>Untrusted component</a:t>
              </a:r>
              <a:endParaRPr lang="en-US" sz="2000" dirty="0" smtClean="0">
                <a:solidFill>
                  <a:schemeClr val="bg1">
                    <a:lumMod val="95000"/>
                  </a:schemeClr>
                </a:solidFill>
              </a:endParaRPr>
            </a:p>
          </p:txBody>
        </p:sp>
      </p:grpSp>
      <p:cxnSp>
        <p:nvCxnSpPr>
          <p:cNvPr id="85" name="Elbow Connector 84"/>
          <p:cNvCxnSpPr/>
          <p:nvPr/>
        </p:nvCxnSpPr>
        <p:spPr>
          <a:xfrm rot="10800000" flipV="1">
            <a:off x="8779027" y="2982669"/>
            <a:ext cx="181470" cy="1280160"/>
          </a:xfrm>
          <a:prstGeom prst="bentConnector3">
            <a:avLst>
              <a:gd name="adj1" fmla="val 225971"/>
            </a:avLst>
          </a:prstGeom>
          <a:ln>
            <a:solidFill>
              <a:schemeClr val="bg1"/>
            </a:solidFill>
            <a:headEnd type="triangle"/>
            <a:tailEnd type="triangle"/>
          </a:ln>
        </p:spPr>
        <p:style>
          <a:lnRef idx="3">
            <a:schemeClr val="accent3"/>
          </a:lnRef>
          <a:fillRef idx="0">
            <a:schemeClr val="accent3"/>
          </a:fillRef>
          <a:effectRef idx="2">
            <a:schemeClr val="accent3"/>
          </a:effectRef>
          <a:fontRef idx="minor">
            <a:schemeClr val="tx1"/>
          </a:fontRef>
        </p:style>
      </p:cxnSp>
      <p:sp>
        <p:nvSpPr>
          <p:cNvPr id="86" name="Rectangle 85"/>
          <p:cNvSpPr/>
          <p:nvPr/>
        </p:nvSpPr>
        <p:spPr>
          <a:xfrm>
            <a:off x="8960497" y="2654247"/>
            <a:ext cx="2103120" cy="640080"/>
          </a:xfrm>
          <a:prstGeom prst="rect">
            <a:avLst/>
          </a:prstGeom>
          <a:ln w="38100">
            <a:solidFill>
              <a:srgbClr val="C0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de-DE" sz="1620" dirty="0" smtClean="0">
                <a:solidFill>
                  <a:prstClr val="black"/>
                </a:solidFill>
              </a:rPr>
              <a:t>App </a:t>
            </a:r>
            <a:r>
              <a:rPr lang="de-DE" sz="1620" dirty="0">
                <a:solidFill>
                  <a:prstClr val="black"/>
                </a:solidFill>
              </a:rPr>
              <a:t>A</a:t>
            </a:r>
            <a:endParaRPr lang="en-US" sz="1620" dirty="0">
              <a:solidFill>
                <a:prstClr val="black"/>
              </a:solidFill>
            </a:endParaRPr>
          </a:p>
        </p:txBody>
      </p:sp>
      <p:sp>
        <p:nvSpPr>
          <p:cNvPr id="87" name="TextBox 86"/>
          <p:cNvSpPr txBox="1"/>
          <p:nvPr/>
        </p:nvSpPr>
        <p:spPr>
          <a:xfrm rot="16200000">
            <a:off x="7257369" y="3402181"/>
            <a:ext cx="2247923" cy="400110"/>
          </a:xfrm>
          <a:prstGeom prst="rect">
            <a:avLst/>
          </a:prstGeom>
          <a:noFill/>
        </p:spPr>
        <p:txBody>
          <a:bodyPr wrap="square" rtlCol="0" anchor="t">
            <a:spAutoFit/>
          </a:bodyPr>
          <a:lstStyle/>
          <a:p>
            <a:pPr defTabSz="180000">
              <a:spcBef>
                <a:spcPts val="300"/>
              </a:spcBef>
            </a:pPr>
            <a:r>
              <a:rPr lang="de-DE" sz="2000" dirty="0" smtClean="0">
                <a:solidFill>
                  <a:schemeClr val="bg1">
                    <a:lumMod val="95000"/>
                  </a:schemeClr>
                </a:solidFill>
              </a:rPr>
              <a:t>Attest and Execute</a:t>
            </a:r>
            <a:endParaRPr lang="en-US" sz="2000" dirty="0" smtClean="0">
              <a:solidFill>
                <a:schemeClr val="bg1">
                  <a:lumMod val="95000"/>
                </a:schemeClr>
              </a:solidFill>
            </a:endParaRPr>
          </a:p>
        </p:txBody>
      </p:sp>
      <p:sp>
        <p:nvSpPr>
          <p:cNvPr id="4" name="Slide Number Placeholder 3"/>
          <p:cNvSpPr>
            <a:spLocks noGrp="1"/>
          </p:cNvSpPr>
          <p:nvPr>
            <p:ph type="sldNum" sz="quarter" idx="4"/>
          </p:nvPr>
        </p:nvSpPr>
        <p:spPr/>
        <p:txBody>
          <a:bodyPr/>
          <a:lstStyle/>
          <a:p>
            <a:fld id="{B4C71E88-0A44-4F17-829B-07B79A5A6163}" type="slidenum">
              <a:rPr lang="en-US" smtClean="0">
                <a:solidFill>
                  <a:prstClr val="white"/>
                </a:solidFill>
              </a:rPr>
              <a:pPr/>
              <a:t>11</a:t>
            </a:fld>
            <a:endParaRPr lang="en-US" dirty="0">
              <a:solidFill>
                <a:prstClr val="white"/>
              </a:solidFill>
            </a:endParaRPr>
          </a:p>
        </p:txBody>
      </p:sp>
    </p:spTree>
    <p:extLst>
      <p:ext uri="{BB962C8B-B14F-4D97-AF65-F5344CB8AC3E}">
        <p14:creationId xmlns:p14="http://schemas.microsoft.com/office/powerpoint/2010/main" val="2296291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500"/>
                                        <p:tgtEl>
                                          <p:spTgt spid="8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7"/>
                                        </p:tgtEl>
                                        <p:attrNameLst>
                                          <p:attrName>style.visibility</p:attrName>
                                        </p:attrNameLst>
                                      </p:cBhvr>
                                      <p:to>
                                        <p:strVal val="visible"/>
                                      </p:to>
                                    </p:set>
                                    <p:animEffect transition="in" filter="fade">
                                      <p:cBhvr>
                                        <p:cTn id="18" dur="500"/>
                                        <p:tgtEl>
                                          <p:spTgt spid="87"/>
                                        </p:tgtEl>
                                      </p:cBhvr>
                                    </p:animEffect>
                                  </p:childTnLst>
                                </p:cTn>
                              </p:par>
                              <p:par>
                                <p:cTn id="19" presetID="22" presetClass="entr" presetSubtype="1"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up)">
                                      <p:cBhvr>
                                        <p:cTn id="21" dur="5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0"/>
                                        </p:tgtEl>
                                        <p:attrNameLst>
                                          <p:attrName>style.visibility</p:attrName>
                                        </p:attrNameLst>
                                      </p:cBhvr>
                                      <p:to>
                                        <p:strVal val="visible"/>
                                      </p:to>
                                    </p:set>
                                    <p:animEffect transition="in" filter="fade">
                                      <p:cBhvr>
                                        <p:cTn id="24" dur="500"/>
                                        <p:tgtEl>
                                          <p:spTgt spid="10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3"/>
                                        </p:tgtEl>
                                        <p:attrNameLst>
                                          <p:attrName>style.visibility</p:attrName>
                                        </p:attrNameLst>
                                      </p:cBhvr>
                                      <p:to>
                                        <p:strVal val="visible"/>
                                      </p:to>
                                    </p:set>
                                    <p:animEffect transition="in" filter="fade">
                                      <p:cBhvr>
                                        <p:cTn id="27" dur="500"/>
                                        <p:tgtEl>
                                          <p:spTgt spid="10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3"/>
                                        </p:tgtEl>
                                        <p:attrNameLst>
                                          <p:attrName>style.visibility</p:attrName>
                                        </p:attrNameLst>
                                      </p:cBhvr>
                                      <p:to>
                                        <p:strVal val="visible"/>
                                      </p:to>
                                    </p:set>
                                    <p:animEffect transition="in" filter="fade">
                                      <p:cBhvr>
                                        <p:cTn id="30" dur="500"/>
                                        <p:tgtEl>
                                          <p:spTgt spid="1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2"/>
                                        </p:tgtEl>
                                        <p:attrNameLst>
                                          <p:attrName>style.visibility</p:attrName>
                                        </p:attrNameLst>
                                      </p:cBhvr>
                                      <p:to>
                                        <p:strVal val="visible"/>
                                      </p:to>
                                    </p:set>
                                    <p:animEffect transition="in" filter="fade">
                                      <p:cBhvr>
                                        <p:cTn id="33" dur="500"/>
                                        <p:tgtEl>
                                          <p:spTgt spid="1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fade">
                                      <p:cBhvr>
                                        <p:cTn id="36" dur="500"/>
                                        <p:tgtEl>
                                          <p:spTgt spid="10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2"/>
                                        </p:tgtEl>
                                        <p:attrNameLst>
                                          <p:attrName>style.visibility</p:attrName>
                                        </p:attrNameLst>
                                      </p:cBhvr>
                                      <p:to>
                                        <p:strVal val="visible"/>
                                      </p:to>
                                    </p:set>
                                    <p:animEffect transition="in" filter="fade">
                                      <p:cBhvr>
                                        <p:cTn id="39" dur="500"/>
                                        <p:tgtEl>
                                          <p:spTgt spid="10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fade">
                                      <p:cBhvr>
                                        <p:cTn id="42" dur="500"/>
                                        <p:tgtEl>
                                          <p:spTgt spid="10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9"/>
                                        </p:tgtEl>
                                        <p:attrNameLst>
                                          <p:attrName>style.visibility</p:attrName>
                                        </p:attrNameLst>
                                      </p:cBhvr>
                                      <p:to>
                                        <p:strVal val="visible"/>
                                      </p:to>
                                    </p:set>
                                    <p:animEffect transition="in" filter="fade">
                                      <p:cBhvr>
                                        <p:cTn id="45" dur="500"/>
                                        <p:tgtEl>
                                          <p:spTgt spid="109"/>
                                        </p:tgtEl>
                                      </p:cBhvr>
                                    </p:animEffect>
                                  </p:childTnLst>
                                </p:cTn>
                              </p:par>
                              <p:par>
                                <p:cTn id="46" presetID="22" presetClass="entr" presetSubtype="1" fill="hold" nodeType="withEffect">
                                  <p:stCondLst>
                                    <p:cond delay="0"/>
                                  </p:stCondLst>
                                  <p:childTnLst>
                                    <p:set>
                                      <p:cBhvr>
                                        <p:cTn id="47" dur="1" fill="hold">
                                          <p:stCondLst>
                                            <p:cond delay="0"/>
                                          </p:stCondLst>
                                        </p:cTn>
                                        <p:tgtEl>
                                          <p:spTgt spid="117"/>
                                        </p:tgtEl>
                                        <p:attrNameLst>
                                          <p:attrName>style.visibility</p:attrName>
                                        </p:attrNameLst>
                                      </p:cBhvr>
                                      <p:to>
                                        <p:strVal val="visible"/>
                                      </p:to>
                                    </p:set>
                                    <p:animEffect transition="in" filter="wipe(up)">
                                      <p:cBhvr>
                                        <p:cTn id="48" dur="500"/>
                                        <p:tgtEl>
                                          <p:spTgt spid="117"/>
                                        </p:tgtEl>
                                      </p:cBhvr>
                                    </p:animEffect>
                                  </p:childTnLst>
                                </p:cTn>
                              </p:par>
                              <p:par>
                                <p:cTn id="49" presetID="22" presetClass="entr" presetSubtype="1" fill="hold" nodeType="withEffect">
                                  <p:stCondLst>
                                    <p:cond delay="250"/>
                                  </p:stCondLst>
                                  <p:childTnLst>
                                    <p:set>
                                      <p:cBhvr>
                                        <p:cTn id="50" dur="1" fill="hold">
                                          <p:stCondLst>
                                            <p:cond delay="0"/>
                                          </p:stCondLst>
                                        </p:cTn>
                                        <p:tgtEl>
                                          <p:spTgt spid="118"/>
                                        </p:tgtEl>
                                        <p:attrNameLst>
                                          <p:attrName>style.visibility</p:attrName>
                                        </p:attrNameLst>
                                      </p:cBhvr>
                                      <p:to>
                                        <p:strVal val="visible"/>
                                      </p:to>
                                    </p:set>
                                    <p:animEffect transition="in" filter="wipe(up)">
                                      <p:cBhvr>
                                        <p:cTn id="51" dur="500"/>
                                        <p:tgtEl>
                                          <p:spTgt spid="118"/>
                                        </p:tgtEl>
                                      </p:cBhvr>
                                    </p:animEffect>
                                  </p:childTnLst>
                                </p:cTn>
                              </p:par>
                            </p:childTnLst>
                          </p:cTn>
                        </p:par>
                        <p:par>
                          <p:cTn id="52" fill="hold">
                            <p:stCondLst>
                              <p:cond delay="750"/>
                            </p:stCondLst>
                            <p:childTnLst>
                              <p:par>
                                <p:cTn id="53" presetID="10" presetClass="entr" presetSubtype="0" fill="hold" grpId="0" nodeType="afterEffect">
                                  <p:stCondLst>
                                    <p:cond delay="0"/>
                                  </p:stCondLst>
                                  <p:childTnLst>
                                    <p:set>
                                      <p:cBhvr>
                                        <p:cTn id="54" dur="1" fill="hold">
                                          <p:stCondLst>
                                            <p:cond delay="0"/>
                                          </p:stCondLst>
                                        </p:cTn>
                                        <p:tgtEl>
                                          <p:spTgt spid="120"/>
                                        </p:tgtEl>
                                        <p:attrNameLst>
                                          <p:attrName>style.visibility</p:attrName>
                                        </p:attrNameLst>
                                      </p:cBhvr>
                                      <p:to>
                                        <p:strVal val="visible"/>
                                      </p:to>
                                    </p:set>
                                    <p:animEffect transition="in" filter="fade">
                                      <p:cBhvr>
                                        <p:cTn id="55" dur="500"/>
                                        <p:tgtEl>
                                          <p:spTgt spid="120"/>
                                        </p:tgtEl>
                                      </p:cBhvr>
                                    </p:animEffect>
                                  </p:childTnLst>
                                </p:cTn>
                              </p:par>
                            </p:childTnLst>
                          </p:cTn>
                        </p:par>
                        <p:par>
                          <p:cTn id="56" fill="hold">
                            <p:stCondLst>
                              <p:cond delay="1250"/>
                            </p:stCondLst>
                            <p:childTnLst>
                              <p:par>
                                <p:cTn id="57" presetID="22" presetClass="entr" presetSubtype="1" fill="hold" nodeType="afterEffect">
                                  <p:stCondLst>
                                    <p:cond delay="0"/>
                                  </p:stCondLst>
                                  <p:childTnLst>
                                    <p:set>
                                      <p:cBhvr>
                                        <p:cTn id="58" dur="1" fill="hold">
                                          <p:stCondLst>
                                            <p:cond delay="0"/>
                                          </p:stCondLst>
                                        </p:cTn>
                                        <p:tgtEl>
                                          <p:spTgt spid="115"/>
                                        </p:tgtEl>
                                        <p:attrNameLst>
                                          <p:attrName>style.visibility</p:attrName>
                                        </p:attrNameLst>
                                      </p:cBhvr>
                                      <p:to>
                                        <p:strVal val="visible"/>
                                      </p:to>
                                    </p:set>
                                    <p:animEffect transition="in" filter="wipe(up)">
                                      <p:cBhvr>
                                        <p:cTn id="59" dur="500"/>
                                        <p:tgtEl>
                                          <p:spTgt spid="115"/>
                                        </p:tgtEl>
                                      </p:cBhvr>
                                    </p:animEffect>
                                  </p:childTnLst>
                                </p:cTn>
                              </p:par>
                            </p:childTnLst>
                          </p:cTn>
                        </p:par>
                        <p:par>
                          <p:cTn id="60" fill="hold">
                            <p:stCondLst>
                              <p:cond delay="1750"/>
                            </p:stCondLst>
                            <p:childTnLst>
                              <p:par>
                                <p:cTn id="61" presetID="22" presetClass="entr" presetSubtype="1" fill="hold" nodeType="afterEffect">
                                  <p:stCondLst>
                                    <p:cond delay="0"/>
                                  </p:stCondLst>
                                  <p:childTnLst>
                                    <p:set>
                                      <p:cBhvr>
                                        <p:cTn id="62" dur="1" fill="hold">
                                          <p:stCondLst>
                                            <p:cond delay="0"/>
                                          </p:stCondLst>
                                        </p:cTn>
                                        <p:tgtEl>
                                          <p:spTgt spid="116"/>
                                        </p:tgtEl>
                                        <p:attrNameLst>
                                          <p:attrName>style.visibility</p:attrName>
                                        </p:attrNameLst>
                                      </p:cBhvr>
                                      <p:to>
                                        <p:strVal val="visible"/>
                                      </p:to>
                                    </p:set>
                                    <p:animEffect transition="in" filter="wipe(up)">
                                      <p:cBhvr>
                                        <p:cTn id="63" dur="500"/>
                                        <p:tgtEl>
                                          <p:spTgt spid="116"/>
                                        </p:tgtEl>
                                      </p:cBhvr>
                                    </p:animEffect>
                                  </p:childTnLst>
                                </p:cTn>
                              </p:par>
                            </p:childTnLst>
                          </p:cTn>
                        </p:par>
                        <p:par>
                          <p:cTn id="64" fill="hold">
                            <p:stCondLst>
                              <p:cond delay="2250"/>
                            </p:stCondLst>
                            <p:childTnLst>
                              <p:par>
                                <p:cTn id="65" presetID="22" presetClass="entr" presetSubtype="1" fill="hold" nodeType="afterEffect">
                                  <p:stCondLst>
                                    <p:cond delay="0"/>
                                  </p:stCondLst>
                                  <p:childTnLst>
                                    <p:set>
                                      <p:cBhvr>
                                        <p:cTn id="66" dur="1" fill="hold">
                                          <p:stCondLst>
                                            <p:cond delay="0"/>
                                          </p:stCondLst>
                                        </p:cTn>
                                        <p:tgtEl>
                                          <p:spTgt spid="121"/>
                                        </p:tgtEl>
                                        <p:attrNameLst>
                                          <p:attrName>style.visibility</p:attrName>
                                        </p:attrNameLst>
                                      </p:cBhvr>
                                      <p:to>
                                        <p:strVal val="visible"/>
                                      </p:to>
                                    </p:set>
                                    <p:animEffect transition="in" filter="wipe(up)">
                                      <p:cBhvr>
                                        <p:cTn id="67" dur="500"/>
                                        <p:tgtEl>
                                          <p:spTgt spid="121"/>
                                        </p:tgtEl>
                                      </p:cBhvr>
                                    </p:animEffect>
                                  </p:childTnLst>
                                </p:cTn>
                              </p:par>
                              <p:par>
                                <p:cTn id="68" presetID="7" presetClass="emph" presetSubtype="2" fill="hold" nodeType="withEffect">
                                  <p:stCondLst>
                                    <p:cond delay="0"/>
                                  </p:stCondLst>
                                  <p:childTnLst>
                                    <p:animClr clrSpc="rgb" dir="cw">
                                      <p:cBhvr>
                                        <p:cTn id="69" dur="500" fill="hold"/>
                                        <p:tgtEl>
                                          <p:spTgt spid="121"/>
                                        </p:tgtEl>
                                        <p:attrNameLst>
                                          <p:attrName>stroke.color</p:attrName>
                                        </p:attrNameLst>
                                      </p:cBhvr>
                                      <p:to>
                                        <a:srgbClr val="FF0000"/>
                                      </p:to>
                                    </p:animClr>
                                    <p:set>
                                      <p:cBhvr>
                                        <p:cTn id="70" dur="500" fill="hold"/>
                                        <p:tgtEl>
                                          <p:spTgt spid="121"/>
                                        </p:tgtEl>
                                        <p:attrNameLst>
                                          <p:attrName>stroke.on</p:attrName>
                                        </p:attrNameLst>
                                      </p:cBhvr>
                                      <p:to>
                                        <p:strVal val="true"/>
                                      </p:to>
                                    </p:set>
                                  </p:childTnLst>
                                </p:cTn>
                              </p:par>
                            </p:childTnLst>
                          </p:cTn>
                        </p:par>
                        <p:par>
                          <p:cTn id="71" fill="hold">
                            <p:stCondLst>
                              <p:cond delay="2750"/>
                            </p:stCondLst>
                            <p:childTnLst>
                              <p:par>
                                <p:cTn id="72" presetID="10" presetClass="entr" presetSubtype="0" fill="hold" grpId="0" nodeType="afterEffect">
                                  <p:stCondLst>
                                    <p:cond delay="0"/>
                                  </p:stCondLst>
                                  <p:childTnLst>
                                    <p:set>
                                      <p:cBhvr>
                                        <p:cTn id="73" dur="1" fill="hold">
                                          <p:stCondLst>
                                            <p:cond delay="0"/>
                                          </p:stCondLst>
                                        </p:cTn>
                                        <p:tgtEl>
                                          <p:spTgt spid="119"/>
                                        </p:tgtEl>
                                        <p:attrNameLst>
                                          <p:attrName>style.visibility</p:attrName>
                                        </p:attrNameLst>
                                      </p:cBhvr>
                                      <p:to>
                                        <p:strVal val="visible"/>
                                      </p:to>
                                    </p:set>
                                    <p:animEffect transition="in" filter="fade">
                                      <p:cBhvr>
                                        <p:cTn id="74" dur="500"/>
                                        <p:tgtEl>
                                          <p:spTgt spid="119"/>
                                        </p:tgtEl>
                                      </p:cBhvr>
                                    </p:animEffect>
                                  </p:childTnLst>
                                </p:cTn>
                              </p:par>
                            </p:childTnLst>
                          </p:cTn>
                        </p:par>
                        <p:par>
                          <p:cTn id="75" fill="hold">
                            <p:stCondLst>
                              <p:cond delay="3250"/>
                            </p:stCondLst>
                            <p:childTnLst>
                              <p:par>
                                <p:cTn id="76" presetID="42" presetClass="path" presetSubtype="0" accel="50000" decel="50000" fill="hold" grpId="1" nodeType="afterEffect">
                                  <p:stCondLst>
                                    <p:cond delay="0"/>
                                  </p:stCondLst>
                                  <p:childTnLst>
                                    <p:animMotion origin="layout" path="M -4.16667E-6 -3.7037E-7 L -0.17187 -0.05393 " pathEditMode="relative" rAng="0" ptsTypes="AA">
                                      <p:cBhvr>
                                        <p:cTn id="77" dur="1000" fill="hold"/>
                                        <p:tgtEl>
                                          <p:spTgt spid="119"/>
                                        </p:tgtEl>
                                        <p:attrNameLst>
                                          <p:attrName>ppt_x</p:attrName>
                                          <p:attrName>ppt_y</p:attrName>
                                        </p:attrNameLst>
                                      </p:cBhvr>
                                      <p:rCtr x="-8594" y="-2708"/>
                                    </p:animMotion>
                                  </p:childTnLst>
                                </p:cTn>
                              </p:par>
                              <p:par>
                                <p:cTn id="78" presetID="42" presetClass="path" presetSubtype="0" accel="50000" decel="50000" fill="hold" grpId="1" nodeType="withEffect">
                                  <p:stCondLst>
                                    <p:cond delay="0"/>
                                  </p:stCondLst>
                                  <p:childTnLst>
                                    <p:animMotion origin="layout" path="M 2.08333E-6 1.11022E-16 L -0.21472 0.0294 " pathEditMode="relative" rAng="0" ptsTypes="AA">
                                      <p:cBhvr>
                                        <p:cTn id="79" dur="1000" fill="hold"/>
                                        <p:tgtEl>
                                          <p:spTgt spid="120"/>
                                        </p:tgtEl>
                                        <p:attrNameLst>
                                          <p:attrName>ppt_x</p:attrName>
                                          <p:attrName>ppt_y</p:attrName>
                                        </p:attrNameLst>
                                      </p:cBhvr>
                                      <p:rCtr x="-10742" y="1458"/>
                                    </p:animMotion>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04"/>
                                        </p:tgtEl>
                                        <p:attrNameLst>
                                          <p:attrName>style.visibility</p:attrName>
                                        </p:attrNameLst>
                                      </p:cBhvr>
                                      <p:to>
                                        <p:strVal val="visible"/>
                                      </p:to>
                                    </p:set>
                                    <p:animEffect transition="in" filter="fade">
                                      <p:cBhvr>
                                        <p:cTn id="84" dur="500"/>
                                        <p:tgtEl>
                                          <p:spTgt spid="104"/>
                                        </p:tgtEl>
                                      </p:cBhvr>
                                    </p:animEffect>
                                  </p:childTnLst>
                                </p:cTn>
                              </p:par>
                            </p:childTnLst>
                          </p:cTn>
                        </p:par>
                        <p:par>
                          <p:cTn id="85" fill="hold">
                            <p:stCondLst>
                              <p:cond delay="500"/>
                            </p:stCondLst>
                            <p:childTnLst>
                              <p:par>
                                <p:cTn id="86" presetID="10" presetClass="entr" presetSubtype="0" fill="hold" nodeType="afterEffect">
                                  <p:stCondLst>
                                    <p:cond delay="0"/>
                                  </p:stCondLst>
                                  <p:childTnLst>
                                    <p:set>
                                      <p:cBhvr>
                                        <p:cTn id="87" dur="1" fill="hold">
                                          <p:stCondLst>
                                            <p:cond delay="0"/>
                                          </p:stCondLst>
                                        </p:cTn>
                                        <p:tgtEl>
                                          <p:spTgt spid="145"/>
                                        </p:tgtEl>
                                        <p:attrNameLst>
                                          <p:attrName>style.visibility</p:attrName>
                                        </p:attrNameLst>
                                      </p:cBhvr>
                                      <p:to>
                                        <p:strVal val="visible"/>
                                      </p:to>
                                    </p:set>
                                    <p:animEffect transition="in" filter="fade">
                                      <p:cBhvr>
                                        <p:cTn id="88" dur="500"/>
                                        <p:tgtEl>
                                          <p:spTgt spid="145"/>
                                        </p:tgtEl>
                                      </p:cBhvr>
                                    </p:animEffect>
                                  </p:childTnLst>
                                </p:cTn>
                              </p:par>
                              <p:par>
                                <p:cTn id="89" presetID="10" presetClass="entr" presetSubtype="0" fill="hold" nodeType="withEffect">
                                  <p:stCondLst>
                                    <p:cond delay="0"/>
                                  </p:stCondLst>
                                  <p:childTnLst>
                                    <p:set>
                                      <p:cBhvr>
                                        <p:cTn id="90" dur="1" fill="hold">
                                          <p:stCondLst>
                                            <p:cond delay="0"/>
                                          </p:stCondLst>
                                        </p:cTn>
                                        <p:tgtEl>
                                          <p:spTgt spid="147"/>
                                        </p:tgtEl>
                                        <p:attrNameLst>
                                          <p:attrName>style.visibility</p:attrName>
                                        </p:attrNameLst>
                                      </p:cBhvr>
                                      <p:to>
                                        <p:strVal val="visible"/>
                                      </p:to>
                                    </p:set>
                                    <p:animEffect transition="in" filter="fade">
                                      <p:cBhvr>
                                        <p:cTn id="91" dur="500"/>
                                        <p:tgtEl>
                                          <p:spTgt spid="147"/>
                                        </p:tgtEl>
                                      </p:cBhvr>
                                    </p:animEffect>
                                  </p:childTnLst>
                                </p:cTn>
                              </p:par>
                            </p:childTnLst>
                          </p:cTn>
                        </p:par>
                        <p:par>
                          <p:cTn id="92" fill="hold">
                            <p:stCondLst>
                              <p:cond delay="1000"/>
                            </p:stCondLst>
                            <p:childTnLst>
                              <p:par>
                                <p:cTn id="93" presetID="10" presetClass="entr" presetSubtype="0" fill="hold" nodeType="afterEffect">
                                  <p:stCondLst>
                                    <p:cond delay="0"/>
                                  </p:stCondLst>
                                  <p:childTnLst>
                                    <p:set>
                                      <p:cBhvr>
                                        <p:cTn id="94" dur="1" fill="hold">
                                          <p:stCondLst>
                                            <p:cond delay="0"/>
                                          </p:stCondLst>
                                        </p:cTn>
                                        <p:tgtEl>
                                          <p:spTgt spid="146"/>
                                        </p:tgtEl>
                                        <p:attrNameLst>
                                          <p:attrName>style.visibility</p:attrName>
                                        </p:attrNameLst>
                                      </p:cBhvr>
                                      <p:to>
                                        <p:strVal val="visible"/>
                                      </p:to>
                                    </p:set>
                                    <p:animEffect transition="in" filter="fade">
                                      <p:cBhvr>
                                        <p:cTn id="95" dur="500"/>
                                        <p:tgtEl>
                                          <p:spTgt spid="146"/>
                                        </p:tgtEl>
                                      </p:cBhvr>
                                    </p:animEffect>
                                  </p:childTnLst>
                                </p:cTn>
                              </p:par>
                              <p:par>
                                <p:cTn id="96" presetID="10" presetClass="entr" presetSubtype="0" fill="hold" nodeType="withEffect">
                                  <p:stCondLst>
                                    <p:cond delay="0"/>
                                  </p:stCondLst>
                                  <p:childTnLst>
                                    <p:set>
                                      <p:cBhvr>
                                        <p:cTn id="97" dur="1" fill="hold">
                                          <p:stCondLst>
                                            <p:cond delay="0"/>
                                          </p:stCondLst>
                                        </p:cTn>
                                        <p:tgtEl>
                                          <p:spTgt spid="148"/>
                                        </p:tgtEl>
                                        <p:attrNameLst>
                                          <p:attrName>style.visibility</p:attrName>
                                        </p:attrNameLst>
                                      </p:cBhvr>
                                      <p:to>
                                        <p:strVal val="visible"/>
                                      </p:to>
                                    </p:set>
                                    <p:animEffect transition="in" filter="fade">
                                      <p:cBhvr>
                                        <p:cTn id="98"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78" grpId="0"/>
      <p:bldP spid="100" grpId="0" animBg="1"/>
      <p:bldP spid="102" grpId="0" animBg="1"/>
      <p:bldP spid="103" grpId="0" animBg="1"/>
      <p:bldP spid="105" grpId="0" animBg="1"/>
      <p:bldP spid="106" grpId="0" animBg="1"/>
      <p:bldP spid="109" grpId="0" animBg="1"/>
      <p:bldP spid="112" grpId="0" animBg="1"/>
      <p:bldP spid="113" grpId="0" animBg="1"/>
      <p:bldP spid="119" grpId="0"/>
      <p:bldP spid="119" grpId="1"/>
      <p:bldP spid="120" grpId="0"/>
      <p:bldP spid="120" grpId="1"/>
      <p:bldP spid="8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ext uri="{D42A27DB-BD31-4B8C-83A1-F6EECF244321}">
                <p14:modId xmlns:p14="http://schemas.microsoft.com/office/powerpoint/2010/main" val="2131809390"/>
              </p:ext>
            </p:extLst>
          </p:nvPr>
        </p:nvGraphicFramePr>
        <p:xfrm>
          <a:off x="911424" y="721070"/>
          <a:ext cx="10657184" cy="6120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type="title"/>
          </p:nvPr>
        </p:nvSpPr>
        <p:spPr>
          <a:xfrm>
            <a:off x="239350" y="116632"/>
            <a:ext cx="11713301" cy="789214"/>
          </a:xfrm>
        </p:spPr>
        <p:txBody>
          <a:bodyPr/>
          <a:lstStyle/>
          <a:p>
            <a:r>
              <a:rPr lang="de-DE" dirty="0" smtClean="0"/>
              <a:t>ATRIUM: Our Contributions</a:t>
            </a:r>
            <a:endParaRPr lang="en-US" dirty="0"/>
          </a:p>
        </p:txBody>
      </p:sp>
      <p:sp>
        <p:nvSpPr>
          <p:cNvPr id="2" name="Slide Number Placeholder 1"/>
          <p:cNvSpPr>
            <a:spLocks noGrp="1"/>
          </p:cNvSpPr>
          <p:nvPr>
            <p:ph type="sldNum" sz="quarter" idx="4"/>
          </p:nvPr>
        </p:nvSpPr>
        <p:spPr/>
        <p:txBody>
          <a:bodyPr/>
          <a:lstStyle/>
          <a:p>
            <a:fld id="{B4C71E88-0A44-4F17-829B-07B79A5A6163}" type="slidenum">
              <a:rPr lang="en-US" smtClean="0">
                <a:solidFill>
                  <a:prstClr val="white"/>
                </a:solidFill>
              </a:rPr>
              <a:pPr/>
              <a:t>12</a:t>
            </a:fld>
            <a:endParaRPr lang="en-US" dirty="0">
              <a:solidFill>
                <a:prstClr val="white"/>
              </a:solidFill>
            </a:endParaRPr>
          </a:p>
        </p:txBody>
      </p:sp>
    </p:spTree>
    <p:extLst>
      <p:ext uri="{BB962C8B-B14F-4D97-AF65-F5344CB8AC3E}">
        <p14:creationId xmlns:p14="http://schemas.microsoft.com/office/powerpoint/2010/main" val="463338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Adversary Model &amp; Assumptions</a:t>
            </a:r>
            <a:endParaRPr lang="en-US" dirty="0"/>
          </a:p>
        </p:txBody>
      </p:sp>
      <p:sp>
        <p:nvSpPr>
          <p:cNvPr id="3" name="Content Placeholder 2"/>
          <p:cNvSpPr>
            <a:spLocks noGrp="1"/>
          </p:cNvSpPr>
          <p:nvPr>
            <p:ph idx="1"/>
          </p:nvPr>
        </p:nvSpPr>
        <p:spPr/>
        <p:txBody>
          <a:bodyPr/>
          <a:lstStyle/>
          <a:p>
            <a:r>
              <a:rPr lang="de-DE" dirty="0" smtClean="0"/>
              <a:t>An attacker, has physical access to the prover</a:t>
            </a:r>
          </a:p>
          <a:p>
            <a:pPr lvl="1"/>
            <a:r>
              <a:rPr lang="de-DE" dirty="0" smtClean="0"/>
              <a:t>Can manipulate off-chip memroy contents</a:t>
            </a:r>
          </a:p>
          <a:p>
            <a:endParaRPr lang="de-DE" dirty="0" smtClean="0"/>
          </a:p>
          <a:p>
            <a:r>
              <a:rPr lang="de-DE" dirty="0" smtClean="0"/>
              <a:t>An attacker can perform software attacks including runtime attacks</a:t>
            </a:r>
          </a:p>
          <a:p>
            <a:pPr lvl="1"/>
            <a:r>
              <a:rPr lang="de-DE" dirty="0" smtClean="0"/>
              <a:t>No prevention mechanisms are assumed, i.e</a:t>
            </a:r>
            <a:r>
              <a:rPr lang="en-US" dirty="0"/>
              <a:t>.</a:t>
            </a:r>
            <a:r>
              <a:rPr lang="de-DE" dirty="0" smtClean="0"/>
              <a:t> no DEP or CFI. </a:t>
            </a:r>
          </a:p>
        </p:txBody>
      </p:sp>
      <p:sp>
        <p:nvSpPr>
          <p:cNvPr id="4" name="Slide Number Placeholder 3"/>
          <p:cNvSpPr>
            <a:spLocks noGrp="1"/>
          </p:cNvSpPr>
          <p:nvPr>
            <p:ph type="sldNum" sz="quarter" idx="4"/>
          </p:nvPr>
        </p:nvSpPr>
        <p:spPr/>
        <p:txBody>
          <a:bodyPr/>
          <a:lstStyle/>
          <a:p>
            <a:fld id="{B4C71E88-0A44-4F17-829B-07B79A5A6163}" type="slidenum">
              <a:rPr lang="en-US" smtClean="0">
                <a:solidFill>
                  <a:prstClr val="white"/>
                </a:solidFill>
              </a:rPr>
              <a:pPr/>
              <a:t>13</a:t>
            </a:fld>
            <a:endParaRPr lang="en-US" dirty="0">
              <a:solidFill>
                <a:prstClr val="white"/>
              </a:solidFill>
            </a:endParaRPr>
          </a:p>
        </p:txBody>
      </p:sp>
    </p:spTree>
    <p:extLst>
      <p:ext uri="{BB962C8B-B14F-4D97-AF65-F5344CB8AC3E}">
        <p14:creationId xmlns:p14="http://schemas.microsoft.com/office/powerpoint/2010/main" val="3055311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940990" y="5172482"/>
            <a:ext cx="1097280" cy="854035"/>
          </a:xfrm>
          <a:prstGeom prst="rect">
            <a:avLst/>
          </a:prstGeom>
          <a:pattFill prst="plaid">
            <a:fgClr>
              <a:schemeClr val="lt1"/>
            </a:fgClr>
            <a:bgClr>
              <a:schemeClr val="bg2"/>
            </a:bgClr>
          </a:pattFill>
          <a:ln>
            <a:solidFill>
              <a:schemeClr val="accent3">
                <a:shade val="95000"/>
                <a:satMod val="105000"/>
                <a:alpha val="0"/>
              </a:schemeClr>
            </a:solidFill>
          </a:ln>
        </p:spPr>
        <p:style>
          <a:lnRef idx="1">
            <a:schemeClr val="accent3"/>
          </a:lnRef>
          <a:fillRef idx="3">
            <a:schemeClr val="accent3"/>
          </a:fillRef>
          <a:effectRef idx="2">
            <a:schemeClr val="accent3"/>
          </a:effectRef>
          <a:fontRef idx="minor">
            <a:schemeClr val="lt1"/>
          </a:fontRef>
        </p:style>
        <p:txBody>
          <a:bodyPr lIns="108000" tIns="0" rIns="0" bIns="0" rtlCol="0" anchor="ctr"/>
          <a:lstStyle/>
          <a:p>
            <a:pPr algn="ctr" defTabSz="180000"/>
            <a:endParaRPr lang="en-US" sz="2000" i="1" spc="-80">
              <a:solidFill>
                <a:schemeClr val="tx1"/>
              </a:solidFill>
              <a:latin typeface="Cambria Math" panose="02040503050406030204" pitchFamily="18" charset="0"/>
            </a:endParaRPr>
          </a:p>
        </p:txBody>
      </p:sp>
      <p:sp>
        <p:nvSpPr>
          <p:cNvPr id="29" name="Rectangle 28"/>
          <p:cNvSpPr/>
          <p:nvPr/>
        </p:nvSpPr>
        <p:spPr>
          <a:xfrm>
            <a:off x="1940990" y="3626988"/>
            <a:ext cx="1097280" cy="1554480"/>
          </a:xfrm>
          <a:prstGeom prst="rect">
            <a:avLst/>
          </a:prstGeom>
          <a:pattFill prst="lgConfetti">
            <a:fgClr>
              <a:schemeClr val="lt1"/>
            </a:fgClr>
            <a:bgClr>
              <a:schemeClr val="bg2"/>
            </a:bgClr>
          </a:pattFill>
          <a:ln>
            <a:solidFill>
              <a:schemeClr val="accent3">
                <a:shade val="95000"/>
                <a:satMod val="105000"/>
                <a:alpha val="0"/>
              </a:schemeClr>
            </a:solidFill>
          </a:ln>
        </p:spPr>
        <p:style>
          <a:lnRef idx="1">
            <a:schemeClr val="accent3"/>
          </a:lnRef>
          <a:fillRef idx="3">
            <a:schemeClr val="accent3"/>
          </a:fillRef>
          <a:effectRef idx="2">
            <a:schemeClr val="accent3"/>
          </a:effectRef>
          <a:fontRef idx="minor">
            <a:schemeClr val="lt1"/>
          </a:fontRef>
        </p:style>
        <p:txBody>
          <a:bodyPr lIns="108000" tIns="0" rIns="0" bIns="0" rtlCol="0" anchor="ctr"/>
          <a:lstStyle/>
          <a:p>
            <a:pPr algn="ctr" defTabSz="180000"/>
            <a:endParaRPr lang="en-US" sz="2000" i="1" spc="-80">
              <a:solidFill>
                <a:schemeClr val="tx1"/>
              </a:solidFill>
              <a:latin typeface="Cambria Math" panose="02040503050406030204" pitchFamily="18" charset="0"/>
            </a:endParaRPr>
          </a:p>
        </p:txBody>
      </p:sp>
      <p:sp>
        <p:nvSpPr>
          <p:cNvPr id="25" name="Rectangle 24"/>
          <p:cNvSpPr/>
          <p:nvPr/>
        </p:nvSpPr>
        <p:spPr>
          <a:xfrm>
            <a:off x="1941098" y="2011680"/>
            <a:ext cx="1097065" cy="1615967"/>
          </a:xfrm>
          <a:prstGeom prst="rect">
            <a:avLst/>
          </a:prstGeom>
          <a:pattFill prst="wdUpDiag">
            <a:fgClr>
              <a:schemeClr val="lt1"/>
            </a:fgClr>
            <a:bgClr>
              <a:schemeClr val="bg2"/>
            </a:bgClr>
          </a:pattFill>
          <a:ln>
            <a:solidFill>
              <a:schemeClr val="accent3">
                <a:shade val="95000"/>
                <a:satMod val="105000"/>
                <a:alpha val="0"/>
              </a:schemeClr>
            </a:solidFill>
          </a:ln>
        </p:spPr>
        <p:style>
          <a:lnRef idx="1">
            <a:schemeClr val="accent3"/>
          </a:lnRef>
          <a:fillRef idx="3">
            <a:schemeClr val="accent3"/>
          </a:fillRef>
          <a:effectRef idx="2">
            <a:schemeClr val="accent3"/>
          </a:effectRef>
          <a:fontRef idx="minor">
            <a:schemeClr val="lt1"/>
          </a:fontRef>
        </p:style>
        <p:txBody>
          <a:bodyPr lIns="108000" tIns="0" rIns="0" bIns="0" rtlCol="0" anchor="ctr"/>
          <a:lstStyle/>
          <a:p>
            <a:pPr algn="ctr" defTabSz="180000"/>
            <a:endParaRPr lang="en-US" sz="2000" i="1" spc="-80" smtClean="0">
              <a:solidFill>
                <a:schemeClr val="tx1"/>
              </a:solidFill>
              <a:latin typeface="Cambria Math" panose="02040503050406030204" pitchFamily="18" charset="0"/>
            </a:endParaRPr>
          </a:p>
        </p:txBody>
      </p:sp>
      <p:sp>
        <p:nvSpPr>
          <p:cNvPr id="28" name="Rectangle 27"/>
          <p:cNvSpPr/>
          <p:nvPr/>
        </p:nvSpPr>
        <p:spPr>
          <a:xfrm>
            <a:off x="3038337" y="2011680"/>
            <a:ext cx="1097280" cy="4007474"/>
          </a:xfrm>
          <a:prstGeom prst="rect">
            <a:avLst/>
          </a:prstGeom>
          <a:pattFill prst="wdUpDiag">
            <a:fgClr>
              <a:schemeClr val="lt1"/>
            </a:fgClr>
            <a:bgClr>
              <a:schemeClr val="bg2"/>
            </a:bgClr>
          </a:pattFill>
          <a:ln>
            <a:solidFill>
              <a:schemeClr val="accent3">
                <a:shade val="95000"/>
                <a:satMod val="105000"/>
                <a:alpha val="0"/>
              </a:schemeClr>
            </a:solidFill>
          </a:ln>
        </p:spPr>
        <p:style>
          <a:lnRef idx="1">
            <a:schemeClr val="accent3"/>
          </a:lnRef>
          <a:fillRef idx="3">
            <a:schemeClr val="accent3"/>
          </a:fillRef>
          <a:effectRef idx="2">
            <a:schemeClr val="accent3"/>
          </a:effectRef>
          <a:fontRef idx="minor">
            <a:schemeClr val="lt1"/>
          </a:fontRef>
        </p:style>
        <p:txBody>
          <a:bodyPr lIns="108000" tIns="0" rIns="0" bIns="0" rtlCol="0" anchor="ctr"/>
          <a:lstStyle/>
          <a:p>
            <a:pPr algn="ctr" defTabSz="180000"/>
            <a:endParaRPr lang="en-US" sz="2000" i="1" spc="-80">
              <a:solidFill>
                <a:schemeClr val="tx1"/>
              </a:solidFill>
              <a:latin typeface="Cambria Math" panose="02040503050406030204" pitchFamily="18" charset="0"/>
            </a:endParaRPr>
          </a:p>
        </p:txBody>
      </p:sp>
      <p:sp>
        <p:nvSpPr>
          <p:cNvPr id="2" name="Title 1"/>
          <p:cNvSpPr>
            <a:spLocks noGrp="1"/>
          </p:cNvSpPr>
          <p:nvPr>
            <p:ph type="title"/>
          </p:nvPr>
        </p:nvSpPr>
        <p:spPr/>
        <p:txBody>
          <a:bodyPr/>
          <a:lstStyle/>
          <a:p>
            <a:r>
              <a:rPr lang="de-DE" dirty="0" smtClean="0"/>
              <a:t>Example: Offline Phase</a:t>
            </a:r>
            <a:endParaRPr lang="en-US" dirty="0"/>
          </a:p>
        </p:txBody>
      </p:sp>
      <p:sp>
        <p:nvSpPr>
          <p:cNvPr id="3" name="Content Placeholder 2"/>
          <p:cNvSpPr>
            <a:spLocks noGrp="1"/>
          </p:cNvSpPr>
          <p:nvPr>
            <p:ph idx="1"/>
          </p:nvPr>
        </p:nvSpPr>
        <p:spPr>
          <a:xfrm>
            <a:off x="239350" y="980728"/>
            <a:ext cx="11713301" cy="729200"/>
          </a:xfrm>
        </p:spPr>
        <p:txBody>
          <a:bodyPr/>
          <a:lstStyle/>
          <a:p>
            <a:r>
              <a:rPr lang="en-US" dirty="0">
                <a:solidFill>
                  <a:prstClr val="white"/>
                </a:solidFill>
              </a:rPr>
              <a:t>Control-Flow Graph (</a:t>
            </a:r>
            <a:r>
              <a:rPr lang="en-US" dirty="0" err="1">
                <a:solidFill>
                  <a:prstClr val="white"/>
                </a:solidFill>
              </a:rPr>
              <a:t>CFG</a:t>
            </a:r>
            <a:r>
              <a:rPr lang="en-US" dirty="0">
                <a:solidFill>
                  <a:prstClr val="white"/>
                </a:solidFill>
              </a:rPr>
              <a:t>) Analysis &amp; Path Measurement</a:t>
            </a:r>
          </a:p>
          <a:p>
            <a:endParaRPr lang="en-US" dirty="0"/>
          </a:p>
        </p:txBody>
      </p:sp>
      <p:sp>
        <p:nvSpPr>
          <p:cNvPr id="4" name="Oval 3"/>
          <p:cNvSpPr/>
          <p:nvPr/>
        </p:nvSpPr>
        <p:spPr>
          <a:xfrm>
            <a:off x="2752730" y="2120901"/>
            <a:ext cx="548640" cy="548640"/>
          </a:xfrm>
          <a:prstGeom prst="ellipse">
            <a:avLst/>
          </a:prstGeom>
          <a:ln/>
        </p:spPr>
        <p:style>
          <a:lnRef idx="2">
            <a:schemeClr val="accent5"/>
          </a:lnRef>
          <a:fillRef idx="1">
            <a:schemeClr val="lt1"/>
          </a:fillRef>
          <a:effectRef idx="0">
            <a:schemeClr val="accent5"/>
          </a:effectRef>
          <a:fontRef idx="minor">
            <a:schemeClr val="dk1"/>
          </a:fontRef>
        </p:style>
        <p:txBody>
          <a:bodyPr lIns="0" rIns="0" bIns="91440" rtlCol="0" anchor="ctr"/>
          <a:lstStyle/>
          <a:p>
            <a:pPr algn="ctr"/>
            <a:r>
              <a:rPr lang="de-DE" sz="2000" i="1" dirty="0">
                <a:solidFill>
                  <a:schemeClr val="tx1"/>
                </a:solidFill>
              </a:rPr>
              <a:t>N</a:t>
            </a:r>
            <a:r>
              <a:rPr lang="de-DE" sz="2400" baseline="-25000" dirty="0">
                <a:solidFill>
                  <a:schemeClr val="tx1"/>
                </a:solidFill>
                <a:cs typeface="Arial" panose="020B0604020202020204" pitchFamily="34" charset="0"/>
              </a:rPr>
              <a:t>1</a:t>
            </a:r>
            <a:endParaRPr lang="en-US" sz="2400" baseline="-25000" dirty="0">
              <a:solidFill>
                <a:schemeClr val="tx1"/>
              </a:solidFill>
              <a:cs typeface="Arial" panose="020B0604020202020204" pitchFamily="34" charset="0"/>
            </a:endParaRPr>
          </a:p>
        </p:txBody>
      </p:sp>
      <p:sp>
        <p:nvSpPr>
          <p:cNvPr id="5" name="Oval 4"/>
          <p:cNvSpPr/>
          <p:nvPr/>
        </p:nvSpPr>
        <p:spPr>
          <a:xfrm>
            <a:off x="2080578" y="2748937"/>
            <a:ext cx="548640" cy="548640"/>
          </a:xfrm>
          <a:prstGeom prst="ellipse">
            <a:avLst/>
          </a:prstGeom>
          <a:ln/>
        </p:spPr>
        <p:style>
          <a:lnRef idx="2">
            <a:schemeClr val="accent5"/>
          </a:lnRef>
          <a:fillRef idx="1">
            <a:schemeClr val="lt1"/>
          </a:fillRef>
          <a:effectRef idx="0">
            <a:schemeClr val="accent5"/>
          </a:effectRef>
          <a:fontRef idx="minor">
            <a:schemeClr val="dk1"/>
          </a:fontRef>
        </p:style>
        <p:txBody>
          <a:bodyPr lIns="0" rIns="0" bIns="91440" rtlCol="0" anchor="ctr"/>
          <a:lstStyle/>
          <a:p>
            <a:pPr algn="ctr"/>
            <a:r>
              <a:rPr lang="de-DE" sz="2400" i="1" dirty="0">
                <a:solidFill>
                  <a:schemeClr val="tx1"/>
                </a:solidFill>
                <a:cs typeface="Arial" panose="020B0604020202020204" pitchFamily="34" charset="0"/>
              </a:rPr>
              <a:t>N</a:t>
            </a:r>
            <a:r>
              <a:rPr lang="de-DE" sz="2400" baseline="-25000" dirty="0">
                <a:solidFill>
                  <a:schemeClr val="tx1"/>
                </a:solidFill>
                <a:cs typeface="Arial" panose="020B0604020202020204" pitchFamily="34" charset="0"/>
              </a:rPr>
              <a:t>2</a:t>
            </a:r>
            <a:endParaRPr lang="en-US" sz="2400" baseline="-25000" dirty="0">
              <a:solidFill>
                <a:schemeClr val="tx1"/>
              </a:solidFill>
              <a:cs typeface="Arial" panose="020B0604020202020204" pitchFamily="34" charset="0"/>
            </a:endParaRPr>
          </a:p>
        </p:txBody>
      </p:sp>
      <p:sp>
        <p:nvSpPr>
          <p:cNvPr id="6" name="Oval 5"/>
          <p:cNvSpPr/>
          <p:nvPr/>
        </p:nvSpPr>
        <p:spPr>
          <a:xfrm>
            <a:off x="3424881" y="2748937"/>
            <a:ext cx="548640" cy="548640"/>
          </a:xfrm>
          <a:prstGeom prst="ellipse">
            <a:avLst/>
          </a:prstGeom>
          <a:ln/>
        </p:spPr>
        <p:style>
          <a:lnRef idx="2">
            <a:schemeClr val="accent5"/>
          </a:lnRef>
          <a:fillRef idx="1">
            <a:schemeClr val="lt1"/>
          </a:fillRef>
          <a:effectRef idx="0">
            <a:schemeClr val="accent5"/>
          </a:effectRef>
          <a:fontRef idx="minor">
            <a:schemeClr val="dk1"/>
          </a:fontRef>
        </p:style>
        <p:txBody>
          <a:bodyPr lIns="0" rIns="0" bIns="91440" rtlCol="0" anchor="ctr"/>
          <a:lstStyle/>
          <a:p>
            <a:pPr algn="ctr"/>
            <a:r>
              <a:rPr lang="de-DE" sz="2000" i="1" dirty="0">
                <a:solidFill>
                  <a:schemeClr val="tx1"/>
                </a:solidFill>
              </a:rPr>
              <a:t>N</a:t>
            </a:r>
            <a:r>
              <a:rPr lang="de-DE" sz="2400" baseline="-25000" dirty="0">
                <a:solidFill>
                  <a:schemeClr val="tx1"/>
                </a:solidFill>
                <a:cs typeface="Arial" panose="020B0604020202020204" pitchFamily="34" charset="0"/>
              </a:rPr>
              <a:t>3</a:t>
            </a:r>
            <a:endParaRPr lang="en-US" sz="2400" baseline="-25000" dirty="0">
              <a:solidFill>
                <a:schemeClr val="tx1"/>
              </a:solidFill>
              <a:cs typeface="Arial" panose="020B0604020202020204" pitchFamily="34" charset="0"/>
            </a:endParaRPr>
          </a:p>
        </p:txBody>
      </p:sp>
      <p:sp>
        <p:nvSpPr>
          <p:cNvPr id="7" name="Oval 6"/>
          <p:cNvSpPr/>
          <p:nvPr/>
        </p:nvSpPr>
        <p:spPr>
          <a:xfrm>
            <a:off x="2080578" y="3645935"/>
            <a:ext cx="548640" cy="548640"/>
          </a:xfrm>
          <a:prstGeom prst="ellipse">
            <a:avLst/>
          </a:prstGeom>
          <a:ln>
            <a:solidFill>
              <a:srgbClr val="7030A0"/>
            </a:solidFill>
          </a:ln>
        </p:spPr>
        <p:style>
          <a:lnRef idx="2">
            <a:schemeClr val="accent5"/>
          </a:lnRef>
          <a:fillRef idx="1">
            <a:schemeClr val="lt1"/>
          </a:fillRef>
          <a:effectRef idx="0">
            <a:schemeClr val="accent5"/>
          </a:effectRef>
          <a:fontRef idx="minor">
            <a:schemeClr val="dk1"/>
          </a:fontRef>
        </p:style>
        <p:txBody>
          <a:bodyPr lIns="0" rIns="0" bIns="91440" rtlCol="0" anchor="ctr"/>
          <a:lstStyle/>
          <a:p>
            <a:pPr algn="ctr"/>
            <a:r>
              <a:rPr lang="de-DE" sz="2000" i="1" dirty="0">
                <a:solidFill>
                  <a:schemeClr val="tx1"/>
                </a:solidFill>
              </a:rPr>
              <a:t>N</a:t>
            </a:r>
            <a:r>
              <a:rPr lang="de-DE" sz="2400" baseline="-25000" dirty="0">
                <a:solidFill>
                  <a:schemeClr val="tx1"/>
                </a:solidFill>
                <a:cs typeface="Arial" panose="020B0604020202020204" pitchFamily="34" charset="0"/>
              </a:rPr>
              <a:t>5</a:t>
            </a:r>
            <a:endParaRPr lang="en-US" sz="2400" baseline="-25000" dirty="0">
              <a:solidFill>
                <a:schemeClr val="tx1"/>
              </a:solidFill>
              <a:cs typeface="Arial" panose="020B0604020202020204" pitchFamily="34" charset="0"/>
            </a:endParaRPr>
          </a:p>
        </p:txBody>
      </p:sp>
      <p:sp>
        <p:nvSpPr>
          <p:cNvPr id="8" name="Oval 7"/>
          <p:cNvSpPr/>
          <p:nvPr/>
        </p:nvSpPr>
        <p:spPr>
          <a:xfrm>
            <a:off x="3424881" y="3818419"/>
            <a:ext cx="548640" cy="548640"/>
          </a:xfrm>
          <a:prstGeom prst="ellipse">
            <a:avLst/>
          </a:prstGeom>
          <a:ln/>
        </p:spPr>
        <p:style>
          <a:lnRef idx="2">
            <a:schemeClr val="accent5"/>
          </a:lnRef>
          <a:fillRef idx="1">
            <a:schemeClr val="lt1"/>
          </a:fillRef>
          <a:effectRef idx="0">
            <a:schemeClr val="accent5"/>
          </a:effectRef>
          <a:fontRef idx="minor">
            <a:schemeClr val="dk1"/>
          </a:fontRef>
        </p:style>
        <p:txBody>
          <a:bodyPr lIns="0" rIns="0" bIns="91440" rtlCol="0" anchor="ctr"/>
          <a:lstStyle/>
          <a:p>
            <a:pPr algn="ctr"/>
            <a:r>
              <a:rPr lang="de-DE" sz="2000" i="1" dirty="0">
                <a:solidFill>
                  <a:schemeClr val="tx1"/>
                </a:solidFill>
              </a:rPr>
              <a:t>N</a:t>
            </a:r>
            <a:r>
              <a:rPr lang="de-DE" sz="2400" baseline="-25000" dirty="0">
                <a:solidFill>
                  <a:schemeClr val="tx1"/>
                </a:solidFill>
                <a:cs typeface="Arial" panose="020B0604020202020204" pitchFamily="34" charset="0"/>
              </a:rPr>
              <a:t>7</a:t>
            </a:r>
            <a:endParaRPr lang="en-US" sz="2400" baseline="-25000" dirty="0">
              <a:solidFill>
                <a:schemeClr val="tx1"/>
              </a:solidFill>
              <a:cs typeface="Arial" panose="020B0604020202020204" pitchFamily="34" charset="0"/>
            </a:endParaRPr>
          </a:p>
        </p:txBody>
      </p:sp>
      <p:cxnSp>
        <p:nvCxnSpPr>
          <p:cNvPr id="9" name="Straight Arrow Connector 8"/>
          <p:cNvCxnSpPr>
            <a:stCxn id="7" idx="4"/>
            <a:endCxn id="12" idx="0"/>
          </p:cNvCxnSpPr>
          <p:nvPr/>
        </p:nvCxnSpPr>
        <p:spPr>
          <a:xfrm>
            <a:off x="2354898" y="4194575"/>
            <a:ext cx="0" cy="375791"/>
          </a:xfrm>
          <a:prstGeom prst="straightConnector1">
            <a:avLst/>
          </a:prstGeom>
          <a:ln>
            <a:solidFill>
              <a:srgbClr val="7030A0"/>
            </a:solidFill>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p:cNvCxnSpPr>
            <a:stCxn id="4" idx="5"/>
            <a:endCxn id="6" idx="1"/>
          </p:cNvCxnSpPr>
          <p:nvPr/>
        </p:nvCxnSpPr>
        <p:spPr>
          <a:xfrm>
            <a:off x="3221024" y="2589195"/>
            <a:ext cx="284203" cy="240088"/>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1" name="Oval 10"/>
          <p:cNvSpPr/>
          <p:nvPr/>
        </p:nvSpPr>
        <p:spPr>
          <a:xfrm>
            <a:off x="2732297" y="5391223"/>
            <a:ext cx="548640" cy="548640"/>
          </a:xfrm>
          <a:prstGeom prst="ellipse">
            <a:avLst/>
          </a:prstGeom>
          <a:ln/>
        </p:spPr>
        <p:style>
          <a:lnRef idx="2">
            <a:schemeClr val="accent5"/>
          </a:lnRef>
          <a:fillRef idx="1">
            <a:schemeClr val="lt1"/>
          </a:fillRef>
          <a:effectRef idx="0">
            <a:schemeClr val="accent5"/>
          </a:effectRef>
          <a:fontRef idx="minor">
            <a:schemeClr val="dk1"/>
          </a:fontRef>
        </p:style>
        <p:txBody>
          <a:bodyPr lIns="0" rIns="0" bIns="91440" rtlCol="0" anchor="ctr"/>
          <a:lstStyle/>
          <a:p>
            <a:pPr algn="ctr"/>
            <a:r>
              <a:rPr lang="de-DE" sz="2000" i="1" dirty="0">
                <a:solidFill>
                  <a:schemeClr val="tx1"/>
                </a:solidFill>
              </a:rPr>
              <a:t>N</a:t>
            </a:r>
            <a:r>
              <a:rPr lang="de-DE" sz="2400" baseline="-25000" dirty="0">
                <a:solidFill>
                  <a:schemeClr val="tx1"/>
                </a:solidFill>
                <a:cs typeface="Arial" panose="020B0604020202020204" pitchFamily="34" charset="0"/>
              </a:rPr>
              <a:t>4</a:t>
            </a:r>
            <a:endParaRPr lang="en-US" sz="2400" baseline="-25000" dirty="0">
              <a:solidFill>
                <a:schemeClr val="tx1"/>
              </a:solidFill>
              <a:cs typeface="Arial" panose="020B0604020202020204" pitchFamily="34" charset="0"/>
            </a:endParaRPr>
          </a:p>
        </p:txBody>
      </p:sp>
      <p:sp>
        <p:nvSpPr>
          <p:cNvPr id="12" name="Oval 11"/>
          <p:cNvSpPr/>
          <p:nvPr/>
        </p:nvSpPr>
        <p:spPr>
          <a:xfrm>
            <a:off x="2080578" y="4570366"/>
            <a:ext cx="548640" cy="548640"/>
          </a:xfrm>
          <a:prstGeom prst="ellipse">
            <a:avLst/>
          </a:prstGeom>
          <a:ln>
            <a:solidFill>
              <a:srgbClr val="7030A0"/>
            </a:solidFill>
          </a:ln>
        </p:spPr>
        <p:style>
          <a:lnRef idx="2">
            <a:schemeClr val="accent5"/>
          </a:lnRef>
          <a:fillRef idx="1">
            <a:schemeClr val="lt1"/>
          </a:fillRef>
          <a:effectRef idx="0">
            <a:schemeClr val="accent5"/>
          </a:effectRef>
          <a:fontRef idx="minor">
            <a:schemeClr val="dk1"/>
          </a:fontRef>
        </p:style>
        <p:txBody>
          <a:bodyPr lIns="0" rIns="0" bIns="91440" rtlCol="0" anchor="ctr"/>
          <a:lstStyle/>
          <a:p>
            <a:pPr algn="ctr"/>
            <a:r>
              <a:rPr lang="de-DE" sz="2000" i="1" dirty="0">
                <a:solidFill>
                  <a:schemeClr val="tx1"/>
                </a:solidFill>
              </a:rPr>
              <a:t>N</a:t>
            </a:r>
            <a:r>
              <a:rPr lang="de-DE" sz="2400" baseline="-25000" dirty="0">
                <a:solidFill>
                  <a:schemeClr val="tx1"/>
                </a:solidFill>
                <a:cs typeface="Arial" panose="020B0604020202020204" pitchFamily="34" charset="0"/>
              </a:rPr>
              <a:t>6</a:t>
            </a:r>
            <a:endParaRPr lang="en-US" sz="2400" baseline="-25000" dirty="0">
              <a:solidFill>
                <a:schemeClr val="tx1"/>
              </a:solidFill>
              <a:cs typeface="Arial" panose="020B0604020202020204" pitchFamily="34" charset="0"/>
            </a:endParaRPr>
          </a:p>
        </p:txBody>
      </p:sp>
      <p:cxnSp>
        <p:nvCxnSpPr>
          <p:cNvPr id="13" name="Curved Connector 12"/>
          <p:cNvCxnSpPr>
            <a:stCxn id="12" idx="2"/>
            <a:endCxn id="7" idx="2"/>
          </p:cNvCxnSpPr>
          <p:nvPr/>
        </p:nvCxnSpPr>
        <p:spPr>
          <a:xfrm rot="10800000">
            <a:off x="2080578" y="3920256"/>
            <a:ext cx="12700" cy="924431"/>
          </a:xfrm>
          <a:prstGeom prst="curvedConnector3">
            <a:avLst>
              <a:gd name="adj1" fmla="val 936000"/>
            </a:avLst>
          </a:prstGeom>
          <a:ln>
            <a:solidFill>
              <a:srgbClr val="7030A0"/>
            </a:solidFill>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4" name="Straight Arrow Connector 13"/>
          <p:cNvCxnSpPr>
            <a:stCxn id="12" idx="4"/>
            <a:endCxn id="11" idx="1"/>
          </p:cNvCxnSpPr>
          <p:nvPr/>
        </p:nvCxnSpPr>
        <p:spPr>
          <a:xfrm>
            <a:off x="2354898" y="5119006"/>
            <a:ext cx="457745" cy="35256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5" name="Straight Arrow Connector 14"/>
          <p:cNvCxnSpPr>
            <a:stCxn id="4" idx="3"/>
            <a:endCxn id="5" idx="7"/>
          </p:cNvCxnSpPr>
          <p:nvPr/>
        </p:nvCxnSpPr>
        <p:spPr>
          <a:xfrm flipH="1">
            <a:off x="2548872" y="2589195"/>
            <a:ext cx="284204" cy="240088"/>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6" name="Straight Arrow Connector 15"/>
          <p:cNvCxnSpPr>
            <a:stCxn id="8" idx="4"/>
            <a:endCxn id="11" idx="7"/>
          </p:cNvCxnSpPr>
          <p:nvPr/>
        </p:nvCxnSpPr>
        <p:spPr>
          <a:xfrm flipH="1">
            <a:off x="3200591" y="4367059"/>
            <a:ext cx="498610" cy="1104510"/>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7" name="Straight Arrow Connector 16"/>
          <p:cNvCxnSpPr>
            <a:stCxn id="5" idx="4"/>
            <a:endCxn id="7" idx="0"/>
          </p:cNvCxnSpPr>
          <p:nvPr/>
        </p:nvCxnSpPr>
        <p:spPr>
          <a:xfrm>
            <a:off x="2354898" y="3297577"/>
            <a:ext cx="0" cy="348358"/>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8" name="Straight Arrow Connector 17"/>
          <p:cNvCxnSpPr>
            <a:stCxn id="6" idx="4"/>
            <a:endCxn id="8" idx="0"/>
          </p:cNvCxnSpPr>
          <p:nvPr/>
        </p:nvCxnSpPr>
        <p:spPr>
          <a:xfrm>
            <a:off x="3699201" y="3297577"/>
            <a:ext cx="0" cy="52084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9" name="Right Arrow 18"/>
          <p:cNvSpPr/>
          <p:nvPr/>
        </p:nvSpPr>
        <p:spPr>
          <a:xfrm>
            <a:off x="4391785" y="3700826"/>
            <a:ext cx="1072342" cy="447004"/>
          </a:xfrm>
          <a:prstGeom prst="rightArrow">
            <a:avLst/>
          </a:prstGeom>
          <a:ln/>
        </p:spPr>
        <p:style>
          <a:lnRef idx="2">
            <a:schemeClr val="accent1"/>
          </a:lnRef>
          <a:fillRef idx="1">
            <a:schemeClr val="lt1"/>
          </a:fillRef>
          <a:effectRef idx="0">
            <a:schemeClr val="accent1"/>
          </a:effectRef>
          <a:fontRef idx="minor">
            <a:schemeClr val="dk1"/>
          </a:fontRef>
        </p:style>
        <p:txBody>
          <a:bodyPr lIns="108000" tIns="0" rIns="0" bIns="0" rtlCol="0" anchor="ctr"/>
          <a:lstStyle/>
          <a:p>
            <a:pPr algn="ctr" defTabSz="180000"/>
            <a:endParaRPr lang="en-US" sz="2000" i="1" spc="-80" smtClean="0">
              <a:solidFill>
                <a:schemeClr val="tx1"/>
              </a:solidFill>
              <a:latin typeface="Cambria Math" panose="02040503050406030204" pitchFamily="18"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4091701749"/>
              </p:ext>
            </p:extLst>
          </p:nvPr>
        </p:nvGraphicFramePr>
        <p:xfrm>
          <a:off x="5571241" y="3363995"/>
          <a:ext cx="6542201" cy="1280160"/>
        </p:xfrm>
        <a:graphic>
          <a:graphicData uri="http://schemas.openxmlformats.org/drawingml/2006/table">
            <a:tbl>
              <a:tblPr firstRow="1" bandRow="1">
                <a:tableStyleId>{F5AB1C69-6EDB-4FF4-983F-18BD219EF322}</a:tableStyleId>
              </a:tblPr>
              <a:tblGrid>
                <a:gridCol w="3062748"/>
                <a:gridCol w="2023563"/>
                <a:gridCol w="1455890"/>
              </a:tblGrid>
              <a:tr h="370840">
                <a:tc>
                  <a:txBody>
                    <a:bodyPr/>
                    <a:lstStyle/>
                    <a:p>
                      <a:r>
                        <a:rPr lang="de-DE" sz="2200" dirty="0" smtClean="0"/>
                        <a:t>Segment 1</a:t>
                      </a:r>
                      <a:endParaRPr lang="en-US" sz="2200" dirty="0"/>
                    </a:p>
                  </a:txBody>
                  <a:tcPr/>
                </a:tc>
                <a:tc>
                  <a:txBody>
                    <a:bodyPr/>
                    <a:lstStyle/>
                    <a:p>
                      <a:r>
                        <a:rPr lang="de-DE" sz="2200" dirty="0" smtClean="0"/>
                        <a:t>Segment 2</a:t>
                      </a:r>
                      <a:endParaRPr lang="en-US" sz="2200" dirty="0"/>
                    </a:p>
                  </a:txBody>
                  <a:tcPr/>
                </a:tc>
                <a:tc>
                  <a:txBody>
                    <a:bodyPr/>
                    <a:lstStyle/>
                    <a:p>
                      <a:r>
                        <a:rPr lang="de-DE" sz="2200" dirty="0" smtClean="0"/>
                        <a:t>Segment 3</a:t>
                      </a:r>
                      <a:endParaRPr lang="en-US" sz="2200" dirty="0"/>
                    </a:p>
                  </a:txBody>
                  <a:tcPr/>
                </a:tc>
              </a:tr>
              <a:tr h="370840">
                <a:tc>
                  <a:txBody>
                    <a:bodyPr/>
                    <a:lstStyle/>
                    <a:p>
                      <a:endParaRPr lang="en-US" sz="2200" baseline="0" dirty="0">
                        <a:solidFill>
                          <a:schemeClr val="accent5"/>
                        </a:solidFill>
                      </a:endParaRPr>
                    </a:p>
                  </a:txBody>
                  <a:tcPr/>
                </a:tc>
                <a:tc>
                  <a:txBody>
                    <a:bodyPr/>
                    <a:lstStyle/>
                    <a:p>
                      <a:endParaRPr lang="en-US" sz="2200" baseline="0" dirty="0">
                        <a:solidFill>
                          <a:srgbClr val="7030A0"/>
                        </a:solidFill>
                      </a:endParaRPr>
                    </a:p>
                  </a:txBody>
                  <a:tcPr/>
                </a:tc>
                <a:tc>
                  <a:txBody>
                    <a:bodyPr/>
                    <a:lstStyle/>
                    <a:p>
                      <a:endParaRPr lang="en-US" sz="2200" baseline="0" dirty="0">
                        <a:solidFill>
                          <a:schemeClr val="accent5"/>
                        </a:solidFill>
                      </a:endParaRPr>
                    </a:p>
                  </a:txBody>
                  <a:tcPr/>
                </a:tc>
              </a:tr>
              <a:tr h="370840">
                <a:tc>
                  <a:txBody>
                    <a:bodyPr/>
                    <a:lstStyle/>
                    <a:p>
                      <a:endParaRPr lang="en-US" sz="2200" baseline="0" dirty="0">
                        <a:solidFill>
                          <a:schemeClr val="accent5"/>
                        </a:solidFill>
                      </a:endParaRPr>
                    </a:p>
                  </a:txBody>
                  <a:tcPr/>
                </a:tc>
                <a:tc>
                  <a:txBody>
                    <a:bodyPr/>
                    <a:lstStyle/>
                    <a:p>
                      <a:endParaRPr lang="en-US" sz="2200" dirty="0"/>
                    </a:p>
                  </a:txBody>
                  <a:tcPr/>
                </a:tc>
                <a:tc>
                  <a:txBody>
                    <a:bodyPr/>
                    <a:lstStyle/>
                    <a:p>
                      <a:endParaRPr lang="en-US" sz="2200" dirty="0"/>
                    </a:p>
                  </a:txBody>
                  <a:tcPr/>
                </a:tc>
              </a:tr>
            </a:tbl>
          </a:graphicData>
        </a:graphic>
      </p:graphicFrame>
      <p:sp>
        <p:nvSpPr>
          <p:cNvPr id="21" name="TextBox 20"/>
          <p:cNvSpPr txBox="1"/>
          <p:nvPr/>
        </p:nvSpPr>
        <p:spPr>
          <a:xfrm>
            <a:off x="195475" y="6369868"/>
            <a:ext cx="6893481" cy="369332"/>
          </a:xfrm>
          <a:prstGeom prst="rect">
            <a:avLst/>
          </a:prstGeom>
          <a:noFill/>
        </p:spPr>
        <p:txBody>
          <a:bodyPr wrap="square" rtlCol="0" anchor="t">
            <a:spAutoFit/>
          </a:bodyPr>
          <a:lstStyle/>
          <a:p>
            <a:pPr defTabSz="180000">
              <a:spcBef>
                <a:spcPts val="300"/>
              </a:spcBef>
            </a:pPr>
            <a:r>
              <a:rPr lang="de-DE" dirty="0" smtClean="0">
                <a:solidFill>
                  <a:schemeClr val="bg1">
                    <a:lumMod val="95000"/>
                  </a:schemeClr>
                </a:solidFill>
              </a:rPr>
              <a:t>N</a:t>
            </a:r>
            <a:r>
              <a:rPr lang="de-DE" baseline="-25000" dirty="0" smtClean="0">
                <a:solidFill>
                  <a:schemeClr val="bg1">
                    <a:lumMod val="95000"/>
                  </a:schemeClr>
                </a:solidFill>
              </a:rPr>
              <a:t>n </a:t>
            </a:r>
            <a:r>
              <a:rPr lang="de-DE" dirty="0" smtClean="0">
                <a:solidFill>
                  <a:schemeClr val="bg1">
                    <a:lumMod val="95000"/>
                  </a:schemeClr>
                </a:solidFill>
              </a:rPr>
              <a:t>represents the address of the block and instructions of that block</a:t>
            </a:r>
            <a:endParaRPr lang="en-US" dirty="0" smtClean="0">
              <a:solidFill>
                <a:schemeClr val="bg1">
                  <a:lumMod val="95000"/>
                </a:schemeClr>
              </a:solidFill>
            </a:endParaRPr>
          </a:p>
        </p:txBody>
      </p:sp>
      <p:sp>
        <p:nvSpPr>
          <p:cNvPr id="33" name="TextBox 32"/>
          <p:cNvSpPr txBox="1"/>
          <p:nvPr/>
        </p:nvSpPr>
        <p:spPr>
          <a:xfrm>
            <a:off x="5666419" y="3785038"/>
            <a:ext cx="2926080" cy="430887"/>
          </a:xfrm>
          <a:prstGeom prst="rect">
            <a:avLst/>
          </a:prstGeom>
          <a:noFill/>
        </p:spPr>
        <p:txBody>
          <a:bodyPr wrap="square" rtlCol="0" anchor="t">
            <a:spAutoFit/>
          </a:bodyPr>
          <a:lstStyle/>
          <a:p>
            <a:pPr defTabSz="180000">
              <a:spcBef>
                <a:spcPts val="300"/>
              </a:spcBef>
            </a:pPr>
            <a:r>
              <a:rPr lang="de-DE" sz="2200" b="1" dirty="0">
                <a:solidFill>
                  <a:schemeClr val="accent5"/>
                </a:solidFill>
              </a:rPr>
              <a:t>H</a:t>
            </a:r>
            <a:r>
              <a:rPr lang="de-DE" sz="2200" b="1" baseline="-25000" dirty="0">
                <a:solidFill>
                  <a:schemeClr val="accent5"/>
                </a:solidFill>
              </a:rPr>
              <a:t>1</a:t>
            </a:r>
            <a:r>
              <a:rPr lang="de-DE" sz="2200" b="1" dirty="0">
                <a:solidFill>
                  <a:schemeClr val="accent5"/>
                </a:solidFill>
              </a:rPr>
              <a:t>= </a:t>
            </a:r>
            <a:r>
              <a:rPr lang="de-DE" sz="2200" b="1" dirty="0" smtClean="0">
                <a:solidFill>
                  <a:schemeClr val="accent5"/>
                </a:solidFill>
              </a:rPr>
              <a:t>H(N</a:t>
            </a:r>
            <a:r>
              <a:rPr lang="de-DE" sz="2200" b="1" baseline="-25000" dirty="0" smtClean="0">
                <a:solidFill>
                  <a:schemeClr val="accent5"/>
                </a:solidFill>
              </a:rPr>
              <a:t>1</a:t>
            </a:r>
            <a:r>
              <a:rPr lang="de-DE" sz="2200" b="1" dirty="0">
                <a:solidFill>
                  <a:schemeClr val="accent5"/>
                </a:solidFill>
              </a:rPr>
              <a:t>||N</a:t>
            </a:r>
            <a:r>
              <a:rPr lang="de-DE" sz="2200" b="1" baseline="-25000" dirty="0">
                <a:solidFill>
                  <a:schemeClr val="accent5"/>
                </a:solidFill>
              </a:rPr>
              <a:t>3</a:t>
            </a:r>
            <a:r>
              <a:rPr lang="de-DE" sz="2200" b="1" dirty="0">
                <a:solidFill>
                  <a:schemeClr val="accent5"/>
                </a:solidFill>
              </a:rPr>
              <a:t>||N</a:t>
            </a:r>
            <a:r>
              <a:rPr lang="de-DE" sz="2200" b="1" baseline="-25000" dirty="0">
                <a:solidFill>
                  <a:schemeClr val="accent5"/>
                </a:solidFill>
              </a:rPr>
              <a:t>7</a:t>
            </a:r>
            <a:r>
              <a:rPr lang="de-DE" sz="2200" b="1" dirty="0">
                <a:solidFill>
                  <a:schemeClr val="accent5"/>
                </a:solidFill>
              </a:rPr>
              <a:t>||N</a:t>
            </a:r>
            <a:r>
              <a:rPr lang="de-DE" sz="2200" b="1" baseline="-25000" dirty="0">
                <a:solidFill>
                  <a:schemeClr val="accent5"/>
                </a:solidFill>
              </a:rPr>
              <a:t>4</a:t>
            </a:r>
            <a:r>
              <a:rPr lang="de-DE" sz="2200" b="1" dirty="0" smtClean="0">
                <a:solidFill>
                  <a:schemeClr val="accent5"/>
                </a:solidFill>
              </a:rPr>
              <a:t>)</a:t>
            </a:r>
            <a:endParaRPr lang="en-US" sz="2200" b="1" dirty="0">
              <a:solidFill>
                <a:schemeClr val="accent5"/>
              </a:solidFill>
            </a:endParaRPr>
          </a:p>
        </p:txBody>
      </p:sp>
      <p:sp>
        <p:nvSpPr>
          <p:cNvPr id="34" name="Rectangle 33"/>
          <p:cNvSpPr/>
          <p:nvPr/>
        </p:nvSpPr>
        <p:spPr>
          <a:xfrm>
            <a:off x="5666419" y="4207995"/>
            <a:ext cx="1846980" cy="430887"/>
          </a:xfrm>
          <a:prstGeom prst="rect">
            <a:avLst/>
          </a:prstGeom>
        </p:spPr>
        <p:txBody>
          <a:bodyPr wrap="none">
            <a:spAutoFit/>
          </a:bodyPr>
          <a:lstStyle/>
          <a:p>
            <a:r>
              <a:rPr lang="de-DE" sz="2200" b="1" dirty="0">
                <a:solidFill>
                  <a:schemeClr val="accent5"/>
                </a:solidFill>
              </a:rPr>
              <a:t>H</a:t>
            </a:r>
            <a:r>
              <a:rPr lang="de-DE" sz="2200" b="1" baseline="-25000" dirty="0">
                <a:solidFill>
                  <a:schemeClr val="accent5"/>
                </a:solidFill>
              </a:rPr>
              <a:t>2</a:t>
            </a:r>
            <a:r>
              <a:rPr lang="de-DE" sz="2200" b="1" dirty="0">
                <a:solidFill>
                  <a:schemeClr val="accent5"/>
                </a:solidFill>
              </a:rPr>
              <a:t>= H(N</a:t>
            </a:r>
            <a:r>
              <a:rPr lang="de-DE" sz="2200" b="1" baseline="-25000" dirty="0">
                <a:solidFill>
                  <a:schemeClr val="accent5"/>
                </a:solidFill>
              </a:rPr>
              <a:t>1</a:t>
            </a:r>
            <a:r>
              <a:rPr lang="de-DE" sz="2200" b="1" dirty="0">
                <a:solidFill>
                  <a:schemeClr val="accent5"/>
                </a:solidFill>
              </a:rPr>
              <a:t>||N</a:t>
            </a:r>
            <a:r>
              <a:rPr lang="de-DE" sz="2200" b="1" baseline="-25000" dirty="0">
                <a:solidFill>
                  <a:schemeClr val="accent5"/>
                </a:solidFill>
              </a:rPr>
              <a:t>2</a:t>
            </a:r>
            <a:r>
              <a:rPr lang="de-DE" sz="2200" b="1" dirty="0">
                <a:solidFill>
                  <a:schemeClr val="accent5"/>
                </a:solidFill>
              </a:rPr>
              <a:t>)</a:t>
            </a:r>
            <a:endParaRPr lang="en-US" sz="2200" b="1" dirty="0">
              <a:solidFill>
                <a:schemeClr val="accent5"/>
              </a:solidFill>
            </a:endParaRPr>
          </a:p>
        </p:txBody>
      </p:sp>
      <p:sp>
        <p:nvSpPr>
          <p:cNvPr id="35" name="Rectangle 34"/>
          <p:cNvSpPr/>
          <p:nvPr/>
        </p:nvSpPr>
        <p:spPr>
          <a:xfrm>
            <a:off x="8691894" y="3815815"/>
            <a:ext cx="1911101" cy="430887"/>
          </a:xfrm>
          <a:prstGeom prst="rect">
            <a:avLst/>
          </a:prstGeom>
        </p:spPr>
        <p:txBody>
          <a:bodyPr wrap="none">
            <a:spAutoFit/>
          </a:bodyPr>
          <a:lstStyle/>
          <a:p>
            <a:r>
              <a:rPr lang="de-DE" sz="2200" b="1" dirty="0">
                <a:solidFill>
                  <a:srgbClr val="7030A0"/>
                </a:solidFill>
              </a:rPr>
              <a:t>H</a:t>
            </a:r>
            <a:r>
              <a:rPr lang="de-DE" sz="2200" b="1" baseline="-25000" dirty="0">
                <a:solidFill>
                  <a:srgbClr val="7030A0"/>
                </a:solidFill>
              </a:rPr>
              <a:t>3</a:t>
            </a:r>
            <a:r>
              <a:rPr lang="de-DE" sz="2200" b="1" dirty="0">
                <a:solidFill>
                  <a:srgbClr val="7030A0"/>
                </a:solidFill>
              </a:rPr>
              <a:t> = H(N</a:t>
            </a:r>
            <a:r>
              <a:rPr lang="de-DE" sz="2200" b="1" baseline="-25000" dirty="0">
                <a:solidFill>
                  <a:srgbClr val="7030A0"/>
                </a:solidFill>
              </a:rPr>
              <a:t>5</a:t>
            </a:r>
            <a:r>
              <a:rPr lang="de-DE" sz="2200" b="1" dirty="0">
                <a:solidFill>
                  <a:srgbClr val="7030A0"/>
                </a:solidFill>
              </a:rPr>
              <a:t>||N</a:t>
            </a:r>
            <a:r>
              <a:rPr lang="de-DE" sz="2200" b="1" baseline="-25000" dirty="0">
                <a:solidFill>
                  <a:srgbClr val="7030A0"/>
                </a:solidFill>
              </a:rPr>
              <a:t>6</a:t>
            </a:r>
            <a:r>
              <a:rPr lang="de-DE" sz="2200" b="1" dirty="0">
                <a:solidFill>
                  <a:srgbClr val="7030A0"/>
                </a:solidFill>
              </a:rPr>
              <a:t>)</a:t>
            </a:r>
            <a:endParaRPr lang="en-US" sz="2200" b="1" dirty="0">
              <a:solidFill>
                <a:srgbClr val="7030A0"/>
              </a:solidFill>
            </a:endParaRPr>
          </a:p>
        </p:txBody>
      </p:sp>
      <p:sp>
        <p:nvSpPr>
          <p:cNvPr id="36" name="Rectangle 35"/>
          <p:cNvSpPr/>
          <p:nvPr/>
        </p:nvSpPr>
        <p:spPr>
          <a:xfrm>
            <a:off x="10706845" y="3815815"/>
            <a:ext cx="1348446" cy="430887"/>
          </a:xfrm>
          <a:prstGeom prst="rect">
            <a:avLst/>
          </a:prstGeom>
        </p:spPr>
        <p:txBody>
          <a:bodyPr wrap="none">
            <a:spAutoFit/>
          </a:bodyPr>
          <a:lstStyle/>
          <a:p>
            <a:r>
              <a:rPr lang="de-DE" sz="2200" b="1" dirty="0">
                <a:solidFill>
                  <a:schemeClr val="accent5"/>
                </a:solidFill>
              </a:rPr>
              <a:t>H</a:t>
            </a:r>
            <a:r>
              <a:rPr lang="de-DE" sz="2200" b="1" baseline="-25000" dirty="0">
                <a:solidFill>
                  <a:schemeClr val="accent5"/>
                </a:solidFill>
              </a:rPr>
              <a:t>4</a:t>
            </a:r>
            <a:r>
              <a:rPr lang="de-DE" sz="2200" b="1" dirty="0">
                <a:solidFill>
                  <a:schemeClr val="accent5"/>
                </a:solidFill>
              </a:rPr>
              <a:t> = H(N</a:t>
            </a:r>
            <a:r>
              <a:rPr lang="de-DE" sz="2200" b="1" baseline="-25000" dirty="0">
                <a:solidFill>
                  <a:schemeClr val="accent5"/>
                </a:solidFill>
              </a:rPr>
              <a:t>4</a:t>
            </a:r>
            <a:r>
              <a:rPr lang="de-DE" sz="2200" b="1" dirty="0">
                <a:solidFill>
                  <a:schemeClr val="accent5"/>
                </a:solidFill>
              </a:rPr>
              <a:t>)</a:t>
            </a:r>
            <a:endParaRPr lang="en-US" sz="2200" b="1" dirty="0">
              <a:solidFill>
                <a:schemeClr val="accent5"/>
              </a:solidFill>
            </a:endParaRPr>
          </a:p>
        </p:txBody>
      </p:sp>
      <p:sp>
        <p:nvSpPr>
          <p:cNvPr id="22" name="Slide Number Placeholder 21"/>
          <p:cNvSpPr>
            <a:spLocks noGrp="1"/>
          </p:cNvSpPr>
          <p:nvPr>
            <p:ph type="sldNum" sz="quarter" idx="4"/>
          </p:nvPr>
        </p:nvSpPr>
        <p:spPr/>
        <p:txBody>
          <a:bodyPr/>
          <a:lstStyle/>
          <a:p>
            <a:fld id="{B4C71E88-0A44-4F17-829B-07B79A5A6163}" type="slidenum">
              <a:rPr lang="en-US" smtClean="0">
                <a:solidFill>
                  <a:prstClr val="white"/>
                </a:solidFill>
              </a:rPr>
              <a:pPr/>
              <a:t>14</a:t>
            </a:fld>
            <a:endParaRPr lang="en-US" dirty="0">
              <a:solidFill>
                <a:prstClr val="white"/>
              </a:solidFill>
            </a:endParaRPr>
          </a:p>
        </p:txBody>
      </p:sp>
    </p:spTree>
    <p:extLst>
      <p:ext uri="{BB962C8B-B14F-4D97-AF65-F5344CB8AC3E}">
        <p14:creationId xmlns:p14="http://schemas.microsoft.com/office/powerpoint/2010/main" val="51823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9" grpId="0" animBg="1"/>
      <p:bldP spid="25" grpId="0" animBg="1"/>
      <p:bldP spid="28" grpId="0" animBg="1"/>
      <p:bldP spid="33" grpId="0"/>
      <p:bldP spid="34" grpId="0"/>
      <p:bldP spid="35"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ight Arrow 32"/>
          <p:cNvSpPr/>
          <p:nvPr/>
        </p:nvSpPr>
        <p:spPr>
          <a:xfrm>
            <a:off x="3444239" y="2859578"/>
            <a:ext cx="1072342" cy="447004"/>
          </a:xfrm>
          <a:prstGeom prst="rightArrow">
            <a:avLst/>
          </a:prstGeom>
          <a:ln/>
        </p:spPr>
        <p:style>
          <a:lnRef idx="2">
            <a:schemeClr val="accent1"/>
          </a:lnRef>
          <a:fillRef idx="1">
            <a:schemeClr val="lt1"/>
          </a:fillRef>
          <a:effectRef idx="0">
            <a:schemeClr val="accent1"/>
          </a:effectRef>
          <a:fontRef idx="minor">
            <a:schemeClr val="dk1"/>
          </a:fontRef>
        </p:style>
        <p:txBody>
          <a:bodyPr lIns="108000" tIns="0" rIns="0" bIns="0" rtlCol="0" anchor="ctr"/>
          <a:lstStyle/>
          <a:p>
            <a:pPr algn="ctr" defTabSz="180000"/>
            <a:endParaRPr lang="en-US" sz="2000" i="1" spc="-80" smtClean="0">
              <a:solidFill>
                <a:schemeClr val="tx1"/>
              </a:solidFill>
              <a:latin typeface="Cambria Math" panose="02040503050406030204" pitchFamily="18" charset="0"/>
            </a:endParaRPr>
          </a:p>
        </p:txBody>
      </p:sp>
      <p:sp>
        <p:nvSpPr>
          <p:cNvPr id="3" name="Rectangle 2"/>
          <p:cNvSpPr/>
          <p:nvPr/>
        </p:nvSpPr>
        <p:spPr>
          <a:xfrm>
            <a:off x="7760671" y="1665465"/>
            <a:ext cx="487634" cy="461665"/>
          </a:xfrm>
          <a:prstGeom prst="rect">
            <a:avLst/>
          </a:prstGeom>
        </p:spPr>
        <p:txBody>
          <a:bodyPr wrap="none">
            <a:spAutoFit/>
          </a:bodyPr>
          <a:lstStyle/>
          <a:p>
            <a:pPr defTabSz="180000">
              <a:spcBef>
                <a:spcPts val="300"/>
              </a:spcBef>
            </a:pPr>
            <a:r>
              <a:rPr lang="de-DE" sz="2400" b="1" dirty="0">
                <a:solidFill>
                  <a:schemeClr val="bg1">
                    <a:lumMod val="95000"/>
                  </a:schemeClr>
                </a:solidFill>
              </a:rPr>
              <a:t>N</a:t>
            </a:r>
            <a:r>
              <a:rPr lang="de-DE" sz="2400" b="1" baseline="-25000" dirty="0">
                <a:solidFill>
                  <a:schemeClr val="bg1">
                    <a:lumMod val="95000"/>
                  </a:schemeClr>
                </a:solidFill>
              </a:rPr>
              <a:t>1</a:t>
            </a:r>
            <a:endParaRPr lang="en-US" sz="2400" b="1" baseline="-25000" dirty="0">
              <a:solidFill>
                <a:schemeClr val="bg1">
                  <a:lumMod val="95000"/>
                </a:schemeClr>
              </a:solidFill>
            </a:endParaRPr>
          </a:p>
        </p:txBody>
      </p:sp>
      <p:sp>
        <p:nvSpPr>
          <p:cNvPr id="2" name="Title 1"/>
          <p:cNvSpPr>
            <a:spLocks noGrp="1"/>
          </p:cNvSpPr>
          <p:nvPr>
            <p:ph type="title"/>
          </p:nvPr>
        </p:nvSpPr>
        <p:spPr/>
        <p:txBody>
          <a:bodyPr/>
          <a:lstStyle/>
          <a:p>
            <a:r>
              <a:rPr lang="de-DE" dirty="0" smtClean="0"/>
              <a:t>Example: Online Phase </a:t>
            </a:r>
            <a:endParaRPr lang="en-US" dirty="0"/>
          </a:p>
        </p:txBody>
      </p:sp>
      <p:sp>
        <p:nvSpPr>
          <p:cNvPr id="27" name="TextBox 26"/>
          <p:cNvSpPr txBox="1"/>
          <p:nvPr/>
        </p:nvSpPr>
        <p:spPr>
          <a:xfrm>
            <a:off x="195476" y="6369868"/>
            <a:ext cx="5876140" cy="338554"/>
          </a:xfrm>
          <a:prstGeom prst="rect">
            <a:avLst/>
          </a:prstGeom>
          <a:noFill/>
        </p:spPr>
        <p:txBody>
          <a:bodyPr wrap="square" rtlCol="0" anchor="t">
            <a:spAutoFit/>
          </a:bodyPr>
          <a:lstStyle/>
          <a:p>
            <a:pPr defTabSz="180000">
              <a:spcBef>
                <a:spcPts val="300"/>
              </a:spcBef>
            </a:pPr>
            <a:r>
              <a:rPr lang="de-DE" sz="1600" dirty="0" smtClean="0">
                <a:solidFill>
                  <a:schemeClr val="bg1">
                    <a:lumMod val="95000"/>
                  </a:schemeClr>
                </a:solidFill>
              </a:rPr>
              <a:t>N</a:t>
            </a:r>
            <a:r>
              <a:rPr lang="de-DE" sz="1600" baseline="-25000" dirty="0" smtClean="0">
                <a:solidFill>
                  <a:schemeClr val="bg1">
                    <a:lumMod val="95000"/>
                  </a:schemeClr>
                </a:solidFill>
              </a:rPr>
              <a:t>n </a:t>
            </a:r>
            <a:r>
              <a:rPr lang="de-DE" sz="1600" dirty="0" smtClean="0">
                <a:solidFill>
                  <a:schemeClr val="bg1">
                    <a:lumMod val="95000"/>
                  </a:schemeClr>
                </a:solidFill>
              </a:rPr>
              <a:t>represents the address of the block and instructions of that block</a:t>
            </a:r>
            <a:endParaRPr lang="en-US" sz="1600" dirty="0" smtClean="0">
              <a:solidFill>
                <a:schemeClr val="bg1">
                  <a:lumMod val="95000"/>
                </a:schemeClr>
              </a:solidFill>
            </a:endParaRPr>
          </a:p>
        </p:txBody>
      </p:sp>
      <p:sp>
        <p:nvSpPr>
          <p:cNvPr id="28" name="Rounded Rectangle 27"/>
          <p:cNvSpPr/>
          <p:nvPr/>
        </p:nvSpPr>
        <p:spPr>
          <a:xfrm>
            <a:off x="8575199" y="1741551"/>
            <a:ext cx="2102289" cy="750911"/>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smtClean="0">
                <a:solidFill>
                  <a:schemeClr val="bg1"/>
                </a:solidFill>
              </a:rPr>
              <a:t>Hash</a:t>
            </a:r>
            <a:endParaRPr lang="en-US" sz="2400" b="1" dirty="0">
              <a:solidFill>
                <a:schemeClr val="bg1"/>
              </a:solidFill>
            </a:endParaRPr>
          </a:p>
        </p:txBody>
      </p:sp>
      <p:sp>
        <p:nvSpPr>
          <p:cNvPr id="29" name="Rounded Rectangle 28"/>
          <p:cNvSpPr/>
          <p:nvPr/>
        </p:nvSpPr>
        <p:spPr>
          <a:xfrm>
            <a:off x="4783115" y="1594445"/>
            <a:ext cx="2087152" cy="1045122"/>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a:solidFill>
                  <a:schemeClr val="bg1"/>
                </a:solidFill>
              </a:rPr>
              <a:t>Instruction</a:t>
            </a:r>
          </a:p>
          <a:p>
            <a:pPr algn="ctr"/>
            <a:r>
              <a:rPr lang="de-DE" sz="2400" b="1" dirty="0">
                <a:solidFill>
                  <a:schemeClr val="bg1"/>
                </a:solidFill>
              </a:rPr>
              <a:t>f</a:t>
            </a:r>
            <a:r>
              <a:rPr lang="de-DE" sz="2400" b="1" dirty="0" smtClean="0">
                <a:solidFill>
                  <a:schemeClr val="bg1"/>
                </a:solidFill>
              </a:rPr>
              <a:t>ilter</a:t>
            </a:r>
            <a:endParaRPr lang="en-US" sz="2400" b="1" dirty="0">
              <a:solidFill>
                <a:schemeClr val="bg1"/>
              </a:solidFill>
            </a:endParaRPr>
          </a:p>
        </p:txBody>
      </p:sp>
      <p:cxnSp>
        <p:nvCxnSpPr>
          <p:cNvPr id="32" name="Straight Arrow Connector 31"/>
          <p:cNvCxnSpPr>
            <a:stCxn id="29" idx="3"/>
            <a:endCxn id="28" idx="1"/>
          </p:cNvCxnSpPr>
          <p:nvPr/>
        </p:nvCxnSpPr>
        <p:spPr>
          <a:xfrm>
            <a:off x="6870267" y="2117006"/>
            <a:ext cx="1704932" cy="1"/>
          </a:xfrm>
          <a:prstGeom prst="straightConnector1">
            <a:avLst/>
          </a:prstGeom>
          <a:ln w="38100">
            <a:solidFill>
              <a:schemeClr val="bg2">
                <a:lumMod val="90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703807" y="4173182"/>
            <a:ext cx="1845071" cy="76720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a:solidFill>
                  <a:schemeClr val="bg1"/>
                </a:solidFill>
              </a:rPr>
              <a:t>Hash </a:t>
            </a:r>
            <a:r>
              <a:rPr lang="de-DE" sz="2400" b="1" dirty="0" smtClean="0">
                <a:solidFill>
                  <a:schemeClr val="bg1"/>
                </a:solidFill>
              </a:rPr>
              <a:t>memory</a:t>
            </a:r>
            <a:endParaRPr lang="en-US" sz="2400" b="1" dirty="0">
              <a:solidFill>
                <a:schemeClr val="bg1"/>
              </a:solidFill>
            </a:endParaRPr>
          </a:p>
        </p:txBody>
      </p:sp>
      <p:cxnSp>
        <p:nvCxnSpPr>
          <p:cNvPr id="41" name="Straight Arrow Connector 40"/>
          <p:cNvCxnSpPr>
            <a:stCxn id="34" idx="0"/>
            <a:endCxn id="28" idx="2"/>
          </p:cNvCxnSpPr>
          <p:nvPr/>
        </p:nvCxnSpPr>
        <p:spPr>
          <a:xfrm flipV="1">
            <a:off x="9626343" y="2492462"/>
            <a:ext cx="1" cy="1680720"/>
          </a:xfrm>
          <a:prstGeom prst="straightConnector1">
            <a:avLst/>
          </a:prstGeom>
          <a:ln w="38100">
            <a:solidFill>
              <a:schemeClr val="bg2">
                <a:lumMod val="90000"/>
              </a:schemeClr>
            </a:solidFill>
            <a:headEnd type="arrow" w="med" len="med"/>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825423" y="3259106"/>
            <a:ext cx="548640" cy="461665"/>
          </a:xfrm>
          <a:prstGeom prst="rect">
            <a:avLst/>
          </a:prstGeom>
          <a:noFill/>
        </p:spPr>
        <p:txBody>
          <a:bodyPr wrap="square" rtlCol="0" anchor="t">
            <a:spAutoFit/>
          </a:bodyPr>
          <a:lstStyle/>
          <a:p>
            <a:pPr defTabSz="180000">
              <a:spcBef>
                <a:spcPts val="300"/>
              </a:spcBef>
            </a:pPr>
            <a:r>
              <a:rPr lang="de-DE" sz="2400" b="1" dirty="0" smtClean="0">
                <a:solidFill>
                  <a:schemeClr val="bg1">
                    <a:lumMod val="95000"/>
                  </a:schemeClr>
                </a:solidFill>
              </a:rPr>
              <a:t>H</a:t>
            </a:r>
            <a:r>
              <a:rPr lang="de-DE" sz="2400" b="1" baseline="-25000" dirty="0" smtClean="0">
                <a:solidFill>
                  <a:schemeClr val="bg1">
                    <a:lumMod val="95000"/>
                  </a:schemeClr>
                </a:solidFill>
              </a:rPr>
              <a:t>1</a:t>
            </a:r>
            <a:endParaRPr lang="en-US" sz="2400" b="1" baseline="-25000" dirty="0" smtClean="0">
              <a:solidFill>
                <a:schemeClr val="bg1">
                  <a:lumMod val="95000"/>
                </a:schemeClr>
              </a:solidFill>
            </a:endParaRPr>
          </a:p>
        </p:txBody>
      </p:sp>
      <p:sp>
        <p:nvSpPr>
          <p:cNvPr id="49" name="TextBox 48"/>
          <p:cNvSpPr txBox="1"/>
          <p:nvPr/>
        </p:nvSpPr>
        <p:spPr>
          <a:xfrm>
            <a:off x="7232376" y="1665465"/>
            <a:ext cx="548640" cy="461665"/>
          </a:xfrm>
          <a:prstGeom prst="rect">
            <a:avLst/>
          </a:prstGeom>
          <a:noFill/>
        </p:spPr>
        <p:txBody>
          <a:bodyPr wrap="square" rtlCol="0" anchor="t">
            <a:spAutoFit/>
          </a:bodyPr>
          <a:lstStyle/>
          <a:p>
            <a:pPr defTabSz="180000">
              <a:spcBef>
                <a:spcPts val="300"/>
              </a:spcBef>
            </a:pPr>
            <a:r>
              <a:rPr lang="de-DE" sz="2400" b="1" dirty="0" smtClean="0">
                <a:solidFill>
                  <a:schemeClr val="bg1">
                    <a:lumMod val="95000"/>
                  </a:schemeClr>
                </a:solidFill>
              </a:rPr>
              <a:t>N</a:t>
            </a:r>
            <a:r>
              <a:rPr lang="de-DE" sz="2400" b="1" baseline="-25000" dirty="0" smtClean="0">
                <a:solidFill>
                  <a:schemeClr val="bg1">
                    <a:lumMod val="95000"/>
                  </a:schemeClr>
                </a:solidFill>
              </a:rPr>
              <a:t>2</a:t>
            </a:r>
            <a:endParaRPr lang="en-US" sz="2400" b="1" baseline="-25000" dirty="0" smtClean="0">
              <a:solidFill>
                <a:schemeClr val="bg1">
                  <a:lumMod val="95000"/>
                </a:schemeClr>
              </a:solidFill>
            </a:endParaRPr>
          </a:p>
        </p:txBody>
      </p:sp>
      <p:sp>
        <p:nvSpPr>
          <p:cNvPr id="42" name="Oval 41"/>
          <p:cNvSpPr/>
          <p:nvPr/>
        </p:nvSpPr>
        <p:spPr>
          <a:xfrm>
            <a:off x="1732318" y="1255571"/>
            <a:ext cx="640080" cy="640080"/>
          </a:xfrm>
          <a:prstGeom prst="ellipse">
            <a:avLst/>
          </a:prstGeom>
          <a:ln/>
        </p:spPr>
        <p:style>
          <a:lnRef idx="2">
            <a:schemeClr val="accent5"/>
          </a:lnRef>
          <a:fillRef idx="1">
            <a:schemeClr val="lt1"/>
          </a:fillRef>
          <a:effectRef idx="0">
            <a:schemeClr val="accent5"/>
          </a:effectRef>
          <a:fontRef idx="minor">
            <a:schemeClr val="dk1"/>
          </a:fontRef>
        </p:style>
        <p:txBody>
          <a:bodyPr lIns="0" rIns="0" bIns="91440" rtlCol="0" anchor="ctr"/>
          <a:lstStyle/>
          <a:p>
            <a:pPr algn="ctr"/>
            <a:r>
              <a:rPr lang="de-DE" sz="2800" i="1" dirty="0">
                <a:solidFill>
                  <a:schemeClr val="tx1"/>
                </a:solidFill>
              </a:rPr>
              <a:t>N</a:t>
            </a:r>
            <a:r>
              <a:rPr lang="de-DE" sz="2800" baseline="-25000" dirty="0">
                <a:solidFill>
                  <a:schemeClr val="tx1"/>
                </a:solidFill>
                <a:cs typeface="Arial" panose="020B0604020202020204" pitchFamily="34" charset="0"/>
              </a:rPr>
              <a:t>1</a:t>
            </a:r>
            <a:endParaRPr lang="en-US" sz="2800" baseline="-25000" dirty="0">
              <a:solidFill>
                <a:schemeClr val="tx1"/>
              </a:solidFill>
              <a:cs typeface="Arial" panose="020B0604020202020204" pitchFamily="34" charset="0"/>
            </a:endParaRPr>
          </a:p>
        </p:txBody>
      </p:sp>
      <p:sp>
        <p:nvSpPr>
          <p:cNvPr id="43" name="Oval 42"/>
          <p:cNvSpPr/>
          <p:nvPr/>
        </p:nvSpPr>
        <p:spPr>
          <a:xfrm>
            <a:off x="1060166" y="1883607"/>
            <a:ext cx="640080" cy="640080"/>
          </a:xfrm>
          <a:prstGeom prst="ellipse">
            <a:avLst/>
          </a:prstGeom>
          <a:ln/>
        </p:spPr>
        <p:style>
          <a:lnRef idx="2">
            <a:schemeClr val="accent5"/>
          </a:lnRef>
          <a:fillRef idx="1">
            <a:schemeClr val="lt1"/>
          </a:fillRef>
          <a:effectRef idx="0">
            <a:schemeClr val="accent5"/>
          </a:effectRef>
          <a:fontRef idx="minor">
            <a:schemeClr val="dk1"/>
          </a:fontRef>
        </p:style>
        <p:txBody>
          <a:bodyPr lIns="0" rIns="0" bIns="91440" rtlCol="0" anchor="ctr"/>
          <a:lstStyle/>
          <a:p>
            <a:pPr algn="ctr"/>
            <a:r>
              <a:rPr lang="de-DE" sz="2800" i="1" dirty="0">
                <a:solidFill>
                  <a:schemeClr val="tx1"/>
                </a:solidFill>
                <a:cs typeface="Arial" panose="020B0604020202020204" pitchFamily="34" charset="0"/>
              </a:rPr>
              <a:t>N</a:t>
            </a:r>
            <a:r>
              <a:rPr lang="de-DE" sz="2800" baseline="-25000" dirty="0">
                <a:solidFill>
                  <a:schemeClr val="tx1"/>
                </a:solidFill>
                <a:cs typeface="Arial" panose="020B0604020202020204" pitchFamily="34" charset="0"/>
              </a:rPr>
              <a:t>2</a:t>
            </a:r>
            <a:endParaRPr lang="en-US" sz="2800" baseline="-25000" dirty="0">
              <a:solidFill>
                <a:schemeClr val="tx1"/>
              </a:solidFill>
              <a:cs typeface="Arial" panose="020B0604020202020204" pitchFamily="34" charset="0"/>
            </a:endParaRPr>
          </a:p>
        </p:txBody>
      </p:sp>
      <p:sp>
        <p:nvSpPr>
          <p:cNvPr id="44" name="Oval 43"/>
          <p:cNvSpPr/>
          <p:nvPr/>
        </p:nvSpPr>
        <p:spPr>
          <a:xfrm>
            <a:off x="2404469" y="1883607"/>
            <a:ext cx="640080" cy="640080"/>
          </a:xfrm>
          <a:prstGeom prst="ellipse">
            <a:avLst/>
          </a:prstGeom>
          <a:ln/>
        </p:spPr>
        <p:style>
          <a:lnRef idx="2">
            <a:schemeClr val="accent5"/>
          </a:lnRef>
          <a:fillRef idx="1">
            <a:schemeClr val="lt1"/>
          </a:fillRef>
          <a:effectRef idx="0">
            <a:schemeClr val="accent5"/>
          </a:effectRef>
          <a:fontRef idx="minor">
            <a:schemeClr val="dk1"/>
          </a:fontRef>
        </p:style>
        <p:txBody>
          <a:bodyPr lIns="0" rIns="0" bIns="91440" rtlCol="0" anchor="ctr"/>
          <a:lstStyle/>
          <a:p>
            <a:pPr algn="ctr"/>
            <a:r>
              <a:rPr lang="de-DE" sz="2800" i="1" dirty="0">
                <a:solidFill>
                  <a:schemeClr val="tx1"/>
                </a:solidFill>
              </a:rPr>
              <a:t>N</a:t>
            </a:r>
            <a:r>
              <a:rPr lang="de-DE" sz="2800" baseline="-25000" dirty="0">
                <a:solidFill>
                  <a:schemeClr val="tx1"/>
                </a:solidFill>
                <a:cs typeface="Arial" panose="020B0604020202020204" pitchFamily="34" charset="0"/>
              </a:rPr>
              <a:t>3</a:t>
            </a:r>
            <a:endParaRPr lang="en-US" sz="2800" baseline="-25000" dirty="0">
              <a:solidFill>
                <a:schemeClr val="tx1"/>
              </a:solidFill>
              <a:cs typeface="Arial" panose="020B0604020202020204" pitchFamily="34" charset="0"/>
            </a:endParaRPr>
          </a:p>
        </p:txBody>
      </p:sp>
      <p:sp>
        <p:nvSpPr>
          <p:cNvPr id="45" name="Oval 44"/>
          <p:cNvSpPr/>
          <p:nvPr/>
        </p:nvSpPr>
        <p:spPr>
          <a:xfrm>
            <a:off x="1060166" y="2780605"/>
            <a:ext cx="640080" cy="640080"/>
          </a:xfrm>
          <a:prstGeom prst="ellipse">
            <a:avLst/>
          </a:prstGeom>
          <a:ln>
            <a:solidFill>
              <a:srgbClr val="7030A0"/>
            </a:solidFill>
          </a:ln>
        </p:spPr>
        <p:style>
          <a:lnRef idx="2">
            <a:schemeClr val="accent5"/>
          </a:lnRef>
          <a:fillRef idx="1">
            <a:schemeClr val="lt1"/>
          </a:fillRef>
          <a:effectRef idx="0">
            <a:schemeClr val="accent5"/>
          </a:effectRef>
          <a:fontRef idx="minor">
            <a:schemeClr val="dk1"/>
          </a:fontRef>
        </p:style>
        <p:txBody>
          <a:bodyPr lIns="0" rIns="0" bIns="91440" rtlCol="0" anchor="ctr"/>
          <a:lstStyle/>
          <a:p>
            <a:pPr algn="ctr"/>
            <a:r>
              <a:rPr lang="de-DE" sz="2800" i="1" dirty="0">
                <a:solidFill>
                  <a:schemeClr val="tx1"/>
                </a:solidFill>
              </a:rPr>
              <a:t>N</a:t>
            </a:r>
            <a:r>
              <a:rPr lang="de-DE" sz="2800" baseline="-25000" dirty="0">
                <a:solidFill>
                  <a:schemeClr val="tx1"/>
                </a:solidFill>
                <a:cs typeface="Arial" panose="020B0604020202020204" pitchFamily="34" charset="0"/>
              </a:rPr>
              <a:t>5</a:t>
            </a:r>
            <a:endParaRPr lang="en-US" sz="2800" baseline="-25000" dirty="0">
              <a:solidFill>
                <a:schemeClr val="tx1"/>
              </a:solidFill>
              <a:cs typeface="Arial" panose="020B0604020202020204" pitchFamily="34" charset="0"/>
            </a:endParaRPr>
          </a:p>
        </p:txBody>
      </p:sp>
      <p:sp>
        <p:nvSpPr>
          <p:cNvPr id="46" name="Oval 45"/>
          <p:cNvSpPr/>
          <p:nvPr/>
        </p:nvSpPr>
        <p:spPr>
          <a:xfrm>
            <a:off x="2404469" y="2953089"/>
            <a:ext cx="640080" cy="640080"/>
          </a:xfrm>
          <a:prstGeom prst="ellipse">
            <a:avLst/>
          </a:prstGeom>
          <a:ln/>
        </p:spPr>
        <p:style>
          <a:lnRef idx="2">
            <a:schemeClr val="accent5"/>
          </a:lnRef>
          <a:fillRef idx="1">
            <a:schemeClr val="lt1"/>
          </a:fillRef>
          <a:effectRef idx="0">
            <a:schemeClr val="accent5"/>
          </a:effectRef>
          <a:fontRef idx="minor">
            <a:schemeClr val="dk1"/>
          </a:fontRef>
        </p:style>
        <p:txBody>
          <a:bodyPr lIns="0" rIns="0" bIns="91440" rtlCol="0" anchor="ctr"/>
          <a:lstStyle/>
          <a:p>
            <a:pPr algn="ctr"/>
            <a:r>
              <a:rPr lang="de-DE" sz="2800" i="1" dirty="0">
                <a:solidFill>
                  <a:schemeClr val="tx1"/>
                </a:solidFill>
              </a:rPr>
              <a:t>N</a:t>
            </a:r>
            <a:r>
              <a:rPr lang="de-DE" sz="2800" baseline="-25000" dirty="0">
                <a:solidFill>
                  <a:schemeClr val="tx1"/>
                </a:solidFill>
                <a:cs typeface="Arial" panose="020B0604020202020204" pitchFamily="34" charset="0"/>
              </a:rPr>
              <a:t>7</a:t>
            </a:r>
            <a:endParaRPr lang="en-US" sz="2800" baseline="-25000" dirty="0">
              <a:solidFill>
                <a:schemeClr val="tx1"/>
              </a:solidFill>
              <a:cs typeface="Arial" panose="020B0604020202020204" pitchFamily="34" charset="0"/>
            </a:endParaRPr>
          </a:p>
        </p:txBody>
      </p:sp>
      <p:cxnSp>
        <p:nvCxnSpPr>
          <p:cNvPr id="50" name="Straight Arrow Connector 49"/>
          <p:cNvCxnSpPr>
            <a:stCxn id="45" idx="4"/>
            <a:endCxn id="53" idx="0"/>
          </p:cNvCxnSpPr>
          <p:nvPr/>
        </p:nvCxnSpPr>
        <p:spPr>
          <a:xfrm>
            <a:off x="1380206" y="3420685"/>
            <a:ext cx="0" cy="284351"/>
          </a:xfrm>
          <a:prstGeom prst="straightConnector1">
            <a:avLst/>
          </a:prstGeom>
          <a:ln>
            <a:solidFill>
              <a:schemeClr val="bg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51" name="Straight Arrow Connector 50"/>
          <p:cNvCxnSpPr>
            <a:stCxn id="42" idx="5"/>
            <a:endCxn id="44" idx="1"/>
          </p:cNvCxnSpPr>
          <p:nvPr/>
        </p:nvCxnSpPr>
        <p:spPr>
          <a:xfrm>
            <a:off x="2278660" y="1801913"/>
            <a:ext cx="219547" cy="175432"/>
          </a:xfrm>
          <a:prstGeom prst="straightConnector1">
            <a:avLst/>
          </a:prstGeom>
          <a:ln>
            <a:solidFill>
              <a:schemeClr val="bg1"/>
            </a:solidFill>
            <a:headEnd type="none" w="med" len="med"/>
            <a:tailEnd type="triangle"/>
          </a:ln>
        </p:spPr>
        <p:style>
          <a:lnRef idx="3">
            <a:schemeClr val="accent3"/>
          </a:lnRef>
          <a:fillRef idx="0">
            <a:schemeClr val="accent3"/>
          </a:fillRef>
          <a:effectRef idx="2">
            <a:schemeClr val="accent3"/>
          </a:effectRef>
          <a:fontRef idx="minor">
            <a:schemeClr val="tx1"/>
          </a:fontRef>
        </p:style>
      </p:cxnSp>
      <p:sp>
        <p:nvSpPr>
          <p:cNvPr id="52" name="Oval 51"/>
          <p:cNvSpPr/>
          <p:nvPr/>
        </p:nvSpPr>
        <p:spPr>
          <a:xfrm>
            <a:off x="1711885" y="4525893"/>
            <a:ext cx="640080" cy="640080"/>
          </a:xfrm>
          <a:prstGeom prst="ellipse">
            <a:avLst/>
          </a:prstGeom>
          <a:ln/>
        </p:spPr>
        <p:style>
          <a:lnRef idx="2">
            <a:schemeClr val="accent5"/>
          </a:lnRef>
          <a:fillRef idx="1">
            <a:schemeClr val="lt1"/>
          </a:fillRef>
          <a:effectRef idx="0">
            <a:schemeClr val="accent5"/>
          </a:effectRef>
          <a:fontRef idx="minor">
            <a:schemeClr val="dk1"/>
          </a:fontRef>
        </p:style>
        <p:txBody>
          <a:bodyPr lIns="0" rIns="0" bIns="91440" rtlCol="0" anchor="ctr"/>
          <a:lstStyle/>
          <a:p>
            <a:pPr algn="ctr"/>
            <a:r>
              <a:rPr lang="de-DE" sz="2800" i="1" dirty="0">
                <a:solidFill>
                  <a:schemeClr val="tx1"/>
                </a:solidFill>
              </a:rPr>
              <a:t>N</a:t>
            </a:r>
            <a:r>
              <a:rPr lang="de-DE" sz="2800" baseline="-25000" dirty="0">
                <a:solidFill>
                  <a:schemeClr val="tx1"/>
                </a:solidFill>
                <a:cs typeface="Arial" panose="020B0604020202020204" pitchFamily="34" charset="0"/>
              </a:rPr>
              <a:t>4</a:t>
            </a:r>
            <a:endParaRPr lang="en-US" sz="2800" baseline="-25000" dirty="0">
              <a:solidFill>
                <a:schemeClr val="tx1"/>
              </a:solidFill>
              <a:cs typeface="Arial" panose="020B0604020202020204" pitchFamily="34" charset="0"/>
            </a:endParaRPr>
          </a:p>
        </p:txBody>
      </p:sp>
      <p:sp>
        <p:nvSpPr>
          <p:cNvPr id="53" name="Oval 52"/>
          <p:cNvSpPr/>
          <p:nvPr/>
        </p:nvSpPr>
        <p:spPr>
          <a:xfrm>
            <a:off x="1060166" y="3705036"/>
            <a:ext cx="640080" cy="640080"/>
          </a:xfrm>
          <a:prstGeom prst="ellipse">
            <a:avLst/>
          </a:prstGeom>
          <a:ln>
            <a:solidFill>
              <a:srgbClr val="7030A0"/>
            </a:solidFill>
          </a:ln>
        </p:spPr>
        <p:style>
          <a:lnRef idx="2">
            <a:schemeClr val="accent5"/>
          </a:lnRef>
          <a:fillRef idx="1">
            <a:schemeClr val="lt1"/>
          </a:fillRef>
          <a:effectRef idx="0">
            <a:schemeClr val="accent5"/>
          </a:effectRef>
          <a:fontRef idx="minor">
            <a:schemeClr val="dk1"/>
          </a:fontRef>
        </p:style>
        <p:txBody>
          <a:bodyPr lIns="0" rIns="0" bIns="91440" rtlCol="0" anchor="ctr"/>
          <a:lstStyle/>
          <a:p>
            <a:pPr algn="ctr"/>
            <a:r>
              <a:rPr lang="de-DE" sz="2800" i="1" dirty="0">
                <a:solidFill>
                  <a:schemeClr val="tx1"/>
                </a:solidFill>
              </a:rPr>
              <a:t>N</a:t>
            </a:r>
            <a:r>
              <a:rPr lang="de-DE" sz="2800" baseline="-25000" dirty="0">
                <a:solidFill>
                  <a:schemeClr val="tx1"/>
                </a:solidFill>
                <a:cs typeface="Arial" panose="020B0604020202020204" pitchFamily="34" charset="0"/>
              </a:rPr>
              <a:t>6</a:t>
            </a:r>
            <a:endParaRPr lang="en-US" sz="2800" baseline="-25000" dirty="0">
              <a:solidFill>
                <a:schemeClr val="tx1"/>
              </a:solidFill>
              <a:cs typeface="Arial" panose="020B0604020202020204" pitchFamily="34" charset="0"/>
            </a:endParaRPr>
          </a:p>
        </p:txBody>
      </p:sp>
      <p:cxnSp>
        <p:nvCxnSpPr>
          <p:cNvPr id="54" name="Curved Connector 53"/>
          <p:cNvCxnSpPr>
            <a:stCxn id="53" idx="2"/>
            <a:endCxn id="45" idx="2"/>
          </p:cNvCxnSpPr>
          <p:nvPr/>
        </p:nvCxnSpPr>
        <p:spPr>
          <a:xfrm rot="10800000">
            <a:off x="1060166" y="3100646"/>
            <a:ext cx="12700" cy="924431"/>
          </a:xfrm>
          <a:prstGeom prst="curvedConnector3">
            <a:avLst>
              <a:gd name="adj1" fmla="val 1800000"/>
            </a:avLst>
          </a:prstGeom>
          <a:ln>
            <a:solidFill>
              <a:schemeClr val="bg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55" name="Straight Arrow Connector 54"/>
          <p:cNvCxnSpPr>
            <a:stCxn id="53" idx="4"/>
            <a:endCxn id="52" idx="1"/>
          </p:cNvCxnSpPr>
          <p:nvPr/>
        </p:nvCxnSpPr>
        <p:spPr>
          <a:xfrm>
            <a:off x="1380206" y="4345116"/>
            <a:ext cx="425417" cy="274515"/>
          </a:xfrm>
          <a:prstGeom prst="straightConnector1">
            <a:avLst/>
          </a:prstGeom>
          <a:ln>
            <a:solidFill>
              <a:schemeClr val="bg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56" name="Straight Arrow Connector 55"/>
          <p:cNvCxnSpPr>
            <a:stCxn id="42" idx="3"/>
            <a:endCxn id="43" idx="7"/>
          </p:cNvCxnSpPr>
          <p:nvPr/>
        </p:nvCxnSpPr>
        <p:spPr>
          <a:xfrm flipH="1">
            <a:off x="1606508" y="1801913"/>
            <a:ext cx="219548" cy="175432"/>
          </a:xfrm>
          <a:prstGeom prst="straightConnector1">
            <a:avLst/>
          </a:prstGeom>
          <a:ln>
            <a:solidFill>
              <a:schemeClr val="bg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57" name="Straight Arrow Connector 56"/>
          <p:cNvCxnSpPr>
            <a:stCxn id="46" idx="4"/>
            <a:endCxn id="52" idx="7"/>
          </p:cNvCxnSpPr>
          <p:nvPr/>
        </p:nvCxnSpPr>
        <p:spPr>
          <a:xfrm flipH="1">
            <a:off x="2258227" y="3593169"/>
            <a:ext cx="466282" cy="1026462"/>
          </a:xfrm>
          <a:prstGeom prst="straightConnector1">
            <a:avLst/>
          </a:prstGeom>
          <a:ln>
            <a:solidFill>
              <a:schemeClr val="bg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58" name="Straight Arrow Connector 57"/>
          <p:cNvCxnSpPr>
            <a:stCxn id="43" idx="4"/>
            <a:endCxn id="45" idx="0"/>
          </p:cNvCxnSpPr>
          <p:nvPr/>
        </p:nvCxnSpPr>
        <p:spPr>
          <a:xfrm>
            <a:off x="1380206" y="2523687"/>
            <a:ext cx="0" cy="256918"/>
          </a:xfrm>
          <a:prstGeom prst="straightConnector1">
            <a:avLst/>
          </a:prstGeom>
          <a:ln>
            <a:solidFill>
              <a:schemeClr val="bg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59" name="Straight Arrow Connector 58"/>
          <p:cNvCxnSpPr>
            <a:stCxn id="44" idx="4"/>
            <a:endCxn id="46" idx="0"/>
          </p:cNvCxnSpPr>
          <p:nvPr/>
        </p:nvCxnSpPr>
        <p:spPr>
          <a:xfrm>
            <a:off x="2724509" y="2523687"/>
            <a:ext cx="0" cy="429402"/>
          </a:xfrm>
          <a:prstGeom prst="straightConnector1">
            <a:avLst/>
          </a:prstGeom>
          <a:ln>
            <a:solidFill>
              <a:schemeClr val="bg1"/>
            </a:solidFill>
            <a:headEnd type="none" w="med" len="med"/>
            <a:tailEnd type="triangle"/>
          </a:ln>
        </p:spPr>
        <p:style>
          <a:lnRef idx="3">
            <a:schemeClr val="accent3"/>
          </a:lnRef>
          <a:fillRef idx="0">
            <a:schemeClr val="accent3"/>
          </a:fillRef>
          <a:effectRef idx="2">
            <a:schemeClr val="accent3"/>
          </a:effectRef>
          <a:fontRef idx="minor">
            <a:schemeClr val="tx1"/>
          </a:fontRef>
        </p:style>
      </p:cxnSp>
      <p:sp>
        <p:nvSpPr>
          <p:cNvPr id="60" name="Rounded Rectangle 59"/>
          <p:cNvSpPr/>
          <p:nvPr/>
        </p:nvSpPr>
        <p:spPr>
          <a:xfrm>
            <a:off x="7538711" y="6342662"/>
            <a:ext cx="548640" cy="36576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61" name="Rounded Rectangle 60"/>
          <p:cNvSpPr/>
          <p:nvPr/>
        </p:nvSpPr>
        <p:spPr>
          <a:xfrm>
            <a:off x="10161202" y="6342662"/>
            <a:ext cx="548640" cy="36576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1" dirty="0">
              <a:solidFill>
                <a:schemeClr val="tx1"/>
              </a:solidFill>
            </a:endParaRPr>
          </a:p>
        </p:txBody>
      </p:sp>
      <p:sp>
        <p:nvSpPr>
          <p:cNvPr id="62" name="Rectangle 61"/>
          <p:cNvSpPr/>
          <p:nvPr/>
        </p:nvSpPr>
        <p:spPr>
          <a:xfrm>
            <a:off x="10715396" y="6236713"/>
            <a:ext cx="1400404" cy="593618"/>
          </a:xfrm>
          <a:prstGeom prst="rect">
            <a:avLst/>
          </a:prstGeom>
        </p:spPr>
        <p:txBody>
          <a:bodyPr wrap="square">
            <a:spAutoFit/>
          </a:bodyPr>
          <a:lstStyle/>
          <a:p>
            <a:pPr lvl="0"/>
            <a:r>
              <a:rPr lang="fi-FI" sz="1600" dirty="0">
                <a:solidFill>
                  <a:schemeClr val="bg1"/>
                </a:solidFill>
              </a:rPr>
              <a:t>ARTRIUM HW-</a:t>
            </a:r>
            <a:br>
              <a:rPr lang="fi-FI" sz="1600" dirty="0">
                <a:solidFill>
                  <a:schemeClr val="bg1"/>
                </a:solidFill>
              </a:rPr>
            </a:br>
            <a:r>
              <a:rPr lang="fi-FI" sz="1600" dirty="0">
                <a:solidFill>
                  <a:schemeClr val="bg1"/>
                </a:solidFill>
              </a:rPr>
              <a:t>Components</a:t>
            </a:r>
          </a:p>
        </p:txBody>
      </p:sp>
      <p:sp>
        <p:nvSpPr>
          <p:cNvPr id="63" name="Rectangle 62"/>
          <p:cNvSpPr/>
          <p:nvPr/>
        </p:nvSpPr>
        <p:spPr>
          <a:xfrm>
            <a:off x="8087351" y="6241135"/>
            <a:ext cx="1406787" cy="584775"/>
          </a:xfrm>
          <a:prstGeom prst="rect">
            <a:avLst/>
          </a:prstGeom>
        </p:spPr>
        <p:txBody>
          <a:bodyPr wrap="square">
            <a:spAutoFit/>
          </a:bodyPr>
          <a:lstStyle/>
          <a:p>
            <a:r>
              <a:rPr lang="fi-FI" sz="1600" dirty="0" smtClean="0">
                <a:solidFill>
                  <a:schemeClr val="bg1"/>
                </a:solidFill>
              </a:rPr>
              <a:t>Of-the-shelf</a:t>
            </a:r>
          </a:p>
          <a:p>
            <a:r>
              <a:rPr lang="fi-FI" sz="1600" dirty="0" smtClean="0">
                <a:solidFill>
                  <a:schemeClr val="bg1"/>
                </a:solidFill>
              </a:rPr>
              <a:t>Components</a:t>
            </a:r>
            <a:endParaRPr lang="en-US" sz="1600" dirty="0">
              <a:solidFill>
                <a:schemeClr val="bg1"/>
              </a:solidFill>
            </a:endParaRPr>
          </a:p>
        </p:txBody>
      </p:sp>
      <p:sp>
        <p:nvSpPr>
          <p:cNvPr id="64" name="Rectangle 63"/>
          <p:cNvSpPr/>
          <p:nvPr/>
        </p:nvSpPr>
        <p:spPr>
          <a:xfrm>
            <a:off x="152400" y="1077288"/>
            <a:ext cx="11887200" cy="5760720"/>
          </a:xfrm>
          <a:prstGeom prst="rect">
            <a:avLst/>
          </a:prstGeom>
          <a:solidFill>
            <a:schemeClr val="dk1">
              <a:alpha val="90000"/>
            </a:schemeClr>
          </a:solidFill>
          <a:ln>
            <a:solidFill>
              <a:schemeClr val="dk1">
                <a:shade val="50000"/>
              </a:schemeClr>
            </a:solidFill>
          </a:ln>
        </p:spPr>
        <p:style>
          <a:lnRef idx="2">
            <a:schemeClr val="dk1">
              <a:shade val="50000"/>
            </a:schemeClr>
          </a:lnRef>
          <a:fillRef idx="1">
            <a:schemeClr val="dk1"/>
          </a:fillRef>
          <a:effectRef idx="0">
            <a:schemeClr val="dk1"/>
          </a:effectRef>
          <a:fontRef idx="minor">
            <a:schemeClr val="lt1"/>
          </a:fontRef>
        </p:style>
        <p:txBody>
          <a:bodyPr lIns="108000" tIns="0" rIns="0" bIns="0" rtlCol="0" anchor="ctr"/>
          <a:lstStyle/>
          <a:p>
            <a:pPr algn="ctr">
              <a:spcBef>
                <a:spcPct val="0"/>
              </a:spcBef>
            </a:pPr>
            <a:r>
              <a:rPr lang="de-DE" sz="3600" b="1" spc="-8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mj-lt"/>
                <a:ea typeface="+mj-ea"/>
                <a:cs typeface="+mj-cs"/>
              </a:rPr>
              <a:t>Challenge: How to handle loops efficiently</a:t>
            </a:r>
            <a:r>
              <a:rPr lang="en-US" sz="3600" b="1" spc="-8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mj-lt"/>
                <a:ea typeface="+mj-ea"/>
                <a:cs typeface="+mj-cs"/>
              </a:rPr>
              <a:t>?</a:t>
            </a:r>
          </a:p>
          <a:p>
            <a:pPr algn="ctr" defTabSz="180000"/>
            <a:endParaRPr lang="en-US" sz="2000" i="1" spc="-80" dirty="0" smtClean="0">
              <a:solidFill>
                <a:schemeClr val="tx1"/>
              </a:solidFill>
              <a:latin typeface="Cambria Math" panose="02040503050406030204" pitchFamily="18" charset="0"/>
            </a:endParaRPr>
          </a:p>
        </p:txBody>
      </p:sp>
      <p:sp>
        <p:nvSpPr>
          <p:cNvPr id="4" name="Slide Number Placeholder 3"/>
          <p:cNvSpPr>
            <a:spLocks noGrp="1"/>
          </p:cNvSpPr>
          <p:nvPr>
            <p:ph type="sldNum" sz="quarter" idx="4"/>
          </p:nvPr>
        </p:nvSpPr>
        <p:spPr/>
        <p:txBody>
          <a:bodyPr/>
          <a:lstStyle/>
          <a:p>
            <a:fld id="{B4C71E88-0A44-4F17-829B-07B79A5A6163}" type="slidenum">
              <a:rPr lang="en-US" smtClean="0">
                <a:solidFill>
                  <a:prstClr val="white"/>
                </a:solidFill>
              </a:rPr>
              <a:pPr/>
              <a:t>15</a:t>
            </a:fld>
            <a:endParaRPr lang="en-US" dirty="0">
              <a:solidFill>
                <a:prstClr val="white"/>
              </a:solidFill>
            </a:endParaRPr>
          </a:p>
        </p:txBody>
      </p:sp>
    </p:spTree>
    <p:extLst>
      <p:ext uri="{BB962C8B-B14F-4D97-AF65-F5344CB8AC3E}">
        <p14:creationId xmlns:p14="http://schemas.microsoft.com/office/powerpoint/2010/main" val="77936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42"/>
                                        </p:tgtEl>
                                        <p:attrNameLst>
                                          <p:attrName>style.fontWeight</p:attrName>
                                        </p:attrNameLst>
                                      </p:cBhvr>
                                      <p:to>
                                        <p:strVal val="bold"/>
                                      </p:to>
                                    </p:set>
                                  </p:childTnLst>
                                </p:cTn>
                              </p:par>
                            </p:childTnLst>
                          </p:cTn>
                        </p:par>
                        <p:par>
                          <p:cTn id="7" fill="hold">
                            <p:stCondLst>
                              <p:cond delay="50"/>
                            </p:stCondLst>
                            <p:childTnLst>
                              <p:par>
                                <p:cTn id="8" presetID="22" presetClass="entr" presetSubtype="8" fill="hold" nodeType="after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7" presetClass="emph" presetSubtype="2" fill="hold" nodeType="clickEffect">
                                  <p:stCondLst>
                                    <p:cond delay="0"/>
                                  </p:stCondLst>
                                  <p:childTnLst>
                                    <p:animClr clrSpc="rgb" dir="cw">
                                      <p:cBhvr>
                                        <p:cTn id="17" dur="1000" fill="hold"/>
                                        <p:tgtEl>
                                          <p:spTgt spid="56"/>
                                        </p:tgtEl>
                                        <p:attrNameLst>
                                          <p:attrName>stroke.color</p:attrName>
                                        </p:attrNameLst>
                                      </p:cBhvr>
                                      <p:to>
                                        <a:srgbClr val="0070C0"/>
                                      </p:to>
                                    </p:animClr>
                                    <p:set>
                                      <p:cBhvr>
                                        <p:cTn id="18" dur="1000" fill="hold"/>
                                        <p:tgtEl>
                                          <p:spTgt spid="56"/>
                                        </p:tgtEl>
                                        <p:attrNameLst>
                                          <p:attrName>stroke.on</p:attrName>
                                        </p:attrNameLst>
                                      </p:cBhvr>
                                      <p:to>
                                        <p:strVal val="true"/>
                                      </p:to>
                                    </p:set>
                                  </p:childTnLst>
                                </p:cTn>
                              </p:par>
                            </p:childTnLst>
                          </p:cTn>
                        </p:par>
                        <p:par>
                          <p:cTn id="19" fill="hold">
                            <p:stCondLst>
                              <p:cond delay="1000"/>
                            </p:stCondLst>
                            <p:childTnLst>
                              <p:par>
                                <p:cTn id="20" presetID="15" presetClass="emph" presetSubtype="0" grpId="0" nodeType="afterEffect">
                                  <p:stCondLst>
                                    <p:cond delay="0"/>
                                  </p:stCondLst>
                                  <p:iterate type="lt">
                                    <p:tmAbs val="25"/>
                                  </p:iterate>
                                  <p:childTnLst>
                                    <p:set>
                                      <p:cBhvr override="childStyle">
                                        <p:cTn id="21" dur="indefinite"/>
                                        <p:tgtEl>
                                          <p:spTgt spid="43"/>
                                        </p:tgtEl>
                                        <p:attrNameLst>
                                          <p:attrName>style.fontWeight</p:attrName>
                                        </p:attrNameLst>
                                      </p:cBhvr>
                                      <p:to>
                                        <p:strVal val="bold"/>
                                      </p:to>
                                    </p:set>
                                  </p:childTnLst>
                                </p:cTn>
                              </p:par>
                            </p:childTnLst>
                          </p:cTn>
                        </p:par>
                        <p:par>
                          <p:cTn id="22" fill="hold">
                            <p:stCondLst>
                              <p:cond delay="1050"/>
                            </p:stCondLst>
                            <p:childTnLst>
                              <p:par>
                                <p:cTn id="23" presetID="10" presetClass="entr" presetSubtype="0" fill="hold" grpId="0" nodeType="after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500"/>
                                        <p:tgtEl>
                                          <p:spTgt spid="4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up)">
                                      <p:cBhvr>
                                        <p:cTn id="30" dur="500"/>
                                        <p:tgtEl>
                                          <p:spTgt spid="4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circle(in)">
                                      <p:cBhvr>
                                        <p:cTn id="38" dur="2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8" grpId="0"/>
      <p:bldP spid="49" grpId="0"/>
      <p:bldP spid="42" grpId="0" animBg="1"/>
      <p:bldP spid="43" grpId="0" animBg="1"/>
      <p:bldP spid="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36013" y="1672827"/>
            <a:ext cx="487634" cy="461665"/>
          </a:xfrm>
          <a:prstGeom prst="rect">
            <a:avLst/>
          </a:prstGeom>
        </p:spPr>
        <p:txBody>
          <a:bodyPr wrap="none">
            <a:spAutoFit/>
          </a:bodyPr>
          <a:lstStyle/>
          <a:p>
            <a:r>
              <a:rPr lang="de-DE" sz="2400" b="1" dirty="0">
                <a:solidFill>
                  <a:schemeClr val="bg1">
                    <a:lumMod val="95000"/>
                  </a:schemeClr>
                </a:solidFill>
              </a:rPr>
              <a:t>N</a:t>
            </a:r>
            <a:r>
              <a:rPr lang="de-DE" sz="2400" b="1" baseline="-25000" dirty="0">
                <a:solidFill>
                  <a:schemeClr val="bg1">
                    <a:lumMod val="95000"/>
                  </a:schemeClr>
                </a:solidFill>
              </a:rPr>
              <a:t>6</a:t>
            </a:r>
            <a:endParaRPr lang="en-US" sz="2400" b="1" dirty="0"/>
          </a:p>
        </p:txBody>
      </p:sp>
      <p:sp>
        <p:nvSpPr>
          <p:cNvPr id="33" name="Rounded Rectangle 32"/>
          <p:cNvSpPr/>
          <p:nvPr/>
        </p:nvSpPr>
        <p:spPr>
          <a:xfrm>
            <a:off x="8579370" y="3165069"/>
            <a:ext cx="2102289" cy="214619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DE" sz="2400" b="1" dirty="0">
                <a:solidFill>
                  <a:schemeClr val="bg1"/>
                </a:solidFill>
              </a:rPr>
              <a:t>Hash </a:t>
            </a:r>
            <a:r>
              <a:rPr lang="de-DE" sz="2400" b="1" dirty="0" smtClean="0">
                <a:solidFill>
                  <a:schemeClr val="bg1"/>
                </a:solidFill>
              </a:rPr>
              <a:t>lookup</a:t>
            </a:r>
          </a:p>
          <a:p>
            <a:pPr algn="ctr"/>
            <a:endParaRPr lang="de-DE" sz="2400" b="1" dirty="0">
              <a:solidFill>
                <a:schemeClr val="bg1"/>
              </a:solidFill>
            </a:endParaRPr>
          </a:p>
          <a:p>
            <a:pPr algn="ctr"/>
            <a:r>
              <a:rPr lang="de-DE" sz="2400" b="1" dirty="0" smtClean="0">
                <a:solidFill>
                  <a:schemeClr val="bg1"/>
                </a:solidFill>
              </a:rPr>
              <a:t>...</a:t>
            </a:r>
            <a:endParaRPr lang="en-US" sz="2400" b="1" dirty="0">
              <a:solidFill>
                <a:schemeClr val="bg1"/>
              </a:solidFill>
            </a:endParaRPr>
          </a:p>
        </p:txBody>
      </p:sp>
      <p:sp>
        <p:nvSpPr>
          <p:cNvPr id="6" name="Rectangle 5"/>
          <p:cNvSpPr/>
          <p:nvPr/>
        </p:nvSpPr>
        <p:spPr>
          <a:xfrm>
            <a:off x="8653444" y="3754947"/>
            <a:ext cx="800100" cy="1350020"/>
          </a:xfrm>
          <a:prstGeom prst="rect">
            <a:avLst/>
          </a:prstGeom>
          <a:ln w="38100"/>
        </p:spPr>
        <p:style>
          <a:lnRef idx="2">
            <a:schemeClr val="accent5"/>
          </a:lnRef>
          <a:fillRef idx="1">
            <a:schemeClr val="lt1"/>
          </a:fillRef>
          <a:effectRef idx="0">
            <a:schemeClr val="accent5"/>
          </a:effectRef>
          <a:fontRef idx="minor">
            <a:schemeClr val="dk1"/>
          </a:fontRef>
        </p:style>
        <p:txBody>
          <a:bodyPr lIns="108000" tIns="0" rIns="0" bIns="0" rtlCol="0" anchor="ctr"/>
          <a:lstStyle/>
          <a:p>
            <a:pPr defTabSz="180000">
              <a:spcBef>
                <a:spcPts val="300"/>
              </a:spcBef>
            </a:pPr>
            <a:r>
              <a:rPr lang="de-DE" sz="2400" b="1" dirty="0">
                <a:solidFill>
                  <a:schemeClr val="tx1"/>
                </a:solidFill>
              </a:rPr>
              <a:t>H3</a:t>
            </a:r>
          </a:p>
          <a:p>
            <a:pPr defTabSz="180000">
              <a:spcBef>
                <a:spcPts val="300"/>
              </a:spcBef>
            </a:pPr>
            <a:r>
              <a:rPr lang="de-DE" sz="2400" b="1" dirty="0">
                <a:solidFill>
                  <a:schemeClr val="tx1"/>
                </a:solidFill>
              </a:rPr>
              <a:t>.....</a:t>
            </a:r>
          </a:p>
          <a:p>
            <a:pPr defTabSz="180000">
              <a:spcBef>
                <a:spcPts val="300"/>
              </a:spcBef>
            </a:pPr>
            <a:r>
              <a:rPr lang="de-DE" sz="2400" b="1" dirty="0" smtClean="0">
                <a:solidFill>
                  <a:schemeClr val="tx1"/>
                </a:solidFill>
              </a:rPr>
              <a:t>.....</a:t>
            </a:r>
            <a:endParaRPr lang="de-DE" sz="2400" b="1" dirty="0">
              <a:solidFill>
                <a:schemeClr val="tx1"/>
              </a:solidFill>
            </a:endParaRPr>
          </a:p>
          <a:p>
            <a:pPr algn="ctr" defTabSz="180000"/>
            <a:endParaRPr lang="en-US" sz="2000" i="1" spc="-80" baseline="-25000" dirty="0" smtClean="0">
              <a:solidFill>
                <a:schemeClr val="tx1"/>
              </a:solidFill>
              <a:latin typeface="Cambria Math" panose="02040503050406030204" pitchFamily="18" charset="0"/>
            </a:endParaRPr>
          </a:p>
        </p:txBody>
      </p:sp>
      <p:sp>
        <p:nvSpPr>
          <p:cNvPr id="66" name="Rectangle 65"/>
          <p:cNvSpPr/>
          <p:nvPr/>
        </p:nvSpPr>
        <p:spPr>
          <a:xfrm>
            <a:off x="9807484" y="3754947"/>
            <a:ext cx="800100" cy="1350020"/>
          </a:xfrm>
          <a:prstGeom prst="rect">
            <a:avLst/>
          </a:prstGeom>
          <a:ln w="38100"/>
        </p:spPr>
        <p:style>
          <a:lnRef idx="2">
            <a:schemeClr val="accent5"/>
          </a:lnRef>
          <a:fillRef idx="1">
            <a:schemeClr val="lt1"/>
          </a:fillRef>
          <a:effectRef idx="0">
            <a:schemeClr val="accent5"/>
          </a:effectRef>
          <a:fontRef idx="minor">
            <a:schemeClr val="dk1"/>
          </a:fontRef>
        </p:style>
        <p:txBody>
          <a:bodyPr lIns="108000" tIns="0" rIns="0" bIns="0" rtlCol="0" anchor="ctr"/>
          <a:lstStyle/>
          <a:p>
            <a:pPr algn="ctr" defTabSz="180000"/>
            <a:endParaRPr lang="en-US" sz="2000" i="1" spc="-80" baseline="-25000" dirty="0" smtClean="0">
              <a:solidFill>
                <a:schemeClr val="tx1"/>
              </a:solidFill>
              <a:latin typeface="Cambria Math" panose="02040503050406030204" pitchFamily="18" charset="0"/>
            </a:endParaRPr>
          </a:p>
        </p:txBody>
      </p:sp>
      <p:cxnSp>
        <p:nvCxnSpPr>
          <p:cNvPr id="15" name="Elbow Connector 14"/>
          <p:cNvCxnSpPr>
            <a:stCxn id="33" idx="2"/>
            <a:endCxn id="34" idx="3"/>
          </p:cNvCxnSpPr>
          <p:nvPr/>
        </p:nvCxnSpPr>
        <p:spPr>
          <a:xfrm rot="5400000">
            <a:off x="8109482" y="3964454"/>
            <a:ext cx="174228" cy="2867838"/>
          </a:xfrm>
          <a:prstGeom prst="bentConnector2">
            <a:avLst/>
          </a:prstGeom>
          <a:ln w="38100">
            <a:solidFill>
              <a:schemeClr val="bg2">
                <a:lumMod val="90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878972" y="2782153"/>
            <a:ext cx="3148650" cy="461665"/>
          </a:xfrm>
          <a:prstGeom prst="rect">
            <a:avLst/>
          </a:prstGeom>
          <a:noFill/>
        </p:spPr>
        <p:txBody>
          <a:bodyPr wrap="square" rtlCol="0" anchor="t">
            <a:spAutoFit/>
          </a:bodyPr>
          <a:lstStyle/>
          <a:p>
            <a:pPr defTabSz="180000">
              <a:spcBef>
                <a:spcPts val="300"/>
              </a:spcBef>
            </a:pPr>
            <a:r>
              <a:rPr lang="de-DE" sz="2400" b="1" dirty="0" smtClean="0">
                <a:solidFill>
                  <a:schemeClr val="bg1">
                    <a:lumMod val="95000"/>
                  </a:schemeClr>
                </a:solidFill>
              </a:rPr>
              <a:t>Branch (source, target)</a:t>
            </a:r>
            <a:endParaRPr lang="en-US" sz="2400" b="1" dirty="0" smtClean="0">
              <a:solidFill>
                <a:schemeClr val="bg1">
                  <a:lumMod val="95000"/>
                </a:schemeClr>
              </a:solidFill>
            </a:endParaRPr>
          </a:p>
        </p:txBody>
      </p:sp>
      <p:sp>
        <p:nvSpPr>
          <p:cNvPr id="28" name="Rounded Rectangle 27"/>
          <p:cNvSpPr/>
          <p:nvPr/>
        </p:nvSpPr>
        <p:spPr>
          <a:xfrm>
            <a:off x="8575199" y="1741551"/>
            <a:ext cx="2102289" cy="750911"/>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smtClean="0">
                <a:solidFill>
                  <a:schemeClr val="bg1"/>
                </a:solidFill>
              </a:rPr>
              <a:t>Hash</a:t>
            </a:r>
            <a:endParaRPr lang="en-US" sz="2400" b="1" dirty="0">
              <a:solidFill>
                <a:schemeClr val="bg1"/>
              </a:solidFill>
            </a:endParaRPr>
          </a:p>
        </p:txBody>
      </p:sp>
      <p:sp>
        <p:nvSpPr>
          <p:cNvPr id="29" name="Rounded Rectangle 28"/>
          <p:cNvSpPr/>
          <p:nvPr/>
        </p:nvSpPr>
        <p:spPr>
          <a:xfrm>
            <a:off x="4783115" y="1594445"/>
            <a:ext cx="2087152" cy="1045122"/>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a:solidFill>
                  <a:schemeClr val="bg1"/>
                </a:solidFill>
              </a:rPr>
              <a:t>Instruction</a:t>
            </a:r>
          </a:p>
          <a:p>
            <a:pPr algn="ctr"/>
            <a:r>
              <a:rPr lang="de-DE" sz="2400" b="1" dirty="0" smtClean="0">
                <a:solidFill>
                  <a:schemeClr val="bg1"/>
                </a:solidFill>
              </a:rPr>
              <a:t>filter</a:t>
            </a:r>
            <a:endParaRPr lang="en-US" sz="2400" b="1" dirty="0">
              <a:solidFill>
                <a:schemeClr val="bg1"/>
              </a:solidFill>
            </a:endParaRPr>
          </a:p>
        </p:txBody>
      </p:sp>
      <p:sp>
        <p:nvSpPr>
          <p:cNvPr id="30" name="Rounded Rectangle 29"/>
          <p:cNvSpPr/>
          <p:nvPr/>
        </p:nvSpPr>
        <p:spPr>
          <a:xfrm>
            <a:off x="4786925" y="3468019"/>
            <a:ext cx="2087152" cy="1199097"/>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a:solidFill>
                  <a:schemeClr val="bg1"/>
                </a:solidFill>
              </a:rPr>
              <a:t>Loop detection</a:t>
            </a:r>
            <a:endParaRPr lang="en-US" sz="2400" b="1" dirty="0">
              <a:solidFill>
                <a:schemeClr val="bg1"/>
              </a:solidFill>
            </a:endParaRPr>
          </a:p>
        </p:txBody>
      </p:sp>
      <p:cxnSp>
        <p:nvCxnSpPr>
          <p:cNvPr id="31" name="Straight Arrow Connector 30"/>
          <p:cNvCxnSpPr>
            <a:stCxn id="29" idx="2"/>
            <a:endCxn id="30" idx="0"/>
          </p:cNvCxnSpPr>
          <p:nvPr/>
        </p:nvCxnSpPr>
        <p:spPr>
          <a:xfrm>
            <a:off x="5826691" y="2639567"/>
            <a:ext cx="3810" cy="828452"/>
          </a:xfrm>
          <a:prstGeom prst="straightConnector1">
            <a:avLst/>
          </a:prstGeom>
          <a:ln w="38100">
            <a:solidFill>
              <a:schemeClr val="bg2">
                <a:lumMod val="90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9" idx="3"/>
            <a:endCxn id="28" idx="1"/>
          </p:cNvCxnSpPr>
          <p:nvPr/>
        </p:nvCxnSpPr>
        <p:spPr>
          <a:xfrm>
            <a:off x="6870267" y="2117006"/>
            <a:ext cx="1704932" cy="1"/>
          </a:xfrm>
          <a:prstGeom prst="straightConnector1">
            <a:avLst/>
          </a:prstGeom>
          <a:ln w="38100">
            <a:solidFill>
              <a:schemeClr val="bg2">
                <a:lumMod val="90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917606" y="5101883"/>
            <a:ext cx="1845071" cy="76720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dirty="0">
                <a:solidFill>
                  <a:schemeClr val="bg1"/>
                </a:solidFill>
              </a:rPr>
              <a:t>Hash </a:t>
            </a:r>
            <a:r>
              <a:rPr lang="de-DE" sz="2400" dirty="0" smtClean="0">
                <a:solidFill>
                  <a:schemeClr val="bg1"/>
                </a:solidFill>
              </a:rPr>
              <a:t>memory</a:t>
            </a:r>
            <a:endParaRPr lang="en-US" sz="2400" dirty="0">
              <a:solidFill>
                <a:schemeClr val="bg1"/>
              </a:solidFill>
            </a:endParaRPr>
          </a:p>
        </p:txBody>
      </p:sp>
      <p:cxnSp>
        <p:nvCxnSpPr>
          <p:cNvPr id="35" name="Elbow Connector 34"/>
          <p:cNvCxnSpPr>
            <a:stCxn id="30" idx="3"/>
            <a:endCxn id="33" idx="1"/>
          </p:cNvCxnSpPr>
          <p:nvPr/>
        </p:nvCxnSpPr>
        <p:spPr>
          <a:xfrm>
            <a:off x="6874077" y="4067568"/>
            <a:ext cx="1705293" cy="170596"/>
          </a:xfrm>
          <a:prstGeom prst="bentConnector3">
            <a:avLst/>
          </a:prstGeom>
          <a:ln w="38100">
            <a:solidFill>
              <a:schemeClr val="bg2">
                <a:lumMod val="90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6" name="Right Arrow 35"/>
          <p:cNvSpPr/>
          <p:nvPr/>
        </p:nvSpPr>
        <p:spPr>
          <a:xfrm>
            <a:off x="3444239" y="2859578"/>
            <a:ext cx="1072342" cy="447004"/>
          </a:xfrm>
          <a:prstGeom prst="rightArrow">
            <a:avLst/>
          </a:prstGeom>
          <a:ln/>
        </p:spPr>
        <p:style>
          <a:lnRef idx="2">
            <a:schemeClr val="accent1"/>
          </a:lnRef>
          <a:fillRef idx="1">
            <a:schemeClr val="lt1"/>
          </a:fillRef>
          <a:effectRef idx="0">
            <a:schemeClr val="accent1"/>
          </a:effectRef>
          <a:fontRef idx="minor">
            <a:schemeClr val="dk1"/>
          </a:fontRef>
        </p:style>
        <p:txBody>
          <a:bodyPr lIns="108000" tIns="0" rIns="0" bIns="0" rtlCol="0" anchor="ctr"/>
          <a:lstStyle/>
          <a:p>
            <a:pPr algn="ctr" defTabSz="180000"/>
            <a:endParaRPr lang="en-US" sz="2000" i="1" spc="-80" smtClean="0">
              <a:solidFill>
                <a:schemeClr val="tx1"/>
              </a:solidFill>
              <a:latin typeface="Cambria Math" panose="02040503050406030204" pitchFamily="18" charset="0"/>
            </a:endParaRPr>
          </a:p>
        </p:txBody>
      </p:sp>
      <p:sp>
        <p:nvSpPr>
          <p:cNvPr id="38" name="TextBox 37"/>
          <p:cNvSpPr txBox="1"/>
          <p:nvPr/>
        </p:nvSpPr>
        <p:spPr>
          <a:xfrm>
            <a:off x="7675292" y="1674032"/>
            <a:ext cx="548640" cy="461665"/>
          </a:xfrm>
          <a:prstGeom prst="rect">
            <a:avLst/>
          </a:prstGeom>
          <a:noFill/>
        </p:spPr>
        <p:txBody>
          <a:bodyPr wrap="square" rtlCol="0" anchor="t">
            <a:spAutoFit/>
          </a:bodyPr>
          <a:lstStyle/>
          <a:p>
            <a:pPr defTabSz="180000">
              <a:spcBef>
                <a:spcPts val="300"/>
              </a:spcBef>
            </a:pPr>
            <a:r>
              <a:rPr lang="de-DE" sz="2400" b="1" dirty="0" smtClean="0">
                <a:solidFill>
                  <a:schemeClr val="bg1">
                    <a:lumMod val="95000"/>
                  </a:schemeClr>
                </a:solidFill>
              </a:rPr>
              <a:t>N</a:t>
            </a:r>
            <a:r>
              <a:rPr lang="de-DE" sz="2400" b="1" baseline="-25000" dirty="0" smtClean="0">
                <a:solidFill>
                  <a:schemeClr val="bg1">
                    <a:lumMod val="95000"/>
                  </a:schemeClr>
                </a:solidFill>
              </a:rPr>
              <a:t>5</a:t>
            </a:r>
            <a:endParaRPr lang="en-US" sz="2400" b="1" baseline="-25000" dirty="0" smtClean="0">
              <a:solidFill>
                <a:schemeClr val="bg1">
                  <a:lumMod val="95000"/>
                </a:schemeClr>
              </a:solidFill>
            </a:endParaRPr>
          </a:p>
        </p:txBody>
      </p:sp>
      <p:sp>
        <p:nvSpPr>
          <p:cNvPr id="39" name="TextBox 38"/>
          <p:cNvSpPr txBox="1"/>
          <p:nvPr/>
        </p:nvSpPr>
        <p:spPr>
          <a:xfrm>
            <a:off x="7065169" y="3579392"/>
            <a:ext cx="1164432" cy="461665"/>
          </a:xfrm>
          <a:prstGeom prst="rect">
            <a:avLst/>
          </a:prstGeom>
          <a:noFill/>
        </p:spPr>
        <p:txBody>
          <a:bodyPr wrap="square" rtlCol="0" anchor="t">
            <a:spAutoFit/>
          </a:bodyPr>
          <a:lstStyle/>
          <a:p>
            <a:pPr defTabSz="180000">
              <a:spcBef>
                <a:spcPts val="300"/>
              </a:spcBef>
            </a:pPr>
            <a:r>
              <a:rPr lang="de-DE" sz="2400" b="1" dirty="0" smtClean="0">
                <a:solidFill>
                  <a:schemeClr val="accent2"/>
                </a:solidFill>
              </a:rPr>
              <a:t>loop_id</a:t>
            </a:r>
            <a:endParaRPr lang="en-US" sz="2400" b="1" dirty="0" smtClean="0">
              <a:solidFill>
                <a:schemeClr val="accent2"/>
              </a:solidFill>
            </a:endParaRPr>
          </a:p>
        </p:txBody>
      </p:sp>
      <p:cxnSp>
        <p:nvCxnSpPr>
          <p:cNvPr id="40" name="Straight Arrow Connector 39"/>
          <p:cNvCxnSpPr>
            <a:stCxn id="33" idx="0"/>
            <a:endCxn id="28" idx="2"/>
          </p:cNvCxnSpPr>
          <p:nvPr/>
        </p:nvCxnSpPr>
        <p:spPr>
          <a:xfrm flipH="1" flipV="1">
            <a:off x="9626344" y="2492462"/>
            <a:ext cx="4171" cy="672607"/>
          </a:xfrm>
          <a:prstGeom prst="straightConnector1">
            <a:avLst/>
          </a:prstGeom>
          <a:ln w="38100">
            <a:solidFill>
              <a:schemeClr val="bg2">
                <a:lumMod val="90000"/>
              </a:schemeClr>
            </a:solidFill>
            <a:headEnd type="arrow" w="med" len="med"/>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9857950" y="2578190"/>
            <a:ext cx="548640" cy="461665"/>
          </a:xfrm>
          <a:prstGeom prst="rect">
            <a:avLst/>
          </a:prstGeom>
          <a:noFill/>
        </p:spPr>
        <p:txBody>
          <a:bodyPr wrap="square" rtlCol="0" anchor="t">
            <a:spAutoFit/>
          </a:bodyPr>
          <a:lstStyle/>
          <a:p>
            <a:pPr defTabSz="180000">
              <a:spcBef>
                <a:spcPts val="300"/>
              </a:spcBef>
            </a:pPr>
            <a:r>
              <a:rPr lang="de-DE" sz="2400" b="1" dirty="0" smtClean="0">
                <a:solidFill>
                  <a:schemeClr val="bg1">
                    <a:lumMod val="95000"/>
                  </a:schemeClr>
                </a:solidFill>
              </a:rPr>
              <a:t>H</a:t>
            </a:r>
            <a:r>
              <a:rPr lang="de-DE" sz="2400" b="1" baseline="-25000" dirty="0" smtClean="0">
                <a:solidFill>
                  <a:schemeClr val="bg1">
                    <a:lumMod val="95000"/>
                  </a:schemeClr>
                </a:solidFill>
              </a:rPr>
              <a:t>3</a:t>
            </a:r>
            <a:endParaRPr lang="en-US" sz="2400" b="1" baseline="-25000" dirty="0" smtClean="0">
              <a:solidFill>
                <a:schemeClr val="bg1">
                  <a:lumMod val="95000"/>
                </a:schemeClr>
              </a:solidFill>
            </a:endParaRPr>
          </a:p>
        </p:txBody>
      </p:sp>
      <p:sp>
        <p:nvSpPr>
          <p:cNvPr id="48" name="TextBox 47"/>
          <p:cNvSpPr txBox="1"/>
          <p:nvPr/>
        </p:nvSpPr>
        <p:spPr>
          <a:xfrm>
            <a:off x="7013055" y="5526204"/>
            <a:ext cx="4302642" cy="461665"/>
          </a:xfrm>
          <a:prstGeom prst="rect">
            <a:avLst/>
          </a:prstGeom>
          <a:noFill/>
        </p:spPr>
        <p:txBody>
          <a:bodyPr wrap="square" rtlCol="0" anchor="t">
            <a:spAutoFit/>
          </a:bodyPr>
          <a:lstStyle/>
          <a:p>
            <a:pPr defTabSz="180000">
              <a:spcBef>
                <a:spcPts val="300"/>
              </a:spcBef>
            </a:pPr>
            <a:r>
              <a:rPr lang="de-DE" sz="2400" b="1" dirty="0" smtClean="0">
                <a:solidFill>
                  <a:schemeClr val="bg1">
                    <a:lumMod val="95000"/>
                  </a:schemeClr>
                </a:solidFill>
              </a:rPr>
              <a:t>Address(H</a:t>
            </a:r>
            <a:r>
              <a:rPr lang="de-DE" sz="2400" b="1" baseline="-25000" dirty="0" smtClean="0">
                <a:solidFill>
                  <a:schemeClr val="bg1">
                    <a:lumMod val="95000"/>
                  </a:schemeClr>
                </a:solidFill>
              </a:rPr>
              <a:t>3</a:t>
            </a:r>
            <a:r>
              <a:rPr lang="de-DE" sz="2400" b="1" dirty="0" smtClean="0">
                <a:solidFill>
                  <a:schemeClr val="bg1">
                    <a:lumMod val="95000"/>
                  </a:schemeClr>
                </a:solidFill>
              </a:rPr>
              <a:t>)</a:t>
            </a:r>
            <a:r>
              <a:rPr lang="de-DE" sz="2400" b="1" baseline="-25000" dirty="0" smtClean="0">
                <a:solidFill>
                  <a:schemeClr val="bg1">
                    <a:lumMod val="95000"/>
                  </a:schemeClr>
                </a:solidFill>
              </a:rPr>
              <a:t>,</a:t>
            </a:r>
            <a:r>
              <a:rPr lang="de-DE" sz="2400" b="1" dirty="0" smtClean="0">
                <a:solidFill>
                  <a:schemeClr val="bg1">
                    <a:lumMod val="95000"/>
                  </a:schemeClr>
                </a:solidFill>
              </a:rPr>
              <a:t> increment counter</a:t>
            </a:r>
            <a:endParaRPr lang="en-US" sz="2400" b="1" dirty="0" smtClean="0">
              <a:solidFill>
                <a:schemeClr val="bg1">
                  <a:lumMod val="95000"/>
                </a:schemeClr>
              </a:solidFill>
            </a:endParaRPr>
          </a:p>
        </p:txBody>
      </p:sp>
      <p:sp>
        <p:nvSpPr>
          <p:cNvPr id="41" name="TextBox 40"/>
          <p:cNvSpPr txBox="1"/>
          <p:nvPr/>
        </p:nvSpPr>
        <p:spPr>
          <a:xfrm>
            <a:off x="195476" y="6369868"/>
            <a:ext cx="5876140" cy="338554"/>
          </a:xfrm>
          <a:prstGeom prst="rect">
            <a:avLst/>
          </a:prstGeom>
          <a:noFill/>
        </p:spPr>
        <p:txBody>
          <a:bodyPr wrap="square" rtlCol="0" anchor="t">
            <a:spAutoFit/>
          </a:bodyPr>
          <a:lstStyle/>
          <a:p>
            <a:pPr defTabSz="180000">
              <a:spcBef>
                <a:spcPts val="300"/>
              </a:spcBef>
            </a:pPr>
            <a:r>
              <a:rPr lang="de-DE" sz="1600" dirty="0" smtClean="0">
                <a:solidFill>
                  <a:schemeClr val="bg1">
                    <a:lumMod val="95000"/>
                  </a:schemeClr>
                </a:solidFill>
              </a:rPr>
              <a:t>N</a:t>
            </a:r>
            <a:r>
              <a:rPr lang="de-DE" sz="1600" baseline="-25000" dirty="0" smtClean="0">
                <a:solidFill>
                  <a:schemeClr val="bg1">
                    <a:lumMod val="95000"/>
                  </a:schemeClr>
                </a:solidFill>
              </a:rPr>
              <a:t>n </a:t>
            </a:r>
            <a:r>
              <a:rPr lang="de-DE" sz="1600" dirty="0" smtClean="0">
                <a:solidFill>
                  <a:schemeClr val="bg1">
                    <a:lumMod val="95000"/>
                  </a:schemeClr>
                </a:solidFill>
              </a:rPr>
              <a:t>represents the address of the block and instructions of that block</a:t>
            </a:r>
            <a:endParaRPr lang="en-US" sz="1600" dirty="0" smtClean="0">
              <a:solidFill>
                <a:schemeClr val="bg1">
                  <a:lumMod val="95000"/>
                </a:schemeClr>
              </a:solidFill>
            </a:endParaRPr>
          </a:p>
        </p:txBody>
      </p:sp>
      <p:sp>
        <p:nvSpPr>
          <p:cNvPr id="44" name="Oval 43"/>
          <p:cNvSpPr/>
          <p:nvPr/>
        </p:nvSpPr>
        <p:spPr>
          <a:xfrm>
            <a:off x="1732318" y="1255571"/>
            <a:ext cx="640080" cy="640080"/>
          </a:xfrm>
          <a:prstGeom prst="ellipse">
            <a:avLst/>
          </a:prstGeom>
          <a:ln/>
        </p:spPr>
        <p:style>
          <a:lnRef idx="2">
            <a:schemeClr val="accent5"/>
          </a:lnRef>
          <a:fillRef idx="1">
            <a:schemeClr val="lt1"/>
          </a:fillRef>
          <a:effectRef idx="0">
            <a:schemeClr val="accent5"/>
          </a:effectRef>
          <a:fontRef idx="minor">
            <a:schemeClr val="dk1"/>
          </a:fontRef>
        </p:style>
        <p:txBody>
          <a:bodyPr lIns="0" rIns="0" bIns="91440" rtlCol="0" anchor="ctr"/>
          <a:lstStyle/>
          <a:p>
            <a:pPr algn="ctr"/>
            <a:r>
              <a:rPr lang="de-DE" sz="2800" i="1" dirty="0">
                <a:solidFill>
                  <a:schemeClr val="tx1"/>
                </a:solidFill>
              </a:rPr>
              <a:t>N</a:t>
            </a:r>
            <a:r>
              <a:rPr lang="de-DE" sz="2800" baseline="-25000" dirty="0">
                <a:solidFill>
                  <a:schemeClr val="tx1"/>
                </a:solidFill>
                <a:cs typeface="Arial" panose="020B0604020202020204" pitchFamily="34" charset="0"/>
              </a:rPr>
              <a:t>1</a:t>
            </a:r>
            <a:endParaRPr lang="en-US" sz="2800" baseline="-25000" dirty="0">
              <a:solidFill>
                <a:schemeClr val="tx1"/>
              </a:solidFill>
              <a:cs typeface="Arial" panose="020B0604020202020204" pitchFamily="34" charset="0"/>
            </a:endParaRPr>
          </a:p>
        </p:txBody>
      </p:sp>
      <p:sp>
        <p:nvSpPr>
          <p:cNvPr id="45" name="Oval 44"/>
          <p:cNvSpPr/>
          <p:nvPr/>
        </p:nvSpPr>
        <p:spPr>
          <a:xfrm>
            <a:off x="1060166" y="1883607"/>
            <a:ext cx="640080" cy="640080"/>
          </a:xfrm>
          <a:prstGeom prst="ellipse">
            <a:avLst/>
          </a:prstGeom>
          <a:ln/>
        </p:spPr>
        <p:style>
          <a:lnRef idx="2">
            <a:schemeClr val="accent5"/>
          </a:lnRef>
          <a:fillRef idx="1">
            <a:schemeClr val="lt1"/>
          </a:fillRef>
          <a:effectRef idx="0">
            <a:schemeClr val="accent5"/>
          </a:effectRef>
          <a:fontRef idx="minor">
            <a:schemeClr val="dk1"/>
          </a:fontRef>
        </p:style>
        <p:txBody>
          <a:bodyPr lIns="0" rIns="0" bIns="91440" rtlCol="0" anchor="ctr"/>
          <a:lstStyle/>
          <a:p>
            <a:pPr algn="ctr"/>
            <a:r>
              <a:rPr lang="de-DE" sz="2800" i="1" dirty="0">
                <a:solidFill>
                  <a:schemeClr val="tx1"/>
                </a:solidFill>
                <a:cs typeface="Arial" panose="020B0604020202020204" pitchFamily="34" charset="0"/>
              </a:rPr>
              <a:t>N</a:t>
            </a:r>
            <a:r>
              <a:rPr lang="de-DE" sz="2800" baseline="-25000" dirty="0">
                <a:solidFill>
                  <a:schemeClr val="tx1"/>
                </a:solidFill>
                <a:cs typeface="Arial" panose="020B0604020202020204" pitchFamily="34" charset="0"/>
              </a:rPr>
              <a:t>2</a:t>
            </a:r>
            <a:endParaRPr lang="en-US" sz="2800" baseline="-25000" dirty="0">
              <a:solidFill>
                <a:schemeClr val="tx1"/>
              </a:solidFill>
              <a:cs typeface="Arial" panose="020B0604020202020204" pitchFamily="34" charset="0"/>
            </a:endParaRPr>
          </a:p>
        </p:txBody>
      </p:sp>
      <p:sp>
        <p:nvSpPr>
          <p:cNvPr id="46" name="Oval 45"/>
          <p:cNvSpPr/>
          <p:nvPr/>
        </p:nvSpPr>
        <p:spPr>
          <a:xfrm>
            <a:off x="2404469" y="1883607"/>
            <a:ext cx="640080" cy="640080"/>
          </a:xfrm>
          <a:prstGeom prst="ellipse">
            <a:avLst/>
          </a:prstGeom>
          <a:ln/>
        </p:spPr>
        <p:style>
          <a:lnRef idx="2">
            <a:schemeClr val="accent5"/>
          </a:lnRef>
          <a:fillRef idx="1">
            <a:schemeClr val="lt1"/>
          </a:fillRef>
          <a:effectRef idx="0">
            <a:schemeClr val="accent5"/>
          </a:effectRef>
          <a:fontRef idx="minor">
            <a:schemeClr val="dk1"/>
          </a:fontRef>
        </p:style>
        <p:txBody>
          <a:bodyPr lIns="0" rIns="0" bIns="91440" rtlCol="0" anchor="ctr"/>
          <a:lstStyle/>
          <a:p>
            <a:pPr algn="ctr"/>
            <a:r>
              <a:rPr lang="de-DE" sz="2800" i="1" dirty="0">
                <a:solidFill>
                  <a:schemeClr val="tx1"/>
                </a:solidFill>
              </a:rPr>
              <a:t>N</a:t>
            </a:r>
            <a:r>
              <a:rPr lang="de-DE" sz="2800" baseline="-25000" dirty="0">
                <a:solidFill>
                  <a:schemeClr val="tx1"/>
                </a:solidFill>
                <a:cs typeface="Arial" panose="020B0604020202020204" pitchFamily="34" charset="0"/>
              </a:rPr>
              <a:t>3</a:t>
            </a:r>
            <a:endParaRPr lang="en-US" sz="2800" baseline="-25000" dirty="0">
              <a:solidFill>
                <a:schemeClr val="tx1"/>
              </a:solidFill>
              <a:cs typeface="Arial" panose="020B0604020202020204" pitchFamily="34" charset="0"/>
            </a:endParaRPr>
          </a:p>
        </p:txBody>
      </p:sp>
      <p:sp>
        <p:nvSpPr>
          <p:cNvPr id="49" name="Oval 48"/>
          <p:cNvSpPr/>
          <p:nvPr/>
        </p:nvSpPr>
        <p:spPr>
          <a:xfrm>
            <a:off x="1060166" y="2780605"/>
            <a:ext cx="640080" cy="640080"/>
          </a:xfrm>
          <a:prstGeom prst="ellipse">
            <a:avLst/>
          </a:prstGeom>
          <a:ln>
            <a:solidFill>
              <a:srgbClr val="7030A0"/>
            </a:solidFill>
          </a:ln>
        </p:spPr>
        <p:style>
          <a:lnRef idx="2">
            <a:schemeClr val="accent5"/>
          </a:lnRef>
          <a:fillRef idx="1">
            <a:schemeClr val="lt1"/>
          </a:fillRef>
          <a:effectRef idx="0">
            <a:schemeClr val="accent5"/>
          </a:effectRef>
          <a:fontRef idx="minor">
            <a:schemeClr val="dk1"/>
          </a:fontRef>
        </p:style>
        <p:txBody>
          <a:bodyPr lIns="0" rIns="0" bIns="91440" rtlCol="0" anchor="ctr"/>
          <a:lstStyle/>
          <a:p>
            <a:pPr algn="ctr"/>
            <a:r>
              <a:rPr lang="de-DE" sz="2800" i="1" dirty="0">
                <a:solidFill>
                  <a:schemeClr val="tx1"/>
                </a:solidFill>
              </a:rPr>
              <a:t>N</a:t>
            </a:r>
            <a:r>
              <a:rPr lang="de-DE" sz="2800" baseline="-25000" dirty="0">
                <a:solidFill>
                  <a:schemeClr val="tx1"/>
                </a:solidFill>
                <a:cs typeface="Arial" panose="020B0604020202020204" pitchFamily="34" charset="0"/>
              </a:rPr>
              <a:t>5</a:t>
            </a:r>
            <a:endParaRPr lang="en-US" sz="2800" baseline="-25000" dirty="0">
              <a:solidFill>
                <a:schemeClr val="tx1"/>
              </a:solidFill>
              <a:cs typeface="Arial" panose="020B0604020202020204" pitchFamily="34" charset="0"/>
            </a:endParaRPr>
          </a:p>
        </p:txBody>
      </p:sp>
      <p:sp>
        <p:nvSpPr>
          <p:cNvPr id="50" name="Oval 49"/>
          <p:cNvSpPr/>
          <p:nvPr/>
        </p:nvSpPr>
        <p:spPr>
          <a:xfrm>
            <a:off x="2404469" y="2953089"/>
            <a:ext cx="640080" cy="640080"/>
          </a:xfrm>
          <a:prstGeom prst="ellipse">
            <a:avLst/>
          </a:prstGeom>
          <a:ln/>
        </p:spPr>
        <p:style>
          <a:lnRef idx="2">
            <a:schemeClr val="accent5"/>
          </a:lnRef>
          <a:fillRef idx="1">
            <a:schemeClr val="lt1"/>
          </a:fillRef>
          <a:effectRef idx="0">
            <a:schemeClr val="accent5"/>
          </a:effectRef>
          <a:fontRef idx="minor">
            <a:schemeClr val="dk1"/>
          </a:fontRef>
        </p:style>
        <p:txBody>
          <a:bodyPr lIns="0" rIns="0" bIns="91440" rtlCol="0" anchor="ctr"/>
          <a:lstStyle/>
          <a:p>
            <a:pPr algn="ctr"/>
            <a:r>
              <a:rPr lang="de-DE" sz="2800" i="1" dirty="0">
                <a:solidFill>
                  <a:schemeClr val="tx1"/>
                </a:solidFill>
              </a:rPr>
              <a:t>N</a:t>
            </a:r>
            <a:r>
              <a:rPr lang="de-DE" sz="2800" baseline="-25000" dirty="0">
                <a:solidFill>
                  <a:schemeClr val="tx1"/>
                </a:solidFill>
                <a:cs typeface="Arial" panose="020B0604020202020204" pitchFamily="34" charset="0"/>
              </a:rPr>
              <a:t>7</a:t>
            </a:r>
            <a:endParaRPr lang="en-US" sz="2800" baseline="-25000" dirty="0">
              <a:solidFill>
                <a:schemeClr val="tx1"/>
              </a:solidFill>
              <a:cs typeface="Arial" panose="020B0604020202020204" pitchFamily="34" charset="0"/>
            </a:endParaRPr>
          </a:p>
        </p:txBody>
      </p:sp>
      <p:cxnSp>
        <p:nvCxnSpPr>
          <p:cNvPr id="51" name="Straight Arrow Connector 50"/>
          <p:cNvCxnSpPr>
            <a:stCxn id="49" idx="4"/>
            <a:endCxn id="54" idx="0"/>
          </p:cNvCxnSpPr>
          <p:nvPr/>
        </p:nvCxnSpPr>
        <p:spPr>
          <a:xfrm>
            <a:off x="1380206" y="3420685"/>
            <a:ext cx="0" cy="284351"/>
          </a:xfrm>
          <a:prstGeom prst="straightConnector1">
            <a:avLst/>
          </a:prstGeom>
          <a:ln>
            <a:solidFill>
              <a:schemeClr val="bg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52" name="Straight Arrow Connector 51"/>
          <p:cNvCxnSpPr>
            <a:stCxn id="44" idx="5"/>
            <a:endCxn id="46" idx="1"/>
          </p:cNvCxnSpPr>
          <p:nvPr/>
        </p:nvCxnSpPr>
        <p:spPr>
          <a:xfrm>
            <a:off x="2278660" y="1801913"/>
            <a:ext cx="219547" cy="175432"/>
          </a:xfrm>
          <a:prstGeom prst="straightConnector1">
            <a:avLst/>
          </a:prstGeom>
          <a:ln>
            <a:solidFill>
              <a:schemeClr val="bg1"/>
            </a:solidFill>
            <a:headEnd type="none" w="med" len="med"/>
            <a:tailEnd type="triangle"/>
          </a:ln>
        </p:spPr>
        <p:style>
          <a:lnRef idx="3">
            <a:schemeClr val="accent3"/>
          </a:lnRef>
          <a:fillRef idx="0">
            <a:schemeClr val="accent3"/>
          </a:fillRef>
          <a:effectRef idx="2">
            <a:schemeClr val="accent3"/>
          </a:effectRef>
          <a:fontRef idx="minor">
            <a:schemeClr val="tx1"/>
          </a:fontRef>
        </p:style>
      </p:cxnSp>
      <p:sp>
        <p:nvSpPr>
          <p:cNvPr id="53" name="Oval 52"/>
          <p:cNvSpPr/>
          <p:nvPr/>
        </p:nvSpPr>
        <p:spPr>
          <a:xfrm>
            <a:off x="1711885" y="4525893"/>
            <a:ext cx="640080" cy="640080"/>
          </a:xfrm>
          <a:prstGeom prst="ellipse">
            <a:avLst/>
          </a:prstGeom>
          <a:ln/>
        </p:spPr>
        <p:style>
          <a:lnRef idx="2">
            <a:schemeClr val="accent5"/>
          </a:lnRef>
          <a:fillRef idx="1">
            <a:schemeClr val="lt1"/>
          </a:fillRef>
          <a:effectRef idx="0">
            <a:schemeClr val="accent5"/>
          </a:effectRef>
          <a:fontRef idx="minor">
            <a:schemeClr val="dk1"/>
          </a:fontRef>
        </p:style>
        <p:txBody>
          <a:bodyPr lIns="0" rIns="0" bIns="91440" rtlCol="0" anchor="ctr"/>
          <a:lstStyle/>
          <a:p>
            <a:pPr algn="ctr"/>
            <a:r>
              <a:rPr lang="de-DE" sz="2800" i="1" dirty="0">
                <a:solidFill>
                  <a:schemeClr val="tx1"/>
                </a:solidFill>
              </a:rPr>
              <a:t>N</a:t>
            </a:r>
            <a:r>
              <a:rPr lang="de-DE" sz="2800" baseline="-25000" dirty="0">
                <a:solidFill>
                  <a:schemeClr val="tx1"/>
                </a:solidFill>
                <a:cs typeface="Arial" panose="020B0604020202020204" pitchFamily="34" charset="0"/>
              </a:rPr>
              <a:t>4</a:t>
            </a:r>
            <a:endParaRPr lang="en-US" sz="2800" baseline="-25000" dirty="0">
              <a:solidFill>
                <a:schemeClr val="tx1"/>
              </a:solidFill>
              <a:cs typeface="Arial" panose="020B0604020202020204" pitchFamily="34" charset="0"/>
            </a:endParaRPr>
          </a:p>
        </p:txBody>
      </p:sp>
      <p:sp>
        <p:nvSpPr>
          <p:cNvPr id="54" name="Oval 53"/>
          <p:cNvSpPr/>
          <p:nvPr/>
        </p:nvSpPr>
        <p:spPr>
          <a:xfrm>
            <a:off x="1060166" y="3705036"/>
            <a:ext cx="640080" cy="640080"/>
          </a:xfrm>
          <a:prstGeom prst="ellipse">
            <a:avLst/>
          </a:prstGeom>
          <a:ln>
            <a:solidFill>
              <a:srgbClr val="7030A0"/>
            </a:solidFill>
          </a:ln>
        </p:spPr>
        <p:style>
          <a:lnRef idx="2">
            <a:schemeClr val="accent5"/>
          </a:lnRef>
          <a:fillRef idx="1">
            <a:schemeClr val="lt1"/>
          </a:fillRef>
          <a:effectRef idx="0">
            <a:schemeClr val="accent5"/>
          </a:effectRef>
          <a:fontRef idx="minor">
            <a:schemeClr val="dk1"/>
          </a:fontRef>
        </p:style>
        <p:txBody>
          <a:bodyPr lIns="0" rIns="0" bIns="91440" rtlCol="0" anchor="ctr"/>
          <a:lstStyle/>
          <a:p>
            <a:pPr algn="ctr"/>
            <a:r>
              <a:rPr lang="de-DE" sz="2800" i="1" dirty="0">
                <a:solidFill>
                  <a:schemeClr val="tx1"/>
                </a:solidFill>
              </a:rPr>
              <a:t>N</a:t>
            </a:r>
            <a:r>
              <a:rPr lang="de-DE" sz="2800" baseline="-25000" dirty="0">
                <a:solidFill>
                  <a:schemeClr val="tx1"/>
                </a:solidFill>
                <a:cs typeface="Arial" panose="020B0604020202020204" pitchFamily="34" charset="0"/>
              </a:rPr>
              <a:t>6</a:t>
            </a:r>
            <a:endParaRPr lang="en-US" sz="2800" baseline="-25000" dirty="0">
              <a:solidFill>
                <a:schemeClr val="tx1"/>
              </a:solidFill>
              <a:cs typeface="Arial" panose="020B0604020202020204" pitchFamily="34" charset="0"/>
            </a:endParaRPr>
          </a:p>
        </p:txBody>
      </p:sp>
      <p:cxnSp>
        <p:nvCxnSpPr>
          <p:cNvPr id="55" name="Curved Connector 54"/>
          <p:cNvCxnSpPr>
            <a:stCxn id="54" idx="2"/>
            <a:endCxn id="49" idx="2"/>
          </p:cNvCxnSpPr>
          <p:nvPr/>
        </p:nvCxnSpPr>
        <p:spPr>
          <a:xfrm rot="10800000">
            <a:off x="1060166" y="3100646"/>
            <a:ext cx="12700" cy="924431"/>
          </a:xfrm>
          <a:prstGeom prst="curvedConnector3">
            <a:avLst>
              <a:gd name="adj1" fmla="val 1800000"/>
            </a:avLst>
          </a:prstGeom>
          <a:ln>
            <a:solidFill>
              <a:schemeClr val="bg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56" name="Straight Arrow Connector 55"/>
          <p:cNvCxnSpPr>
            <a:stCxn id="54" idx="4"/>
            <a:endCxn id="53" idx="1"/>
          </p:cNvCxnSpPr>
          <p:nvPr/>
        </p:nvCxnSpPr>
        <p:spPr>
          <a:xfrm>
            <a:off x="1380206" y="4345116"/>
            <a:ext cx="425417" cy="274515"/>
          </a:xfrm>
          <a:prstGeom prst="straightConnector1">
            <a:avLst/>
          </a:prstGeom>
          <a:ln>
            <a:solidFill>
              <a:schemeClr val="bg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57" name="Straight Arrow Connector 56"/>
          <p:cNvCxnSpPr>
            <a:stCxn id="44" idx="3"/>
            <a:endCxn id="45" idx="7"/>
          </p:cNvCxnSpPr>
          <p:nvPr/>
        </p:nvCxnSpPr>
        <p:spPr>
          <a:xfrm flipH="1">
            <a:off x="1606508" y="1801913"/>
            <a:ext cx="219548" cy="175432"/>
          </a:xfrm>
          <a:prstGeom prst="straightConnector1">
            <a:avLst/>
          </a:prstGeom>
          <a:ln>
            <a:solidFill>
              <a:schemeClr val="bg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58" name="Straight Arrow Connector 57"/>
          <p:cNvCxnSpPr>
            <a:stCxn id="50" idx="4"/>
            <a:endCxn id="53" idx="7"/>
          </p:cNvCxnSpPr>
          <p:nvPr/>
        </p:nvCxnSpPr>
        <p:spPr>
          <a:xfrm flipH="1">
            <a:off x="2258227" y="3593169"/>
            <a:ext cx="466282" cy="1026462"/>
          </a:xfrm>
          <a:prstGeom prst="straightConnector1">
            <a:avLst/>
          </a:prstGeom>
          <a:ln>
            <a:solidFill>
              <a:schemeClr val="bg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59" name="Straight Arrow Connector 58"/>
          <p:cNvCxnSpPr>
            <a:stCxn id="45" idx="4"/>
            <a:endCxn id="49" idx="0"/>
          </p:cNvCxnSpPr>
          <p:nvPr/>
        </p:nvCxnSpPr>
        <p:spPr>
          <a:xfrm>
            <a:off x="1380206" y="2523687"/>
            <a:ext cx="0" cy="256918"/>
          </a:xfrm>
          <a:prstGeom prst="straightConnector1">
            <a:avLst/>
          </a:prstGeom>
          <a:ln>
            <a:solidFill>
              <a:schemeClr val="bg1"/>
            </a:solidFill>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60" name="Straight Arrow Connector 59"/>
          <p:cNvCxnSpPr>
            <a:stCxn id="46" idx="4"/>
            <a:endCxn id="50" idx="0"/>
          </p:cNvCxnSpPr>
          <p:nvPr/>
        </p:nvCxnSpPr>
        <p:spPr>
          <a:xfrm>
            <a:off x="2724509" y="2523687"/>
            <a:ext cx="0" cy="429402"/>
          </a:xfrm>
          <a:prstGeom prst="straightConnector1">
            <a:avLst/>
          </a:prstGeom>
          <a:ln>
            <a:solidFill>
              <a:schemeClr val="bg1"/>
            </a:solidFill>
            <a:headEnd type="none" w="med" len="med"/>
            <a:tailEnd type="triangle"/>
          </a:ln>
        </p:spPr>
        <p:style>
          <a:lnRef idx="3">
            <a:schemeClr val="accent3"/>
          </a:lnRef>
          <a:fillRef idx="0">
            <a:schemeClr val="accent3"/>
          </a:fillRef>
          <a:effectRef idx="2">
            <a:schemeClr val="accent3"/>
          </a:effectRef>
          <a:fontRef idx="minor">
            <a:schemeClr val="tx1"/>
          </a:fontRef>
        </p:style>
      </p:cxnSp>
      <p:sp>
        <p:nvSpPr>
          <p:cNvPr id="61" name="Rounded Rectangle 60"/>
          <p:cNvSpPr/>
          <p:nvPr/>
        </p:nvSpPr>
        <p:spPr>
          <a:xfrm>
            <a:off x="7538711" y="6342662"/>
            <a:ext cx="548640" cy="36576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62" name="Rounded Rectangle 61"/>
          <p:cNvSpPr/>
          <p:nvPr/>
        </p:nvSpPr>
        <p:spPr>
          <a:xfrm>
            <a:off x="10161202" y="6342662"/>
            <a:ext cx="548640" cy="36576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1" dirty="0">
              <a:solidFill>
                <a:schemeClr val="tx1"/>
              </a:solidFill>
            </a:endParaRPr>
          </a:p>
        </p:txBody>
      </p:sp>
      <p:sp>
        <p:nvSpPr>
          <p:cNvPr id="63" name="Rectangle 62"/>
          <p:cNvSpPr/>
          <p:nvPr/>
        </p:nvSpPr>
        <p:spPr>
          <a:xfrm>
            <a:off x="10715396" y="6236713"/>
            <a:ext cx="1400404" cy="593618"/>
          </a:xfrm>
          <a:prstGeom prst="rect">
            <a:avLst/>
          </a:prstGeom>
        </p:spPr>
        <p:txBody>
          <a:bodyPr wrap="square">
            <a:spAutoFit/>
          </a:bodyPr>
          <a:lstStyle/>
          <a:p>
            <a:pPr lvl="0"/>
            <a:r>
              <a:rPr lang="fi-FI" sz="1600" dirty="0">
                <a:solidFill>
                  <a:schemeClr val="bg1"/>
                </a:solidFill>
              </a:rPr>
              <a:t>ARTRIUM HW-</a:t>
            </a:r>
            <a:br>
              <a:rPr lang="fi-FI" sz="1600" dirty="0">
                <a:solidFill>
                  <a:schemeClr val="bg1"/>
                </a:solidFill>
              </a:rPr>
            </a:br>
            <a:r>
              <a:rPr lang="fi-FI" sz="1600" dirty="0">
                <a:solidFill>
                  <a:schemeClr val="bg1"/>
                </a:solidFill>
              </a:rPr>
              <a:t>Components</a:t>
            </a:r>
          </a:p>
        </p:txBody>
      </p:sp>
      <p:sp>
        <p:nvSpPr>
          <p:cNvPr id="64" name="Rectangle 63"/>
          <p:cNvSpPr/>
          <p:nvPr/>
        </p:nvSpPr>
        <p:spPr>
          <a:xfrm>
            <a:off x="8087351" y="6241135"/>
            <a:ext cx="1406787" cy="584775"/>
          </a:xfrm>
          <a:prstGeom prst="rect">
            <a:avLst/>
          </a:prstGeom>
        </p:spPr>
        <p:txBody>
          <a:bodyPr wrap="square">
            <a:spAutoFit/>
          </a:bodyPr>
          <a:lstStyle/>
          <a:p>
            <a:r>
              <a:rPr lang="fi-FI" sz="1600" dirty="0" smtClean="0">
                <a:solidFill>
                  <a:schemeClr val="bg1"/>
                </a:solidFill>
              </a:rPr>
              <a:t>Of-the-shelf</a:t>
            </a:r>
          </a:p>
          <a:p>
            <a:r>
              <a:rPr lang="fi-FI" sz="1600" dirty="0" smtClean="0">
                <a:solidFill>
                  <a:schemeClr val="bg1"/>
                </a:solidFill>
              </a:rPr>
              <a:t>Components</a:t>
            </a:r>
            <a:endParaRPr lang="en-US" sz="1600" dirty="0">
              <a:solidFill>
                <a:schemeClr val="bg1"/>
              </a:solidFill>
            </a:endParaRPr>
          </a:p>
        </p:txBody>
      </p:sp>
      <p:sp>
        <p:nvSpPr>
          <p:cNvPr id="65" name="Title 1"/>
          <p:cNvSpPr txBox="1">
            <a:spLocks/>
          </p:cNvSpPr>
          <p:nvPr/>
        </p:nvSpPr>
        <p:spPr>
          <a:xfrm>
            <a:off x="391750" y="269032"/>
            <a:ext cx="11713301" cy="78921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kern="1200" cap="none"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j-lt"/>
                <a:ea typeface="+mj-ea"/>
                <a:cs typeface="+mj-cs"/>
              </a:defRPr>
            </a:lvl1pPr>
          </a:lstStyle>
          <a:p>
            <a:r>
              <a:rPr lang="de-DE" smtClean="0"/>
              <a:t>Example: Online Phase </a:t>
            </a:r>
            <a:endParaRPr lang="en-US" dirty="0"/>
          </a:p>
        </p:txBody>
      </p:sp>
      <p:sp>
        <p:nvSpPr>
          <p:cNvPr id="18" name="Rectangle 17"/>
          <p:cNvSpPr/>
          <p:nvPr/>
        </p:nvSpPr>
        <p:spPr>
          <a:xfrm>
            <a:off x="152400" y="900121"/>
            <a:ext cx="11887200" cy="5943600"/>
          </a:xfrm>
          <a:prstGeom prst="rect">
            <a:avLst/>
          </a:prstGeom>
          <a:solidFill>
            <a:schemeClr val="dk1">
              <a:alpha val="90000"/>
            </a:schemeClr>
          </a:solidFill>
          <a:ln>
            <a:solidFill>
              <a:schemeClr val="dk1">
                <a:shade val="50000"/>
              </a:schemeClr>
            </a:solidFill>
          </a:ln>
        </p:spPr>
        <p:style>
          <a:lnRef idx="2">
            <a:schemeClr val="dk1">
              <a:shade val="50000"/>
            </a:schemeClr>
          </a:lnRef>
          <a:fillRef idx="1">
            <a:schemeClr val="dk1"/>
          </a:fillRef>
          <a:effectRef idx="0">
            <a:schemeClr val="dk1"/>
          </a:effectRef>
          <a:fontRef idx="minor">
            <a:schemeClr val="lt1"/>
          </a:fontRef>
        </p:style>
        <p:txBody>
          <a:bodyPr lIns="108000" tIns="0" rIns="0" bIns="0" rtlCol="0" anchor="ctr"/>
          <a:lstStyle/>
          <a:p>
            <a:pPr algn="ctr">
              <a:spcBef>
                <a:spcPct val="0"/>
              </a:spcBef>
            </a:pPr>
            <a:r>
              <a:rPr lang="de-DE" sz="3600" b="1" spc="-8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mj-lt"/>
                <a:ea typeface="+mj-ea"/>
                <a:cs typeface="+mj-cs"/>
              </a:rPr>
              <a:t>Challenge: How to detect loops at runtime</a:t>
            </a:r>
            <a:r>
              <a:rPr lang="en-US" sz="3600" b="1" spc="-8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mj-lt"/>
                <a:ea typeface="+mj-ea"/>
                <a:cs typeface="+mj-cs"/>
              </a:rPr>
              <a:t>?</a:t>
            </a:r>
          </a:p>
          <a:p>
            <a:pPr marL="0" lvl="1" algn="ctr">
              <a:spcBef>
                <a:spcPct val="0"/>
              </a:spcBef>
            </a:pPr>
            <a:r>
              <a:rPr lang="en-US" sz="3600" b="1" spc="-8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mj-lt"/>
                <a:ea typeface="+mj-ea"/>
                <a:cs typeface="+mj-cs"/>
              </a:rPr>
              <a:t>Without code instrumentation</a:t>
            </a:r>
          </a:p>
          <a:p>
            <a:pPr marL="0" lvl="1" algn="ctr">
              <a:spcBef>
                <a:spcPct val="0"/>
              </a:spcBef>
            </a:pPr>
            <a:r>
              <a:rPr lang="de-DE" sz="3600" b="1" spc="-8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mj-lt"/>
                <a:ea typeface="+mj-ea"/>
                <a:cs typeface="+mj-cs"/>
              </a:rPr>
              <a:t>No instruction set extension</a:t>
            </a:r>
          </a:p>
          <a:p>
            <a:pPr algn="ctr" defTabSz="180000"/>
            <a:endParaRPr lang="en-US" sz="2000" i="1" spc="-80" dirty="0" smtClean="0">
              <a:solidFill>
                <a:schemeClr val="tx1"/>
              </a:solidFill>
              <a:latin typeface="Cambria Math" panose="02040503050406030204" pitchFamily="18" charset="0"/>
            </a:endParaRPr>
          </a:p>
        </p:txBody>
      </p:sp>
      <p:sp>
        <p:nvSpPr>
          <p:cNvPr id="3" name="Slide Number Placeholder 2"/>
          <p:cNvSpPr>
            <a:spLocks noGrp="1"/>
          </p:cNvSpPr>
          <p:nvPr>
            <p:ph type="sldNum" sz="quarter" idx="4"/>
          </p:nvPr>
        </p:nvSpPr>
        <p:spPr/>
        <p:txBody>
          <a:bodyPr/>
          <a:lstStyle/>
          <a:p>
            <a:fld id="{B4C71E88-0A44-4F17-829B-07B79A5A6163}" type="slidenum">
              <a:rPr lang="en-US" smtClean="0">
                <a:solidFill>
                  <a:prstClr val="white"/>
                </a:solidFill>
              </a:rPr>
              <a:pPr/>
              <a:t>16</a:t>
            </a:fld>
            <a:endParaRPr lang="en-US" dirty="0">
              <a:solidFill>
                <a:prstClr val="white"/>
              </a:solidFill>
            </a:endParaRPr>
          </a:p>
        </p:txBody>
      </p:sp>
    </p:spTree>
    <p:extLst>
      <p:ext uri="{BB962C8B-B14F-4D97-AF65-F5344CB8AC3E}">
        <p14:creationId xmlns:p14="http://schemas.microsoft.com/office/powerpoint/2010/main" val="242754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1000" fill="hold"/>
                                        <p:tgtEl>
                                          <p:spTgt spid="55"/>
                                        </p:tgtEl>
                                        <p:attrNameLst>
                                          <p:attrName>stroke.color</p:attrName>
                                        </p:attrNameLst>
                                      </p:cBhvr>
                                      <p:to>
                                        <a:srgbClr val="7030A0"/>
                                      </p:to>
                                    </p:animClr>
                                    <p:set>
                                      <p:cBhvr>
                                        <p:cTn id="7" dur="1000" fill="hold"/>
                                        <p:tgtEl>
                                          <p:spTgt spid="55"/>
                                        </p:tgtEl>
                                        <p:attrNameLst>
                                          <p:attrName>stroke.on</p:attrName>
                                        </p:attrNameLst>
                                      </p:cBhvr>
                                      <p:to>
                                        <p:strVal val="true"/>
                                      </p:to>
                                    </p:se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par>
                          <p:cTn id="22" fill="hold">
                            <p:stCondLst>
                              <p:cond delay="2000"/>
                            </p:stCondLst>
                            <p:childTnLst>
                              <p:par>
                                <p:cTn id="23" presetID="7" presetClass="emph" presetSubtype="2" fill="hold" nodeType="afterEffect">
                                  <p:stCondLst>
                                    <p:cond delay="0"/>
                                  </p:stCondLst>
                                  <p:childTnLst>
                                    <p:animClr clrSpc="rgb" dir="cw">
                                      <p:cBhvr>
                                        <p:cTn id="24" dur="2000" fill="hold"/>
                                        <p:tgtEl>
                                          <p:spTgt spid="6"/>
                                        </p:tgtEl>
                                        <p:attrNameLst>
                                          <p:attrName>stroke.color</p:attrName>
                                        </p:attrNameLst>
                                      </p:cBhvr>
                                      <p:to>
                                        <a:schemeClr val="accent2"/>
                                      </p:to>
                                    </p:animClr>
                                    <p:set>
                                      <p:cBhvr>
                                        <p:cTn id="25" dur="2000" fill="hold"/>
                                        <p:tgtEl>
                                          <p:spTgt spid="6"/>
                                        </p:tgtEl>
                                        <p:attrNameLst>
                                          <p:attrName>stroke.on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15" presetClass="emph" presetSubtype="0" grpId="0" nodeType="clickEffect">
                                  <p:stCondLst>
                                    <p:cond delay="0"/>
                                  </p:stCondLst>
                                  <p:iterate type="lt">
                                    <p:tmAbs val="25"/>
                                  </p:iterate>
                                  <p:childTnLst>
                                    <p:set>
                                      <p:cBhvr override="childStyle">
                                        <p:cTn id="29" dur="indefinite"/>
                                        <p:tgtEl>
                                          <p:spTgt spid="49"/>
                                        </p:tgtEl>
                                        <p:attrNameLst>
                                          <p:attrName>style.fontWeight</p:attrName>
                                        </p:attrNameLst>
                                      </p:cBhvr>
                                      <p:to>
                                        <p:strVal val="bold"/>
                                      </p:to>
                                    </p:set>
                                  </p:childTnLst>
                                </p:cTn>
                              </p:par>
                            </p:childTnLst>
                          </p:cTn>
                        </p:par>
                        <p:par>
                          <p:cTn id="30" fill="hold">
                            <p:stCondLst>
                              <p:cond delay="50"/>
                            </p:stCondLst>
                            <p:childTnLst>
                              <p:par>
                                <p:cTn id="31" presetID="22" presetClass="entr" presetSubtype="8"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7" presetClass="emph" presetSubtype="2" fill="hold" nodeType="clickEffect">
                                  <p:stCondLst>
                                    <p:cond delay="0"/>
                                  </p:stCondLst>
                                  <p:childTnLst>
                                    <p:animClr clrSpc="rgb" dir="cw">
                                      <p:cBhvr>
                                        <p:cTn id="40" dur="1000" fill="hold"/>
                                        <p:tgtEl>
                                          <p:spTgt spid="51"/>
                                        </p:tgtEl>
                                        <p:attrNameLst>
                                          <p:attrName>stroke.color</p:attrName>
                                        </p:attrNameLst>
                                      </p:cBhvr>
                                      <p:to>
                                        <a:srgbClr val="7030A0"/>
                                      </p:to>
                                    </p:animClr>
                                    <p:set>
                                      <p:cBhvr>
                                        <p:cTn id="41" dur="1000" fill="hold"/>
                                        <p:tgtEl>
                                          <p:spTgt spid="51"/>
                                        </p:tgtEl>
                                        <p:attrNameLst>
                                          <p:attrName>stroke.on</p:attrName>
                                        </p:attrNameLst>
                                      </p:cBhvr>
                                      <p:to>
                                        <p:strVal val="true"/>
                                      </p:to>
                                    </p:set>
                                  </p:childTnLst>
                                </p:cTn>
                              </p:par>
                            </p:childTnLst>
                          </p:cTn>
                        </p:par>
                        <p:par>
                          <p:cTn id="42" fill="hold">
                            <p:stCondLst>
                              <p:cond delay="1000"/>
                            </p:stCondLst>
                            <p:childTnLst>
                              <p:par>
                                <p:cTn id="43" presetID="15" presetClass="emph" presetSubtype="0" grpId="0" nodeType="afterEffect">
                                  <p:stCondLst>
                                    <p:cond delay="0"/>
                                  </p:stCondLst>
                                  <p:iterate type="lt">
                                    <p:tmAbs val="25"/>
                                  </p:iterate>
                                  <p:childTnLst>
                                    <p:set>
                                      <p:cBhvr override="childStyle">
                                        <p:cTn id="44" dur="indefinite"/>
                                        <p:tgtEl>
                                          <p:spTgt spid="54"/>
                                        </p:tgtEl>
                                        <p:attrNameLst>
                                          <p:attrName>style.fontWeight</p:attrName>
                                        </p:attrNameLst>
                                      </p:cBhvr>
                                      <p:to>
                                        <p:strVal val="bold"/>
                                      </p:to>
                                    </p:set>
                                  </p:childTnLst>
                                </p:cTn>
                              </p:par>
                            </p:childTnLst>
                          </p:cTn>
                        </p:par>
                        <p:par>
                          <p:cTn id="45" fill="hold">
                            <p:stCondLst>
                              <p:cond delay="1050"/>
                            </p:stCondLst>
                            <p:childTnLst>
                              <p:par>
                                <p:cTn id="46" presetID="10" presetClass="entr" presetSubtype="0" fill="hold" grpId="0" nodeType="after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500"/>
                                        <p:tgtEl>
                                          <p:spTgt spid="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wipe(up)">
                                      <p:cBhvr>
                                        <p:cTn id="53" dur="500"/>
                                        <p:tgtEl>
                                          <p:spTgt spid="4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fade">
                                      <p:cBhvr>
                                        <p:cTn id="56" dur="500"/>
                                        <p:tgtEl>
                                          <p:spTgt spid="4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right)">
                                      <p:cBhvr>
                                        <p:cTn id="61" dur="500"/>
                                        <p:tgtEl>
                                          <p:spTgt spid="1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circle(in)">
                                      <p:cBhvr>
                                        <p:cTn id="69"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38" grpId="0"/>
      <p:bldP spid="39" grpId="0"/>
      <p:bldP spid="47" grpId="0"/>
      <p:bldP spid="48" grpId="0"/>
      <p:bldP spid="49" grpId="0" animBg="1"/>
      <p:bldP spid="54"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775908" y="4195371"/>
            <a:ext cx="1147059" cy="72162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smtClean="0">
                <a:solidFill>
                  <a:schemeClr val="bg1"/>
                </a:solidFill>
              </a:rPr>
              <a:t>Hash</a:t>
            </a:r>
            <a:endParaRPr lang="en-US" sz="2400" b="1" dirty="0">
              <a:solidFill>
                <a:schemeClr val="bg1"/>
              </a:solidFill>
            </a:endParaRPr>
          </a:p>
        </p:txBody>
      </p:sp>
      <p:sp>
        <p:nvSpPr>
          <p:cNvPr id="6" name="TextBox 5"/>
          <p:cNvSpPr txBox="1"/>
          <p:nvPr/>
        </p:nvSpPr>
        <p:spPr>
          <a:xfrm>
            <a:off x="3439722" y="1099885"/>
            <a:ext cx="2131187" cy="656318"/>
          </a:xfrm>
          <a:prstGeom prst="rect">
            <a:avLst/>
          </a:prstGeom>
          <a:noFill/>
        </p:spPr>
        <p:txBody>
          <a:bodyPr wrap="none" rtlCol="0">
            <a:spAutoFit/>
          </a:bodyPr>
          <a:lstStyle/>
          <a:p>
            <a:r>
              <a:rPr lang="fi-FI" dirty="0">
                <a:solidFill>
                  <a:schemeClr val="bg1"/>
                </a:solidFill>
              </a:rPr>
              <a:t>PC, </a:t>
            </a:r>
          </a:p>
          <a:p>
            <a:r>
              <a:rPr lang="fi-FI" dirty="0">
                <a:solidFill>
                  <a:schemeClr val="bg1"/>
                </a:solidFill>
              </a:rPr>
              <a:t>executed instruction</a:t>
            </a:r>
          </a:p>
        </p:txBody>
      </p:sp>
      <p:sp>
        <p:nvSpPr>
          <p:cNvPr id="7" name="Rectangle 6"/>
          <p:cNvSpPr/>
          <p:nvPr/>
        </p:nvSpPr>
        <p:spPr>
          <a:xfrm>
            <a:off x="8454359" y="3718868"/>
            <a:ext cx="1339508" cy="148671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a:solidFill>
                  <a:schemeClr val="bg1"/>
                </a:solidFill>
              </a:rPr>
              <a:t>Hash </a:t>
            </a:r>
            <a:r>
              <a:rPr lang="de-DE" sz="2400" b="1" dirty="0" smtClean="0">
                <a:solidFill>
                  <a:schemeClr val="bg1"/>
                </a:solidFill>
              </a:rPr>
              <a:t>memory</a:t>
            </a:r>
            <a:endParaRPr lang="en-US" sz="2400" b="1" dirty="0">
              <a:solidFill>
                <a:schemeClr val="bg1"/>
              </a:solidFill>
            </a:endParaRPr>
          </a:p>
        </p:txBody>
      </p:sp>
      <p:sp>
        <p:nvSpPr>
          <p:cNvPr id="11" name="TextBox 10"/>
          <p:cNvSpPr txBox="1"/>
          <p:nvPr/>
        </p:nvSpPr>
        <p:spPr>
          <a:xfrm>
            <a:off x="5736314" y="4879179"/>
            <a:ext cx="719150" cy="374038"/>
          </a:xfrm>
          <a:prstGeom prst="rect">
            <a:avLst/>
          </a:prstGeom>
          <a:noFill/>
        </p:spPr>
        <p:txBody>
          <a:bodyPr wrap="square" rtlCol="0">
            <a:spAutoFit/>
          </a:bodyPr>
          <a:lstStyle/>
          <a:p>
            <a:pPr algn="ctr"/>
            <a:r>
              <a:rPr lang="de-DE" dirty="0">
                <a:solidFill>
                  <a:schemeClr val="bg1"/>
                </a:solidFill>
              </a:rPr>
              <a:t>hash </a:t>
            </a:r>
            <a:endParaRPr lang="de-DE" b="1" i="1" dirty="0">
              <a:solidFill>
                <a:schemeClr val="bg1"/>
              </a:solidFill>
            </a:endParaRPr>
          </a:p>
        </p:txBody>
      </p:sp>
      <p:sp>
        <p:nvSpPr>
          <p:cNvPr id="12" name="Rounded Rectangle 11"/>
          <p:cNvSpPr/>
          <p:nvPr/>
        </p:nvSpPr>
        <p:spPr>
          <a:xfrm>
            <a:off x="5167448" y="5250140"/>
            <a:ext cx="2377440" cy="54864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a:solidFill>
                  <a:schemeClr val="bg1"/>
                </a:solidFill>
              </a:rPr>
              <a:t>Hash </a:t>
            </a:r>
            <a:r>
              <a:rPr lang="de-DE" sz="2400" b="1" dirty="0" smtClean="0">
                <a:solidFill>
                  <a:schemeClr val="bg1"/>
                </a:solidFill>
              </a:rPr>
              <a:t>lookup</a:t>
            </a:r>
            <a:endParaRPr lang="en-US" sz="2400" b="1" dirty="0">
              <a:solidFill>
                <a:schemeClr val="bg1"/>
              </a:solidFill>
            </a:endParaRPr>
          </a:p>
        </p:txBody>
      </p:sp>
      <p:cxnSp>
        <p:nvCxnSpPr>
          <p:cNvPr id="13" name="Straight Arrow Connector 12"/>
          <p:cNvCxnSpPr>
            <a:stCxn id="14" idx="2"/>
            <a:endCxn id="17" idx="0"/>
          </p:cNvCxnSpPr>
          <p:nvPr/>
        </p:nvCxnSpPr>
        <p:spPr>
          <a:xfrm>
            <a:off x="6356167" y="1356980"/>
            <a:ext cx="0" cy="673839"/>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a:stCxn id="17" idx="2"/>
          </p:cNvCxnSpPr>
          <p:nvPr/>
        </p:nvCxnSpPr>
        <p:spPr>
          <a:xfrm>
            <a:off x="6356173" y="2579454"/>
            <a:ext cx="3" cy="66428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6" name="Elbow Connector 15"/>
          <p:cNvCxnSpPr>
            <a:stCxn id="39" idx="1"/>
            <a:endCxn id="26" idx="0"/>
          </p:cNvCxnSpPr>
          <p:nvPr/>
        </p:nvCxnSpPr>
        <p:spPr>
          <a:xfrm rot="10800000" flipV="1">
            <a:off x="4041990" y="3527612"/>
            <a:ext cx="1125458" cy="404580"/>
          </a:xfrm>
          <a:prstGeom prst="bentConnector2">
            <a:avLst/>
          </a:prstGeom>
          <a:ln>
            <a:tailEnd type="arrow"/>
          </a:ln>
        </p:spPr>
        <p:style>
          <a:lnRef idx="3">
            <a:schemeClr val="accent3"/>
          </a:lnRef>
          <a:fillRef idx="0">
            <a:schemeClr val="accent3"/>
          </a:fillRef>
          <a:effectRef idx="2">
            <a:schemeClr val="accent3"/>
          </a:effectRef>
          <a:fontRef idx="minor">
            <a:schemeClr val="tx1"/>
          </a:fontRef>
        </p:style>
      </p:cxnSp>
      <p:sp>
        <p:nvSpPr>
          <p:cNvPr id="17" name="Rounded Rectangle 16"/>
          <p:cNvSpPr/>
          <p:nvPr/>
        </p:nvSpPr>
        <p:spPr>
          <a:xfrm>
            <a:off x="5167448" y="2030813"/>
            <a:ext cx="2377440" cy="54864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a:solidFill>
                  <a:schemeClr val="bg1"/>
                </a:solidFill>
              </a:rPr>
              <a:t>Loop </a:t>
            </a:r>
            <a:r>
              <a:rPr lang="de-DE" sz="2400" b="1" dirty="0" smtClean="0">
                <a:solidFill>
                  <a:schemeClr val="bg1"/>
                </a:solidFill>
              </a:rPr>
              <a:t>encoder</a:t>
            </a:r>
            <a:endParaRPr lang="en-US" sz="2400" b="1" dirty="0">
              <a:solidFill>
                <a:schemeClr val="bg1"/>
              </a:solidFill>
            </a:endParaRPr>
          </a:p>
        </p:txBody>
      </p:sp>
      <p:grpSp>
        <p:nvGrpSpPr>
          <p:cNvPr id="18" name="Group 17"/>
          <p:cNvGrpSpPr/>
          <p:nvPr/>
        </p:nvGrpSpPr>
        <p:grpSpPr>
          <a:xfrm rot="16200000">
            <a:off x="120614" y="3220882"/>
            <a:ext cx="4315700" cy="1188635"/>
            <a:chOff x="1449324" y="277595"/>
            <a:chExt cx="3314287" cy="1188635"/>
          </a:xfrm>
        </p:grpSpPr>
        <p:sp>
          <p:nvSpPr>
            <p:cNvPr id="19" name="Rounded Rectangle 18"/>
            <p:cNvSpPr/>
            <p:nvPr/>
          </p:nvSpPr>
          <p:spPr>
            <a:xfrm>
              <a:off x="1449324" y="277595"/>
              <a:ext cx="3314287" cy="1188635"/>
            </a:xfrm>
            <a:prstGeom prst="round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0" rIns="91440" bIns="45720" numCol="1" spcCol="0" rtlCol="0" fromWordArt="0" anchor="t" anchorCtr="0" forceAA="0" compatLnSpc="1">
              <a:prstTxWarp prst="textNoShape">
                <a:avLst/>
              </a:prstTxWarp>
              <a:noAutofit/>
            </a:bodyPr>
            <a:lstStyle/>
            <a:p>
              <a:pPr algn="ctr"/>
              <a:r>
                <a:rPr lang="de-DE" sz="2400" b="1" dirty="0">
                  <a:solidFill>
                    <a:schemeClr val="tx1"/>
                  </a:solidFill>
                </a:rPr>
                <a:t>Processor Pipeline</a:t>
              </a:r>
              <a:endParaRPr lang="en-US" sz="2400" b="1" dirty="0">
                <a:solidFill>
                  <a:schemeClr val="tx1"/>
                </a:solidFill>
              </a:endParaRPr>
            </a:p>
          </p:txBody>
        </p:sp>
        <p:sp>
          <p:nvSpPr>
            <p:cNvPr id="20" name="Rectangle 19"/>
            <p:cNvSpPr/>
            <p:nvPr/>
          </p:nvSpPr>
          <p:spPr>
            <a:xfrm>
              <a:off x="1982486" y="876053"/>
              <a:ext cx="274341" cy="417030"/>
            </a:xfrm>
            <a:prstGeom prst="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p:cNvSpPr/>
            <p:nvPr/>
          </p:nvSpPr>
          <p:spPr>
            <a:xfrm>
              <a:off x="3460460" y="876053"/>
              <a:ext cx="274341" cy="417030"/>
            </a:xfrm>
            <a:prstGeom prst="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p>
          </p:txBody>
        </p:sp>
        <p:sp>
          <p:nvSpPr>
            <p:cNvPr id="22" name="Rectangle 21"/>
            <p:cNvSpPr/>
            <p:nvPr/>
          </p:nvSpPr>
          <p:spPr>
            <a:xfrm>
              <a:off x="2475144" y="876053"/>
              <a:ext cx="274341" cy="417030"/>
            </a:xfrm>
            <a:prstGeom prst="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2"/>
            <p:cNvSpPr/>
            <p:nvPr/>
          </p:nvSpPr>
          <p:spPr>
            <a:xfrm>
              <a:off x="2967802" y="876053"/>
              <a:ext cx="274341" cy="417030"/>
            </a:xfrm>
            <a:prstGeom prst="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Rectangle 23"/>
            <p:cNvSpPr/>
            <p:nvPr/>
          </p:nvSpPr>
          <p:spPr>
            <a:xfrm>
              <a:off x="3953117" y="876053"/>
              <a:ext cx="274341" cy="417030"/>
            </a:xfrm>
            <a:prstGeom prst="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5" name="Elbow Connector 24"/>
            <p:cNvCxnSpPr/>
            <p:nvPr/>
          </p:nvCxnSpPr>
          <p:spPr>
            <a:xfrm rot="10800000">
              <a:off x="1786724" y="1084568"/>
              <a:ext cx="2647251" cy="2"/>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26" name="Rectangle 25"/>
          <p:cNvSpPr/>
          <p:nvPr/>
        </p:nvSpPr>
        <p:spPr>
          <a:xfrm>
            <a:off x="3219030" y="3932192"/>
            <a:ext cx="1645920" cy="82296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a:solidFill>
                  <a:schemeClr val="bg1"/>
                </a:solidFill>
              </a:rPr>
              <a:t>Instruction </a:t>
            </a:r>
            <a:r>
              <a:rPr lang="de-DE" sz="2400" b="1" dirty="0" smtClean="0">
                <a:solidFill>
                  <a:schemeClr val="bg1"/>
                </a:solidFill>
              </a:rPr>
              <a:t>buffer</a:t>
            </a:r>
            <a:endParaRPr lang="en-US" sz="2400" b="1" dirty="0">
              <a:solidFill>
                <a:schemeClr val="bg1"/>
              </a:solidFill>
            </a:endParaRPr>
          </a:p>
        </p:txBody>
      </p:sp>
      <p:cxnSp>
        <p:nvCxnSpPr>
          <p:cNvPr id="27" name="Straight Arrow Connector 26"/>
          <p:cNvCxnSpPr/>
          <p:nvPr/>
        </p:nvCxnSpPr>
        <p:spPr>
          <a:xfrm>
            <a:off x="7166895" y="3801936"/>
            <a:ext cx="6267" cy="144657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8" name="Rounded Rectangle 27"/>
          <p:cNvSpPr/>
          <p:nvPr/>
        </p:nvSpPr>
        <p:spPr>
          <a:xfrm>
            <a:off x="3152092" y="421169"/>
            <a:ext cx="6776052" cy="5744779"/>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solidFill>
            </a:endParaRPr>
          </a:p>
        </p:txBody>
      </p:sp>
      <p:cxnSp>
        <p:nvCxnSpPr>
          <p:cNvPr id="32" name="Elbow Connector 31"/>
          <p:cNvCxnSpPr>
            <a:stCxn id="23" idx="2"/>
            <a:endCxn id="14" idx="1"/>
          </p:cNvCxnSpPr>
          <p:nvPr/>
        </p:nvCxnSpPr>
        <p:spPr>
          <a:xfrm flipV="1">
            <a:off x="2699635" y="1082656"/>
            <a:ext cx="2467813" cy="2734490"/>
          </a:xfrm>
          <a:prstGeom prst="bentConnector3">
            <a:avLst>
              <a:gd name="adj1" fmla="val 2962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33" name="Elbow Connector 32"/>
          <p:cNvCxnSpPr>
            <a:stCxn id="26" idx="2"/>
            <a:endCxn id="5" idx="1"/>
          </p:cNvCxnSpPr>
          <p:nvPr/>
        </p:nvCxnSpPr>
        <p:spPr>
          <a:xfrm rot="5400000" flipH="1" flipV="1">
            <a:off x="4809463" y="3788708"/>
            <a:ext cx="198971" cy="1733918"/>
          </a:xfrm>
          <a:prstGeom prst="bentConnector4">
            <a:avLst>
              <a:gd name="adj1" fmla="val -114891"/>
              <a:gd name="adj2" fmla="val 73731"/>
            </a:avLst>
          </a:prstGeom>
          <a:ln>
            <a:tailEnd type="arrow"/>
          </a:ln>
        </p:spPr>
        <p:style>
          <a:lnRef idx="3">
            <a:schemeClr val="accent3"/>
          </a:lnRef>
          <a:fillRef idx="0">
            <a:schemeClr val="accent3"/>
          </a:fillRef>
          <a:effectRef idx="2">
            <a:schemeClr val="accent3"/>
          </a:effectRef>
          <a:fontRef idx="minor">
            <a:schemeClr val="tx1"/>
          </a:fontRef>
        </p:style>
      </p:cxnSp>
      <p:sp>
        <p:nvSpPr>
          <p:cNvPr id="34" name="TextBox 33"/>
          <p:cNvSpPr txBox="1"/>
          <p:nvPr/>
        </p:nvSpPr>
        <p:spPr>
          <a:xfrm>
            <a:off x="7832769" y="5075813"/>
            <a:ext cx="739890" cy="374038"/>
          </a:xfrm>
          <a:prstGeom prst="rect">
            <a:avLst/>
          </a:prstGeom>
          <a:noFill/>
        </p:spPr>
        <p:txBody>
          <a:bodyPr wrap="square" rtlCol="0">
            <a:spAutoFit/>
          </a:bodyPr>
          <a:lstStyle/>
          <a:p>
            <a:pPr algn="ctr"/>
            <a:r>
              <a:rPr lang="de-DE" dirty="0">
                <a:solidFill>
                  <a:schemeClr val="bg1"/>
                </a:solidFill>
              </a:rPr>
              <a:t>hash</a:t>
            </a:r>
            <a:endParaRPr lang="de-DE" b="1" i="1" dirty="0">
              <a:solidFill>
                <a:schemeClr val="bg1"/>
              </a:solidFill>
            </a:endParaRPr>
          </a:p>
        </p:txBody>
      </p:sp>
      <p:sp>
        <p:nvSpPr>
          <p:cNvPr id="35" name="TextBox 34"/>
          <p:cNvSpPr txBox="1"/>
          <p:nvPr/>
        </p:nvSpPr>
        <p:spPr>
          <a:xfrm>
            <a:off x="7905674" y="5646126"/>
            <a:ext cx="2804168" cy="369332"/>
          </a:xfrm>
          <a:prstGeom prst="rect">
            <a:avLst/>
          </a:prstGeom>
          <a:noFill/>
        </p:spPr>
        <p:txBody>
          <a:bodyPr wrap="square" rtlCol="0">
            <a:spAutoFit/>
          </a:bodyPr>
          <a:lstStyle/>
          <a:p>
            <a:pPr algn="ctr"/>
            <a:r>
              <a:rPr lang="de-DE" dirty="0">
                <a:solidFill>
                  <a:schemeClr val="bg1"/>
                </a:solidFill>
              </a:rPr>
              <a:t>increment </a:t>
            </a:r>
            <a:r>
              <a:rPr lang="de-DE" dirty="0" smtClean="0">
                <a:solidFill>
                  <a:schemeClr val="bg1"/>
                </a:solidFill>
              </a:rPr>
              <a:t>hash </a:t>
            </a:r>
            <a:r>
              <a:rPr lang="de-DE" dirty="0">
                <a:solidFill>
                  <a:schemeClr val="bg1"/>
                </a:solidFill>
              </a:rPr>
              <a:t>counter</a:t>
            </a:r>
            <a:endParaRPr lang="de-DE" b="1" i="1" dirty="0">
              <a:solidFill>
                <a:schemeClr val="bg1"/>
              </a:solidFill>
            </a:endParaRPr>
          </a:p>
        </p:txBody>
      </p:sp>
      <p:sp>
        <p:nvSpPr>
          <p:cNvPr id="36" name="TextBox 35"/>
          <p:cNvSpPr txBox="1"/>
          <p:nvPr/>
        </p:nvSpPr>
        <p:spPr>
          <a:xfrm>
            <a:off x="6540118" y="2729466"/>
            <a:ext cx="3466205" cy="369332"/>
          </a:xfrm>
          <a:prstGeom prst="rect">
            <a:avLst/>
          </a:prstGeom>
          <a:noFill/>
        </p:spPr>
        <p:txBody>
          <a:bodyPr wrap="none" rtlCol="0">
            <a:spAutoFit/>
          </a:bodyPr>
          <a:lstStyle/>
          <a:p>
            <a:r>
              <a:rPr lang="fi-FI" dirty="0">
                <a:solidFill>
                  <a:schemeClr val="bg1"/>
                </a:solidFill>
              </a:rPr>
              <a:t>loop_ID, </a:t>
            </a:r>
            <a:r>
              <a:rPr lang="fi-FI" dirty="0" smtClean="0">
                <a:solidFill>
                  <a:schemeClr val="bg1"/>
                </a:solidFill>
              </a:rPr>
              <a:t>F_ID, executed </a:t>
            </a:r>
            <a:r>
              <a:rPr lang="fi-FI" dirty="0">
                <a:solidFill>
                  <a:schemeClr val="bg1"/>
                </a:solidFill>
              </a:rPr>
              <a:t>instruction</a:t>
            </a:r>
          </a:p>
        </p:txBody>
      </p:sp>
      <p:sp>
        <p:nvSpPr>
          <p:cNvPr id="37" name="TextBox 36"/>
          <p:cNvSpPr txBox="1"/>
          <p:nvPr/>
        </p:nvSpPr>
        <p:spPr>
          <a:xfrm>
            <a:off x="6484619" y="1467187"/>
            <a:ext cx="3879780" cy="369332"/>
          </a:xfrm>
          <a:prstGeom prst="rect">
            <a:avLst/>
          </a:prstGeom>
          <a:noFill/>
        </p:spPr>
        <p:txBody>
          <a:bodyPr wrap="none" rtlCol="0">
            <a:spAutoFit/>
          </a:bodyPr>
          <a:lstStyle/>
          <a:p>
            <a:r>
              <a:rPr lang="fi-FI" dirty="0">
                <a:solidFill>
                  <a:schemeClr val="bg1"/>
                </a:solidFill>
              </a:rPr>
              <a:t>branch (SRC, TGT</a:t>
            </a:r>
            <a:r>
              <a:rPr lang="fi-FI" dirty="0" smtClean="0">
                <a:solidFill>
                  <a:schemeClr val="bg1"/>
                </a:solidFill>
              </a:rPr>
              <a:t>),</a:t>
            </a:r>
            <a:r>
              <a:rPr lang="fi-FI" dirty="0">
                <a:solidFill>
                  <a:schemeClr val="bg1"/>
                </a:solidFill>
              </a:rPr>
              <a:t> </a:t>
            </a:r>
            <a:r>
              <a:rPr lang="fi-FI" dirty="0" smtClean="0">
                <a:solidFill>
                  <a:schemeClr val="bg1"/>
                </a:solidFill>
              </a:rPr>
              <a:t>executed </a:t>
            </a:r>
            <a:r>
              <a:rPr lang="fi-FI" dirty="0">
                <a:solidFill>
                  <a:schemeClr val="bg1"/>
                </a:solidFill>
              </a:rPr>
              <a:t>instruction</a:t>
            </a:r>
          </a:p>
        </p:txBody>
      </p:sp>
      <p:sp>
        <p:nvSpPr>
          <p:cNvPr id="38" name="TextBox 37"/>
          <p:cNvSpPr txBox="1"/>
          <p:nvPr/>
        </p:nvSpPr>
        <p:spPr>
          <a:xfrm>
            <a:off x="7165898" y="4097329"/>
            <a:ext cx="984861" cy="656318"/>
          </a:xfrm>
          <a:prstGeom prst="rect">
            <a:avLst/>
          </a:prstGeom>
          <a:noFill/>
        </p:spPr>
        <p:txBody>
          <a:bodyPr wrap="none" rtlCol="0">
            <a:spAutoFit/>
          </a:bodyPr>
          <a:lstStyle/>
          <a:p>
            <a:r>
              <a:rPr lang="fi-FI" dirty="0">
                <a:solidFill>
                  <a:schemeClr val="bg1"/>
                </a:solidFill>
              </a:rPr>
              <a:t>loop_ID,</a:t>
            </a:r>
          </a:p>
          <a:p>
            <a:r>
              <a:rPr lang="fi-FI" dirty="0">
                <a:solidFill>
                  <a:schemeClr val="bg1"/>
                </a:solidFill>
              </a:rPr>
              <a:t>F_ID</a:t>
            </a:r>
          </a:p>
        </p:txBody>
      </p:sp>
      <p:sp>
        <p:nvSpPr>
          <p:cNvPr id="39" name="Rounded Rectangle 38"/>
          <p:cNvSpPr/>
          <p:nvPr/>
        </p:nvSpPr>
        <p:spPr>
          <a:xfrm>
            <a:off x="5167448" y="3253292"/>
            <a:ext cx="2377440" cy="54864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a:solidFill>
                  <a:schemeClr val="bg1"/>
                </a:solidFill>
              </a:rPr>
              <a:t>Hash </a:t>
            </a:r>
            <a:r>
              <a:rPr lang="de-DE" sz="2400" b="1" dirty="0" smtClean="0">
                <a:solidFill>
                  <a:schemeClr val="bg1"/>
                </a:solidFill>
              </a:rPr>
              <a:t>controller</a:t>
            </a:r>
            <a:endParaRPr lang="en-US" sz="2400" b="1" dirty="0">
              <a:solidFill>
                <a:schemeClr val="bg1"/>
              </a:solidFill>
            </a:endParaRPr>
          </a:p>
        </p:txBody>
      </p:sp>
      <p:cxnSp>
        <p:nvCxnSpPr>
          <p:cNvPr id="40" name="Elbow Connector 39"/>
          <p:cNvCxnSpPr/>
          <p:nvPr/>
        </p:nvCxnSpPr>
        <p:spPr>
          <a:xfrm flipV="1">
            <a:off x="7553278" y="5195354"/>
            <a:ext cx="1337415" cy="210315"/>
          </a:xfrm>
          <a:prstGeom prst="bentConnector3">
            <a:avLst>
              <a:gd name="adj1" fmla="val 100057"/>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1" name="Elbow Connector 40"/>
          <p:cNvCxnSpPr/>
          <p:nvPr/>
        </p:nvCxnSpPr>
        <p:spPr>
          <a:xfrm flipV="1">
            <a:off x="7553279" y="5205584"/>
            <a:ext cx="1915561" cy="436538"/>
          </a:xfrm>
          <a:prstGeom prst="bentConnector3">
            <a:avLst>
              <a:gd name="adj1" fmla="val 99925"/>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42" name="Straight Arrow Connector 41"/>
          <p:cNvCxnSpPr>
            <a:endCxn id="5" idx="0"/>
          </p:cNvCxnSpPr>
          <p:nvPr/>
        </p:nvCxnSpPr>
        <p:spPr>
          <a:xfrm>
            <a:off x="6349434" y="3792252"/>
            <a:ext cx="5" cy="40312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3" name="Straight Arrow Connector 42"/>
          <p:cNvCxnSpPr>
            <a:endCxn id="12" idx="0"/>
          </p:cNvCxnSpPr>
          <p:nvPr/>
        </p:nvCxnSpPr>
        <p:spPr>
          <a:xfrm>
            <a:off x="6356167" y="4916993"/>
            <a:ext cx="0" cy="333149"/>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44" name="TextBox 43"/>
          <p:cNvSpPr txBox="1"/>
          <p:nvPr/>
        </p:nvSpPr>
        <p:spPr>
          <a:xfrm>
            <a:off x="4977002" y="3760883"/>
            <a:ext cx="1470660" cy="656318"/>
          </a:xfrm>
          <a:prstGeom prst="rect">
            <a:avLst/>
          </a:prstGeom>
          <a:noFill/>
        </p:spPr>
        <p:txBody>
          <a:bodyPr wrap="square" rtlCol="0">
            <a:spAutoFit/>
          </a:bodyPr>
          <a:lstStyle/>
          <a:p>
            <a:r>
              <a:rPr lang="de-DE" dirty="0">
                <a:solidFill>
                  <a:schemeClr val="bg1"/>
                </a:solidFill>
              </a:rPr>
              <a:t>loop_status, loop_ID</a:t>
            </a:r>
            <a:endParaRPr lang="en-US" dirty="0">
              <a:solidFill>
                <a:schemeClr val="bg1"/>
              </a:solidFill>
            </a:endParaRPr>
          </a:p>
        </p:txBody>
      </p:sp>
      <p:sp>
        <p:nvSpPr>
          <p:cNvPr id="45" name="TextBox 44"/>
          <p:cNvSpPr txBox="1"/>
          <p:nvPr/>
        </p:nvSpPr>
        <p:spPr>
          <a:xfrm>
            <a:off x="4001964" y="4972173"/>
            <a:ext cx="1470660" cy="374038"/>
          </a:xfrm>
          <a:prstGeom prst="rect">
            <a:avLst/>
          </a:prstGeom>
          <a:noFill/>
        </p:spPr>
        <p:txBody>
          <a:bodyPr wrap="square" rtlCol="0">
            <a:spAutoFit/>
          </a:bodyPr>
          <a:lstStyle/>
          <a:p>
            <a:r>
              <a:rPr lang="de-DE" dirty="0">
                <a:solidFill>
                  <a:schemeClr val="bg1"/>
                </a:solidFill>
              </a:rPr>
              <a:t>instruction</a:t>
            </a:r>
            <a:endParaRPr lang="en-US" dirty="0">
              <a:solidFill>
                <a:schemeClr val="bg1"/>
              </a:solidFill>
            </a:endParaRPr>
          </a:p>
        </p:txBody>
      </p:sp>
      <p:sp>
        <p:nvSpPr>
          <p:cNvPr id="46" name="Flowchart: Card 45"/>
          <p:cNvSpPr/>
          <p:nvPr/>
        </p:nvSpPr>
        <p:spPr>
          <a:xfrm>
            <a:off x="1962480" y="978726"/>
            <a:ext cx="1189613" cy="420951"/>
          </a:xfrm>
          <a:prstGeom prst="flowChartPunchedCard">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b="1" dirty="0">
                <a:solidFill>
                  <a:schemeClr val="tx1"/>
                </a:solidFill>
              </a:rPr>
              <a:t>P (in</a:t>
            </a:r>
            <a:r>
              <a:rPr lang="de-DE" b="1" baseline="-25000" dirty="0">
                <a:solidFill>
                  <a:schemeClr val="tx1"/>
                </a:solidFill>
              </a:rPr>
              <a:t>b</a:t>
            </a:r>
            <a:r>
              <a:rPr lang="de-DE" b="1" dirty="0">
                <a:solidFill>
                  <a:schemeClr val="tx1"/>
                </a:solidFill>
              </a:rPr>
              <a:t>,in</a:t>
            </a:r>
            <a:r>
              <a:rPr lang="de-DE" b="1" baseline="-25000" dirty="0">
                <a:solidFill>
                  <a:schemeClr val="tx1"/>
                </a:solidFill>
              </a:rPr>
              <a:t>m</a:t>
            </a:r>
            <a:r>
              <a:rPr lang="de-DE" b="1" dirty="0">
                <a:solidFill>
                  <a:schemeClr val="tx1"/>
                </a:solidFill>
              </a:rPr>
              <a:t>)</a:t>
            </a:r>
            <a:endParaRPr lang="en-US" sz="1400" b="1" dirty="0">
              <a:solidFill>
                <a:schemeClr val="tx1"/>
              </a:solidFill>
            </a:endParaRPr>
          </a:p>
        </p:txBody>
      </p:sp>
      <p:sp>
        <p:nvSpPr>
          <p:cNvPr id="47" name="TextBox 46"/>
          <p:cNvSpPr txBox="1"/>
          <p:nvPr/>
        </p:nvSpPr>
        <p:spPr>
          <a:xfrm>
            <a:off x="9943542" y="4075947"/>
            <a:ext cx="1322530" cy="369332"/>
          </a:xfrm>
          <a:prstGeom prst="rect">
            <a:avLst/>
          </a:prstGeom>
          <a:noFill/>
        </p:spPr>
        <p:txBody>
          <a:bodyPr wrap="square" rtlCol="0">
            <a:spAutoFit/>
          </a:bodyPr>
          <a:lstStyle/>
          <a:p>
            <a:r>
              <a:rPr lang="de-DE" b="1" dirty="0" smtClean="0">
                <a:solidFill>
                  <a:schemeClr val="bg1"/>
                </a:solidFill>
              </a:rPr>
              <a:t>H</a:t>
            </a:r>
            <a:r>
              <a:rPr lang="de-DE" b="1" baseline="-25000" dirty="0" smtClean="0">
                <a:solidFill>
                  <a:schemeClr val="bg1"/>
                </a:solidFill>
              </a:rPr>
              <a:t>0</a:t>
            </a:r>
            <a:r>
              <a:rPr lang="de-DE" b="1" dirty="0">
                <a:solidFill>
                  <a:schemeClr val="bg1"/>
                </a:solidFill>
              </a:rPr>
              <a:t>ǁ</a:t>
            </a:r>
            <a:r>
              <a:rPr lang="de-DE" b="1" dirty="0" smtClean="0">
                <a:solidFill>
                  <a:schemeClr val="bg1"/>
                </a:solidFill>
              </a:rPr>
              <a:t>...</a:t>
            </a:r>
            <a:r>
              <a:rPr lang="de-DE" b="1" dirty="0">
                <a:solidFill>
                  <a:schemeClr val="bg1"/>
                </a:solidFill>
              </a:rPr>
              <a:t> </a:t>
            </a:r>
            <a:r>
              <a:rPr lang="de-DE" b="1" dirty="0" smtClean="0">
                <a:solidFill>
                  <a:schemeClr val="bg1"/>
                </a:solidFill>
              </a:rPr>
              <a:t>ǁH</a:t>
            </a:r>
            <a:r>
              <a:rPr lang="de-DE" b="1" baseline="-25000" dirty="0" smtClean="0">
                <a:solidFill>
                  <a:schemeClr val="bg1"/>
                </a:solidFill>
              </a:rPr>
              <a:t>n</a:t>
            </a:r>
            <a:endParaRPr lang="en-US" b="1" baseline="-25000" dirty="0">
              <a:solidFill>
                <a:schemeClr val="bg1"/>
              </a:solidFill>
            </a:endParaRPr>
          </a:p>
        </p:txBody>
      </p:sp>
      <p:cxnSp>
        <p:nvCxnSpPr>
          <p:cNvPr id="48" name="Straight Arrow Connector 47"/>
          <p:cNvCxnSpPr/>
          <p:nvPr/>
        </p:nvCxnSpPr>
        <p:spPr>
          <a:xfrm flipH="1">
            <a:off x="2486934" y="1407818"/>
            <a:ext cx="1" cy="565213"/>
          </a:xfrm>
          <a:prstGeom prst="straightConnector1">
            <a:avLst/>
          </a:prstGeom>
          <a:ln>
            <a:solidFill>
              <a:schemeClr val="bg1"/>
            </a:solidFill>
            <a:tailEnd type="stealth"/>
          </a:ln>
        </p:spPr>
        <p:style>
          <a:lnRef idx="3">
            <a:schemeClr val="accent3"/>
          </a:lnRef>
          <a:fillRef idx="0">
            <a:schemeClr val="accent3"/>
          </a:fillRef>
          <a:effectRef idx="2">
            <a:schemeClr val="accent3"/>
          </a:effectRef>
          <a:fontRef idx="minor">
            <a:schemeClr val="tx1"/>
          </a:fontRef>
        </p:style>
      </p:cxnSp>
      <p:cxnSp>
        <p:nvCxnSpPr>
          <p:cNvPr id="49" name="Straight Arrow Connector 48"/>
          <p:cNvCxnSpPr>
            <a:stCxn id="7" idx="3"/>
          </p:cNvCxnSpPr>
          <p:nvPr/>
        </p:nvCxnSpPr>
        <p:spPr>
          <a:xfrm flipV="1">
            <a:off x="9793867" y="4462227"/>
            <a:ext cx="1253091" cy="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50" name="TextBox 49"/>
          <p:cNvSpPr txBox="1"/>
          <p:nvPr/>
        </p:nvSpPr>
        <p:spPr>
          <a:xfrm>
            <a:off x="1971215" y="6292320"/>
            <a:ext cx="819418" cy="338554"/>
          </a:xfrm>
          <a:prstGeom prst="rect">
            <a:avLst/>
          </a:prstGeom>
          <a:noFill/>
          <a:ln w="12700">
            <a:noFill/>
          </a:ln>
        </p:spPr>
        <p:txBody>
          <a:bodyPr wrap="square" rtlCol="0">
            <a:spAutoFit/>
          </a:bodyPr>
          <a:lstStyle/>
          <a:p>
            <a:r>
              <a:rPr lang="de-DE" sz="1600" dirty="0"/>
              <a:t>Legend</a:t>
            </a:r>
            <a:endParaRPr lang="en-US" sz="1600" dirty="0"/>
          </a:p>
        </p:txBody>
      </p:sp>
      <p:sp>
        <p:nvSpPr>
          <p:cNvPr id="54" name="Title 1"/>
          <p:cNvSpPr>
            <a:spLocks noGrp="1"/>
          </p:cNvSpPr>
          <p:nvPr>
            <p:ph type="title"/>
          </p:nvPr>
        </p:nvSpPr>
        <p:spPr>
          <a:xfrm>
            <a:off x="239350" y="116632"/>
            <a:ext cx="11713301" cy="789214"/>
          </a:xfrm>
        </p:spPr>
        <p:txBody>
          <a:bodyPr/>
          <a:lstStyle/>
          <a:p>
            <a:r>
              <a:rPr lang="de-DE" dirty="0" smtClean="0"/>
              <a:t>ATRIUM: Detailed Architecture</a:t>
            </a:r>
            <a:endParaRPr lang="en-US" dirty="0"/>
          </a:p>
        </p:txBody>
      </p:sp>
      <p:sp>
        <p:nvSpPr>
          <p:cNvPr id="52" name="Rounded Rectangle 51"/>
          <p:cNvSpPr/>
          <p:nvPr/>
        </p:nvSpPr>
        <p:spPr>
          <a:xfrm>
            <a:off x="7538711" y="6360950"/>
            <a:ext cx="548640" cy="36576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53" name="Rounded Rectangle 52"/>
          <p:cNvSpPr/>
          <p:nvPr/>
        </p:nvSpPr>
        <p:spPr>
          <a:xfrm>
            <a:off x="10161202" y="6360950"/>
            <a:ext cx="548640" cy="36576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1" dirty="0">
              <a:solidFill>
                <a:schemeClr val="tx1"/>
              </a:solidFill>
            </a:endParaRPr>
          </a:p>
        </p:txBody>
      </p:sp>
      <p:sp>
        <p:nvSpPr>
          <p:cNvPr id="55" name="Rectangle 54"/>
          <p:cNvSpPr/>
          <p:nvPr/>
        </p:nvSpPr>
        <p:spPr>
          <a:xfrm>
            <a:off x="10715396" y="6255001"/>
            <a:ext cx="1400404" cy="593618"/>
          </a:xfrm>
          <a:prstGeom prst="rect">
            <a:avLst/>
          </a:prstGeom>
        </p:spPr>
        <p:txBody>
          <a:bodyPr wrap="square">
            <a:spAutoFit/>
          </a:bodyPr>
          <a:lstStyle/>
          <a:p>
            <a:pPr lvl="0"/>
            <a:r>
              <a:rPr lang="fi-FI" sz="1600" dirty="0">
                <a:solidFill>
                  <a:schemeClr val="bg1"/>
                </a:solidFill>
              </a:rPr>
              <a:t>ARTRIUM HW-</a:t>
            </a:r>
            <a:br>
              <a:rPr lang="fi-FI" sz="1600" dirty="0">
                <a:solidFill>
                  <a:schemeClr val="bg1"/>
                </a:solidFill>
              </a:rPr>
            </a:br>
            <a:r>
              <a:rPr lang="fi-FI" sz="1600" dirty="0">
                <a:solidFill>
                  <a:schemeClr val="bg1"/>
                </a:solidFill>
              </a:rPr>
              <a:t>Components</a:t>
            </a:r>
          </a:p>
        </p:txBody>
      </p:sp>
      <p:sp>
        <p:nvSpPr>
          <p:cNvPr id="56" name="Rectangle 55"/>
          <p:cNvSpPr/>
          <p:nvPr/>
        </p:nvSpPr>
        <p:spPr>
          <a:xfrm>
            <a:off x="8087351" y="6259423"/>
            <a:ext cx="1406787" cy="584775"/>
          </a:xfrm>
          <a:prstGeom prst="rect">
            <a:avLst/>
          </a:prstGeom>
        </p:spPr>
        <p:txBody>
          <a:bodyPr wrap="square">
            <a:spAutoFit/>
          </a:bodyPr>
          <a:lstStyle/>
          <a:p>
            <a:r>
              <a:rPr lang="fi-FI" sz="1600" dirty="0" smtClean="0">
                <a:solidFill>
                  <a:schemeClr val="bg1"/>
                </a:solidFill>
              </a:rPr>
              <a:t>Of-the-shelf</a:t>
            </a:r>
          </a:p>
          <a:p>
            <a:r>
              <a:rPr lang="fi-FI" sz="1600" dirty="0" smtClean="0">
                <a:solidFill>
                  <a:schemeClr val="bg1"/>
                </a:solidFill>
              </a:rPr>
              <a:t>Components</a:t>
            </a:r>
            <a:endParaRPr lang="en-US" sz="1600" dirty="0">
              <a:solidFill>
                <a:schemeClr val="bg1"/>
              </a:solidFill>
            </a:endParaRPr>
          </a:p>
        </p:txBody>
      </p:sp>
      <p:sp>
        <p:nvSpPr>
          <p:cNvPr id="14" name="Rounded Rectangle 13"/>
          <p:cNvSpPr/>
          <p:nvPr/>
        </p:nvSpPr>
        <p:spPr>
          <a:xfrm>
            <a:off x="5167448" y="808336"/>
            <a:ext cx="2377440" cy="54864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a:solidFill>
                  <a:schemeClr val="bg1"/>
                </a:solidFill>
              </a:rPr>
              <a:t>Instruction </a:t>
            </a:r>
            <a:r>
              <a:rPr lang="de-DE" sz="2400" b="1" dirty="0" smtClean="0">
                <a:solidFill>
                  <a:schemeClr val="bg1"/>
                </a:solidFill>
              </a:rPr>
              <a:t>filter</a:t>
            </a:r>
            <a:endParaRPr lang="de-DE" sz="2400" b="1" dirty="0">
              <a:solidFill>
                <a:schemeClr val="bg1"/>
              </a:solidFill>
            </a:endParaRPr>
          </a:p>
        </p:txBody>
      </p:sp>
      <p:sp>
        <p:nvSpPr>
          <p:cNvPr id="2" name="Slide Number Placeholder 1"/>
          <p:cNvSpPr>
            <a:spLocks noGrp="1"/>
          </p:cNvSpPr>
          <p:nvPr>
            <p:ph type="sldNum" sz="quarter" idx="4"/>
          </p:nvPr>
        </p:nvSpPr>
        <p:spPr/>
        <p:txBody>
          <a:bodyPr/>
          <a:lstStyle/>
          <a:p>
            <a:fld id="{B4C71E88-0A44-4F17-829B-07B79A5A6163}" type="slidenum">
              <a:rPr lang="en-US" smtClean="0">
                <a:solidFill>
                  <a:prstClr val="white"/>
                </a:solidFill>
              </a:rPr>
              <a:pPr/>
              <a:t>17</a:t>
            </a:fld>
            <a:endParaRPr lang="en-US" dirty="0">
              <a:solidFill>
                <a:prstClr val="white"/>
              </a:solidFill>
            </a:endParaRPr>
          </a:p>
        </p:txBody>
      </p:sp>
    </p:spTree>
    <p:extLst>
      <p:ext uri="{BB962C8B-B14F-4D97-AF65-F5344CB8AC3E}">
        <p14:creationId xmlns:p14="http://schemas.microsoft.com/office/powerpoint/2010/main" val="211880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4"/>
                                        </p:tgtEl>
                                      </p:cBhvr>
                                      <p:by x="150000" y="150000"/>
                                    </p:animScale>
                                  </p:childTnLst>
                                </p:cTn>
                              </p:par>
                              <p:par>
                                <p:cTn id="7" presetID="6" presetClass="emph" presetSubtype="0" fill="hold" grpId="0" nodeType="withEffect">
                                  <p:stCondLst>
                                    <p:cond delay="0"/>
                                  </p:stCondLst>
                                  <p:childTnLst>
                                    <p:animScale>
                                      <p:cBhvr>
                                        <p:cTn id="8" dur="2000" fill="hold"/>
                                        <p:tgtEl>
                                          <p:spTgt spid="1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Detecting Loops</a:t>
            </a:r>
            <a:endParaRPr lang="en-US" dirty="0"/>
          </a:p>
        </p:txBody>
      </p:sp>
      <p:grpSp>
        <p:nvGrpSpPr>
          <p:cNvPr id="11" name="Group 10"/>
          <p:cNvGrpSpPr/>
          <p:nvPr/>
        </p:nvGrpSpPr>
        <p:grpSpPr>
          <a:xfrm>
            <a:off x="2711624" y="1088740"/>
            <a:ext cx="4231759" cy="3252755"/>
            <a:chOff x="5500646" y="540396"/>
            <a:chExt cx="4231759" cy="3252755"/>
          </a:xfrm>
        </p:grpSpPr>
        <p:sp>
          <p:nvSpPr>
            <p:cNvPr id="12" name="Rectangle 11"/>
            <p:cNvSpPr/>
            <p:nvPr/>
          </p:nvSpPr>
          <p:spPr>
            <a:xfrm>
              <a:off x="5627947" y="980429"/>
              <a:ext cx="4104458" cy="281272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it-IT" b="1" dirty="0" smtClean="0">
                  <a:solidFill>
                    <a:srgbClr val="FFC000"/>
                  </a:solidFill>
                  <a:latin typeface="Consolas" panose="020B0609020204030204" pitchFamily="49" charset="0"/>
                  <a:cs typeface="Consolas" panose="020B0609020204030204" pitchFamily="49" charset="0"/>
                </a:rPr>
                <a:t>44c:</a:t>
              </a:r>
              <a:r>
                <a:rPr lang="it-IT" dirty="0" smtClean="0">
                  <a:solidFill>
                    <a:schemeClr val="bg1"/>
                  </a:solidFill>
                  <a:latin typeface="Consolas" panose="020B0609020204030204" pitchFamily="49" charset="0"/>
                  <a:cs typeface="Consolas" panose="020B0609020204030204" pitchFamily="49" charset="0"/>
                </a:rPr>
                <a:t> sw</a:t>
              </a:r>
              <a:r>
                <a:rPr lang="it-IT" dirty="0">
                  <a:solidFill>
                    <a:schemeClr val="bg1"/>
                  </a:solidFill>
                  <a:latin typeface="Consolas" panose="020B0609020204030204" pitchFamily="49" charset="0"/>
                  <a:cs typeface="Consolas" panose="020B0609020204030204" pitchFamily="49" charset="0"/>
                </a:rPr>
                <a:t>	 </a:t>
              </a:r>
              <a:r>
                <a:rPr lang="it-IT" dirty="0" smtClean="0">
                  <a:solidFill>
                    <a:schemeClr val="bg1"/>
                  </a:solidFill>
                  <a:latin typeface="Consolas" panose="020B0609020204030204" pitchFamily="49" charset="0"/>
                  <a:cs typeface="Consolas" panose="020B0609020204030204" pitchFamily="49" charset="0"/>
                </a:rPr>
                <a:t>a5</a:t>
              </a:r>
              <a:r>
                <a:rPr lang="it-IT" dirty="0">
                  <a:solidFill>
                    <a:schemeClr val="bg1"/>
                  </a:solidFill>
                  <a:latin typeface="Consolas" panose="020B0609020204030204" pitchFamily="49" charset="0"/>
                  <a:cs typeface="Consolas" panose="020B0609020204030204" pitchFamily="49" charset="0"/>
                </a:rPr>
                <a:t>,-24(s0) </a:t>
              </a:r>
              <a:endParaRPr lang="it-IT" dirty="0" smtClean="0">
                <a:solidFill>
                  <a:schemeClr val="bg1"/>
                </a:solidFill>
                <a:latin typeface="Consolas" panose="020B0609020204030204" pitchFamily="49" charset="0"/>
                <a:cs typeface="Consolas" panose="020B0609020204030204" pitchFamily="49" charset="0"/>
              </a:endParaRPr>
            </a:p>
            <a:p>
              <a:r>
                <a:rPr lang="it-IT" b="1" dirty="0" smtClean="0">
                  <a:solidFill>
                    <a:srgbClr val="FFC000"/>
                  </a:solidFill>
                  <a:latin typeface="Consolas" panose="020B0609020204030204" pitchFamily="49" charset="0"/>
                  <a:cs typeface="Consolas" panose="020B0609020204030204" pitchFamily="49" charset="0"/>
                </a:rPr>
                <a:t>45c:</a:t>
              </a:r>
              <a:r>
                <a:rPr lang="it-IT" dirty="0" smtClean="0">
                  <a:solidFill>
                    <a:schemeClr val="bg1"/>
                  </a:solidFill>
                  <a:latin typeface="Consolas" panose="020B0609020204030204" pitchFamily="49" charset="0"/>
                  <a:cs typeface="Consolas" panose="020B0609020204030204" pitchFamily="49" charset="0"/>
                </a:rPr>
                <a:t> j</a:t>
              </a:r>
              <a:r>
                <a:rPr lang="it-IT" dirty="0">
                  <a:solidFill>
                    <a:schemeClr val="bg1"/>
                  </a:solidFill>
                  <a:latin typeface="Consolas" panose="020B0609020204030204" pitchFamily="49" charset="0"/>
                  <a:cs typeface="Consolas" panose="020B0609020204030204" pitchFamily="49" charset="0"/>
                </a:rPr>
                <a:t>	47c &lt;fun1+0x40&gt; </a:t>
              </a:r>
              <a:endParaRPr lang="it-IT" dirty="0" smtClean="0">
                <a:solidFill>
                  <a:schemeClr val="bg1"/>
                </a:solidFill>
                <a:latin typeface="Consolas" panose="020B0609020204030204" pitchFamily="49" charset="0"/>
                <a:cs typeface="Consolas" panose="020B0609020204030204" pitchFamily="49" charset="0"/>
              </a:endParaRPr>
            </a:p>
            <a:p>
              <a:r>
                <a:rPr lang="it-IT" b="1" dirty="0" smtClean="0">
                  <a:solidFill>
                    <a:srgbClr val="FFC000"/>
                  </a:solidFill>
                  <a:latin typeface="Consolas" panose="020B0609020204030204" pitchFamily="49" charset="0"/>
                  <a:cs typeface="Consolas" panose="020B0609020204030204" pitchFamily="49" charset="0"/>
                </a:rPr>
                <a:t>460:</a:t>
              </a:r>
              <a:r>
                <a:rPr lang="it-IT" dirty="0" smtClean="0">
                  <a:solidFill>
                    <a:schemeClr val="bg1"/>
                  </a:solidFill>
                  <a:latin typeface="Consolas" panose="020B0609020204030204" pitchFamily="49" charset="0"/>
                  <a:cs typeface="Consolas" panose="020B0609020204030204" pitchFamily="49" charset="0"/>
                </a:rPr>
                <a:t> lw</a:t>
              </a:r>
              <a:r>
                <a:rPr lang="it-IT" dirty="0">
                  <a:solidFill>
                    <a:schemeClr val="bg1"/>
                  </a:solidFill>
                  <a:latin typeface="Consolas" panose="020B0609020204030204" pitchFamily="49" charset="0"/>
                  <a:cs typeface="Consolas" panose="020B0609020204030204" pitchFamily="49" charset="0"/>
                </a:rPr>
                <a:t>	</a:t>
              </a:r>
              <a:r>
                <a:rPr lang="it-IT" dirty="0" smtClean="0">
                  <a:solidFill>
                    <a:schemeClr val="bg1"/>
                  </a:solidFill>
                  <a:latin typeface="Consolas" panose="020B0609020204030204" pitchFamily="49" charset="0"/>
                  <a:cs typeface="Consolas" panose="020B0609020204030204" pitchFamily="49" charset="0"/>
                </a:rPr>
                <a:t> a5</a:t>
              </a:r>
              <a:r>
                <a:rPr lang="it-IT" dirty="0">
                  <a:solidFill>
                    <a:schemeClr val="bg1"/>
                  </a:solidFill>
                  <a:latin typeface="Consolas" panose="020B0609020204030204" pitchFamily="49" charset="0"/>
                  <a:cs typeface="Consolas" panose="020B0609020204030204" pitchFamily="49" charset="0"/>
                </a:rPr>
                <a:t>,-40(s0) 	</a:t>
              </a:r>
              <a:endParaRPr lang="it-IT" dirty="0" smtClean="0">
                <a:solidFill>
                  <a:schemeClr val="bg1"/>
                </a:solidFill>
                <a:latin typeface="Consolas" panose="020B0609020204030204" pitchFamily="49" charset="0"/>
                <a:cs typeface="Consolas" panose="020B0609020204030204" pitchFamily="49" charset="0"/>
              </a:endParaRPr>
            </a:p>
            <a:p>
              <a:r>
                <a:rPr lang="it-IT" b="1" dirty="0" smtClean="0">
                  <a:solidFill>
                    <a:srgbClr val="FFC000"/>
                  </a:solidFill>
                  <a:latin typeface="Consolas" panose="020B0609020204030204" pitchFamily="49" charset="0"/>
                  <a:cs typeface="Consolas" panose="020B0609020204030204" pitchFamily="49" charset="0"/>
                </a:rPr>
                <a:t>464:</a:t>
              </a:r>
              <a:r>
                <a:rPr lang="it-IT" dirty="0" smtClean="0">
                  <a:solidFill>
                    <a:schemeClr val="bg1"/>
                  </a:solidFill>
                  <a:latin typeface="Consolas" panose="020B0609020204030204" pitchFamily="49" charset="0"/>
                  <a:cs typeface="Consolas" panose="020B0609020204030204" pitchFamily="49" charset="0"/>
                </a:rPr>
                <a:t> addi a5,a5,1</a:t>
              </a:r>
            </a:p>
            <a:p>
              <a:endParaRPr lang="it-IT" dirty="0" smtClean="0">
                <a:solidFill>
                  <a:schemeClr val="bg1"/>
                </a:solidFill>
                <a:latin typeface="Consolas" panose="020B0609020204030204" pitchFamily="49" charset="0"/>
                <a:cs typeface="Consolas" panose="020B0609020204030204" pitchFamily="49" charset="0"/>
              </a:endParaRPr>
            </a:p>
            <a:p>
              <a:r>
                <a:rPr lang="it-IT" b="1" dirty="0" smtClean="0">
                  <a:solidFill>
                    <a:srgbClr val="FFC000"/>
                  </a:solidFill>
                  <a:latin typeface="Consolas" panose="020B0609020204030204" pitchFamily="49" charset="0"/>
                  <a:cs typeface="Consolas" panose="020B0609020204030204" pitchFamily="49" charset="0"/>
                </a:rPr>
                <a:t>474:</a:t>
              </a:r>
              <a:r>
                <a:rPr lang="it-IT" dirty="0" smtClean="0">
                  <a:solidFill>
                    <a:schemeClr val="bg1"/>
                  </a:solidFill>
                  <a:latin typeface="Consolas" panose="020B0609020204030204" pitchFamily="49" charset="0"/>
                  <a:cs typeface="Consolas" panose="020B0609020204030204" pitchFamily="49" charset="0"/>
                </a:rPr>
                <a:t> addi a5,a5,1 </a:t>
              </a:r>
            </a:p>
            <a:p>
              <a:endParaRPr lang="it-IT" dirty="0" smtClean="0">
                <a:solidFill>
                  <a:schemeClr val="bg1"/>
                </a:solidFill>
                <a:latin typeface="Consolas" panose="020B0609020204030204" pitchFamily="49" charset="0"/>
                <a:cs typeface="Consolas" panose="020B0609020204030204" pitchFamily="49" charset="0"/>
              </a:endParaRPr>
            </a:p>
            <a:p>
              <a:r>
                <a:rPr lang="it-IT" b="1" dirty="0" smtClean="0">
                  <a:solidFill>
                    <a:srgbClr val="FFC000"/>
                  </a:solidFill>
                  <a:latin typeface="Consolas" panose="020B0609020204030204" pitchFamily="49" charset="0"/>
                  <a:cs typeface="Consolas" panose="020B0609020204030204" pitchFamily="49" charset="0"/>
                </a:rPr>
                <a:t>480:</a:t>
              </a:r>
              <a:r>
                <a:rPr lang="it-IT" dirty="0" smtClean="0">
                  <a:solidFill>
                    <a:schemeClr val="bg1"/>
                  </a:solidFill>
                  <a:latin typeface="Consolas" panose="020B0609020204030204" pitchFamily="49" charset="0"/>
                  <a:cs typeface="Consolas" panose="020B0609020204030204" pitchFamily="49" charset="0"/>
                </a:rPr>
                <a:t> li a5,9 #9 </a:t>
              </a:r>
            </a:p>
            <a:p>
              <a:r>
                <a:rPr lang="it-IT" b="1" dirty="0" smtClean="0">
                  <a:solidFill>
                    <a:srgbClr val="FFC000"/>
                  </a:solidFill>
                  <a:latin typeface="Consolas" panose="020B0609020204030204" pitchFamily="49" charset="0"/>
                  <a:cs typeface="Consolas" panose="020B0609020204030204" pitchFamily="49" charset="0"/>
                </a:rPr>
                <a:t>484:</a:t>
              </a:r>
              <a:r>
                <a:rPr lang="it-IT" dirty="0" smtClean="0">
                  <a:solidFill>
                    <a:schemeClr val="bg1"/>
                  </a:solidFill>
                  <a:latin typeface="Consolas" panose="020B0609020204030204" pitchFamily="49" charset="0"/>
                  <a:cs typeface="Consolas" panose="020B0609020204030204" pitchFamily="49" charset="0"/>
                </a:rPr>
                <a:t> ble a4,a5,460 </a:t>
              </a:r>
              <a:r>
                <a:rPr lang="it-IT" dirty="0">
                  <a:solidFill>
                    <a:schemeClr val="bg1"/>
                  </a:solidFill>
                  <a:latin typeface="Consolas" panose="020B0609020204030204" pitchFamily="49" charset="0"/>
                  <a:cs typeface="Consolas" panose="020B0609020204030204" pitchFamily="49" charset="0"/>
                </a:rPr>
                <a:t>&lt;fun1+0x24&gt; </a:t>
              </a:r>
              <a:endParaRPr lang="it-IT" dirty="0" smtClean="0">
                <a:solidFill>
                  <a:schemeClr val="bg1"/>
                </a:solidFill>
                <a:latin typeface="Consolas" panose="020B0609020204030204" pitchFamily="49" charset="0"/>
                <a:cs typeface="Consolas" panose="020B0609020204030204" pitchFamily="49" charset="0"/>
              </a:endParaRPr>
            </a:p>
            <a:p>
              <a:r>
                <a:rPr lang="it-IT" b="1" dirty="0" smtClean="0">
                  <a:solidFill>
                    <a:srgbClr val="FFC000"/>
                  </a:solidFill>
                  <a:latin typeface="Consolas" panose="020B0609020204030204" pitchFamily="49" charset="0"/>
                  <a:cs typeface="Consolas" panose="020B0609020204030204" pitchFamily="49" charset="0"/>
                </a:rPr>
                <a:t>488:</a:t>
              </a:r>
              <a:r>
                <a:rPr lang="it-IT" dirty="0" smtClean="0">
                  <a:solidFill>
                    <a:schemeClr val="bg1"/>
                  </a:solidFill>
                  <a:latin typeface="Consolas" panose="020B0609020204030204" pitchFamily="49" charset="0"/>
                  <a:cs typeface="Consolas" panose="020B0609020204030204" pitchFamily="49" charset="0"/>
                </a:rPr>
                <a:t> lw a5</a:t>
              </a:r>
              <a:r>
                <a:rPr lang="it-IT" dirty="0">
                  <a:solidFill>
                    <a:schemeClr val="bg1"/>
                  </a:solidFill>
                  <a:latin typeface="Consolas" panose="020B0609020204030204" pitchFamily="49" charset="0"/>
                  <a:cs typeface="Consolas" panose="020B0609020204030204" pitchFamily="49" charset="0"/>
                </a:rPr>
                <a:t>,-20(s0)</a:t>
              </a:r>
            </a:p>
          </p:txBody>
        </p:sp>
        <p:sp>
          <p:nvSpPr>
            <p:cNvPr id="13" name="TextBox 12"/>
            <p:cNvSpPr txBox="1"/>
            <p:nvPr/>
          </p:nvSpPr>
          <p:spPr>
            <a:xfrm>
              <a:off x="5500646" y="540396"/>
              <a:ext cx="1566174" cy="461665"/>
            </a:xfrm>
            <a:prstGeom prst="rect">
              <a:avLst/>
            </a:prstGeom>
            <a:noFill/>
          </p:spPr>
          <p:txBody>
            <a:bodyPr wrap="square" rtlCol="0" anchor="t">
              <a:spAutoFit/>
            </a:bodyPr>
            <a:lstStyle/>
            <a:p>
              <a:pPr defTabSz="180000">
                <a:spcBef>
                  <a:spcPts val="300"/>
                </a:spcBef>
              </a:pPr>
              <a:r>
                <a:rPr lang="de-DE" sz="2400" dirty="0" smtClean="0">
                  <a:solidFill>
                    <a:schemeClr val="bg1">
                      <a:lumMod val="95000"/>
                    </a:schemeClr>
                  </a:solidFill>
                </a:rPr>
                <a:t>assembly</a:t>
              </a:r>
              <a:endParaRPr lang="en-US" sz="2400" dirty="0" smtClean="0">
                <a:solidFill>
                  <a:schemeClr val="bg1">
                    <a:lumMod val="95000"/>
                  </a:schemeClr>
                </a:solidFill>
              </a:endParaRPr>
            </a:p>
          </p:txBody>
        </p:sp>
        <p:sp>
          <p:nvSpPr>
            <p:cNvPr id="14" name="Oval 13"/>
            <p:cNvSpPr/>
            <p:nvPr/>
          </p:nvSpPr>
          <p:spPr>
            <a:xfrm>
              <a:off x="5807968" y="2240868"/>
              <a:ext cx="109728" cy="109728"/>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lstStyle/>
            <a:p>
              <a:pPr algn="ctr" defTabSz="180000"/>
              <a:endParaRPr lang="en-US" sz="2000" i="1" spc="-80" smtClean="0">
                <a:solidFill>
                  <a:schemeClr val="tx1"/>
                </a:solidFill>
                <a:latin typeface="Cambria Math" panose="02040503050406030204" pitchFamily="18" charset="0"/>
              </a:endParaRPr>
            </a:p>
          </p:txBody>
        </p:sp>
        <p:sp>
          <p:nvSpPr>
            <p:cNvPr id="15" name="Oval 14"/>
            <p:cNvSpPr/>
            <p:nvPr/>
          </p:nvSpPr>
          <p:spPr>
            <a:xfrm>
              <a:off x="6067792" y="2240868"/>
              <a:ext cx="109728" cy="109728"/>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lstStyle/>
            <a:p>
              <a:pPr algn="ctr" defTabSz="180000"/>
              <a:endParaRPr lang="en-US" sz="2000" i="1" spc="-80" smtClean="0">
                <a:solidFill>
                  <a:schemeClr val="tx1"/>
                </a:solidFill>
                <a:latin typeface="Cambria Math" panose="02040503050406030204" pitchFamily="18" charset="0"/>
              </a:endParaRPr>
            </a:p>
          </p:txBody>
        </p:sp>
        <p:sp>
          <p:nvSpPr>
            <p:cNvPr id="16" name="Oval 15"/>
            <p:cNvSpPr/>
            <p:nvPr/>
          </p:nvSpPr>
          <p:spPr>
            <a:xfrm>
              <a:off x="6333487" y="2240868"/>
              <a:ext cx="109728" cy="109728"/>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lstStyle/>
            <a:p>
              <a:pPr algn="ctr" defTabSz="180000"/>
              <a:endParaRPr lang="en-US" sz="2000" i="1" spc="-80" smtClean="0">
                <a:solidFill>
                  <a:schemeClr val="tx1"/>
                </a:solidFill>
                <a:latin typeface="Cambria Math" panose="02040503050406030204" pitchFamily="18" charset="0"/>
              </a:endParaRPr>
            </a:p>
          </p:txBody>
        </p:sp>
      </p:grpSp>
      <p:sp>
        <p:nvSpPr>
          <p:cNvPr id="17" name="Rectangle 16"/>
          <p:cNvSpPr/>
          <p:nvPr/>
        </p:nvSpPr>
        <p:spPr>
          <a:xfrm>
            <a:off x="2838925" y="1867505"/>
            <a:ext cx="4104458" cy="247179"/>
          </a:xfrm>
          <a:prstGeom prst="rect">
            <a:avLst/>
          </a:prstGeom>
          <a:solidFill>
            <a:srgbClr val="FFFF00">
              <a:alpha val="28000"/>
            </a:srgb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lstStyle/>
          <a:p>
            <a:pPr algn="ctr" defTabSz="180000"/>
            <a:endParaRPr lang="en-US" sz="2000" i="1" spc="-80" smtClean="0">
              <a:solidFill>
                <a:schemeClr val="tx1"/>
              </a:solidFill>
              <a:latin typeface="Cambria Math" panose="02040503050406030204" pitchFamily="18" charset="0"/>
            </a:endParaRPr>
          </a:p>
        </p:txBody>
      </p:sp>
      <p:sp>
        <p:nvSpPr>
          <p:cNvPr id="18" name="Oval 17"/>
          <p:cNvSpPr/>
          <p:nvPr/>
        </p:nvSpPr>
        <p:spPr>
          <a:xfrm>
            <a:off x="3018946" y="3299595"/>
            <a:ext cx="109728" cy="109728"/>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lstStyle/>
          <a:p>
            <a:pPr algn="ctr" defTabSz="180000"/>
            <a:endParaRPr lang="en-US" sz="2000" i="1" spc="-80" smtClean="0">
              <a:solidFill>
                <a:schemeClr val="tx1"/>
              </a:solidFill>
              <a:latin typeface="Cambria Math" panose="02040503050406030204" pitchFamily="18" charset="0"/>
            </a:endParaRPr>
          </a:p>
        </p:txBody>
      </p:sp>
      <p:sp>
        <p:nvSpPr>
          <p:cNvPr id="19" name="Oval 18"/>
          <p:cNvSpPr/>
          <p:nvPr/>
        </p:nvSpPr>
        <p:spPr>
          <a:xfrm>
            <a:off x="3278770" y="3299595"/>
            <a:ext cx="109728" cy="109728"/>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lstStyle/>
          <a:p>
            <a:pPr algn="ctr" defTabSz="180000"/>
            <a:endParaRPr lang="en-US" sz="2000" i="1" spc="-80" smtClean="0">
              <a:solidFill>
                <a:schemeClr val="tx1"/>
              </a:solidFill>
              <a:latin typeface="Cambria Math" panose="02040503050406030204" pitchFamily="18" charset="0"/>
            </a:endParaRPr>
          </a:p>
        </p:txBody>
      </p:sp>
      <p:sp>
        <p:nvSpPr>
          <p:cNvPr id="20" name="Oval 19"/>
          <p:cNvSpPr/>
          <p:nvPr/>
        </p:nvSpPr>
        <p:spPr>
          <a:xfrm>
            <a:off x="3544465" y="3299595"/>
            <a:ext cx="109728" cy="109728"/>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lstStyle/>
          <a:p>
            <a:pPr algn="ctr" defTabSz="180000"/>
            <a:endParaRPr lang="en-US" sz="2000" i="1" spc="-80" smtClean="0">
              <a:solidFill>
                <a:schemeClr val="tx1"/>
              </a:solidFill>
              <a:latin typeface="Cambria Math" panose="02040503050406030204" pitchFamily="18" charset="0"/>
            </a:endParaRPr>
          </a:p>
        </p:txBody>
      </p:sp>
      <p:sp>
        <p:nvSpPr>
          <p:cNvPr id="21" name="TextBox 20"/>
          <p:cNvSpPr txBox="1"/>
          <p:nvPr/>
        </p:nvSpPr>
        <p:spPr>
          <a:xfrm>
            <a:off x="7313046" y="2264399"/>
            <a:ext cx="2083191" cy="1569660"/>
          </a:xfrm>
          <a:prstGeom prst="rect">
            <a:avLst/>
          </a:prstGeom>
          <a:noFill/>
        </p:spPr>
        <p:txBody>
          <a:bodyPr wrap="square" rtlCol="0" anchor="t">
            <a:spAutoFit/>
          </a:bodyPr>
          <a:lstStyle/>
          <a:p>
            <a:pPr defTabSz="180000">
              <a:spcBef>
                <a:spcPts val="300"/>
              </a:spcBef>
            </a:pPr>
            <a:r>
              <a:rPr lang="de-DE" sz="2400" dirty="0">
                <a:solidFill>
                  <a:srgbClr val="9A0000"/>
                </a:solidFill>
              </a:rPr>
              <a:t>b</a:t>
            </a:r>
            <a:r>
              <a:rPr lang="de-DE" sz="2400" dirty="0" smtClean="0">
                <a:solidFill>
                  <a:srgbClr val="9A0000"/>
                </a:solidFill>
              </a:rPr>
              <a:t>ackward non-linking branch: loop entry detected!</a:t>
            </a:r>
            <a:endParaRPr lang="en-US" sz="2400" dirty="0" smtClean="0">
              <a:solidFill>
                <a:srgbClr val="9A0000"/>
              </a:solidFill>
            </a:endParaRPr>
          </a:p>
        </p:txBody>
      </p:sp>
      <p:sp>
        <p:nvSpPr>
          <p:cNvPr id="22" name="Rectangle 21"/>
          <p:cNvSpPr/>
          <p:nvPr/>
        </p:nvSpPr>
        <p:spPr>
          <a:xfrm>
            <a:off x="2838925" y="2141378"/>
            <a:ext cx="4104458" cy="247179"/>
          </a:xfrm>
          <a:prstGeom prst="rect">
            <a:avLst/>
          </a:prstGeom>
          <a:solidFill>
            <a:srgbClr val="FFFF00">
              <a:alpha val="28000"/>
            </a:srgb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lstStyle/>
          <a:p>
            <a:pPr algn="ctr" defTabSz="180000"/>
            <a:endParaRPr lang="en-US" sz="2000" i="1" spc="-80" smtClean="0">
              <a:solidFill>
                <a:schemeClr val="tx1"/>
              </a:solidFill>
              <a:latin typeface="Cambria Math" panose="02040503050406030204" pitchFamily="18" charset="0"/>
            </a:endParaRPr>
          </a:p>
        </p:txBody>
      </p:sp>
      <p:sp>
        <p:nvSpPr>
          <p:cNvPr id="23" name="Rectangle 22"/>
          <p:cNvSpPr/>
          <p:nvPr/>
        </p:nvSpPr>
        <p:spPr>
          <a:xfrm>
            <a:off x="2842613" y="3791113"/>
            <a:ext cx="4104458" cy="247179"/>
          </a:xfrm>
          <a:prstGeom prst="rect">
            <a:avLst/>
          </a:prstGeom>
          <a:solidFill>
            <a:srgbClr val="FFFF00">
              <a:alpha val="28000"/>
            </a:srgb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lstStyle/>
          <a:p>
            <a:pPr algn="ctr" defTabSz="180000"/>
            <a:endParaRPr lang="en-US" sz="2000" i="1" spc="-80" smtClean="0">
              <a:solidFill>
                <a:schemeClr val="tx1"/>
              </a:solidFill>
              <a:latin typeface="Cambria Math" panose="02040503050406030204" pitchFamily="18" charset="0"/>
            </a:endParaRPr>
          </a:p>
        </p:txBody>
      </p:sp>
      <p:cxnSp>
        <p:nvCxnSpPr>
          <p:cNvPr id="24" name="Curved Connector 23"/>
          <p:cNvCxnSpPr>
            <a:stCxn id="23" idx="3"/>
            <a:endCxn id="22" idx="3"/>
          </p:cNvCxnSpPr>
          <p:nvPr/>
        </p:nvCxnSpPr>
        <p:spPr>
          <a:xfrm flipH="1" flipV="1">
            <a:off x="6943383" y="2264968"/>
            <a:ext cx="3688" cy="1649735"/>
          </a:xfrm>
          <a:prstGeom prst="curvedConnector3">
            <a:avLst>
              <a:gd name="adj1" fmla="val -10178552"/>
            </a:avLst>
          </a:prstGeom>
          <a:ln w="44450">
            <a:solidFill>
              <a:srgbClr val="9A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5" name="Content Placeholder 2"/>
          <p:cNvSpPr>
            <a:spLocks noGrp="1"/>
          </p:cNvSpPr>
          <p:nvPr>
            <p:ph idx="1"/>
          </p:nvPr>
        </p:nvSpPr>
        <p:spPr>
          <a:xfrm>
            <a:off x="239350" y="4806876"/>
            <a:ext cx="11713301" cy="1968828"/>
          </a:xfrm>
        </p:spPr>
        <p:txBody>
          <a:bodyPr/>
          <a:lstStyle/>
          <a:p>
            <a:r>
              <a:rPr lang="de-DE" sz="3600" b="0" dirty="0" smtClean="0"/>
              <a:t>We develop a heuristic in which every non-linking branch to a backward memory address is interpreted as loop entry</a:t>
            </a:r>
          </a:p>
          <a:p>
            <a:r>
              <a:rPr lang="de-DE" sz="3600" b="0" dirty="0" smtClean="0"/>
              <a:t>Suitable for RISC architectures</a:t>
            </a:r>
            <a:endParaRPr lang="en-US" sz="3600" b="0" dirty="0" smtClean="0"/>
          </a:p>
        </p:txBody>
      </p:sp>
      <p:sp>
        <p:nvSpPr>
          <p:cNvPr id="3" name="Slide Number Placeholder 2"/>
          <p:cNvSpPr>
            <a:spLocks noGrp="1"/>
          </p:cNvSpPr>
          <p:nvPr>
            <p:ph type="sldNum" sz="quarter" idx="4"/>
          </p:nvPr>
        </p:nvSpPr>
        <p:spPr/>
        <p:txBody>
          <a:bodyPr/>
          <a:lstStyle/>
          <a:p>
            <a:fld id="{B4C71E88-0A44-4F17-829B-07B79A5A6163}" type="slidenum">
              <a:rPr lang="en-US" smtClean="0">
                <a:solidFill>
                  <a:prstClr val="white"/>
                </a:solidFill>
              </a:rPr>
              <a:pPr/>
              <a:t>18</a:t>
            </a:fld>
            <a:endParaRPr lang="en-US" dirty="0">
              <a:solidFill>
                <a:prstClr val="white"/>
              </a:solidFill>
            </a:endParaRPr>
          </a:p>
        </p:txBody>
      </p:sp>
    </p:spTree>
    <p:extLst>
      <p:ext uri="{BB962C8B-B14F-4D97-AF65-F5344CB8AC3E}">
        <p14:creationId xmlns:p14="http://schemas.microsoft.com/office/powerpoint/2010/main" val="58786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1.875E-6 2.22222E-6 L 0.00078 0.28032 " pathEditMode="relative" rAng="0" ptsTypes="AA">
                                      <p:cBhvr>
                                        <p:cTn id="11" dur="3000" fill="hold"/>
                                        <p:tgtEl>
                                          <p:spTgt spid="17"/>
                                        </p:tgtEl>
                                        <p:attrNameLst>
                                          <p:attrName>ppt_x</p:attrName>
                                          <p:attrName>ppt_y</p:attrName>
                                        </p:attrNameLst>
                                      </p:cBhvr>
                                      <p:rCtr x="39" y="14005"/>
                                    </p:animMotion>
                                  </p:childTnLst>
                                </p:cTn>
                              </p:par>
                            </p:childTnLst>
                          </p:cTn>
                        </p:par>
                        <p:par>
                          <p:cTn id="12" fill="hold">
                            <p:stCondLst>
                              <p:cond delay="3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down)">
                                      <p:cBhvr>
                                        <p:cTn id="18" dur="500"/>
                                        <p:tgtEl>
                                          <p:spTgt spid="22"/>
                                        </p:tgtEl>
                                      </p:cBhvr>
                                    </p:animEffect>
                                  </p:childTnLst>
                                </p:cTn>
                              </p:par>
                              <p:par>
                                <p:cTn id="19" presetID="22" presetClass="entr" presetSubtype="4"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down)">
                                      <p:cBhvr>
                                        <p:cTn id="21" dur="500"/>
                                        <p:tgtEl>
                                          <p:spTgt spid="24"/>
                                        </p:tgtEl>
                                      </p:cBhvr>
                                    </p:animEffect>
                                  </p:childTnLst>
                                </p:cTn>
                              </p:par>
                            </p:childTnLst>
                          </p:cTn>
                        </p:par>
                        <p:par>
                          <p:cTn id="22" fill="hold">
                            <p:stCondLst>
                              <p:cond delay="3500"/>
                            </p:stCondLst>
                            <p:childTnLst>
                              <p:par>
                                <p:cTn id="23" presetID="22" presetClass="entr" presetSubtype="4"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1" grpId="0"/>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39722" y="1099885"/>
            <a:ext cx="2131187" cy="656318"/>
          </a:xfrm>
          <a:prstGeom prst="rect">
            <a:avLst/>
          </a:prstGeom>
          <a:noFill/>
        </p:spPr>
        <p:txBody>
          <a:bodyPr wrap="none" rtlCol="0">
            <a:spAutoFit/>
          </a:bodyPr>
          <a:lstStyle/>
          <a:p>
            <a:r>
              <a:rPr lang="fi-FI" dirty="0">
                <a:solidFill>
                  <a:schemeClr val="bg1"/>
                </a:solidFill>
              </a:rPr>
              <a:t>PC, </a:t>
            </a:r>
          </a:p>
          <a:p>
            <a:r>
              <a:rPr lang="fi-FI" dirty="0">
                <a:solidFill>
                  <a:schemeClr val="bg1"/>
                </a:solidFill>
              </a:rPr>
              <a:t>executed instruction</a:t>
            </a:r>
          </a:p>
        </p:txBody>
      </p:sp>
      <p:sp>
        <p:nvSpPr>
          <p:cNvPr id="7" name="Rectangle 6"/>
          <p:cNvSpPr/>
          <p:nvPr/>
        </p:nvSpPr>
        <p:spPr>
          <a:xfrm>
            <a:off x="8454359" y="3718868"/>
            <a:ext cx="1339508" cy="148671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a:solidFill>
                  <a:schemeClr val="bg1"/>
                </a:solidFill>
              </a:rPr>
              <a:t>Hash </a:t>
            </a:r>
            <a:r>
              <a:rPr lang="de-DE" sz="2400" b="1" dirty="0" smtClean="0">
                <a:solidFill>
                  <a:schemeClr val="bg1"/>
                </a:solidFill>
              </a:rPr>
              <a:t>memory</a:t>
            </a:r>
            <a:endParaRPr lang="en-US" sz="2400" b="1" dirty="0">
              <a:solidFill>
                <a:schemeClr val="bg1"/>
              </a:solidFill>
            </a:endParaRPr>
          </a:p>
        </p:txBody>
      </p:sp>
      <p:sp>
        <p:nvSpPr>
          <p:cNvPr id="11" name="TextBox 10"/>
          <p:cNvSpPr txBox="1"/>
          <p:nvPr/>
        </p:nvSpPr>
        <p:spPr>
          <a:xfrm>
            <a:off x="5736314" y="4879179"/>
            <a:ext cx="719150" cy="374038"/>
          </a:xfrm>
          <a:prstGeom prst="rect">
            <a:avLst/>
          </a:prstGeom>
          <a:noFill/>
        </p:spPr>
        <p:txBody>
          <a:bodyPr wrap="square" rtlCol="0">
            <a:spAutoFit/>
          </a:bodyPr>
          <a:lstStyle/>
          <a:p>
            <a:pPr algn="ctr"/>
            <a:r>
              <a:rPr lang="de-DE" dirty="0">
                <a:solidFill>
                  <a:schemeClr val="bg1"/>
                </a:solidFill>
              </a:rPr>
              <a:t>hash </a:t>
            </a:r>
            <a:endParaRPr lang="de-DE" b="1" i="1" dirty="0">
              <a:solidFill>
                <a:schemeClr val="bg1"/>
              </a:solidFill>
            </a:endParaRPr>
          </a:p>
        </p:txBody>
      </p:sp>
      <p:sp>
        <p:nvSpPr>
          <p:cNvPr id="12" name="Rounded Rectangle 11"/>
          <p:cNvSpPr/>
          <p:nvPr/>
        </p:nvSpPr>
        <p:spPr>
          <a:xfrm>
            <a:off x="5167448" y="5250140"/>
            <a:ext cx="2377440" cy="54864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a:solidFill>
                  <a:schemeClr val="bg1"/>
                </a:solidFill>
              </a:rPr>
              <a:t>Hash </a:t>
            </a:r>
            <a:r>
              <a:rPr lang="de-DE" sz="2400" b="1" dirty="0" smtClean="0">
                <a:solidFill>
                  <a:schemeClr val="bg1"/>
                </a:solidFill>
              </a:rPr>
              <a:t>lookup</a:t>
            </a:r>
            <a:endParaRPr lang="en-US" sz="2400" b="1" dirty="0">
              <a:solidFill>
                <a:schemeClr val="bg1"/>
              </a:solidFill>
            </a:endParaRPr>
          </a:p>
        </p:txBody>
      </p:sp>
      <p:cxnSp>
        <p:nvCxnSpPr>
          <p:cNvPr id="13" name="Straight Arrow Connector 12"/>
          <p:cNvCxnSpPr>
            <a:stCxn id="14" idx="2"/>
            <a:endCxn id="17" idx="0"/>
          </p:cNvCxnSpPr>
          <p:nvPr/>
        </p:nvCxnSpPr>
        <p:spPr>
          <a:xfrm>
            <a:off x="6356167" y="1356980"/>
            <a:ext cx="0" cy="673839"/>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a:stCxn id="17" idx="2"/>
          </p:cNvCxnSpPr>
          <p:nvPr/>
        </p:nvCxnSpPr>
        <p:spPr>
          <a:xfrm>
            <a:off x="6356173" y="2579454"/>
            <a:ext cx="3" cy="66428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6" name="Elbow Connector 15"/>
          <p:cNvCxnSpPr>
            <a:stCxn id="39" idx="1"/>
            <a:endCxn id="26" idx="0"/>
          </p:cNvCxnSpPr>
          <p:nvPr/>
        </p:nvCxnSpPr>
        <p:spPr>
          <a:xfrm rot="10800000" flipV="1">
            <a:off x="4041990" y="3527612"/>
            <a:ext cx="1125458" cy="404580"/>
          </a:xfrm>
          <a:prstGeom prst="bentConnector2">
            <a:avLst/>
          </a:prstGeom>
          <a:ln>
            <a:tailEnd type="arrow"/>
          </a:ln>
        </p:spPr>
        <p:style>
          <a:lnRef idx="3">
            <a:schemeClr val="accent3"/>
          </a:lnRef>
          <a:fillRef idx="0">
            <a:schemeClr val="accent3"/>
          </a:fillRef>
          <a:effectRef idx="2">
            <a:schemeClr val="accent3"/>
          </a:effectRef>
          <a:fontRef idx="minor">
            <a:schemeClr val="tx1"/>
          </a:fontRef>
        </p:style>
      </p:cxnSp>
      <p:sp>
        <p:nvSpPr>
          <p:cNvPr id="17" name="Rounded Rectangle 16"/>
          <p:cNvSpPr/>
          <p:nvPr/>
        </p:nvSpPr>
        <p:spPr>
          <a:xfrm>
            <a:off x="5167448" y="2030813"/>
            <a:ext cx="2377440" cy="54864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a:solidFill>
                  <a:schemeClr val="bg1"/>
                </a:solidFill>
              </a:rPr>
              <a:t>Loop </a:t>
            </a:r>
            <a:r>
              <a:rPr lang="de-DE" sz="2400" b="1" dirty="0" smtClean="0">
                <a:solidFill>
                  <a:schemeClr val="bg1"/>
                </a:solidFill>
              </a:rPr>
              <a:t>encoder</a:t>
            </a:r>
            <a:endParaRPr lang="en-US" sz="2400" b="1" dirty="0">
              <a:solidFill>
                <a:schemeClr val="bg1"/>
              </a:solidFill>
            </a:endParaRPr>
          </a:p>
        </p:txBody>
      </p:sp>
      <p:grpSp>
        <p:nvGrpSpPr>
          <p:cNvPr id="18" name="Group 17"/>
          <p:cNvGrpSpPr/>
          <p:nvPr/>
        </p:nvGrpSpPr>
        <p:grpSpPr>
          <a:xfrm rot="16200000">
            <a:off x="120614" y="3220882"/>
            <a:ext cx="4315700" cy="1188635"/>
            <a:chOff x="1449324" y="277595"/>
            <a:chExt cx="3314287" cy="1188635"/>
          </a:xfrm>
        </p:grpSpPr>
        <p:sp>
          <p:nvSpPr>
            <p:cNvPr id="19" name="Rounded Rectangle 18"/>
            <p:cNvSpPr/>
            <p:nvPr/>
          </p:nvSpPr>
          <p:spPr>
            <a:xfrm>
              <a:off x="1449324" y="277595"/>
              <a:ext cx="3314287" cy="1188635"/>
            </a:xfrm>
            <a:prstGeom prst="round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0" rIns="91440" bIns="45720" numCol="1" spcCol="0" rtlCol="0" fromWordArt="0" anchor="t" anchorCtr="0" forceAA="0" compatLnSpc="1">
              <a:prstTxWarp prst="textNoShape">
                <a:avLst/>
              </a:prstTxWarp>
              <a:noAutofit/>
            </a:bodyPr>
            <a:lstStyle/>
            <a:p>
              <a:pPr algn="ctr"/>
              <a:r>
                <a:rPr lang="de-DE" sz="2400" b="1" dirty="0">
                  <a:solidFill>
                    <a:schemeClr val="tx1"/>
                  </a:solidFill>
                </a:rPr>
                <a:t>Processor Pipeline</a:t>
              </a:r>
              <a:endParaRPr lang="en-US" sz="2400" b="1" dirty="0">
                <a:solidFill>
                  <a:schemeClr val="tx1"/>
                </a:solidFill>
              </a:endParaRPr>
            </a:p>
          </p:txBody>
        </p:sp>
        <p:sp>
          <p:nvSpPr>
            <p:cNvPr id="20" name="Rectangle 19"/>
            <p:cNvSpPr/>
            <p:nvPr/>
          </p:nvSpPr>
          <p:spPr>
            <a:xfrm>
              <a:off x="1982486" y="876053"/>
              <a:ext cx="274341" cy="417030"/>
            </a:xfrm>
            <a:prstGeom prst="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p:cNvSpPr/>
            <p:nvPr/>
          </p:nvSpPr>
          <p:spPr>
            <a:xfrm>
              <a:off x="3460460" y="876053"/>
              <a:ext cx="274341" cy="417030"/>
            </a:xfrm>
            <a:prstGeom prst="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p>
          </p:txBody>
        </p:sp>
        <p:sp>
          <p:nvSpPr>
            <p:cNvPr id="22" name="Rectangle 21"/>
            <p:cNvSpPr/>
            <p:nvPr/>
          </p:nvSpPr>
          <p:spPr>
            <a:xfrm>
              <a:off x="2475144" y="876053"/>
              <a:ext cx="274341" cy="417030"/>
            </a:xfrm>
            <a:prstGeom prst="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2"/>
            <p:cNvSpPr/>
            <p:nvPr/>
          </p:nvSpPr>
          <p:spPr>
            <a:xfrm>
              <a:off x="2967802" y="876053"/>
              <a:ext cx="274341" cy="417030"/>
            </a:xfrm>
            <a:prstGeom prst="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Rectangle 23"/>
            <p:cNvSpPr/>
            <p:nvPr/>
          </p:nvSpPr>
          <p:spPr>
            <a:xfrm>
              <a:off x="3953117" y="876053"/>
              <a:ext cx="274341" cy="417030"/>
            </a:xfrm>
            <a:prstGeom prst="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5" name="Elbow Connector 24"/>
            <p:cNvCxnSpPr/>
            <p:nvPr/>
          </p:nvCxnSpPr>
          <p:spPr>
            <a:xfrm rot="10800000">
              <a:off x="1786724" y="1084568"/>
              <a:ext cx="2647251" cy="2"/>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26" name="Rectangle 25"/>
          <p:cNvSpPr/>
          <p:nvPr/>
        </p:nvSpPr>
        <p:spPr>
          <a:xfrm>
            <a:off x="3219030" y="3932192"/>
            <a:ext cx="1645920" cy="82296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a:solidFill>
                  <a:schemeClr val="bg1"/>
                </a:solidFill>
              </a:rPr>
              <a:t>Instruction </a:t>
            </a:r>
            <a:r>
              <a:rPr lang="de-DE" sz="2400" b="1" dirty="0" smtClean="0">
                <a:solidFill>
                  <a:schemeClr val="bg1"/>
                </a:solidFill>
              </a:rPr>
              <a:t>buffer</a:t>
            </a:r>
            <a:endParaRPr lang="en-US" sz="2400" b="1" dirty="0">
              <a:solidFill>
                <a:schemeClr val="bg1"/>
              </a:solidFill>
            </a:endParaRPr>
          </a:p>
        </p:txBody>
      </p:sp>
      <p:cxnSp>
        <p:nvCxnSpPr>
          <p:cNvPr id="27" name="Straight Arrow Connector 26"/>
          <p:cNvCxnSpPr/>
          <p:nvPr/>
        </p:nvCxnSpPr>
        <p:spPr>
          <a:xfrm>
            <a:off x="7166895" y="3801936"/>
            <a:ext cx="6267" cy="144657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8" name="Rounded Rectangle 27"/>
          <p:cNvSpPr/>
          <p:nvPr/>
        </p:nvSpPr>
        <p:spPr>
          <a:xfrm>
            <a:off x="3152092" y="421169"/>
            <a:ext cx="6776052" cy="5744779"/>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solidFill>
            </a:endParaRPr>
          </a:p>
        </p:txBody>
      </p:sp>
      <p:cxnSp>
        <p:nvCxnSpPr>
          <p:cNvPr id="32" name="Elbow Connector 31"/>
          <p:cNvCxnSpPr>
            <a:stCxn id="23" idx="2"/>
            <a:endCxn id="14" idx="1"/>
          </p:cNvCxnSpPr>
          <p:nvPr/>
        </p:nvCxnSpPr>
        <p:spPr>
          <a:xfrm flipV="1">
            <a:off x="2699635" y="1082656"/>
            <a:ext cx="2467813" cy="2734490"/>
          </a:xfrm>
          <a:prstGeom prst="bentConnector3">
            <a:avLst>
              <a:gd name="adj1" fmla="val 2962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33" name="Elbow Connector 32"/>
          <p:cNvCxnSpPr>
            <a:stCxn id="26" idx="2"/>
            <a:endCxn id="5" idx="1"/>
          </p:cNvCxnSpPr>
          <p:nvPr/>
        </p:nvCxnSpPr>
        <p:spPr>
          <a:xfrm rot="5400000" flipH="1" flipV="1">
            <a:off x="4809463" y="3788708"/>
            <a:ext cx="198971" cy="1733918"/>
          </a:xfrm>
          <a:prstGeom prst="bentConnector4">
            <a:avLst>
              <a:gd name="adj1" fmla="val -114891"/>
              <a:gd name="adj2" fmla="val 73731"/>
            </a:avLst>
          </a:prstGeom>
          <a:ln>
            <a:tailEnd type="arrow"/>
          </a:ln>
        </p:spPr>
        <p:style>
          <a:lnRef idx="3">
            <a:schemeClr val="accent3"/>
          </a:lnRef>
          <a:fillRef idx="0">
            <a:schemeClr val="accent3"/>
          </a:fillRef>
          <a:effectRef idx="2">
            <a:schemeClr val="accent3"/>
          </a:effectRef>
          <a:fontRef idx="minor">
            <a:schemeClr val="tx1"/>
          </a:fontRef>
        </p:style>
      </p:cxnSp>
      <p:sp>
        <p:nvSpPr>
          <p:cNvPr id="34" name="TextBox 33"/>
          <p:cNvSpPr txBox="1"/>
          <p:nvPr/>
        </p:nvSpPr>
        <p:spPr>
          <a:xfrm>
            <a:off x="7832769" y="5075813"/>
            <a:ext cx="739890" cy="374038"/>
          </a:xfrm>
          <a:prstGeom prst="rect">
            <a:avLst/>
          </a:prstGeom>
          <a:noFill/>
        </p:spPr>
        <p:txBody>
          <a:bodyPr wrap="square" rtlCol="0">
            <a:spAutoFit/>
          </a:bodyPr>
          <a:lstStyle/>
          <a:p>
            <a:pPr algn="ctr"/>
            <a:r>
              <a:rPr lang="de-DE" dirty="0">
                <a:solidFill>
                  <a:schemeClr val="bg1"/>
                </a:solidFill>
              </a:rPr>
              <a:t>hash</a:t>
            </a:r>
            <a:endParaRPr lang="de-DE" b="1" i="1" dirty="0">
              <a:solidFill>
                <a:schemeClr val="bg1"/>
              </a:solidFill>
            </a:endParaRPr>
          </a:p>
        </p:txBody>
      </p:sp>
      <p:sp>
        <p:nvSpPr>
          <p:cNvPr id="35" name="TextBox 34"/>
          <p:cNvSpPr txBox="1"/>
          <p:nvPr/>
        </p:nvSpPr>
        <p:spPr>
          <a:xfrm>
            <a:off x="7905674" y="5660414"/>
            <a:ext cx="2804168" cy="369332"/>
          </a:xfrm>
          <a:prstGeom prst="rect">
            <a:avLst/>
          </a:prstGeom>
          <a:noFill/>
        </p:spPr>
        <p:txBody>
          <a:bodyPr wrap="square" rtlCol="0">
            <a:spAutoFit/>
          </a:bodyPr>
          <a:lstStyle/>
          <a:p>
            <a:pPr algn="ctr"/>
            <a:r>
              <a:rPr lang="de-DE" dirty="0">
                <a:solidFill>
                  <a:schemeClr val="bg1"/>
                </a:solidFill>
              </a:rPr>
              <a:t>increment </a:t>
            </a:r>
            <a:r>
              <a:rPr lang="de-DE" dirty="0" smtClean="0">
                <a:solidFill>
                  <a:schemeClr val="bg1"/>
                </a:solidFill>
              </a:rPr>
              <a:t>hash </a:t>
            </a:r>
            <a:r>
              <a:rPr lang="de-DE" dirty="0">
                <a:solidFill>
                  <a:schemeClr val="bg1"/>
                </a:solidFill>
              </a:rPr>
              <a:t>counter</a:t>
            </a:r>
            <a:endParaRPr lang="de-DE" b="1" i="1" dirty="0">
              <a:solidFill>
                <a:schemeClr val="bg1"/>
              </a:solidFill>
            </a:endParaRPr>
          </a:p>
        </p:txBody>
      </p:sp>
      <p:sp>
        <p:nvSpPr>
          <p:cNvPr id="36" name="TextBox 35"/>
          <p:cNvSpPr txBox="1"/>
          <p:nvPr/>
        </p:nvSpPr>
        <p:spPr>
          <a:xfrm>
            <a:off x="6540118" y="2729466"/>
            <a:ext cx="3466205" cy="369332"/>
          </a:xfrm>
          <a:prstGeom prst="rect">
            <a:avLst/>
          </a:prstGeom>
          <a:noFill/>
        </p:spPr>
        <p:txBody>
          <a:bodyPr wrap="none" rtlCol="0">
            <a:spAutoFit/>
          </a:bodyPr>
          <a:lstStyle/>
          <a:p>
            <a:r>
              <a:rPr lang="fi-FI" dirty="0">
                <a:solidFill>
                  <a:schemeClr val="bg1"/>
                </a:solidFill>
              </a:rPr>
              <a:t>loop_ID, </a:t>
            </a:r>
            <a:r>
              <a:rPr lang="fi-FI" dirty="0" smtClean="0">
                <a:solidFill>
                  <a:schemeClr val="bg1"/>
                </a:solidFill>
              </a:rPr>
              <a:t>F_ID, executed </a:t>
            </a:r>
            <a:r>
              <a:rPr lang="fi-FI" dirty="0">
                <a:solidFill>
                  <a:schemeClr val="bg1"/>
                </a:solidFill>
              </a:rPr>
              <a:t>instruction</a:t>
            </a:r>
          </a:p>
        </p:txBody>
      </p:sp>
      <p:sp>
        <p:nvSpPr>
          <p:cNvPr id="37" name="TextBox 36"/>
          <p:cNvSpPr txBox="1"/>
          <p:nvPr/>
        </p:nvSpPr>
        <p:spPr>
          <a:xfrm>
            <a:off x="6484619" y="1467187"/>
            <a:ext cx="3879780" cy="369332"/>
          </a:xfrm>
          <a:prstGeom prst="rect">
            <a:avLst/>
          </a:prstGeom>
          <a:noFill/>
        </p:spPr>
        <p:txBody>
          <a:bodyPr wrap="none" rtlCol="0">
            <a:spAutoFit/>
          </a:bodyPr>
          <a:lstStyle/>
          <a:p>
            <a:r>
              <a:rPr lang="fi-FI" dirty="0">
                <a:solidFill>
                  <a:schemeClr val="bg1"/>
                </a:solidFill>
              </a:rPr>
              <a:t>branch (SRC, TGT</a:t>
            </a:r>
            <a:r>
              <a:rPr lang="fi-FI" dirty="0" smtClean="0">
                <a:solidFill>
                  <a:schemeClr val="bg1"/>
                </a:solidFill>
              </a:rPr>
              <a:t>),</a:t>
            </a:r>
            <a:r>
              <a:rPr lang="fi-FI" dirty="0">
                <a:solidFill>
                  <a:schemeClr val="bg1"/>
                </a:solidFill>
              </a:rPr>
              <a:t> </a:t>
            </a:r>
            <a:r>
              <a:rPr lang="fi-FI" dirty="0" smtClean="0">
                <a:solidFill>
                  <a:schemeClr val="bg1"/>
                </a:solidFill>
              </a:rPr>
              <a:t>executed </a:t>
            </a:r>
            <a:r>
              <a:rPr lang="fi-FI" dirty="0">
                <a:solidFill>
                  <a:schemeClr val="bg1"/>
                </a:solidFill>
              </a:rPr>
              <a:t>instruction</a:t>
            </a:r>
          </a:p>
        </p:txBody>
      </p:sp>
      <p:sp>
        <p:nvSpPr>
          <p:cNvPr id="38" name="TextBox 37"/>
          <p:cNvSpPr txBox="1"/>
          <p:nvPr/>
        </p:nvSpPr>
        <p:spPr>
          <a:xfrm>
            <a:off x="7165898" y="4097329"/>
            <a:ext cx="984861" cy="656318"/>
          </a:xfrm>
          <a:prstGeom prst="rect">
            <a:avLst/>
          </a:prstGeom>
          <a:noFill/>
        </p:spPr>
        <p:txBody>
          <a:bodyPr wrap="none" rtlCol="0">
            <a:spAutoFit/>
          </a:bodyPr>
          <a:lstStyle/>
          <a:p>
            <a:r>
              <a:rPr lang="fi-FI" dirty="0">
                <a:solidFill>
                  <a:schemeClr val="bg1"/>
                </a:solidFill>
              </a:rPr>
              <a:t>loop_ID,</a:t>
            </a:r>
          </a:p>
          <a:p>
            <a:r>
              <a:rPr lang="fi-FI" dirty="0">
                <a:solidFill>
                  <a:schemeClr val="bg1"/>
                </a:solidFill>
              </a:rPr>
              <a:t>F_ID</a:t>
            </a:r>
          </a:p>
        </p:txBody>
      </p:sp>
      <p:sp>
        <p:nvSpPr>
          <p:cNvPr id="39" name="Rounded Rectangle 38"/>
          <p:cNvSpPr/>
          <p:nvPr/>
        </p:nvSpPr>
        <p:spPr>
          <a:xfrm>
            <a:off x="5167448" y="3253292"/>
            <a:ext cx="2377440" cy="54864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a:solidFill>
                  <a:schemeClr val="bg1"/>
                </a:solidFill>
              </a:rPr>
              <a:t>Hash </a:t>
            </a:r>
            <a:r>
              <a:rPr lang="de-DE" sz="2400" b="1" dirty="0" smtClean="0">
                <a:solidFill>
                  <a:schemeClr val="bg1"/>
                </a:solidFill>
              </a:rPr>
              <a:t>controller</a:t>
            </a:r>
            <a:endParaRPr lang="en-US" sz="2400" b="1" dirty="0">
              <a:solidFill>
                <a:schemeClr val="bg1"/>
              </a:solidFill>
            </a:endParaRPr>
          </a:p>
        </p:txBody>
      </p:sp>
      <p:cxnSp>
        <p:nvCxnSpPr>
          <p:cNvPr id="40" name="Elbow Connector 39"/>
          <p:cNvCxnSpPr/>
          <p:nvPr/>
        </p:nvCxnSpPr>
        <p:spPr>
          <a:xfrm flipV="1">
            <a:off x="7553278" y="5195354"/>
            <a:ext cx="1337415" cy="210315"/>
          </a:xfrm>
          <a:prstGeom prst="bentConnector3">
            <a:avLst>
              <a:gd name="adj1" fmla="val 100057"/>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1" name="Elbow Connector 40"/>
          <p:cNvCxnSpPr/>
          <p:nvPr/>
        </p:nvCxnSpPr>
        <p:spPr>
          <a:xfrm flipV="1">
            <a:off x="7553279" y="5205584"/>
            <a:ext cx="1915561" cy="436538"/>
          </a:xfrm>
          <a:prstGeom prst="bentConnector3">
            <a:avLst>
              <a:gd name="adj1" fmla="val 99925"/>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42" name="Straight Arrow Connector 41"/>
          <p:cNvCxnSpPr>
            <a:endCxn id="5" idx="0"/>
          </p:cNvCxnSpPr>
          <p:nvPr/>
        </p:nvCxnSpPr>
        <p:spPr>
          <a:xfrm>
            <a:off x="6349434" y="3792252"/>
            <a:ext cx="5" cy="40312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3" name="Straight Arrow Connector 42"/>
          <p:cNvCxnSpPr>
            <a:endCxn id="12" idx="0"/>
          </p:cNvCxnSpPr>
          <p:nvPr/>
        </p:nvCxnSpPr>
        <p:spPr>
          <a:xfrm>
            <a:off x="6356167" y="4916993"/>
            <a:ext cx="0" cy="333149"/>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44" name="TextBox 43"/>
          <p:cNvSpPr txBox="1"/>
          <p:nvPr/>
        </p:nvSpPr>
        <p:spPr>
          <a:xfrm>
            <a:off x="4977002" y="3760883"/>
            <a:ext cx="1470660" cy="656318"/>
          </a:xfrm>
          <a:prstGeom prst="rect">
            <a:avLst/>
          </a:prstGeom>
          <a:noFill/>
        </p:spPr>
        <p:txBody>
          <a:bodyPr wrap="square" rtlCol="0">
            <a:spAutoFit/>
          </a:bodyPr>
          <a:lstStyle/>
          <a:p>
            <a:r>
              <a:rPr lang="de-DE" dirty="0">
                <a:solidFill>
                  <a:schemeClr val="bg1"/>
                </a:solidFill>
              </a:rPr>
              <a:t>loop_status, loop_ID</a:t>
            </a:r>
            <a:endParaRPr lang="en-US" dirty="0">
              <a:solidFill>
                <a:schemeClr val="bg1"/>
              </a:solidFill>
            </a:endParaRPr>
          </a:p>
        </p:txBody>
      </p:sp>
      <p:sp>
        <p:nvSpPr>
          <p:cNvPr id="45" name="TextBox 44"/>
          <p:cNvSpPr txBox="1"/>
          <p:nvPr/>
        </p:nvSpPr>
        <p:spPr>
          <a:xfrm>
            <a:off x="4001964" y="4972173"/>
            <a:ext cx="1470660" cy="374038"/>
          </a:xfrm>
          <a:prstGeom prst="rect">
            <a:avLst/>
          </a:prstGeom>
          <a:noFill/>
        </p:spPr>
        <p:txBody>
          <a:bodyPr wrap="square" rtlCol="0">
            <a:spAutoFit/>
          </a:bodyPr>
          <a:lstStyle/>
          <a:p>
            <a:r>
              <a:rPr lang="de-DE" dirty="0">
                <a:solidFill>
                  <a:schemeClr val="bg1"/>
                </a:solidFill>
              </a:rPr>
              <a:t>instruction</a:t>
            </a:r>
            <a:endParaRPr lang="en-US" dirty="0">
              <a:solidFill>
                <a:schemeClr val="bg1"/>
              </a:solidFill>
            </a:endParaRPr>
          </a:p>
        </p:txBody>
      </p:sp>
      <p:sp>
        <p:nvSpPr>
          <p:cNvPr id="46" name="Flowchart: Card 45"/>
          <p:cNvSpPr/>
          <p:nvPr/>
        </p:nvSpPr>
        <p:spPr>
          <a:xfrm>
            <a:off x="1962480" y="978726"/>
            <a:ext cx="1189613" cy="420951"/>
          </a:xfrm>
          <a:prstGeom prst="flowChartPunchedCard">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b="1" dirty="0">
                <a:solidFill>
                  <a:schemeClr val="tx1"/>
                </a:solidFill>
              </a:rPr>
              <a:t>P (in</a:t>
            </a:r>
            <a:r>
              <a:rPr lang="de-DE" b="1" baseline="-25000" dirty="0">
                <a:solidFill>
                  <a:schemeClr val="tx1"/>
                </a:solidFill>
              </a:rPr>
              <a:t>b</a:t>
            </a:r>
            <a:r>
              <a:rPr lang="de-DE" b="1" dirty="0">
                <a:solidFill>
                  <a:schemeClr val="tx1"/>
                </a:solidFill>
              </a:rPr>
              <a:t>,in</a:t>
            </a:r>
            <a:r>
              <a:rPr lang="de-DE" b="1" baseline="-25000" dirty="0">
                <a:solidFill>
                  <a:schemeClr val="tx1"/>
                </a:solidFill>
              </a:rPr>
              <a:t>m</a:t>
            </a:r>
            <a:r>
              <a:rPr lang="de-DE" b="1" dirty="0">
                <a:solidFill>
                  <a:schemeClr val="tx1"/>
                </a:solidFill>
              </a:rPr>
              <a:t>)</a:t>
            </a:r>
            <a:endParaRPr lang="en-US" sz="1400" b="1" dirty="0">
              <a:solidFill>
                <a:schemeClr val="tx1"/>
              </a:solidFill>
            </a:endParaRPr>
          </a:p>
        </p:txBody>
      </p:sp>
      <p:sp>
        <p:nvSpPr>
          <p:cNvPr id="47" name="TextBox 46"/>
          <p:cNvSpPr txBox="1"/>
          <p:nvPr/>
        </p:nvSpPr>
        <p:spPr>
          <a:xfrm>
            <a:off x="9943542" y="4075947"/>
            <a:ext cx="1322530" cy="369332"/>
          </a:xfrm>
          <a:prstGeom prst="rect">
            <a:avLst/>
          </a:prstGeom>
          <a:noFill/>
        </p:spPr>
        <p:txBody>
          <a:bodyPr wrap="square" rtlCol="0">
            <a:spAutoFit/>
          </a:bodyPr>
          <a:lstStyle/>
          <a:p>
            <a:r>
              <a:rPr lang="de-DE" b="1" dirty="0" smtClean="0">
                <a:solidFill>
                  <a:schemeClr val="bg1"/>
                </a:solidFill>
              </a:rPr>
              <a:t>H</a:t>
            </a:r>
            <a:r>
              <a:rPr lang="de-DE" b="1" baseline="-25000" dirty="0" smtClean="0">
                <a:solidFill>
                  <a:schemeClr val="bg1"/>
                </a:solidFill>
              </a:rPr>
              <a:t>0</a:t>
            </a:r>
            <a:r>
              <a:rPr lang="de-DE" b="1" dirty="0">
                <a:solidFill>
                  <a:schemeClr val="bg1"/>
                </a:solidFill>
              </a:rPr>
              <a:t>ǁ</a:t>
            </a:r>
            <a:r>
              <a:rPr lang="de-DE" b="1" dirty="0" smtClean="0">
                <a:solidFill>
                  <a:schemeClr val="bg1"/>
                </a:solidFill>
              </a:rPr>
              <a:t>...</a:t>
            </a:r>
            <a:r>
              <a:rPr lang="de-DE" b="1" dirty="0">
                <a:solidFill>
                  <a:schemeClr val="bg1"/>
                </a:solidFill>
              </a:rPr>
              <a:t> </a:t>
            </a:r>
            <a:r>
              <a:rPr lang="de-DE" b="1" dirty="0" smtClean="0">
                <a:solidFill>
                  <a:schemeClr val="bg1"/>
                </a:solidFill>
              </a:rPr>
              <a:t>ǁH</a:t>
            </a:r>
            <a:r>
              <a:rPr lang="de-DE" b="1" baseline="-25000" dirty="0" smtClean="0">
                <a:solidFill>
                  <a:schemeClr val="bg1"/>
                </a:solidFill>
              </a:rPr>
              <a:t>n</a:t>
            </a:r>
            <a:endParaRPr lang="en-US" b="1" baseline="-25000" dirty="0">
              <a:solidFill>
                <a:schemeClr val="bg1"/>
              </a:solidFill>
            </a:endParaRPr>
          </a:p>
        </p:txBody>
      </p:sp>
      <p:cxnSp>
        <p:nvCxnSpPr>
          <p:cNvPr id="48" name="Straight Arrow Connector 47"/>
          <p:cNvCxnSpPr/>
          <p:nvPr/>
        </p:nvCxnSpPr>
        <p:spPr>
          <a:xfrm flipH="1">
            <a:off x="2486934" y="1407818"/>
            <a:ext cx="1" cy="565213"/>
          </a:xfrm>
          <a:prstGeom prst="straightConnector1">
            <a:avLst/>
          </a:prstGeom>
          <a:ln>
            <a:solidFill>
              <a:schemeClr val="bg1"/>
            </a:solidFill>
            <a:tailEnd type="stealth"/>
          </a:ln>
        </p:spPr>
        <p:style>
          <a:lnRef idx="3">
            <a:schemeClr val="accent3"/>
          </a:lnRef>
          <a:fillRef idx="0">
            <a:schemeClr val="accent3"/>
          </a:fillRef>
          <a:effectRef idx="2">
            <a:schemeClr val="accent3"/>
          </a:effectRef>
          <a:fontRef idx="minor">
            <a:schemeClr val="tx1"/>
          </a:fontRef>
        </p:style>
      </p:cxnSp>
      <p:cxnSp>
        <p:nvCxnSpPr>
          <p:cNvPr id="49" name="Straight Arrow Connector 48"/>
          <p:cNvCxnSpPr>
            <a:stCxn id="7" idx="3"/>
          </p:cNvCxnSpPr>
          <p:nvPr/>
        </p:nvCxnSpPr>
        <p:spPr>
          <a:xfrm flipV="1">
            <a:off x="9793867" y="4462227"/>
            <a:ext cx="1253091" cy="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50" name="TextBox 49"/>
          <p:cNvSpPr txBox="1"/>
          <p:nvPr/>
        </p:nvSpPr>
        <p:spPr>
          <a:xfrm>
            <a:off x="1971215" y="6292320"/>
            <a:ext cx="819418" cy="338554"/>
          </a:xfrm>
          <a:prstGeom prst="rect">
            <a:avLst/>
          </a:prstGeom>
          <a:noFill/>
          <a:ln w="12700">
            <a:noFill/>
          </a:ln>
        </p:spPr>
        <p:txBody>
          <a:bodyPr wrap="square" rtlCol="0">
            <a:spAutoFit/>
          </a:bodyPr>
          <a:lstStyle/>
          <a:p>
            <a:r>
              <a:rPr lang="de-DE" sz="1600" dirty="0"/>
              <a:t>Legend</a:t>
            </a:r>
            <a:endParaRPr lang="en-US" sz="1600" dirty="0"/>
          </a:p>
        </p:txBody>
      </p:sp>
      <p:sp>
        <p:nvSpPr>
          <p:cNvPr id="54" name="Title 1"/>
          <p:cNvSpPr>
            <a:spLocks noGrp="1"/>
          </p:cNvSpPr>
          <p:nvPr>
            <p:ph type="title"/>
          </p:nvPr>
        </p:nvSpPr>
        <p:spPr>
          <a:xfrm>
            <a:off x="239350" y="116632"/>
            <a:ext cx="11713301" cy="789214"/>
          </a:xfrm>
        </p:spPr>
        <p:txBody>
          <a:bodyPr/>
          <a:lstStyle/>
          <a:p>
            <a:r>
              <a:rPr lang="de-DE" dirty="0" smtClean="0"/>
              <a:t>ATRIUM: Detailed Architecture</a:t>
            </a:r>
            <a:endParaRPr lang="en-US" dirty="0"/>
          </a:p>
        </p:txBody>
      </p:sp>
      <p:sp>
        <p:nvSpPr>
          <p:cNvPr id="52" name="Rounded Rectangle 51"/>
          <p:cNvSpPr/>
          <p:nvPr/>
        </p:nvSpPr>
        <p:spPr>
          <a:xfrm>
            <a:off x="7538711" y="6360950"/>
            <a:ext cx="548640" cy="36576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53" name="Rounded Rectangle 52"/>
          <p:cNvSpPr/>
          <p:nvPr/>
        </p:nvSpPr>
        <p:spPr>
          <a:xfrm>
            <a:off x="10161202" y="6360950"/>
            <a:ext cx="548640" cy="36576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1" dirty="0">
              <a:solidFill>
                <a:schemeClr val="tx1"/>
              </a:solidFill>
            </a:endParaRPr>
          </a:p>
        </p:txBody>
      </p:sp>
      <p:sp>
        <p:nvSpPr>
          <p:cNvPr id="55" name="Rectangle 54"/>
          <p:cNvSpPr/>
          <p:nvPr/>
        </p:nvSpPr>
        <p:spPr>
          <a:xfrm>
            <a:off x="10715396" y="6255001"/>
            <a:ext cx="1400404" cy="593618"/>
          </a:xfrm>
          <a:prstGeom prst="rect">
            <a:avLst/>
          </a:prstGeom>
        </p:spPr>
        <p:txBody>
          <a:bodyPr wrap="square">
            <a:spAutoFit/>
          </a:bodyPr>
          <a:lstStyle/>
          <a:p>
            <a:pPr lvl="0"/>
            <a:r>
              <a:rPr lang="fi-FI" sz="1600" dirty="0">
                <a:solidFill>
                  <a:schemeClr val="bg1"/>
                </a:solidFill>
              </a:rPr>
              <a:t>ARTRIUM HW-</a:t>
            </a:r>
            <a:br>
              <a:rPr lang="fi-FI" sz="1600" dirty="0">
                <a:solidFill>
                  <a:schemeClr val="bg1"/>
                </a:solidFill>
              </a:rPr>
            </a:br>
            <a:r>
              <a:rPr lang="fi-FI" sz="1600" dirty="0">
                <a:solidFill>
                  <a:schemeClr val="bg1"/>
                </a:solidFill>
              </a:rPr>
              <a:t>Components</a:t>
            </a:r>
          </a:p>
        </p:txBody>
      </p:sp>
      <p:sp>
        <p:nvSpPr>
          <p:cNvPr id="56" name="Rectangle 55"/>
          <p:cNvSpPr/>
          <p:nvPr/>
        </p:nvSpPr>
        <p:spPr>
          <a:xfrm>
            <a:off x="8087351" y="6259423"/>
            <a:ext cx="1406787" cy="584775"/>
          </a:xfrm>
          <a:prstGeom prst="rect">
            <a:avLst/>
          </a:prstGeom>
        </p:spPr>
        <p:txBody>
          <a:bodyPr wrap="square">
            <a:spAutoFit/>
          </a:bodyPr>
          <a:lstStyle/>
          <a:p>
            <a:r>
              <a:rPr lang="fi-FI" sz="1600" dirty="0" smtClean="0">
                <a:solidFill>
                  <a:schemeClr val="bg1"/>
                </a:solidFill>
              </a:rPr>
              <a:t>Of-the-shelf</a:t>
            </a:r>
          </a:p>
          <a:p>
            <a:r>
              <a:rPr lang="fi-FI" sz="1600" dirty="0" smtClean="0">
                <a:solidFill>
                  <a:schemeClr val="bg1"/>
                </a:solidFill>
              </a:rPr>
              <a:t>Components</a:t>
            </a:r>
            <a:endParaRPr lang="en-US" sz="1600" dirty="0">
              <a:solidFill>
                <a:schemeClr val="bg1"/>
              </a:solidFill>
            </a:endParaRPr>
          </a:p>
        </p:txBody>
      </p:sp>
      <p:sp>
        <p:nvSpPr>
          <p:cNvPr id="14" name="Rounded Rectangle 13"/>
          <p:cNvSpPr/>
          <p:nvPr/>
        </p:nvSpPr>
        <p:spPr>
          <a:xfrm>
            <a:off x="5167448" y="808336"/>
            <a:ext cx="2377440" cy="54864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a:solidFill>
                  <a:schemeClr val="bg1"/>
                </a:solidFill>
              </a:rPr>
              <a:t>Instruction </a:t>
            </a:r>
            <a:r>
              <a:rPr lang="de-DE" sz="2400" b="1" dirty="0" smtClean="0">
                <a:solidFill>
                  <a:schemeClr val="bg1"/>
                </a:solidFill>
              </a:rPr>
              <a:t>filter</a:t>
            </a:r>
            <a:endParaRPr lang="de-DE" sz="2400" b="1" dirty="0">
              <a:solidFill>
                <a:schemeClr val="bg1"/>
              </a:solidFill>
            </a:endParaRPr>
          </a:p>
        </p:txBody>
      </p:sp>
      <p:sp>
        <p:nvSpPr>
          <p:cNvPr id="5" name="Rounded Rectangle 4"/>
          <p:cNvSpPr/>
          <p:nvPr/>
        </p:nvSpPr>
        <p:spPr>
          <a:xfrm>
            <a:off x="5775908" y="4195371"/>
            <a:ext cx="1147059" cy="72162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smtClean="0">
                <a:solidFill>
                  <a:schemeClr val="bg1"/>
                </a:solidFill>
              </a:rPr>
              <a:t>Hash</a:t>
            </a:r>
            <a:endParaRPr lang="en-US" sz="2400" b="1" dirty="0">
              <a:solidFill>
                <a:schemeClr val="bg1"/>
              </a:solidFill>
            </a:endParaRPr>
          </a:p>
        </p:txBody>
      </p:sp>
      <p:sp>
        <p:nvSpPr>
          <p:cNvPr id="2" name="Slide Number Placeholder 1"/>
          <p:cNvSpPr>
            <a:spLocks noGrp="1"/>
          </p:cNvSpPr>
          <p:nvPr>
            <p:ph type="sldNum" sz="quarter" idx="4"/>
          </p:nvPr>
        </p:nvSpPr>
        <p:spPr/>
        <p:txBody>
          <a:bodyPr/>
          <a:lstStyle/>
          <a:p>
            <a:fld id="{B4C71E88-0A44-4F17-829B-07B79A5A6163}" type="slidenum">
              <a:rPr lang="en-US" smtClean="0">
                <a:solidFill>
                  <a:prstClr val="white"/>
                </a:solidFill>
              </a:rPr>
              <a:pPr/>
              <a:t>19</a:t>
            </a:fld>
            <a:endParaRPr lang="en-US" dirty="0">
              <a:solidFill>
                <a:prstClr val="white"/>
              </a:solidFill>
            </a:endParaRPr>
          </a:p>
        </p:txBody>
      </p:sp>
    </p:spTree>
    <p:extLst>
      <p:ext uri="{BB962C8B-B14F-4D97-AF65-F5344CB8AC3E}">
        <p14:creationId xmlns:p14="http://schemas.microsoft.com/office/powerpoint/2010/main" val="290610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2" descr="http://www.cs.berkeley.edu/~prabal/research/embedded/epic.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928" b="89865" l="4844" r="92969">
                        <a14:backgroundMark x1="46094" y1="77703" x2="92656" y2="24324"/>
                        <a14:backgroundMark x1="34688" y1="76126" x2="42656" y2="81532"/>
                        <a14:backgroundMark x1="29063" y1="77027" x2="17656" y2="90090"/>
                        <a14:backgroundMark x1="20000" y1="86261" x2="6406" y2="78829"/>
                        <a14:backgroundMark x1="14063" y1="65315" x2="10781" y2="62387"/>
                      </a14:backgroundRemoval>
                    </a14:imgEffect>
                  </a14:imgLayer>
                </a14:imgProps>
              </a:ext>
              <a:ext uri="{28A0092B-C50C-407E-A947-70E740481C1C}">
                <a14:useLocalDpi xmlns:a14="http://schemas.microsoft.com/office/drawing/2010/main" val="0"/>
              </a:ext>
            </a:extLst>
          </a:blip>
          <a:srcRect/>
          <a:stretch>
            <a:fillRect/>
          </a:stretch>
        </p:blipFill>
        <p:spPr bwMode="auto">
          <a:xfrm>
            <a:off x="8190849" y="3525133"/>
            <a:ext cx="1550998" cy="1076005"/>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7507224" y="2548837"/>
            <a:ext cx="1636776" cy="1501955"/>
          </a:xfrm>
          <a:prstGeom prst="roundRect">
            <a:avLst/>
          </a:prstGeom>
          <a:ln/>
        </p:spPr>
        <p:style>
          <a:lnRef idx="2">
            <a:schemeClr val="accent3"/>
          </a:lnRef>
          <a:fillRef idx="1">
            <a:schemeClr val="lt1"/>
          </a:fillRef>
          <a:effectRef idx="0">
            <a:schemeClr val="accent3"/>
          </a:effectRef>
          <a:fontRef idx="minor">
            <a:schemeClr val="dk1"/>
          </a:fontRef>
        </p:style>
        <p:txBody>
          <a:bodyPr lIns="108000" tIns="0" rIns="0" bIns="0" rtlCol="0" anchor="ctr"/>
          <a:lstStyle/>
          <a:p>
            <a:pPr algn="ctr" defTabSz="180000"/>
            <a:endParaRPr lang="en-US" sz="2000" i="1" spc="-80" smtClean="0">
              <a:solidFill>
                <a:schemeClr val="tx1"/>
              </a:solidFill>
              <a:latin typeface="Cambria Math" panose="02040503050406030204" pitchFamily="18" charset="0"/>
            </a:endParaRPr>
          </a:p>
        </p:txBody>
      </p:sp>
      <p:sp>
        <p:nvSpPr>
          <p:cNvPr id="2" name="Title 1"/>
          <p:cNvSpPr>
            <a:spLocks noGrp="1"/>
          </p:cNvSpPr>
          <p:nvPr>
            <p:ph type="title"/>
          </p:nvPr>
        </p:nvSpPr>
        <p:spPr/>
        <p:txBody>
          <a:bodyPr/>
          <a:lstStyle/>
          <a:p>
            <a:r>
              <a:rPr lang="en-US" dirty="0" smtClean="0"/>
              <a:t>Remote Attestation</a:t>
            </a:r>
            <a:endParaRPr lang="en-US" dirty="0"/>
          </a:p>
        </p:txBody>
      </p:sp>
      <p:sp>
        <p:nvSpPr>
          <p:cNvPr id="13" name="TextBox 12"/>
          <p:cNvSpPr txBox="1"/>
          <p:nvPr/>
        </p:nvSpPr>
        <p:spPr>
          <a:xfrm>
            <a:off x="6827713" y="4381860"/>
            <a:ext cx="2483629" cy="461665"/>
          </a:xfrm>
          <a:prstGeom prst="rect">
            <a:avLst/>
          </a:prstGeom>
          <a:noFill/>
        </p:spPr>
        <p:txBody>
          <a:bodyPr wrap="none" rtlCol="0">
            <a:spAutoFit/>
          </a:bodyPr>
          <a:lstStyle/>
          <a:p>
            <a:r>
              <a:rPr lang="en-US" sz="2400" dirty="0">
                <a:solidFill>
                  <a:prstClr val="white"/>
                </a:solidFill>
              </a:rPr>
              <a:t>Prover (untrusted)</a:t>
            </a:r>
          </a:p>
        </p:txBody>
      </p:sp>
      <p:sp>
        <p:nvSpPr>
          <p:cNvPr id="15" name="TextBox 14"/>
          <p:cNvSpPr txBox="1"/>
          <p:nvPr/>
        </p:nvSpPr>
        <p:spPr>
          <a:xfrm>
            <a:off x="9275913" y="3196372"/>
            <a:ext cx="2841927" cy="707886"/>
          </a:xfrm>
          <a:prstGeom prst="rect">
            <a:avLst/>
          </a:prstGeom>
          <a:noFill/>
        </p:spPr>
        <p:txBody>
          <a:bodyPr wrap="square" rtlCol="0">
            <a:spAutoFit/>
          </a:bodyPr>
          <a:lstStyle/>
          <a:p>
            <a:pPr algn="ctr"/>
            <a:r>
              <a:rPr lang="en-US" sz="2000" dirty="0" smtClean="0">
                <a:solidFill>
                  <a:prstClr val="white"/>
                </a:solidFill>
              </a:rPr>
              <a:t>Measure software </a:t>
            </a:r>
            <a:r>
              <a:rPr lang="en-US" sz="2000" dirty="0">
                <a:solidFill>
                  <a:prstClr val="white"/>
                </a:solidFill>
              </a:rPr>
              <a:t>state:</a:t>
            </a:r>
          </a:p>
          <a:p>
            <a:pPr algn="ctr"/>
            <a:r>
              <a:rPr lang="de-DE" sz="2000" b="1" i="1" dirty="0">
                <a:solidFill>
                  <a:prstClr val="white"/>
                </a:solidFill>
              </a:rPr>
              <a:t>hash</a:t>
            </a:r>
            <a:r>
              <a:rPr lang="de-DE" sz="2000" dirty="0">
                <a:solidFill>
                  <a:prstClr val="white"/>
                </a:solidFill>
              </a:rPr>
              <a:t>(code binary)</a:t>
            </a:r>
            <a:endParaRPr lang="en-US" sz="2000" dirty="0">
              <a:solidFill>
                <a:prstClr val="white"/>
              </a:solidFill>
            </a:endParaRPr>
          </a:p>
        </p:txBody>
      </p:sp>
      <p:sp>
        <p:nvSpPr>
          <p:cNvPr id="16" name="Right Arrow 15"/>
          <p:cNvSpPr/>
          <p:nvPr/>
        </p:nvSpPr>
        <p:spPr>
          <a:xfrm>
            <a:off x="4934253" y="2951815"/>
            <a:ext cx="2232248" cy="208667"/>
          </a:xfrm>
          <a:prstGeom prst="rightArrow">
            <a:avLst/>
          </a:prstGeom>
          <a:solidFill>
            <a:schemeClr val="accent1"/>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prstClr val="black"/>
              </a:solidFill>
            </a:endParaRPr>
          </a:p>
        </p:txBody>
      </p:sp>
      <p:sp>
        <p:nvSpPr>
          <p:cNvPr id="18" name="TextBox 17"/>
          <p:cNvSpPr txBox="1"/>
          <p:nvPr/>
        </p:nvSpPr>
        <p:spPr>
          <a:xfrm>
            <a:off x="4934252" y="2640277"/>
            <a:ext cx="2224126" cy="400110"/>
          </a:xfrm>
          <a:prstGeom prst="rect">
            <a:avLst/>
          </a:prstGeom>
          <a:noFill/>
        </p:spPr>
        <p:txBody>
          <a:bodyPr wrap="square" rtlCol="0">
            <a:spAutoFit/>
          </a:bodyPr>
          <a:lstStyle/>
          <a:p>
            <a:pPr algn="ctr"/>
            <a:r>
              <a:rPr lang="en-US" sz="2000" i="1" dirty="0">
                <a:solidFill>
                  <a:prstClr val="white"/>
                </a:solidFill>
              </a:rPr>
              <a:t>Challenge</a:t>
            </a:r>
          </a:p>
        </p:txBody>
      </p:sp>
      <p:sp>
        <p:nvSpPr>
          <p:cNvPr id="23" name="Left Arrow 22"/>
          <p:cNvSpPr/>
          <p:nvPr/>
        </p:nvSpPr>
        <p:spPr>
          <a:xfrm>
            <a:off x="4934253" y="3472019"/>
            <a:ext cx="2232248" cy="208667"/>
          </a:xfrm>
          <a:prstGeom prst="leftArrow">
            <a:avLst/>
          </a:prstGeom>
          <a:solidFill>
            <a:schemeClr val="accent1"/>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prstClr val="black"/>
              </a:solidFill>
            </a:endParaRPr>
          </a:p>
        </p:txBody>
      </p:sp>
      <p:sp>
        <p:nvSpPr>
          <p:cNvPr id="24" name="TextBox 23"/>
          <p:cNvSpPr txBox="1"/>
          <p:nvPr/>
        </p:nvSpPr>
        <p:spPr>
          <a:xfrm>
            <a:off x="4934254" y="3160481"/>
            <a:ext cx="2160928" cy="400110"/>
          </a:xfrm>
          <a:prstGeom prst="rect">
            <a:avLst/>
          </a:prstGeom>
          <a:noFill/>
        </p:spPr>
        <p:txBody>
          <a:bodyPr wrap="square" rtlCol="0">
            <a:spAutoFit/>
          </a:bodyPr>
          <a:lstStyle/>
          <a:p>
            <a:pPr algn="ctr"/>
            <a:r>
              <a:rPr lang="en-US" sz="2000" i="1" dirty="0" smtClean="0">
                <a:solidFill>
                  <a:prstClr val="white"/>
                </a:solidFill>
              </a:rPr>
              <a:t>Authentic Report</a:t>
            </a:r>
            <a:endParaRPr lang="en-US" sz="2000" i="1" dirty="0">
              <a:solidFill>
                <a:prstClr val="white"/>
              </a:solidFill>
            </a:endParaRPr>
          </a:p>
        </p:txBody>
      </p:sp>
      <p:pic>
        <p:nvPicPr>
          <p:cNvPr id="1030" name="Picture 6" descr="http://www.pngall.com/wp-content/uploads/2016/04/Database-PN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95782" y="5084678"/>
            <a:ext cx="1234656" cy="1123790"/>
          </a:xfrm>
          <a:prstGeom prst="rect">
            <a:avLst/>
          </a:prstGeom>
          <a:noFill/>
          <a:extLst>
            <a:ext uri="{909E8E84-426E-40dd-AFC4-6F175D3DCCD1}">
              <a14:hiddenFill xmlns:a14="http://schemas.microsoft.com/office/drawing/2010/main" xmlns="">
                <a:solidFill>
                  <a:srgbClr val="FFFFFF"/>
                </a:solidFill>
              </a14:hiddenFill>
            </a:ext>
          </a:extLst>
        </p:spPr>
      </p:pic>
      <p:sp>
        <p:nvSpPr>
          <p:cNvPr id="29" name="TextBox 28"/>
          <p:cNvSpPr txBox="1"/>
          <p:nvPr/>
        </p:nvSpPr>
        <p:spPr>
          <a:xfrm>
            <a:off x="2287709" y="6108448"/>
            <a:ext cx="1716175" cy="707886"/>
          </a:xfrm>
          <a:prstGeom prst="rect">
            <a:avLst/>
          </a:prstGeom>
          <a:noFill/>
        </p:spPr>
        <p:txBody>
          <a:bodyPr wrap="none" rtlCol="0">
            <a:spAutoFit/>
          </a:bodyPr>
          <a:lstStyle/>
          <a:p>
            <a:pPr algn="ctr"/>
            <a:r>
              <a:rPr lang="en-US" sz="2000" dirty="0">
                <a:solidFill>
                  <a:prstClr val="white"/>
                </a:solidFill>
              </a:rPr>
              <a:t>Measurement </a:t>
            </a:r>
            <a:br>
              <a:rPr lang="en-US" sz="2000" dirty="0">
                <a:solidFill>
                  <a:prstClr val="white"/>
                </a:solidFill>
              </a:rPr>
            </a:br>
            <a:r>
              <a:rPr lang="en-US" sz="2000" dirty="0">
                <a:solidFill>
                  <a:prstClr val="white"/>
                </a:solidFill>
              </a:rPr>
              <a:t>Database</a:t>
            </a:r>
          </a:p>
        </p:txBody>
      </p:sp>
      <p:cxnSp>
        <p:nvCxnSpPr>
          <p:cNvPr id="30" name="Curved Connector 29"/>
          <p:cNvCxnSpPr>
            <a:stCxn id="26" idx="1"/>
            <a:endCxn id="1030" idx="1"/>
          </p:cNvCxnSpPr>
          <p:nvPr/>
        </p:nvCxnSpPr>
        <p:spPr>
          <a:xfrm rot="10800000" flipV="1">
            <a:off x="2495783" y="3610915"/>
            <a:ext cx="485423" cy="2035657"/>
          </a:xfrm>
          <a:prstGeom prst="curvedConnector3">
            <a:avLst>
              <a:gd name="adj1" fmla="val 147093"/>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4749" y="4564619"/>
            <a:ext cx="1528741" cy="400110"/>
          </a:xfrm>
          <a:prstGeom prst="rect">
            <a:avLst/>
          </a:prstGeom>
          <a:noFill/>
        </p:spPr>
        <p:txBody>
          <a:bodyPr wrap="square" rtlCol="0">
            <a:spAutoFit/>
          </a:bodyPr>
          <a:lstStyle/>
          <a:p>
            <a:pPr algn="r"/>
            <a:r>
              <a:rPr lang="en-US" sz="2000" dirty="0" smtClean="0">
                <a:solidFill>
                  <a:prstClr val="white"/>
                </a:solidFill>
              </a:rPr>
              <a:t>Verify report</a:t>
            </a:r>
            <a:endParaRPr lang="en-US" sz="2000" dirty="0">
              <a:solidFill>
                <a:prstClr val="white"/>
              </a:solidFill>
            </a:endParaRPr>
          </a:p>
        </p:txBody>
      </p:sp>
      <p:sp>
        <p:nvSpPr>
          <p:cNvPr id="25" name="Rectangle 24"/>
          <p:cNvSpPr/>
          <p:nvPr/>
        </p:nvSpPr>
        <p:spPr>
          <a:xfrm>
            <a:off x="7639812" y="2710367"/>
            <a:ext cx="1371600" cy="731520"/>
          </a:xfrm>
          <a:prstGeom prst="rect">
            <a:avLst/>
          </a:prstGeom>
          <a:solidFill>
            <a:srgbClr val="FF0000"/>
          </a:solidFill>
          <a:ln/>
        </p:spPr>
        <p:style>
          <a:lnRef idx="3">
            <a:schemeClr val="lt1"/>
          </a:lnRef>
          <a:fillRef idx="1">
            <a:schemeClr val="accent2"/>
          </a:fillRef>
          <a:effectRef idx="1">
            <a:schemeClr val="accent2"/>
          </a:effectRef>
          <a:fontRef idx="minor">
            <a:schemeClr val="lt1"/>
          </a:fontRef>
        </p:style>
        <p:txBody>
          <a:bodyPr lIns="0" tIns="0" rIns="0" bIns="0" rtlCol="0" anchor="ctr"/>
          <a:lstStyle/>
          <a:p>
            <a:pPr algn="ctr" defTabSz="179993"/>
            <a:r>
              <a:rPr lang="en-US" sz="2000" spc="-80" dirty="0">
                <a:solidFill>
                  <a:prstClr val="white"/>
                </a:solidFill>
              </a:rPr>
              <a:t>Software</a:t>
            </a:r>
          </a:p>
        </p:txBody>
      </p:sp>
      <p:sp>
        <p:nvSpPr>
          <p:cNvPr id="34" name="Rectangle 33"/>
          <p:cNvSpPr/>
          <p:nvPr/>
        </p:nvSpPr>
        <p:spPr>
          <a:xfrm>
            <a:off x="7639812" y="3526486"/>
            <a:ext cx="1371600" cy="380362"/>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p>
            <a:pPr algn="ctr" defTabSz="179993"/>
            <a:r>
              <a:rPr lang="en-US" sz="2000" spc="-80" dirty="0" err="1" smtClean="0">
                <a:solidFill>
                  <a:prstClr val="white"/>
                </a:solidFill>
              </a:rPr>
              <a:t>Attestor</a:t>
            </a:r>
            <a:endParaRPr lang="en-US" sz="2000" spc="-80" dirty="0">
              <a:solidFill>
                <a:prstClr val="white"/>
              </a:solidFill>
            </a:endParaRPr>
          </a:p>
        </p:txBody>
      </p:sp>
      <p:pic>
        <p:nvPicPr>
          <p:cNvPr id="35" name="Grafik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540273">
            <a:off x="8674067" y="3549745"/>
            <a:ext cx="332934" cy="332934"/>
          </a:xfrm>
          <a:prstGeom prst="rect">
            <a:avLst/>
          </a:prstGeom>
        </p:spPr>
      </p:pic>
      <p:pic>
        <p:nvPicPr>
          <p:cNvPr id="37" name="Picture 36"/>
          <p:cNvPicPr>
            <a:picLocks noChangeAspect="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788329" y="5274143"/>
            <a:ext cx="715430" cy="885982"/>
          </a:xfrm>
          <a:prstGeom prst="rect">
            <a:avLst/>
          </a:prstGeom>
        </p:spPr>
      </p:pic>
      <p:sp>
        <p:nvSpPr>
          <p:cNvPr id="38" name="TextBox 37"/>
          <p:cNvSpPr txBox="1"/>
          <p:nvPr/>
        </p:nvSpPr>
        <p:spPr>
          <a:xfrm>
            <a:off x="6411540" y="5236233"/>
            <a:ext cx="6963494" cy="961802"/>
          </a:xfrm>
          <a:prstGeom prst="rect">
            <a:avLst/>
          </a:prstGeom>
          <a:noFill/>
        </p:spPr>
        <p:txBody>
          <a:bodyPr wrap="square" rtlCol="0" anchor="t">
            <a:spAutoFit/>
          </a:bodyPr>
          <a:lstStyle/>
          <a:p>
            <a:pPr marL="342900" indent="-342900" defTabSz="179993">
              <a:spcBef>
                <a:spcPts val="300"/>
              </a:spcBef>
              <a:buFont typeface="Arial" panose="020B0604020202020204" pitchFamily="34" charset="0"/>
              <a:buChar char="•"/>
            </a:pPr>
            <a:r>
              <a:rPr lang="en-US" dirty="0" smtClean="0">
                <a:solidFill>
                  <a:prstClr val="white"/>
                </a:solidFill>
              </a:rPr>
              <a:t>Typically trusted hardware components, e.g., TPM</a:t>
            </a:r>
          </a:p>
          <a:p>
            <a:pPr marL="342887" indent="-342887" defTabSz="179993">
              <a:spcBef>
                <a:spcPts val="300"/>
              </a:spcBef>
              <a:buFont typeface="Arial" panose="020B0604020202020204" pitchFamily="34" charset="0"/>
              <a:buChar char="•"/>
            </a:pPr>
            <a:r>
              <a:rPr lang="en-US" dirty="0" smtClean="0">
                <a:solidFill>
                  <a:prstClr val="white"/>
                </a:solidFill>
              </a:rPr>
              <a:t>Minimal </a:t>
            </a:r>
            <a:r>
              <a:rPr lang="en-US" dirty="0">
                <a:solidFill>
                  <a:prstClr val="white"/>
                </a:solidFill>
              </a:rPr>
              <a:t>hardware trust anchors for </a:t>
            </a:r>
            <a:r>
              <a:rPr lang="en-US" dirty="0" smtClean="0">
                <a:solidFill>
                  <a:prstClr val="white"/>
                </a:solidFill>
              </a:rPr>
              <a:t>embedded systems </a:t>
            </a:r>
            <a:br>
              <a:rPr lang="en-US" dirty="0" smtClean="0">
                <a:solidFill>
                  <a:prstClr val="white"/>
                </a:solidFill>
              </a:rPr>
            </a:br>
            <a:r>
              <a:rPr lang="en-US" dirty="0" smtClean="0">
                <a:solidFill>
                  <a:prstClr val="white"/>
                </a:solidFill>
              </a:rPr>
              <a:t>(e.g., SMART [</a:t>
            </a:r>
            <a:r>
              <a:rPr lang="en-US" i="1" dirty="0">
                <a:solidFill>
                  <a:prstClr val="white"/>
                </a:solidFill>
              </a:rPr>
              <a:t>El </a:t>
            </a:r>
            <a:r>
              <a:rPr lang="en-US" i="1" dirty="0" err="1">
                <a:solidFill>
                  <a:prstClr val="white"/>
                </a:solidFill>
              </a:rPr>
              <a:t>Defrawy</a:t>
            </a:r>
            <a:r>
              <a:rPr lang="en-US" i="1" dirty="0">
                <a:solidFill>
                  <a:prstClr val="white"/>
                </a:solidFill>
              </a:rPr>
              <a:t> et al</a:t>
            </a:r>
            <a:r>
              <a:rPr lang="en-US" i="1" dirty="0" smtClean="0">
                <a:solidFill>
                  <a:prstClr val="white"/>
                </a:solidFill>
              </a:rPr>
              <a:t>.</a:t>
            </a:r>
            <a:r>
              <a:rPr lang="en-US" dirty="0" smtClean="0">
                <a:solidFill>
                  <a:prstClr val="white"/>
                </a:solidFill>
              </a:rPr>
              <a:t>, </a:t>
            </a:r>
            <a:r>
              <a:rPr lang="en-US" i="1" dirty="0" smtClean="0">
                <a:solidFill>
                  <a:prstClr val="white"/>
                </a:solidFill>
              </a:rPr>
              <a:t>NDSS’12</a:t>
            </a:r>
            <a:r>
              <a:rPr lang="en-US" dirty="0" smtClean="0">
                <a:solidFill>
                  <a:prstClr val="white"/>
                </a:solidFill>
              </a:rPr>
              <a:t>])</a:t>
            </a:r>
            <a:endParaRPr lang="en-US" dirty="0">
              <a:solidFill>
                <a:prstClr val="white"/>
              </a:solidFill>
            </a:endParaRPr>
          </a:p>
        </p:txBody>
      </p:sp>
      <p:cxnSp>
        <p:nvCxnSpPr>
          <p:cNvPr id="4" name="Curved Connector 3"/>
          <p:cNvCxnSpPr>
            <a:stCxn id="34" idx="1"/>
          </p:cNvCxnSpPr>
          <p:nvPr/>
        </p:nvCxnSpPr>
        <p:spPr>
          <a:xfrm rot="10800000" flipV="1">
            <a:off x="6299840" y="3716667"/>
            <a:ext cx="1339972" cy="1361998"/>
          </a:xfrm>
          <a:prstGeom prst="curvedConnector2">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10" name="Curved Connector 9"/>
          <p:cNvCxnSpPr>
            <a:stCxn id="34" idx="3"/>
            <a:endCxn id="25" idx="3"/>
          </p:cNvCxnSpPr>
          <p:nvPr/>
        </p:nvCxnSpPr>
        <p:spPr>
          <a:xfrm flipV="1">
            <a:off x="9011412" y="3076127"/>
            <a:ext cx="12700" cy="640540"/>
          </a:xfrm>
          <a:prstGeom prst="curvedConnector3">
            <a:avLst>
              <a:gd name="adj1" fmla="val 1800000"/>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43" name="Rechteckige Legende 31"/>
          <p:cNvSpPr/>
          <p:nvPr/>
        </p:nvSpPr>
        <p:spPr>
          <a:xfrm>
            <a:off x="3085095" y="1793325"/>
            <a:ext cx="2279195" cy="695410"/>
          </a:xfrm>
          <a:prstGeom prst="wedgeRectCallout">
            <a:avLst>
              <a:gd name="adj1" fmla="val -28800"/>
              <a:gd name="adj2" fmla="val 115656"/>
            </a:avLst>
          </a:prstGeom>
          <a:solidFill>
            <a:schemeClr val="tx2">
              <a:lumMod val="75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179993"/>
            <a:r>
              <a:rPr lang="en-US" sz="2400" spc="-80" dirty="0">
                <a:solidFill>
                  <a:schemeClr val="bg1"/>
                </a:solidFill>
              </a:rPr>
              <a:t>Is the prover </a:t>
            </a:r>
            <a:r>
              <a:rPr lang="en-US" sz="2400" spc="-80" dirty="0" smtClean="0">
                <a:solidFill>
                  <a:schemeClr val="bg1"/>
                </a:solidFill>
              </a:rPr>
              <a:t>in trustworthy state</a:t>
            </a:r>
            <a:r>
              <a:rPr lang="en-US" sz="2400" spc="-80" dirty="0">
                <a:solidFill>
                  <a:schemeClr val="bg1"/>
                </a:solidFill>
              </a:rPr>
              <a:t>?</a:t>
            </a:r>
          </a:p>
        </p:txBody>
      </p:sp>
      <p:sp>
        <p:nvSpPr>
          <p:cNvPr id="22" name="TextBox 21"/>
          <p:cNvSpPr txBox="1"/>
          <p:nvPr/>
        </p:nvSpPr>
        <p:spPr>
          <a:xfrm>
            <a:off x="2461712" y="4381860"/>
            <a:ext cx="2260875" cy="461665"/>
          </a:xfrm>
          <a:prstGeom prst="rect">
            <a:avLst/>
          </a:prstGeom>
          <a:noFill/>
        </p:spPr>
        <p:txBody>
          <a:bodyPr wrap="none" rtlCol="0">
            <a:spAutoFit/>
          </a:bodyPr>
          <a:lstStyle/>
          <a:p>
            <a:r>
              <a:rPr lang="en-US" sz="2400" dirty="0">
                <a:solidFill>
                  <a:prstClr val="white"/>
                </a:solidFill>
              </a:rPr>
              <a:t>Verifier (trusted)</a:t>
            </a:r>
          </a:p>
        </p:txBody>
      </p:sp>
      <p:pic>
        <p:nvPicPr>
          <p:cNvPr id="26" name="Picture 2" descr="C:\Users\Wachsmann\AppData\Local\Microsoft\Windows\Temporary Internet Files\Content.IE5\PDJN2D6E\MC900434879[1].png"/>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2981205" y="2993630"/>
            <a:ext cx="1221889" cy="123457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
          </p:nvPr>
        </p:nvSpPr>
        <p:spPr/>
        <p:txBody>
          <a:bodyPr/>
          <a:lstStyle/>
          <a:p>
            <a:fld id="{B4C71E88-0A44-4F17-829B-07B79A5A6163}"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9362760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par>
                                <p:cTn id="27" presetID="10"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down)">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right)">
                                      <p:cBhvr>
                                        <p:cTn id="42" dur="500"/>
                                        <p:tgtEl>
                                          <p:spTgt spid="23"/>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right)">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up)">
                                      <p:cBhvr>
                                        <p:cTn id="50" dur="500"/>
                                        <p:tgtEl>
                                          <p:spTgt spid="3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par>
                                <p:cTn id="57" presetID="10" presetClass="entr" presetSubtype="0" fill="hold" nodeType="withEffect">
                                  <p:stCondLst>
                                    <p:cond delay="0"/>
                                  </p:stCondLst>
                                  <p:childTnLst>
                                    <p:set>
                                      <p:cBhvr>
                                        <p:cTn id="58" dur="1" fill="hold">
                                          <p:stCondLst>
                                            <p:cond delay="0"/>
                                          </p:stCondLst>
                                        </p:cTn>
                                        <p:tgtEl>
                                          <p:spTgt spid="1030"/>
                                        </p:tgtEl>
                                        <p:attrNameLst>
                                          <p:attrName>style.visibility</p:attrName>
                                        </p:attrNameLst>
                                      </p:cBhvr>
                                      <p:to>
                                        <p:strVal val="visible"/>
                                      </p:to>
                                    </p:set>
                                    <p:animEffect transition="in" filter="fade">
                                      <p:cBhvr>
                                        <p:cTn id="59" dur="500"/>
                                        <p:tgtEl>
                                          <p:spTgt spid="103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wipe(up)">
                                      <p:cBhvr>
                                        <p:cTn id="64" dur="500"/>
                                        <p:tgtEl>
                                          <p:spTgt spid="4"/>
                                        </p:tgtEl>
                                      </p:cBhvr>
                                    </p:animEffect>
                                  </p:childTnLst>
                                </p:cTn>
                              </p:par>
                              <p:par>
                                <p:cTn id="65" presetID="10"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fade">
                                      <p:cBhvr>
                                        <p:cTn id="7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16" grpId="0" animBg="1"/>
      <p:bldP spid="18" grpId="0"/>
      <p:bldP spid="23" grpId="0" animBg="1"/>
      <p:bldP spid="24" grpId="0"/>
      <p:bldP spid="29" grpId="0"/>
      <p:bldP spid="33" grpId="0"/>
      <p:bldP spid="25" grpId="0" animBg="1"/>
      <p:bldP spid="34" grpId="0" animBg="1"/>
      <p:bldP spid="38" grpId="0"/>
      <p:bldP spid="4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400556" y="2953512"/>
            <a:ext cx="2459736" cy="160020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3600" b="1" dirty="0" smtClean="0">
                <a:solidFill>
                  <a:schemeClr val="bg1"/>
                </a:solidFill>
              </a:rPr>
              <a:t>Blake2</a:t>
            </a:r>
            <a:endParaRPr lang="en-US" sz="3600" b="1" dirty="0">
              <a:solidFill>
                <a:schemeClr val="bg1"/>
              </a:solidFill>
            </a:endParaRPr>
          </a:p>
        </p:txBody>
      </p:sp>
      <p:sp>
        <p:nvSpPr>
          <p:cNvPr id="2" name="Title 1"/>
          <p:cNvSpPr>
            <a:spLocks noGrp="1"/>
          </p:cNvSpPr>
          <p:nvPr>
            <p:ph type="title"/>
          </p:nvPr>
        </p:nvSpPr>
        <p:spPr/>
        <p:txBody>
          <a:bodyPr/>
          <a:lstStyle/>
          <a:p>
            <a:r>
              <a:rPr lang="de-DE" dirty="0" smtClean="0"/>
              <a:t>Hash function: Blake2  </a:t>
            </a:r>
            <a:endParaRPr lang="en-US" dirty="0"/>
          </a:p>
        </p:txBody>
      </p:sp>
      <p:cxnSp>
        <p:nvCxnSpPr>
          <p:cNvPr id="6" name="Straight Arrow Connector 5"/>
          <p:cNvCxnSpPr>
            <a:stCxn id="5" idx="2"/>
          </p:cNvCxnSpPr>
          <p:nvPr/>
        </p:nvCxnSpPr>
        <p:spPr>
          <a:xfrm>
            <a:off x="2630424" y="4553712"/>
            <a:ext cx="0" cy="85039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a:endCxn id="5" idx="0"/>
          </p:cNvCxnSpPr>
          <p:nvPr/>
        </p:nvCxnSpPr>
        <p:spPr>
          <a:xfrm>
            <a:off x="2630424" y="2006151"/>
            <a:ext cx="0" cy="94736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9" name="TextBox 18"/>
          <p:cNvSpPr txBox="1"/>
          <p:nvPr/>
        </p:nvSpPr>
        <p:spPr>
          <a:xfrm>
            <a:off x="2871216" y="1806096"/>
            <a:ext cx="1975104" cy="400110"/>
          </a:xfrm>
          <a:prstGeom prst="rect">
            <a:avLst/>
          </a:prstGeom>
          <a:noFill/>
        </p:spPr>
        <p:txBody>
          <a:bodyPr wrap="square" rtlCol="0" anchor="t">
            <a:spAutoFit/>
          </a:bodyPr>
          <a:lstStyle/>
          <a:p>
            <a:pPr defTabSz="180000">
              <a:spcBef>
                <a:spcPts val="300"/>
              </a:spcBef>
            </a:pPr>
            <a:r>
              <a:rPr lang="de-DE" sz="2000" dirty="0" smtClean="0">
                <a:solidFill>
                  <a:schemeClr val="bg1">
                    <a:lumMod val="95000"/>
                  </a:schemeClr>
                </a:solidFill>
              </a:rPr>
              <a:t>1024-bit block</a:t>
            </a:r>
            <a:endParaRPr lang="en-US" sz="2000" dirty="0" smtClean="0">
              <a:solidFill>
                <a:schemeClr val="bg1">
                  <a:lumMod val="95000"/>
                </a:schemeClr>
              </a:solidFill>
            </a:endParaRPr>
          </a:p>
        </p:txBody>
      </p:sp>
      <p:sp>
        <p:nvSpPr>
          <p:cNvPr id="20" name="TextBox 19"/>
          <p:cNvSpPr txBox="1"/>
          <p:nvPr/>
        </p:nvSpPr>
        <p:spPr>
          <a:xfrm>
            <a:off x="2871216" y="5100963"/>
            <a:ext cx="1975104" cy="400110"/>
          </a:xfrm>
          <a:prstGeom prst="rect">
            <a:avLst/>
          </a:prstGeom>
          <a:noFill/>
        </p:spPr>
        <p:txBody>
          <a:bodyPr wrap="square" rtlCol="0" anchor="t">
            <a:spAutoFit/>
          </a:bodyPr>
          <a:lstStyle/>
          <a:p>
            <a:pPr defTabSz="180000">
              <a:spcBef>
                <a:spcPts val="300"/>
              </a:spcBef>
            </a:pPr>
            <a:r>
              <a:rPr lang="de-DE" sz="2000" dirty="0" smtClean="0">
                <a:solidFill>
                  <a:schemeClr val="bg1">
                    <a:lumMod val="95000"/>
                  </a:schemeClr>
                </a:solidFill>
              </a:rPr>
              <a:t>88-bit Hash</a:t>
            </a:r>
            <a:endParaRPr lang="en-US" sz="2000" dirty="0" smtClean="0">
              <a:solidFill>
                <a:schemeClr val="bg1">
                  <a:lumMod val="95000"/>
                </a:schemeClr>
              </a:solidFill>
            </a:endParaRPr>
          </a:p>
        </p:txBody>
      </p:sp>
      <p:sp>
        <p:nvSpPr>
          <p:cNvPr id="21" name="Rectangle 20"/>
          <p:cNvSpPr/>
          <p:nvPr/>
        </p:nvSpPr>
        <p:spPr>
          <a:xfrm>
            <a:off x="5571744" y="1337566"/>
            <a:ext cx="6096000" cy="4832092"/>
          </a:xfrm>
          <a:prstGeom prst="rect">
            <a:avLst/>
          </a:prstGeom>
        </p:spPr>
        <p:txBody>
          <a:bodyPr>
            <a:spAutoFit/>
          </a:bodyPr>
          <a:lstStyle/>
          <a:p>
            <a:pPr marL="342900" indent="-342900">
              <a:buFont typeface="Arial" panose="020B0604020202020204" pitchFamily="34" charset="0"/>
              <a:buChar char="•"/>
            </a:pPr>
            <a:r>
              <a:rPr lang="de-DE" sz="2800" dirty="0" smtClean="0">
                <a:solidFill>
                  <a:schemeClr val="bg1"/>
                </a:solidFill>
              </a:rPr>
              <a:t>Input: </a:t>
            </a:r>
            <a:r>
              <a:rPr lang="de-DE" sz="2800" dirty="0">
                <a:solidFill>
                  <a:schemeClr val="bg1"/>
                </a:solidFill>
              </a:rPr>
              <a:t>multi-block </a:t>
            </a:r>
            <a:r>
              <a:rPr lang="de-DE" sz="2800" dirty="0" smtClean="0">
                <a:solidFill>
                  <a:schemeClr val="bg1"/>
                </a:solidFill>
              </a:rPr>
              <a:t>messages</a:t>
            </a:r>
            <a:endParaRPr lang="en-US" sz="2800" dirty="0" smtClean="0">
              <a:solidFill>
                <a:schemeClr val="bg1"/>
              </a:solidFill>
            </a:endParaRPr>
          </a:p>
          <a:p>
            <a:pPr marL="800100" lvl="1" indent="-342900">
              <a:buFont typeface="Arial" panose="020B0604020202020204" pitchFamily="34" charset="0"/>
              <a:buChar char="•"/>
            </a:pPr>
            <a:r>
              <a:rPr lang="de-DE" sz="2800" dirty="0" smtClean="0">
                <a:solidFill>
                  <a:schemeClr val="bg1"/>
                </a:solidFill>
              </a:rPr>
              <a:t>Each </a:t>
            </a:r>
            <a:r>
              <a:rPr lang="de-DE" sz="2800" dirty="0">
                <a:solidFill>
                  <a:schemeClr val="bg1"/>
                </a:solidFill>
              </a:rPr>
              <a:t>block </a:t>
            </a:r>
            <a:r>
              <a:rPr lang="de-DE" sz="2800" dirty="0" smtClean="0">
                <a:solidFill>
                  <a:schemeClr val="bg1"/>
                </a:solidFill>
              </a:rPr>
              <a:t>holds </a:t>
            </a:r>
            <a:r>
              <a:rPr lang="de-DE" sz="2800" dirty="0">
                <a:solidFill>
                  <a:schemeClr val="bg1"/>
                </a:solidFill>
              </a:rPr>
              <a:t>up to 32 words (addresses or instructions)</a:t>
            </a:r>
          </a:p>
          <a:p>
            <a:pPr marL="342900" indent="-342900">
              <a:buFont typeface="Arial" panose="020B0604020202020204" pitchFamily="34" charset="0"/>
              <a:buChar char="•"/>
            </a:pPr>
            <a:r>
              <a:rPr lang="de-DE" sz="2800" dirty="0" smtClean="0">
                <a:solidFill>
                  <a:schemeClr val="bg1"/>
                </a:solidFill>
              </a:rPr>
              <a:t>Output: configurable</a:t>
            </a:r>
            <a:endParaRPr lang="de-DE" sz="2800" dirty="0">
              <a:solidFill>
                <a:schemeClr val="bg1"/>
              </a:solidFill>
            </a:endParaRPr>
          </a:p>
          <a:p>
            <a:pPr marL="800100" lvl="1" indent="-342900">
              <a:buFont typeface="Arial" panose="020B0604020202020204" pitchFamily="34" charset="0"/>
              <a:buChar char="•"/>
            </a:pPr>
            <a:r>
              <a:rPr lang="de-DE" sz="2800" dirty="0" smtClean="0">
                <a:solidFill>
                  <a:schemeClr val="bg1"/>
                </a:solidFill>
              </a:rPr>
              <a:t>set </a:t>
            </a:r>
            <a:r>
              <a:rPr lang="en-US" sz="2800" dirty="0" smtClean="0">
                <a:solidFill>
                  <a:schemeClr val="bg1"/>
                </a:solidFill>
              </a:rPr>
              <a:t>output</a:t>
            </a:r>
            <a:r>
              <a:rPr lang="de-DE" sz="2800" dirty="0" smtClean="0">
                <a:solidFill>
                  <a:schemeClr val="bg1"/>
                </a:solidFill>
              </a:rPr>
              <a:t> </a:t>
            </a:r>
            <a:r>
              <a:rPr lang="de-DE" sz="2800" dirty="0">
                <a:solidFill>
                  <a:schemeClr val="bg1"/>
                </a:solidFill>
              </a:rPr>
              <a:t>length to 88 bits (reasonable security guarantees &amp; area overhead)</a:t>
            </a:r>
          </a:p>
          <a:p>
            <a:pPr marL="342900" indent="-342900">
              <a:buFont typeface="Arial" panose="020B0604020202020204" pitchFamily="34" charset="0"/>
              <a:buChar char="•"/>
            </a:pPr>
            <a:r>
              <a:rPr lang="de-DE" sz="2800" dirty="0">
                <a:solidFill>
                  <a:schemeClr val="bg1"/>
                </a:solidFill>
              </a:rPr>
              <a:t>Throughput: 24 cycles to process one block</a:t>
            </a:r>
          </a:p>
          <a:p>
            <a:pPr marL="800100" lvl="1" indent="-342900">
              <a:buFont typeface="Arial" panose="020B0604020202020204" pitchFamily="34" charset="0"/>
              <a:buChar char="•"/>
            </a:pPr>
            <a:r>
              <a:rPr lang="de-DE" sz="2800" dirty="0">
                <a:solidFill>
                  <a:schemeClr val="bg1"/>
                </a:solidFill>
              </a:rPr>
              <a:t>Stalls </a:t>
            </a:r>
            <a:r>
              <a:rPr lang="de-DE" sz="2800" dirty="0" smtClean="0">
                <a:solidFill>
                  <a:schemeClr val="bg1"/>
                </a:solidFill>
              </a:rPr>
              <a:t>are due </a:t>
            </a:r>
            <a:r>
              <a:rPr lang="de-DE" sz="2800" dirty="0">
                <a:solidFill>
                  <a:schemeClr val="bg1"/>
                </a:solidFill>
              </a:rPr>
              <a:t>to successive messages with less than 24 words </a:t>
            </a:r>
            <a:endParaRPr lang="de-DE" sz="2800" dirty="0" smtClean="0">
              <a:solidFill>
                <a:schemeClr val="bg1"/>
              </a:solidFill>
            </a:endParaRPr>
          </a:p>
        </p:txBody>
      </p:sp>
      <p:sp>
        <p:nvSpPr>
          <p:cNvPr id="3" name="Slide Number Placeholder 2"/>
          <p:cNvSpPr>
            <a:spLocks noGrp="1"/>
          </p:cNvSpPr>
          <p:nvPr>
            <p:ph type="sldNum" sz="quarter" idx="4"/>
          </p:nvPr>
        </p:nvSpPr>
        <p:spPr/>
        <p:txBody>
          <a:bodyPr/>
          <a:lstStyle/>
          <a:p>
            <a:fld id="{B4C71E88-0A44-4F17-829B-07B79A5A6163}" type="slidenum">
              <a:rPr lang="en-US" smtClean="0">
                <a:solidFill>
                  <a:prstClr val="white"/>
                </a:solidFill>
              </a:rPr>
              <a:pPr/>
              <a:t>20</a:t>
            </a:fld>
            <a:endParaRPr lang="en-US" dirty="0">
              <a:solidFill>
                <a:prstClr val="white"/>
              </a:solidFill>
            </a:endParaRPr>
          </a:p>
        </p:txBody>
      </p:sp>
    </p:spTree>
    <p:extLst>
      <p:ext uri="{BB962C8B-B14F-4D97-AF65-F5344CB8AC3E}">
        <p14:creationId xmlns:p14="http://schemas.microsoft.com/office/powerpoint/2010/main" val="55923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3" end="3"/>
                                            </p:txEl>
                                          </p:spTgt>
                                        </p:tgtEl>
                                        <p:attrNameLst>
                                          <p:attrName>style.visibility</p:attrName>
                                        </p:attrNameLst>
                                      </p:cBhvr>
                                      <p:to>
                                        <p:strVal val="visible"/>
                                      </p:to>
                                    </p:set>
                                    <p:animEffect transition="in" filter="fade">
                                      <p:cBhvr>
                                        <p:cTn id="12" dur="500"/>
                                        <p:tgtEl>
                                          <p:spTgt spid="2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5" end="5"/>
                                            </p:txEl>
                                          </p:spTgt>
                                        </p:tgtEl>
                                        <p:attrNameLst>
                                          <p:attrName>style.visibility</p:attrName>
                                        </p:attrNameLst>
                                      </p:cBhvr>
                                      <p:to>
                                        <p:strVal val="visible"/>
                                      </p:to>
                                    </p:set>
                                    <p:animEffect transition="in" filter="fade">
                                      <p:cBhvr>
                                        <p:cTn id="17" dur="500"/>
                                        <p:tgtEl>
                                          <p:spTgt spid="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Implementation</a:t>
            </a:r>
            <a:endParaRPr lang="en-US" dirty="0"/>
          </a:p>
        </p:txBody>
      </p:sp>
      <p:sp>
        <p:nvSpPr>
          <p:cNvPr id="3" name="Content Placeholder 2"/>
          <p:cNvSpPr>
            <a:spLocks noGrp="1"/>
          </p:cNvSpPr>
          <p:nvPr>
            <p:ph idx="1"/>
          </p:nvPr>
        </p:nvSpPr>
        <p:spPr/>
        <p:txBody>
          <a:bodyPr/>
          <a:lstStyle/>
          <a:p>
            <a:r>
              <a:rPr lang="en-US" b="0" dirty="0"/>
              <a:t>Proof-of-concept </a:t>
            </a:r>
            <a:r>
              <a:rPr lang="en-US" b="0" dirty="0" smtClean="0"/>
              <a:t>RTL implementation </a:t>
            </a:r>
            <a:r>
              <a:rPr lang="en-US" b="0" dirty="0"/>
              <a:t>of </a:t>
            </a:r>
            <a:r>
              <a:rPr lang="en-US" b="0" dirty="0" smtClean="0"/>
              <a:t>ATRIUM interfacing with Pulpino</a:t>
            </a:r>
            <a:r>
              <a:rPr lang="en-US" b="0" baseline="30000" dirty="0" smtClean="0"/>
              <a:t>1</a:t>
            </a:r>
            <a:r>
              <a:rPr lang="en-US" b="0" dirty="0" smtClean="0"/>
              <a:t>: </a:t>
            </a:r>
            <a:r>
              <a:rPr lang="en-US" b="0" dirty="0"/>
              <a:t>first open-source </a:t>
            </a:r>
            <a:r>
              <a:rPr lang="en-US" b="0" dirty="0" smtClean="0"/>
              <a:t>RISC-V</a:t>
            </a:r>
            <a:r>
              <a:rPr lang="en-US" b="0" baseline="30000" dirty="0" smtClean="0"/>
              <a:t>2</a:t>
            </a:r>
            <a:r>
              <a:rPr lang="en-US" b="0" dirty="0" smtClean="0"/>
              <a:t> </a:t>
            </a:r>
            <a:r>
              <a:rPr lang="en-US" b="0" dirty="0" err="1"/>
              <a:t>SoC</a:t>
            </a:r>
            <a:endParaRPr lang="en-US" b="0" dirty="0"/>
          </a:p>
          <a:p>
            <a:endParaRPr lang="de-DE" b="0" dirty="0" smtClean="0"/>
          </a:p>
          <a:p>
            <a:endParaRPr lang="de-DE" b="0" dirty="0"/>
          </a:p>
          <a:p>
            <a:endParaRPr lang="en-US" b="0" dirty="0"/>
          </a:p>
          <a:p>
            <a:r>
              <a:rPr lang="en-US" b="0" dirty="0"/>
              <a:t>No ISA </a:t>
            </a:r>
            <a:r>
              <a:rPr lang="en-US" b="0" dirty="0" smtClean="0"/>
              <a:t>extensions or </a:t>
            </a:r>
            <a:r>
              <a:rPr lang="en-US" b="0" dirty="0"/>
              <a:t>binary instrumentation required </a:t>
            </a:r>
            <a:r>
              <a:rPr lang="en-US" b="0" dirty="0">
                <a:sym typeface="Wingdings" panose="05000000000000000000" pitchFamily="2" charset="2"/>
              </a:rPr>
              <a:t> portable </a:t>
            </a:r>
            <a:r>
              <a:rPr lang="en-US" b="0" dirty="0" smtClean="0">
                <a:sym typeface="Wingdings" panose="05000000000000000000" pitchFamily="2" charset="2"/>
              </a:rPr>
              <a:t>and legacy software compliant</a:t>
            </a:r>
            <a:endParaRPr lang="en-US" b="0" dirty="0">
              <a:sym typeface="Wingdings" panose="05000000000000000000" pitchFamily="2" charset="2"/>
            </a:endParaRPr>
          </a:p>
          <a:p>
            <a:pPr marL="0" indent="0">
              <a:buNone/>
            </a:pPr>
            <a:r>
              <a:rPr lang="de-DE" b="0" dirty="0" smtClean="0">
                <a:sym typeface="Wingdings" panose="05000000000000000000" pitchFamily="2" charset="2"/>
              </a:rPr>
              <a:t>   </a:t>
            </a:r>
            <a:endParaRPr lang="en-US" b="0" dirty="0" smtClean="0">
              <a:sym typeface="Wingdings" panose="05000000000000000000" pitchFamily="2" charset="2"/>
            </a:endParaRPr>
          </a:p>
        </p:txBody>
      </p:sp>
      <p:sp>
        <p:nvSpPr>
          <p:cNvPr id="5" name="TextBox 4"/>
          <p:cNvSpPr txBox="1"/>
          <p:nvPr/>
        </p:nvSpPr>
        <p:spPr>
          <a:xfrm>
            <a:off x="232906" y="5661900"/>
            <a:ext cx="9108504" cy="1438855"/>
          </a:xfrm>
          <a:prstGeom prst="rect">
            <a:avLst/>
          </a:prstGeom>
          <a:noFill/>
        </p:spPr>
        <p:txBody>
          <a:bodyPr wrap="square" rtlCol="0" anchor="t">
            <a:spAutoFit/>
          </a:bodyPr>
          <a:lstStyle/>
          <a:p>
            <a:pPr defTabSz="180000">
              <a:spcBef>
                <a:spcPts val="300"/>
              </a:spcBef>
            </a:pPr>
            <a:r>
              <a:rPr lang="de-DE" sz="2000" baseline="30000" dirty="0" smtClean="0">
                <a:solidFill>
                  <a:schemeClr val="bg1">
                    <a:lumMod val="95000"/>
                  </a:schemeClr>
                </a:solidFill>
              </a:rPr>
              <a:t>1</a:t>
            </a:r>
            <a:r>
              <a:rPr lang="de-DE" sz="2000" dirty="0" smtClean="0">
                <a:solidFill>
                  <a:schemeClr val="bg1">
                    <a:lumMod val="95000"/>
                  </a:schemeClr>
                </a:solidFill>
              </a:rPr>
              <a:t> </a:t>
            </a:r>
            <a:r>
              <a:rPr lang="de-DE" sz="2000" dirty="0">
                <a:solidFill>
                  <a:schemeClr val="bg1">
                    <a:lumMod val="95000"/>
                  </a:schemeClr>
                </a:solidFill>
                <a:hlinkClick r:id="rId3"/>
              </a:rPr>
              <a:t>http://www.pulp-platform.org</a:t>
            </a:r>
            <a:r>
              <a:rPr lang="de-DE" sz="2000" dirty="0" smtClean="0">
                <a:solidFill>
                  <a:schemeClr val="bg1">
                    <a:lumMod val="95000"/>
                  </a:schemeClr>
                </a:solidFill>
                <a:hlinkClick r:id="rId3"/>
              </a:rPr>
              <a:t>/</a:t>
            </a:r>
            <a:endParaRPr lang="de-DE" sz="2000" dirty="0" smtClean="0">
              <a:solidFill>
                <a:schemeClr val="bg1">
                  <a:lumMod val="95000"/>
                </a:schemeClr>
              </a:solidFill>
            </a:endParaRPr>
          </a:p>
          <a:p>
            <a:pPr defTabSz="180000">
              <a:spcBef>
                <a:spcPts val="300"/>
              </a:spcBef>
            </a:pPr>
            <a:r>
              <a:rPr lang="de-DE" sz="2000" baseline="30000" dirty="0" smtClean="0">
                <a:solidFill>
                  <a:schemeClr val="bg1">
                    <a:lumMod val="95000"/>
                  </a:schemeClr>
                </a:solidFill>
              </a:rPr>
              <a:t>2</a:t>
            </a:r>
            <a:r>
              <a:rPr lang="de-DE" sz="2000" dirty="0" smtClean="0">
                <a:solidFill>
                  <a:schemeClr val="bg1">
                    <a:lumMod val="95000"/>
                  </a:schemeClr>
                </a:solidFill>
              </a:rPr>
              <a:t> </a:t>
            </a:r>
            <a:r>
              <a:rPr lang="de-DE" sz="2000" dirty="0">
                <a:solidFill>
                  <a:schemeClr val="bg1">
                    <a:lumMod val="95000"/>
                  </a:schemeClr>
                </a:solidFill>
                <a:hlinkClick r:id="rId4"/>
              </a:rPr>
              <a:t>https://riscv.org/</a:t>
            </a:r>
            <a:endParaRPr lang="de-DE" sz="2000" dirty="0">
              <a:solidFill>
                <a:schemeClr val="bg1">
                  <a:lumMod val="95000"/>
                </a:schemeClr>
              </a:solidFill>
            </a:endParaRPr>
          </a:p>
          <a:p>
            <a:pPr defTabSz="180000">
              <a:spcBef>
                <a:spcPts val="300"/>
              </a:spcBef>
            </a:pPr>
            <a:endParaRPr lang="en-US" sz="2000" dirty="0">
              <a:solidFill>
                <a:schemeClr val="bg1">
                  <a:lumMod val="95000"/>
                </a:schemeClr>
              </a:solidFill>
            </a:endParaRPr>
          </a:p>
          <a:p>
            <a:pPr defTabSz="180000">
              <a:spcBef>
                <a:spcPts val="300"/>
              </a:spcBef>
            </a:pPr>
            <a:endParaRPr lang="de-DE" sz="2000" dirty="0">
              <a:solidFill>
                <a:schemeClr val="bg1">
                  <a:lumMod val="95000"/>
                </a:schemeClr>
              </a:solidFill>
            </a:endParaRPr>
          </a:p>
        </p:txBody>
      </p:sp>
      <p:pic>
        <p:nvPicPr>
          <p:cNvPr id="1026" name="Picture 2" descr="Image result for pulpin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84232" y="1628800"/>
            <a:ext cx="2727095" cy="234026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4"/>
          </p:nvPr>
        </p:nvSpPr>
        <p:spPr/>
        <p:txBody>
          <a:bodyPr/>
          <a:lstStyle/>
          <a:p>
            <a:fld id="{B4C71E88-0A44-4F17-829B-07B79A5A6163}" type="slidenum">
              <a:rPr lang="en-US" smtClean="0">
                <a:solidFill>
                  <a:prstClr val="white"/>
                </a:solidFill>
              </a:rPr>
              <a:pPr/>
              <a:t>21</a:t>
            </a:fld>
            <a:endParaRPr lang="en-US" dirty="0">
              <a:solidFill>
                <a:prstClr val="white"/>
              </a:solidFill>
            </a:endParaRPr>
          </a:p>
        </p:txBody>
      </p:sp>
    </p:spTree>
    <p:extLst>
      <p:ext uri="{BB962C8B-B14F-4D97-AF65-F5344CB8AC3E}">
        <p14:creationId xmlns:p14="http://schemas.microsoft.com/office/powerpoint/2010/main" val="6304364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Evaluation</a:t>
            </a:r>
            <a:endParaRPr lang="en-US" dirty="0"/>
          </a:p>
        </p:txBody>
      </p:sp>
      <p:sp>
        <p:nvSpPr>
          <p:cNvPr id="3" name="Content Placeholder 2"/>
          <p:cNvSpPr>
            <a:spLocks noGrp="1"/>
          </p:cNvSpPr>
          <p:nvPr>
            <p:ph idx="1"/>
          </p:nvPr>
        </p:nvSpPr>
        <p:spPr/>
        <p:txBody>
          <a:bodyPr/>
          <a:lstStyle/>
          <a:p>
            <a:r>
              <a:rPr lang="de-DE" b="0" dirty="0"/>
              <a:t>Cycle-accurate Modelsim simulation of the RTL while executing </a:t>
            </a:r>
            <a:r>
              <a:rPr lang="de-DE" dirty="0" smtClean="0"/>
              <a:t>benchmarks </a:t>
            </a:r>
            <a:r>
              <a:rPr lang="fi-FI" b="0" dirty="0" smtClean="0">
                <a:solidFill>
                  <a:schemeClr val="bg1"/>
                </a:solidFill>
              </a:rPr>
              <a:t>on Pulpino core</a:t>
            </a:r>
            <a:endParaRPr lang="de-DE" sz="3600" b="0" dirty="0"/>
          </a:p>
          <a:p>
            <a:r>
              <a:rPr lang="de-DE" b="0" dirty="0" smtClean="0"/>
              <a:t>Guaranteed fine-grained control-flow recording</a:t>
            </a:r>
          </a:p>
          <a:p>
            <a:r>
              <a:rPr lang="de-DE" b="0" dirty="0" smtClean="0"/>
              <a:t>Maximum operating clock frequency on </a:t>
            </a:r>
            <a:r>
              <a:rPr lang="de-DE" b="0" dirty="0"/>
              <a:t>par with Pulpino (70 MHz</a:t>
            </a:r>
            <a:r>
              <a:rPr lang="de-DE" b="0" dirty="0" smtClean="0"/>
              <a:t>)</a:t>
            </a:r>
            <a:endParaRPr lang="de-DE" dirty="0" smtClean="0"/>
          </a:p>
          <a:p>
            <a:r>
              <a:rPr lang="de-DE" dirty="0" smtClean="0"/>
              <a:t>Resources Utilization: </a:t>
            </a:r>
            <a:r>
              <a:rPr lang="en-US" dirty="0"/>
              <a:t>(depends on configuration</a:t>
            </a:r>
            <a:r>
              <a:rPr lang="en-US" dirty="0" smtClean="0"/>
              <a:t>)</a:t>
            </a:r>
            <a:endParaRPr lang="de-DE" dirty="0" smtClean="0"/>
          </a:p>
          <a:p>
            <a:pPr lvl="1"/>
            <a:r>
              <a:rPr lang="de-DE" sz="3200" b="1" u="sng" dirty="0" smtClean="0"/>
              <a:t>Area</a:t>
            </a:r>
            <a:r>
              <a:rPr lang="de-DE" sz="3200" dirty="0"/>
              <a:t>: </a:t>
            </a:r>
            <a:r>
              <a:rPr lang="de-DE" sz="3200" dirty="0" smtClean="0"/>
              <a:t>15</a:t>
            </a:r>
            <a:r>
              <a:rPr lang="en-US" sz="3200" dirty="0" smtClean="0"/>
              <a:t>% </a:t>
            </a:r>
            <a:r>
              <a:rPr lang="en-US" sz="3200"/>
              <a:t>registers </a:t>
            </a:r>
            <a:r>
              <a:rPr lang="en-US" sz="3200" smtClean="0"/>
              <a:t>(15K) </a:t>
            </a:r>
            <a:r>
              <a:rPr lang="en-US" sz="3200" dirty="0" smtClean="0"/>
              <a:t>and 20% </a:t>
            </a:r>
            <a:r>
              <a:rPr lang="en-US" sz="3200" smtClean="0"/>
              <a:t>LUTs (10K) </a:t>
            </a:r>
            <a:r>
              <a:rPr lang="en-US" sz="3200" dirty="0"/>
              <a:t>on </a:t>
            </a:r>
            <a:r>
              <a:rPr lang="en-US" sz="3200"/>
              <a:t>Virtex-7 </a:t>
            </a:r>
            <a:r>
              <a:rPr lang="en-US" sz="3200" smtClean="0"/>
              <a:t>XC7Z020</a:t>
            </a:r>
            <a:endParaRPr lang="en-US" sz="3200" dirty="0" smtClean="0"/>
          </a:p>
          <a:p>
            <a:pPr lvl="1"/>
            <a:r>
              <a:rPr lang="de-DE" sz="3200" b="1" u="sng" dirty="0" smtClean="0"/>
              <a:t>Memory</a:t>
            </a:r>
            <a:r>
              <a:rPr lang="de-DE" sz="3200" dirty="0"/>
              <a:t>: </a:t>
            </a:r>
            <a:r>
              <a:rPr lang="en-US" sz="3200" dirty="0" smtClean="0"/>
              <a:t>1 </a:t>
            </a:r>
            <a:r>
              <a:rPr lang="en-US" sz="3200" dirty="0"/>
              <a:t>Block RAM (</a:t>
            </a:r>
            <a:r>
              <a:rPr lang="en-US" sz="3200" dirty="0" err="1"/>
              <a:t>BRAMs</a:t>
            </a:r>
            <a:r>
              <a:rPr lang="en-US" sz="3200" dirty="0" smtClean="0"/>
              <a:t>)</a:t>
            </a:r>
            <a:endParaRPr lang="de-DE" b="0" dirty="0"/>
          </a:p>
          <a:p>
            <a:endParaRPr lang="en-US" sz="3600" dirty="0"/>
          </a:p>
        </p:txBody>
      </p:sp>
      <p:sp>
        <p:nvSpPr>
          <p:cNvPr id="4" name="Slide Number Placeholder 3"/>
          <p:cNvSpPr>
            <a:spLocks noGrp="1"/>
          </p:cNvSpPr>
          <p:nvPr>
            <p:ph type="sldNum" sz="quarter" idx="4"/>
          </p:nvPr>
        </p:nvSpPr>
        <p:spPr/>
        <p:txBody>
          <a:bodyPr/>
          <a:lstStyle/>
          <a:p>
            <a:fld id="{B4C71E88-0A44-4F17-829B-07B79A5A6163}" type="slidenum">
              <a:rPr lang="en-US" smtClean="0">
                <a:solidFill>
                  <a:prstClr val="white"/>
                </a:solidFill>
              </a:rPr>
              <a:pPr/>
              <a:t>22</a:t>
            </a:fld>
            <a:endParaRPr lang="en-US" dirty="0">
              <a:solidFill>
                <a:prstClr val="white"/>
              </a:solidFill>
            </a:endParaRPr>
          </a:p>
        </p:txBody>
      </p:sp>
    </p:spTree>
    <p:extLst>
      <p:ext uri="{BB962C8B-B14F-4D97-AF65-F5344CB8AC3E}">
        <p14:creationId xmlns:p14="http://schemas.microsoft.com/office/powerpoint/2010/main" val="331340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down)">
                                      <p:cBhvr>
                                        <p:cTn id="10" dur="500"/>
                                        <p:tgtEl>
                                          <p:spTgt spid="3">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down)">
                                      <p:cBhvr>
                                        <p:cTn id="13" dur="500"/>
                                        <p:tgtEl>
                                          <p:spTgt spid="3">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down)">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Overhead of selected Benchmarks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43367323"/>
              </p:ext>
            </p:extLst>
          </p:nvPr>
        </p:nvGraphicFramePr>
        <p:xfrm>
          <a:off x="239713" y="981075"/>
          <a:ext cx="11712575" cy="5400675"/>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4"/>
          </p:nvPr>
        </p:nvSpPr>
        <p:spPr/>
        <p:txBody>
          <a:bodyPr/>
          <a:lstStyle/>
          <a:p>
            <a:fld id="{B4C71E88-0A44-4F17-829B-07B79A5A6163}" type="slidenum">
              <a:rPr lang="en-US" smtClean="0">
                <a:solidFill>
                  <a:prstClr val="white"/>
                </a:solidFill>
              </a:rPr>
              <a:pPr/>
              <a:t>23</a:t>
            </a:fld>
            <a:endParaRPr lang="en-US" dirty="0">
              <a:solidFill>
                <a:prstClr val="white"/>
              </a:solidFill>
            </a:endParaRPr>
          </a:p>
        </p:txBody>
      </p:sp>
    </p:spTree>
    <p:extLst>
      <p:ext uri="{BB962C8B-B14F-4D97-AF65-F5344CB8AC3E}">
        <p14:creationId xmlns:p14="http://schemas.microsoft.com/office/powerpoint/2010/main" val="12432220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Conclusion and Future Work</a:t>
            </a:r>
            <a:endParaRPr lang="en-US" dirty="0"/>
          </a:p>
        </p:txBody>
      </p:sp>
      <p:sp>
        <p:nvSpPr>
          <p:cNvPr id="3" name="Content Placeholder 2"/>
          <p:cNvSpPr>
            <a:spLocks noGrp="1"/>
          </p:cNvSpPr>
          <p:nvPr>
            <p:ph idx="1"/>
          </p:nvPr>
        </p:nvSpPr>
        <p:spPr/>
        <p:txBody>
          <a:bodyPr/>
          <a:lstStyle/>
          <a:p>
            <a:r>
              <a:rPr lang="de-DE" dirty="0" smtClean="0"/>
              <a:t>Typical attestation schemes are vulnerable to physical TOCTOU attacks as well as software runtime attacks</a:t>
            </a:r>
            <a:endParaRPr lang="en-US" dirty="0"/>
          </a:p>
          <a:p>
            <a:endParaRPr lang="de-DE" dirty="0"/>
          </a:p>
          <a:p>
            <a:r>
              <a:rPr lang="de-DE" dirty="0" smtClean="0"/>
              <a:t>We proposed ATRIUM to detect such attacks with reasonable overhead</a:t>
            </a:r>
          </a:p>
          <a:p>
            <a:endParaRPr lang="de-DE" dirty="0" smtClean="0"/>
          </a:p>
          <a:p>
            <a:r>
              <a:rPr lang="en-US" dirty="0"/>
              <a:t>Investigate the applicability of </a:t>
            </a:r>
            <a:r>
              <a:rPr lang="en-US" dirty="0" smtClean="0"/>
              <a:t>ATRIUM </a:t>
            </a:r>
            <a:r>
              <a:rPr lang="en-US" dirty="0"/>
              <a:t>to network of autonomous devices</a:t>
            </a:r>
            <a:endParaRPr lang="de-DE" dirty="0" smtClean="0"/>
          </a:p>
        </p:txBody>
      </p:sp>
      <p:sp>
        <p:nvSpPr>
          <p:cNvPr id="4" name="Slide Number Placeholder 3"/>
          <p:cNvSpPr>
            <a:spLocks noGrp="1"/>
          </p:cNvSpPr>
          <p:nvPr>
            <p:ph type="sldNum" sz="quarter" idx="4"/>
          </p:nvPr>
        </p:nvSpPr>
        <p:spPr/>
        <p:txBody>
          <a:bodyPr/>
          <a:lstStyle/>
          <a:p>
            <a:fld id="{B4C71E88-0A44-4F17-829B-07B79A5A6163}" type="slidenum">
              <a:rPr lang="en-US" smtClean="0">
                <a:solidFill>
                  <a:prstClr val="white"/>
                </a:solidFill>
              </a:rPr>
              <a:pPr/>
              <a:t>24</a:t>
            </a:fld>
            <a:endParaRPr lang="en-US" dirty="0">
              <a:solidFill>
                <a:prstClr val="white"/>
              </a:solidFill>
            </a:endParaRPr>
          </a:p>
        </p:txBody>
      </p:sp>
    </p:spTree>
    <p:extLst>
      <p:ext uri="{BB962C8B-B14F-4D97-AF65-F5344CB8AC3E}">
        <p14:creationId xmlns:p14="http://schemas.microsoft.com/office/powerpoint/2010/main" val="33277504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Thanks for your Attention </a:t>
            </a:r>
            <a:r>
              <a:rPr lang="de-DE" dirty="0" smtClean="0">
                <a:sym typeface="Wingdings" panose="05000000000000000000" pitchFamily="2" charset="2"/>
              </a:rPr>
              <a:t></a:t>
            </a:r>
            <a:endParaRPr lang="en-US" dirty="0"/>
          </a:p>
        </p:txBody>
      </p:sp>
    </p:spTree>
    <p:extLst>
      <p:ext uri="{BB962C8B-B14F-4D97-AF65-F5344CB8AC3E}">
        <p14:creationId xmlns:p14="http://schemas.microsoft.com/office/powerpoint/2010/main" val="2752738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de-DE" dirty="0" smtClean="0"/>
              <a:t>Assumptions &amp; Limitations </a:t>
            </a:r>
            <a:r>
              <a:rPr lang="de-DE" dirty="0"/>
              <a:t>of C</a:t>
            </a:r>
            <a:r>
              <a:rPr lang="de-DE" dirty="0" smtClean="0"/>
              <a:t>urrent Attestation Schemes</a:t>
            </a:r>
            <a:endParaRPr lang="en-US" dirty="0"/>
          </a:p>
        </p:txBody>
      </p:sp>
      <p:sp>
        <p:nvSpPr>
          <p:cNvPr id="3" name="Content Placeholder 2"/>
          <p:cNvSpPr>
            <a:spLocks noGrp="1"/>
          </p:cNvSpPr>
          <p:nvPr>
            <p:ph idx="1"/>
          </p:nvPr>
        </p:nvSpPr>
        <p:spPr>
          <a:xfrm>
            <a:off x="239350" y="1339074"/>
            <a:ext cx="11713301" cy="1886040"/>
          </a:xfrm>
        </p:spPr>
        <p:txBody>
          <a:bodyPr/>
          <a:lstStyle/>
          <a:p>
            <a:pPr marL="457200" indent="-457200"/>
            <a:r>
              <a:rPr lang="de-DE" sz="2800" dirty="0">
                <a:solidFill>
                  <a:prstClr val="white">
                    <a:lumMod val="95000"/>
                  </a:prstClr>
                </a:solidFill>
              </a:rPr>
              <a:t>Static, i.e., </a:t>
            </a:r>
            <a:r>
              <a:rPr lang="en-US" sz="2800" dirty="0">
                <a:solidFill>
                  <a:prstClr val="white">
                    <a:lumMod val="95000"/>
                  </a:prstClr>
                </a:solidFill>
              </a:rPr>
              <a:t>ensures the integrity of binaries but not of their </a:t>
            </a:r>
            <a:r>
              <a:rPr lang="en-US" sz="2800" dirty="0" smtClean="0">
                <a:solidFill>
                  <a:prstClr val="white">
                    <a:lumMod val="95000"/>
                  </a:prstClr>
                </a:solidFill>
              </a:rPr>
              <a:t>execution</a:t>
            </a:r>
          </a:p>
          <a:p>
            <a:pPr marL="857250" lvl="1" indent="-457200"/>
            <a:r>
              <a:rPr lang="de-DE" sz="2400" dirty="0" smtClean="0">
                <a:solidFill>
                  <a:prstClr val="white">
                    <a:lumMod val="95000"/>
                  </a:prstClr>
                </a:solidFill>
              </a:rPr>
              <a:t>Room for runtime attacks</a:t>
            </a:r>
          </a:p>
          <a:p>
            <a:pPr marL="857250" lvl="1" indent="-457200"/>
            <a:endParaRPr lang="en-US" sz="2400" dirty="0">
              <a:solidFill>
                <a:prstClr val="white">
                  <a:lumMod val="95000"/>
                </a:prstClr>
              </a:solidFill>
            </a:endParaRPr>
          </a:p>
          <a:p>
            <a:pPr marL="457200" indent="-457200"/>
            <a:r>
              <a:rPr lang="en-US" sz="2800" dirty="0">
                <a:solidFill>
                  <a:prstClr val="white">
                    <a:lumMod val="95000"/>
                  </a:prstClr>
                </a:solidFill>
              </a:rPr>
              <a:t>Software-only attacks </a:t>
            </a:r>
          </a:p>
          <a:p>
            <a:pPr lvl="1"/>
            <a:endParaRPr lang="en-US" dirty="0" smtClean="0"/>
          </a:p>
        </p:txBody>
      </p:sp>
      <p:sp>
        <p:nvSpPr>
          <p:cNvPr id="4" name="Slide Number Placeholder 3"/>
          <p:cNvSpPr>
            <a:spLocks noGrp="1"/>
          </p:cNvSpPr>
          <p:nvPr>
            <p:ph type="sldNum" sz="quarter" idx="4"/>
          </p:nvPr>
        </p:nvSpPr>
        <p:spPr/>
        <p:txBody>
          <a:bodyPr/>
          <a:lstStyle/>
          <a:p>
            <a:fld id="{B4C71E88-0A44-4F17-829B-07B79A5A6163}" type="slidenum">
              <a:rPr lang="en-US" smtClean="0">
                <a:solidFill>
                  <a:prstClr val="white"/>
                </a:solidFill>
              </a:rPr>
              <a:pPr/>
              <a:t>3</a:t>
            </a:fld>
            <a:endParaRPr lang="en-US" dirty="0">
              <a:solidFill>
                <a:prstClr val="white"/>
              </a:solidFill>
            </a:endParaRPr>
          </a:p>
        </p:txBody>
      </p:sp>
    </p:spTree>
    <p:extLst>
      <p:ext uri="{BB962C8B-B14F-4D97-AF65-F5344CB8AC3E}">
        <p14:creationId xmlns:p14="http://schemas.microsoft.com/office/powerpoint/2010/main" val="1043643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Attacks</a:t>
            </a:r>
            <a:endParaRPr lang="en-US" dirty="0"/>
          </a:p>
        </p:txBody>
      </p:sp>
      <p:cxnSp>
        <p:nvCxnSpPr>
          <p:cNvPr id="18" name="Elbow Connector 17"/>
          <p:cNvCxnSpPr>
            <a:stCxn id="28" idx="2"/>
          </p:cNvCxnSpPr>
          <p:nvPr/>
        </p:nvCxnSpPr>
        <p:spPr>
          <a:xfrm rot="10800000" flipV="1">
            <a:off x="2245705" y="4063513"/>
            <a:ext cx="515631" cy="1509876"/>
          </a:xfrm>
          <a:prstGeom prst="bentConnector2">
            <a:avLst/>
          </a:prstGeom>
          <a:noFill/>
          <a:ln w="28575" cap="flat" cmpd="sng" algn="ctr">
            <a:solidFill>
              <a:srgbClr val="FF0000"/>
            </a:solidFill>
            <a:prstDash val="solid"/>
            <a:tailEnd type="triangle" w="med" len="lg"/>
          </a:ln>
          <a:effectLst/>
        </p:spPr>
      </p:cxnSp>
      <p:cxnSp>
        <p:nvCxnSpPr>
          <p:cNvPr id="19" name="Gerade Verbindung 5"/>
          <p:cNvCxnSpPr>
            <a:stCxn id="26" idx="4"/>
            <a:endCxn id="27" idx="0"/>
          </p:cNvCxnSpPr>
          <p:nvPr/>
        </p:nvCxnSpPr>
        <p:spPr>
          <a:xfrm>
            <a:off x="2258371" y="2615852"/>
            <a:ext cx="0" cy="413953"/>
          </a:xfrm>
          <a:prstGeom prst="line">
            <a:avLst/>
          </a:prstGeom>
          <a:noFill/>
          <a:ln w="28575" cap="flat" cmpd="sng" algn="ctr">
            <a:solidFill>
              <a:srgbClr val="4F81BD">
                <a:lumMod val="40000"/>
                <a:lumOff val="60000"/>
              </a:srgbClr>
            </a:solidFill>
            <a:prstDash val="solid"/>
            <a:tailEnd type="triangle" w="med" len="lg"/>
          </a:ln>
          <a:effectLst/>
        </p:spPr>
      </p:cxnSp>
      <p:cxnSp>
        <p:nvCxnSpPr>
          <p:cNvPr id="20" name="Gerade Verbindung 12"/>
          <p:cNvCxnSpPr>
            <a:stCxn id="27" idx="3"/>
            <a:endCxn id="29" idx="7"/>
          </p:cNvCxnSpPr>
          <p:nvPr/>
        </p:nvCxnSpPr>
        <p:spPr>
          <a:xfrm flipH="1">
            <a:off x="1681105" y="3439509"/>
            <a:ext cx="407560" cy="454299"/>
          </a:xfrm>
          <a:prstGeom prst="line">
            <a:avLst/>
          </a:prstGeom>
          <a:noFill/>
          <a:ln w="28575" cap="flat" cmpd="sng" algn="ctr">
            <a:solidFill>
              <a:srgbClr val="4F81BD">
                <a:lumMod val="40000"/>
                <a:lumOff val="60000"/>
              </a:srgbClr>
            </a:solidFill>
            <a:prstDash val="solid"/>
            <a:tailEnd type="triangle" w="med" len="lg"/>
          </a:ln>
          <a:effectLst/>
        </p:spPr>
      </p:cxnSp>
      <p:cxnSp>
        <p:nvCxnSpPr>
          <p:cNvPr id="21" name="Gerade Verbindung 13"/>
          <p:cNvCxnSpPr>
            <a:stCxn id="27" idx="5"/>
            <a:endCxn id="28" idx="1"/>
          </p:cNvCxnSpPr>
          <p:nvPr/>
        </p:nvCxnSpPr>
        <p:spPr>
          <a:xfrm>
            <a:off x="2428075" y="3439513"/>
            <a:ext cx="403556" cy="454297"/>
          </a:xfrm>
          <a:prstGeom prst="line">
            <a:avLst/>
          </a:prstGeom>
          <a:noFill/>
          <a:ln w="28575" cap="flat" cmpd="sng" algn="ctr">
            <a:solidFill>
              <a:srgbClr val="4F81BD">
                <a:lumMod val="40000"/>
                <a:lumOff val="60000"/>
              </a:srgbClr>
            </a:solidFill>
            <a:prstDash val="solid"/>
            <a:tailEnd type="triangle" w="med" len="lg"/>
          </a:ln>
          <a:effectLst/>
        </p:spPr>
      </p:cxnSp>
      <p:cxnSp>
        <p:nvCxnSpPr>
          <p:cNvPr id="22" name="Gerade Verbindung 14"/>
          <p:cNvCxnSpPr>
            <a:stCxn id="30" idx="0"/>
            <a:endCxn id="29" idx="4"/>
          </p:cNvCxnSpPr>
          <p:nvPr/>
        </p:nvCxnSpPr>
        <p:spPr>
          <a:xfrm flipV="1">
            <a:off x="1511400" y="4303513"/>
            <a:ext cx="0" cy="384096"/>
          </a:xfrm>
          <a:prstGeom prst="line">
            <a:avLst/>
          </a:prstGeom>
          <a:noFill/>
          <a:ln w="28575" cap="flat" cmpd="sng" algn="ctr">
            <a:solidFill>
              <a:srgbClr val="4F81BD">
                <a:lumMod val="40000"/>
                <a:lumOff val="60000"/>
              </a:srgbClr>
            </a:solidFill>
            <a:prstDash val="solid"/>
            <a:headEnd type="triangle" w="med" len="lg"/>
            <a:tailEnd type="none" w="med" len="lg"/>
          </a:ln>
          <a:effectLst/>
        </p:spPr>
      </p:cxnSp>
      <p:sp>
        <p:nvSpPr>
          <p:cNvPr id="23" name="Ellipse 21"/>
          <p:cNvSpPr>
            <a:spLocks noChangeAspect="1"/>
          </p:cNvSpPr>
          <p:nvPr/>
        </p:nvSpPr>
        <p:spPr>
          <a:xfrm>
            <a:off x="2018371" y="2135851"/>
            <a:ext cx="480000" cy="480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19050" cap="flat" cmpd="sng" algn="ctr">
            <a:solidFill>
              <a:srgbClr val="4F81BD">
                <a:lumMod val="40000"/>
                <a:lumOff val="60000"/>
              </a:srgbClr>
            </a:solidFill>
            <a:prstDash val="solid"/>
          </a:ln>
          <a:effectLst>
            <a:outerShdw blurRad="40000" dist="23000" dir="5400000" rotWithShape="0">
              <a:srgbClr val="000000">
                <a:alpha val="35000"/>
              </a:srgbClr>
            </a:outerShdw>
          </a:effectLst>
        </p:spPr>
        <p:txBody>
          <a:bodyPr lIns="120000" tIns="167999" rIns="120000" bIns="120000" rtlCol="0" anchor="ctr"/>
          <a:lstStyle/>
          <a:p>
            <a:pPr algn="ctr" defTabSz="914461">
              <a:defRPr/>
            </a:pPr>
            <a:r>
              <a:rPr lang="de-DE" sz="2668" b="1" kern="0" dirty="0">
                <a:solidFill>
                  <a:prstClr val="white"/>
                </a:solidFill>
                <a:latin typeface="Avenir Next Demi Bold" charset="0"/>
                <a:ea typeface="Avenir Next Demi Bold" charset="0"/>
                <a:cs typeface="Avenir Next Demi Bold" charset="0"/>
              </a:rPr>
              <a:t>A</a:t>
            </a:r>
            <a:endParaRPr lang="en-US" sz="2668" b="1" kern="0" dirty="0">
              <a:solidFill>
                <a:prstClr val="white"/>
              </a:solidFill>
              <a:latin typeface="Avenir Next Demi Bold" charset="0"/>
              <a:ea typeface="Avenir Next Demi Bold" charset="0"/>
              <a:cs typeface="Avenir Next Demi Bold" charset="0"/>
            </a:endParaRPr>
          </a:p>
        </p:txBody>
      </p:sp>
      <p:sp>
        <p:nvSpPr>
          <p:cNvPr id="24" name="Ellipse 22"/>
          <p:cNvSpPr/>
          <p:nvPr/>
        </p:nvSpPr>
        <p:spPr>
          <a:xfrm>
            <a:off x="2018371" y="3029804"/>
            <a:ext cx="480000" cy="480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19050" cap="flat" cmpd="sng" algn="ctr">
            <a:solidFill>
              <a:srgbClr val="4F81BD">
                <a:lumMod val="40000"/>
                <a:lumOff val="60000"/>
              </a:srgbClr>
            </a:solidFill>
            <a:prstDash val="solid"/>
          </a:ln>
          <a:effectLst>
            <a:outerShdw blurRad="40000" dist="23000" dir="5400000" rotWithShape="0">
              <a:srgbClr val="000000">
                <a:alpha val="35000"/>
              </a:srgbClr>
            </a:outerShdw>
          </a:effectLst>
        </p:spPr>
        <p:txBody>
          <a:bodyPr lIns="120000" tIns="167999" rIns="120000" bIns="120000" rtlCol="0" anchor="ctr"/>
          <a:lstStyle/>
          <a:p>
            <a:pPr algn="ctr" defTabSz="914461">
              <a:defRPr/>
            </a:pPr>
            <a:r>
              <a:rPr lang="de-DE" sz="2668" b="1" kern="0" dirty="0">
                <a:solidFill>
                  <a:prstClr val="white"/>
                </a:solidFill>
                <a:latin typeface="Avenir Next Demi Bold" charset="0"/>
                <a:ea typeface="Avenir Next Demi Bold" charset="0"/>
                <a:cs typeface="Avenir Next Demi Bold" charset="0"/>
              </a:rPr>
              <a:t>B</a:t>
            </a:r>
            <a:endParaRPr lang="en-US" sz="2668" b="1" kern="0" dirty="0">
              <a:solidFill>
                <a:prstClr val="white"/>
              </a:solidFill>
              <a:latin typeface="Avenir Next Demi Bold" charset="0"/>
              <a:ea typeface="Avenir Next Demi Bold" charset="0"/>
              <a:cs typeface="Avenir Next Demi Bold" charset="0"/>
            </a:endParaRPr>
          </a:p>
        </p:txBody>
      </p:sp>
      <p:sp>
        <p:nvSpPr>
          <p:cNvPr id="25" name="Ellipse 23"/>
          <p:cNvSpPr/>
          <p:nvPr/>
        </p:nvSpPr>
        <p:spPr>
          <a:xfrm>
            <a:off x="2761333" y="3823513"/>
            <a:ext cx="480000" cy="480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19050" cap="flat" cmpd="sng" algn="ctr">
            <a:solidFill>
              <a:srgbClr val="4F81BD">
                <a:lumMod val="40000"/>
                <a:lumOff val="60000"/>
              </a:srgbClr>
            </a:solidFill>
            <a:prstDash val="solid"/>
          </a:ln>
          <a:effectLst>
            <a:outerShdw blurRad="40000" dist="23000" dir="5400000" rotWithShape="0">
              <a:srgbClr val="000000">
                <a:alpha val="35000"/>
              </a:srgbClr>
            </a:outerShdw>
          </a:effectLst>
        </p:spPr>
        <p:txBody>
          <a:bodyPr lIns="120000" tIns="167999" rIns="120000" bIns="120000" rtlCol="0" anchor="ctr"/>
          <a:lstStyle/>
          <a:p>
            <a:pPr algn="ctr" defTabSz="914461">
              <a:defRPr/>
            </a:pPr>
            <a:r>
              <a:rPr lang="de-DE" sz="2668" b="1" kern="0" dirty="0">
                <a:solidFill>
                  <a:prstClr val="white"/>
                </a:solidFill>
                <a:latin typeface="Avenir Next Demi Bold" charset="0"/>
                <a:ea typeface="Avenir Next Demi Bold" charset="0"/>
                <a:cs typeface="Avenir Next Demi Bold" charset="0"/>
              </a:rPr>
              <a:t>D</a:t>
            </a:r>
            <a:endParaRPr lang="en-US" sz="2668" b="1" kern="0" dirty="0">
              <a:solidFill>
                <a:prstClr val="white"/>
              </a:solidFill>
              <a:latin typeface="Avenir Next Demi Bold" charset="0"/>
              <a:ea typeface="Avenir Next Demi Bold" charset="0"/>
              <a:cs typeface="Avenir Next Demi Bold" charset="0"/>
            </a:endParaRPr>
          </a:p>
        </p:txBody>
      </p:sp>
      <p:sp>
        <p:nvSpPr>
          <p:cNvPr id="26" name="Ellipse 24"/>
          <p:cNvSpPr/>
          <p:nvPr/>
        </p:nvSpPr>
        <p:spPr>
          <a:xfrm>
            <a:off x="1271400" y="3823513"/>
            <a:ext cx="480000" cy="480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19050" cap="flat" cmpd="sng" algn="ctr">
            <a:solidFill>
              <a:srgbClr val="4F81BD">
                <a:lumMod val="40000"/>
                <a:lumOff val="60000"/>
              </a:srgbClr>
            </a:solidFill>
            <a:prstDash val="solid"/>
          </a:ln>
          <a:effectLst>
            <a:outerShdw blurRad="40000" dist="23000" dir="5400000" rotWithShape="0">
              <a:srgbClr val="000000">
                <a:alpha val="35000"/>
              </a:srgbClr>
            </a:outerShdw>
          </a:effectLst>
        </p:spPr>
        <p:txBody>
          <a:bodyPr lIns="120000" tIns="167999" rIns="120000" bIns="120000" rtlCol="0" anchor="ctr"/>
          <a:lstStyle/>
          <a:p>
            <a:pPr algn="ctr" defTabSz="914461">
              <a:defRPr/>
            </a:pPr>
            <a:r>
              <a:rPr lang="de-DE" sz="2668" b="1" kern="0" dirty="0">
                <a:solidFill>
                  <a:prstClr val="white"/>
                </a:solidFill>
                <a:latin typeface="Avenir Next Demi Bold" charset="0"/>
                <a:ea typeface="Avenir Next Demi Bold" charset="0"/>
                <a:cs typeface="Avenir Next Demi Bold" charset="0"/>
              </a:rPr>
              <a:t>C</a:t>
            </a:r>
            <a:endParaRPr lang="en-US" sz="2668" b="1" kern="0" dirty="0">
              <a:solidFill>
                <a:prstClr val="white"/>
              </a:solidFill>
              <a:latin typeface="Avenir Next Demi Bold" charset="0"/>
              <a:ea typeface="Avenir Next Demi Bold" charset="0"/>
              <a:cs typeface="Avenir Next Demi Bold" charset="0"/>
            </a:endParaRPr>
          </a:p>
        </p:txBody>
      </p:sp>
      <p:sp>
        <p:nvSpPr>
          <p:cNvPr id="27" name="Ellipse 25"/>
          <p:cNvSpPr/>
          <p:nvPr/>
        </p:nvSpPr>
        <p:spPr>
          <a:xfrm>
            <a:off x="1271400" y="4687609"/>
            <a:ext cx="480000" cy="480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19050" cap="flat" cmpd="sng" algn="ctr">
            <a:solidFill>
              <a:srgbClr val="4F81BD">
                <a:lumMod val="40000"/>
                <a:lumOff val="60000"/>
              </a:srgbClr>
            </a:solidFill>
            <a:prstDash val="solid"/>
          </a:ln>
          <a:effectLst>
            <a:outerShdw blurRad="40000" dist="23000" dir="5400000" rotWithShape="0">
              <a:srgbClr val="000000">
                <a:alpha val="35000"/>
              </a:srgbClr>
            </a:outerShdw>
          </a:effectLst>
        </p:spPr>
        <p:txBody>
          <a:bodyPr lIns="120000" tIns="167999" rIns="120000" bIns="120000" rtlCol="0" anchor="ctr"/>
          <a:lstStyle/>
          <a:p>
            <a:pPr algn="ctr" defTabSz="914461">
              <a:defRPr/>
            </a:pPr>
            <a:r>
              <a:rPr lang="en-US" sz="2668" b="1" kern="0" dirty="0">
                <a:solidFill>
                  <a:prstClr val="white"/>
                </a:solidFill>
                <a:latin typeface="Avenir Next Demi Bold" charset="0"/>
                <a:ea typeface="Avenir Next Demi Bold" charset="0"/>
                <a:cs typeface="Avenir Next Demi Bold" charset="0"/>
              </a:rPr>
              <a:t>E</a:t>
            </a:r>
          </a:p>
        </p:txBody>
      </p:sp>
      <p:cxnSp>
        <p:nvCxnSpPr>
          <p:cNvPr id="28" name="Gekrümmte Verbindung 27"/>
          <p:cNvCxnSpPr>
            <a:stCxn id="27" idx="2"/>
            <a:endCxn id="30" idx="2"/>
          </p:cNvCxnSpPr>
          <p:nvPr/>
        </p:nvCxnSpPr>
        <p:spPr>
          <a:xfrm rot="10800000" flipV="1">
            <a:off x="1271400" y="3269804"/>
            <a:ext cx="746971" cy="1657805"/>
          </a:xfrm>
          <a:prstGeom prst="curvedConnector3">
            <a:avLst>
              <a:gd name="adj1" fmla="val 140805"/>
            </a:avLst>
          </a:prstGeom>
          <a:noFill/>
          <a:ln w="28575" cap="flat" cmpd="sng" algn="ctr">
            <a:solidFill>
              <a:srgbClr val="4F81BD">
                <a:lumMod val="40000"/>
                <a:lumOff val="60000"/>
              </a:srgbClr>
            </a:solidFill>
            <a:prstDash val="solid"/>
            <a:tailEnd type="triangle" w="med" len="lg"/>
          </a:ln>
          <a:effectLst/>
        </p:spPr>
      </p:cxnSp>
      <p:sp>
        <p:nvSpPr>
          <p:cNvPr id="29" name="Ellipse 33"/>
          <p:cNvSpPr/>
          <p:nvPr/>
        </p:nvSpPr>
        <p:spPr>
          <a:xfrm>
            <a:off x="2761333" y="4687609"/>
            <a:ext cx="480000" cy="480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19050" cap="flat" cmpd="sng" algn="ctr">
            <a:solidFill>
              <a:srgbClr val="4F81BD">
                <a:lumMod val="40000"/>
                <a:lumOff val="60000"/>
              </a:srgbClr>
            </a:solidFill>
            <a:prstDash val="solid"/>
          </a:ln>
          <a:effectLst>
            <a:outerShdw blurRad="40000" dist="23000" dir="5400000" rotWithShape="0">
              <a:srgbClr val="000000">
                <a:alpha val="35000"/>
              </a:srgbClr>
            </a:outerShdw>
          </a:effectLst>
        </p:spPr>
        <p:txBody>
          <a:bodyPr lIns="120000" tIns="167999" rIns="120000" bIns="120000" rtlCol="0" anchor="ctr"/>
          <a:lstStyle/>
          <a:p>
            <a:pPr algn="ctr" defTabSz="914461">
              <a:defRPr/>
            </a:pPr>
            <a:r>
              <a:rPr lang="de-DE" sz="2668" b="1" kern="0" dirty="0">
                <a:solidFill>
                  <a:prstClr val="white"/>
                </a:solidFill>
                <a:latin typeface="Avenir Next Demi Bold" charset="0"/>
                <a:ea typeface="Avenir Next Demi Bold" charset="0"/>
                <a:cs typeface="Avenir Next Demi Bold" charset="0"/>
              </a:rPr>
              <a:t>F</a:t>
            </a:r>
            <a:endParaRPr lang="en-US" sz="2668" b="1" kern="0" dirty="0">
              <a:solidFill>
                <a:prstClr val="white"/>
              </a:solidFill>
              <a:latin typeface="Avenir Next Demi Bold" charset="0"/>
              <a:ea typeface="Avenir Next Demi Bold" charset="0"/>
              <a:cs typeface="Avenir Next Demi Bold" charset="0"/>
            </a:endParaRPr>
          </a:p>
        </p:txBody>
      </p:sp>
      <p:cxnSp>
        <p:nvCxnSpPr>
          <p:cNvPr id="30" name="Gerade Verbindung 34"/>
          <p:cNvCxnSpPr>
            <a:stCxn id="28" idx="4"/>
            <a:endCxn id="32" idx="0"/>
          </p:cNvCxnSpPr>
          <p:nvPr/>
        </p:nvCxnSpPr>
        <p:spPr>
          <a:xfrm>
            <a:off x="3001333" y="4303515"/>
            <a:ext cx="0" cy="384095"/>
          </a:xfrm>
          <a:prstGeom prst="line">
            <a:avLst/>
          </a:prstGeom>
          <a:noFill/>
          <a:ln w="28575" cap="flat" cmpd="sng" algn="ctr">
            <a:solidFill>
              <a:srgbClr val="4F81BD">
                <a:lumMod val="40000"/>
                <a:lumOff val="60000"/>
              </a:srgbClr>
            </a:solidFill>
            <a:prstDash val="solid"/>
            <a:tailEnd type="triangle" w="med" len="lg"/>
          </a:ln>
          <a:effectLst/>
        </p:spPr>
      </p:cxnSp>
      <p:sp>
        <p:nvSpPr>
          <p:cNvPr id="32" name="Ellipse 21"/>
          <p:cNvSpPr/>
          <p:nvPr/>
        </p:nvSpPr>
        <p:spPr>
          <a:xfrm>
            <a:off x="2005703" y="5573389"/>
            <a:ext cx="480000" cy="480000"/>
          </a:xfrm>
          <a:prstGeom prst="ellipse">
            <a:avLst/>
          </a:prstGeom>
          <a:solidFill>
            <a:srgbClr val="FF0000"/>
          </a:solidFill>
          <a:ln w="19050" cap="flat" cmpd="sng" algn="ctr">
            <a:solidFill>
              <a:schemeClr val="accent2">
                <a:lumMod val="60000"/>
                <a:lumOff val="40000"/>
              </a:schemeClr>
            </a:solidFill>
            <a:prstDash val="solid"/>
          </a:ln>
          <a:effectLst>
            <a:outerShdw blurRad="40000" dist="23000" dir="5400000" rotWithShape="0">
              <a:srgbClr val="000000">
                <a:alpha val="35000"/>
              </a:srgbClr>
            </a:outerShdw>
          </a:effectLst>
        </p:spPr>
        <p:txBody>
          <a:bodyPr lIns="120000" tIns="167999" rIns="120000" bIns="120000" rtlCol="0" anchor="ctr"/>
          <a:lstStyle/>
          <a:p>
            <a:pPr algn="ctr" defTabSz="914461">
              <a:defRPr/>
            </a:pPr>
            <a:r>
              <a:rPr lang="en-US" sz="2667" b="1" kern="0" dirty="0">
                <a:solidFill>
                  <a:prstClr val="white"/>
                </a:solidFill>
                <a:latin typeface="Avenir Next Demi Bold" charset="0"/>
                <a:ea typeface="Avenir Next Demi Bold" charset="0"/>
                <a:cs typeface="Avenir Next Demi Bold" charset="0"/>
              </a:rPr>
              <a:t>X</a:t>
            </a:r>
          </a:p>
        </p:txBody>
      </p:sp>
      <p:cxnSp>
        <p:nvCxnSpPr>
          <p:cNvPr id="35" name="Elbow Connector 34"/>
          <p:cNvCxnSpPr>
            <a:stCxn id="42" idx="2"/>
            <a:endCxn id="44" idx="6"/>
          </p:cNvCxnSpPr>
          <p:nvPr/>
        </p:nvCxnSpPr>
        <p:spPr>
          <a:xfrm rot="10800000" flipV="1">
            <a:off x="5591034" y="4067600"/>
            <a:ext cx="1009933" cy="864096"/>
          </a:xfrm>
          <a:prstGeom prst="bentConnector3">
            <a:avLst>
              <a:gd name="adj1" fmla="val 50000"/>
            </a:avLst>
          </a:prstGeom>
          <a:noFill/>
          <a:ln w="28575" cap="flat" cmpd="sng" algn="ctr">
            <a:solidFill>
              <a:srgbClr val="FF0000"/>
            </a:solidFill>
            <a:prstDash val="solid"/>
            <a:tailEnd type="triangle" w="med" len="lg"/>
          </a:ln>
          <a:effectLst/>
        </p:spPr>
      </p:cxnSp>
      <p:sp>
        <p:nvSpPr>
          <p:cNvPr id="44" name="Ellipse 25"/>
          <p:cNvSpPr/>
          <p:nvPr/>
        </p:nvSpPr>
        <p:spPr>
          <a:xfrm>
            <a:off x="5111033" y="4691696"/>
            <a:ext cx="480000" cy="480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19050" cap="flat" cmpd="sng" algn="ctr">
            <a:solidFill>
              <a:srgbClr val="4F81BD">
                <a:lumMod val="40000"/>
                <a:lumOff val="60000"/>
              </a:srgbClr>
            </a:solidFill>
            <a:prstDash val="solid"/>
          </a:ln>
          <a:effectLst>
            <a:outerShdw blurRad="40000" dist="23000" dir="5400000" rotWithShape="0">
              <a:srgbClr val="000000">
                <a:alpha val="35000"/>
              </a:srgbClr>
            </a:outerShdw>
          </a:effectLst>
        </p:spPr>
        <p:txBody>
          <a:bodyPr lIns="120000" tIns="167999" rIns="120000" bIns="120000" rtlCol="0" anchor="ctr"/>
          <a:lstStyle/>
          <a:p>
            <a:pPr algn="ctr" defTabSz="914461">
              <a:defRPr/>
            </a:pPr>
            <a:r>
              <a:rPr lang="en-US" sz="2668" b="1" kern="0" dirty="0">
                <a:solidFill>
                  <a:prstClr val="white"/>
                </a:solidFill>
                <a:latin typeface="Avenir Next Demi Bold" charset="0"/>
                <a:ea typeface="Avenir Next Demi Bold" charset="0"/>
                <a:cs typeface="Avenir Next Demi Bold" charset="0"/>
              </a:rPr>
              <a:t>E</a:t>
            </a:r>
          </a:p>
        </p:txBody>
      </p:sp>
      <p:grpSp>
        <p:nvGrpSpPr>
          <p:cNvPr id="90" name="Group 89"/>
          <p:cNvGrpSpPr/>
          <p:nvPr/>
        </p:nvGrpSpPr>
        <p:grpSpPr>
          <a:xfrm>
            <a:off x="5111034" y="2139938"/>
            <a:ext cx="1969933" cy="3031759"/>
            <a:chOff x="3833275" y="1604953"/>
            <a:chExt cx="1477450" cy="2273819"/>
          </a:xfrm>
        </p:grpSpPr>
        <p:cxnSp>
          <p:nvCxnSpPr>
            <p:cNvPr id="36" name="Gerade Verbindung 5"/>
            <p:cNvCxnSpPr>
              <a:stCxn id="43" idx="4"/>
              <a:endCxn id="44" idx="0"/>
            </p:cNvCxnSpPr>
            <p:nvPr/>
          </p:nvCxnSpPr>
          <p:spPr>
            <a:xfrm>
              <a:off x="4573503" y="1964953"/>
              <a:ext cx="0" cy="310465"/>
            </a:xfrm>
            <a:prstGeom prst="line">
              <a:avLst/>
            </a:prstGeom>
            <a:noFill/>
            <a:ln w="28575" cap="flat" cmpd="sng" algn="ctr">
              <a:solidFill>
                <a:srgbClr val="4F81BD">
                  <a:lumMod val="40000"/>
                  <a:lumOff val="60000"/>
                </a:srgbClr>
              </a:solidFill>
              <a:prstDash val="solid"/>
              <a:tailEnd type="triangle" w="med" len="lg"/>
            </a:ln>
            <a:effectLst/>
          </p:spPr>
        </p:cxnSp>
        <p:cxnSp>
          <p:nvCxnSpPr>
            <p:cNvPr id="37" name="Gerade Verbindung 12"/>
            <p:cNvCxnSpPr>
              <a:stCxn id="44" idx="3"/>
              <a:endCxn id="46" idx="7"/>
            </p:cNvCxnSpPr>
            <p:nvPr/>
          </p:nvCxnSpPr>
          <p:spPr>
            <a:xfrm flipH="1">
              <a:off x="4140554" y="2582697"/>
              <a:ext cx="305670" cy="340724"/>
            </a:xfrm>
            <a:prstGeom prst="line">
              <a:avLst/>
            </a:prstGeom>
            <a:noFill/>
            <a:ln w="28575" cap="flat" cmpd="sng" algn="ctr">
              <a:solidFill>
                <a:srgbClr val="4F81BD">
                  <a:lumMod val="40000"/>
                  <a:lumOff val="60000"/>
                </a:srgbClr>
              </a:solidFill>
              <a:prstDash val="solid"/>
              <a:tailEnd type="triangle" w="med" len="lg"/>
            </a:ln>
            <a:effectLst/>
          </p:spPr>
        </p:cxnSp>
        <p:cxnSp>
          <p:nvCxnSpPr>
            <p:cNvPr id="38" name="Gerade Verbindung 13"/>
            <p:cNvCxnSpPr>
              <a:stCxn id="44" idx="5"/>
              <a:endCxn id="45" idx="1"/>
            </p:cNvCxnSpPr>
            <p:nvPr/>
          </p:nvCxnSpPr>
          <p:spPr>
            <a:xfrm>
              <a:off x="4700781" y="2582699"/>
              <a:ext cx="302667" cy="340723"/>
            </a:xfrm>
            <a:prstGeom prst="line">
              <a:avLst/>
            </a:prstGeom>
            <a:noFill/>
            <a:ln w="28575" cap="flat" cmpd="sng" algn="ctr">
              <a:solidFill>
                <a:srgbClr val="4F81BD">
                  <a:lumMod val="40000"/>
                  <a:lumOff val="60000"/>
                </a:srgbClr>
              </a:solidFill>
              <a:prstDash val="solid"/>
              <a:tailEnd type="triangle" w="med" len="lg"/>
            </a:ln>
            <a:effectLst/>
          </p:spPr>
        </p:cxnSp>
        <p:cxnSp>
          <p:nvCxnSpPr>
            <p:cNvPr id="39" name="Gerade Verbindung 14"/>
            <p:cNvCxnSpPr>
              <a:stCxn id="47" idx="0"/>
              <a:endCxn id="46" idx="4"/>
            </p:cNvCxnSpPr>
            <p:nvPr/>
          </p:nvCxnSpPr>
          <p:spPr>
            <a:xfrm flipV="1">
              <a:off x="4013275" y="3230700"/>
              <a:ext cx="0" cy="288072"/>
            </a:xfrm>
            <a:prstGeom prst="line">
              <a:avLst/>
            </a:prstGeom>
            <a:noFill/>
            <a:ln w="28575" cap="flat" cmpd="sng" algn="ctr">
              <a:solidFill>
                <a:srgbClr val="4F81BD">
                  <a:lumMod val="40000"/>
                  <a:lumOff val="60000"/>
                </a:srgbClr>
              </a:solidFill>
              <a:prstDash val="solid"/>
              <a:headEnd type="triangle" w="med" len="lg"/>
              <a:tailEnd type="none" w="med" len="lg"/>
            </a:ln>
            <a:effectLst/>
          </p:spPr>
        </p:cxnSp>
        <p:sp>
          <p:nvSpPr>
            <p:cNvPr id="40" name="Ellipse 21"/>
            <p:cNvSpPr/>
            <p:nvPr/>
          </p:nvSpPr>
          <p:spPr>
            <a:xfrm>
              <a:off x="4393503" y="1604953"/>
              <a:ext cx="360000" cy="360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19050" cap="flat" cmpd="sng" algn="ctr">
              <a:solidFill>
                <a:srgbClr val="4F81BD">
                  <a:lumMod val="40000"/>
                  <a:lumOff val="60000"/>
                </a:srgbClr>
              </a:solidFill>
              <a:prstDash val="solid"/>
            </a:ln>
            <a:effectLst>
              <a:outerShdw blurRad="40000" dist="23000" dir="5400000" rotWithShape="0">
                <a:srgbClr val="000000">
                  <a:alpha val="35000"/>
                </a:srgbClr>
              </a:outerShdw>
            </a:effectLst>
          </p:spPr>
          <p:txBody>
            <a:bodyPr tIns="167999" bIns="120000" rtlCol="0" anchor="ctr"/>
            <a:lstStyle/>
            <a:p>
              <a:pPr algn="ctr" defTabSz="914461">
                <a:defRPr/>
              </a:pPr>
              <a:r>
                <a:rPr lang="de-DE" sz="2668" b="1" kern="0" dirty="0">
                  <a:solidFill>
                    <a:prstClr val="white"/>
                  </a:solidFill>
                  <a:latin typeface="Avenir Next Demi Bold" charset="0"/>
                  <a:ea typeface="Avenir Next Demi Bold" charset="0"/>
                  <a:cs typeface="Avenir Next Demi Bold" charset="0"/>
                </a:rPr>
                <a:t>A</a:t>
              </a:r>
              <a:endParaRPr lang="en-US" sz="2668" b="1" kern="0" dirty="0">
                <a:solidFill>
                  <a:prstClr val="white"/>
                </a:solidFill>
                <a:latin typeface="Avenir Next Demi Bold" charset="0"/>
                <a:ea typeface="Avenir Next Demi Bold" charset="0"/>
                <a:cs typeface="Avenir Next Demi Bold" charset="0"/>
              </a:endParaRPr>
            </a:p>
          </p:txBody>
        </p:sp>
        <p:sp>
          <p:nvSpPr>
            <p:cNvPr id="41" name="Ellipse 22"/>
            <p:cNvSpPr/>
            <p:nvPr/>
          </p:nvSpPr>
          <p:spPr>
            <a:xfrm>
              <a:off x="4393503" y="2275418"/>
              <a:ext cx="360000" cy="360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19050" cap="flat" cmpd="sng" algn="ctr">
              <a:solidFill>
                <a:srgbClr val="4F81BD">
                  <a:lumMod val="40000"/>
                  <a:lumOff val="60000"/>
                </a:srgbClr>
              </a:solidFill>
              <a:prstDash val="solid"/>
            </a:ln>
            <a:effectLst>
              <a:outerShdw blurRad="40000" dist="23000" dir="5400000" rotWithShape="0">
                <a:srgbClr val="000000">
                  <a:alpha val="35000"/>
                </a:srgbClr>
              </a:outerShdw>
            </a:effectLst>
          </p:spPr>
          <p:txBody>
            <a:bodyPr tIns="167999" bIns="120000" rtlCol="0" anchor="ctr"/>
            <a:lstStyle/>
            <a:p>
              <a:pPr algn="ctr" defTabSz="914461">
                <a:defRPr/>
              </a:pPr>
              <a:r>
                <a:rPr lang="de-DE" sz="2668" b="1" kern="0" dirty="0">
                  <a:solidFill>
                    <a:prstClr val="white"/>
                  </a:solidFill>
                  <a:latin typeface="Avenir Next Demi Bold" charset="0"/>
                  <a:ea typeface="Avenir Next Demi Bold" charset="0"/>
                  <a:cs typeface="Avenir Next Demi Bold" charset="0"/>
                </a:rPr>
                <a:t>B</a:t>
              </a:r>
              <a:endParaRPr lang="en-US" sz="2668" b="1" kern="0" dirty="0">
                <a:solidFill>
                  <a:prstClr val="white"/>
                </a:solidFill>
                <a:latin typeface="Avenir Next Demi Bold" charset="0"/>
                <a:ea typeface="Avenir Next Demi Bold" charset="0"/>
                <a:cs typeface="Avenir Next Demi Bold" charset="0"/>
              </a:endParaRPr>
            </a:p>
          </p:txBody>
        </p:sp>
        <p:sp>
          <p:nvSpPr>
            <p:cNvPr id="42" name="Ellipse 23"/>
            <p:cNvSpPr/>
            <p:nvPr/>
          </p:nvSpPr>
          <p:spPr>
            <a:xfrm>
              <a:off x="4950725" y="2870700"/>
              <a:ext cx="360000" cy="360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19050" cap="flat" cmpd="sng" algn="ctr">
              <a:solidFill>
                <a:srgbClr val="4F81BD">
                  <a:lumMod val="40000"/>
                  <a:lumOff val="60000"/>
                </a:srgbClr>
              </a:solidFill>
              <a:prstDash val="solid"/>
            </a:ln>
            <a:effectLst>
              <a:outerShdw blurRad="40000" dist="23000" dir="5400000" rotWithShape="0">
                <a:srgbClr val="000000">
                  <a:alpha val="35000"/>
                </a:srgbClr>
              </a:outerShdw>
            </a:effectLst>
          </p:spPr>
          <p:txBody>
            <a:bodyPr tIns="167999" bIns="120000" rtlCol="0" anchor="ctr"/>
            <a:lstStyle/>
            <a:p>
              <a:pPr algn="ctr" defTabSz="914461">
                <a:defRPr/>
              </a:pPr>
              <a:r>
                <a:rPr lang="de-DE" sz="2668" b="1" kern="0" dirty="0">
                  <a:solidFill>
                    <a:prstClr val="white"/>
                  </a:solidFill>
                  <a:latin typeface="Avenir Next Demi Bold" charset="0"/>
                  <a:ea typeface="Avenir Next Demi Bold" charset="0"/>
                  <a:cs typeface="Avenir Next Demi Bold" charset="0"/>
                </a:rPr>
                <a:t>D</a:t>
              </a:r>
              <a:endParaRPr lang="en-US" sz="2668" b="1" kern="0" dirty="0">
                <a:solidFill>
                  <a:prstClr val="white"/>
                </a:solidFill>
                <a:latin typeface="Avenir Next Demi Bold" charset="0"/>
                <a:ea typeface="Avenir Next Demi Bold" charset="0"/>
                <a:cs typeface="Avenir Next Demi Bold" charset="0"/>
              </a:endParaRPr>
            </a:p>
          </p:txBody>
        </p:sp>
        <p:sp>
          <p:nvSpPr>
            <p:cNvPr id="43" name="Ellipse 24"/>
            <p:cNvSpPr/>
            <p:nvPr/>
          </p:nvSpPr>
          <p:spPr>
            <a:xfrm>
              <a:off x="3833275" y="2870700"/>
              <a:ext cx="360000" cy="360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19050" cap="flat" cmpd="sng" algn="ctr">
              <a:solidFill>
                <a:srgbClr val="4F81BD">
                  <a:lumMod val="40000"/>
                  <a:lumOff val="60000"/>
                </a:srgbClr>
              </a:solidFill>
              <a:prstDash val="solid"/>
            </a:ln>
            <a:effectLst>
              <a:outerShdw blurRad="40000" dist="23000" dir="5400000" rotWithShape="0">
                <a:srgbClr val="000000">
                  <a:alpha val="35000"/>
                </a:srgbClr>
              </a:outerShdw>
            </a:effectLst>
          </p:spPr>
          <p:txBody>
            <a:bodyPr tIns="167999" bIns="120000" rtlCol="0" anchor="ctr"/>
            <a:lstStyle/>
            <a:p>
              <a:pPr algn="ctr" defTabSz="914461">
                <a:defRPr/>
              </a:pPr>
              <a:r>
                <a:rPr lang="de-DE" sz="2668" b="1" kern="0" dirty="0">
                  <a:solidFill>
                    <a:prstClr val="white"/>
                  </a:solidFill>
                  <a:latin typeface="Avenir Next Demi Bold" charset="0"/>
                  <a:ea typeface="Avenir Next Demi Bold" charset="0"/>
                  <a:cs typeface="Avenir Next Demi Bold" charset="0"/>
                </a:rPr>
                <a:t>C</a:t>
              </a:r>
              <a:endParaRPr lang="en-US" sz="2668" b="1" kern="0" dirty="0">
                <a:solidFill>
                  <a:prstClr val="white"/>
                </a:solidFill>
                <a:latin typeface="Avenir Next Demi Bold" charset="0"/>
                <a:ea typeface="Avenir Next Demi Bold" charset="0"/>
                <a:cs typeface="Avenir Next Demi Bold" charset="0"/>
              </a:endParaRPr>
            </a:p>
          </p:txBody>
        </p:sp>
        <p:cxnSp>
          <p:nvCxnSpPr>
            <p:cNvPr id="45" name="Gekrümmte Verbindung 27"/>
            <p:cNvCxnSpPr>
              <a:stCxn id="44" idx="2"/>
              <a:endCxn id="47" idx="2"/>
            </p:cNvCxnSpPr>
            <p:nvPr/>
          </p:nvCxnSpPr>
          <p:spPr>
            <a:xfrm rot="10800000" flipV="1">
              <a:off x="3833275" y="2455418"/>
              <a:ext cx="560228" cy="1243354"/>
            </a:xfrm>
            <a:prstGeom prst="curvedConnector3">
              <a:avLst>
                <a:gd name="adj1" fmla="val 140805"/>
              </a:avLst>
            </a:prstGeom>
            <a:noFill/>
            <a:ln w="28575" cap="flat" cmpd="sng" algn="ctr">
              <a:solidFill>
                <a:srgbClr val="4F81BD">
                  <a:lumMod val="40000"/>
                  <a:lumOff val="60000"/>
                </a:srgbClr>
              </a:solidFill>
              <a:prstDash val="solid"/>
              <a:tailEnd type="triangle" w="med" len="lg"/>
            </a:ln>
            <a:effectLst/>
          </p:spPr>
        </p:cxnSp>
        <p:sp>
          <p:nvSpPr>
            <p:cNvPr id="46" name="Ellipse 33"/>
            <p:cNvSpPr/>
            <p:nvPr/>
          </p:nvSpPr>
          <p:spPr>
            <a:xfrm>
              <a:off x="4950725" y="3518772"/>
              <a:ext cx="360000" cy="360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19050" cap="flat" cmpd="sng" algn="ctr">
              <a:solidFill>
                <a:srgbClr val="4F81BD">
                  <a:lumMod val="40000"/>
                  <a:lumOff val="60000"/>
                </a:srgbClr>
              </a:solidFill>
              <a:prstDash val="solid"/>
            </a:ln>
            <a:effectLst>
              <a:outerShdw blurRad="40000" dist="23000" dir="5400000" rotWithShape="0">
                <a:srgbClr val="000000">
                  <a:alpha val="35000"/>
                </a:srgbClr>
              </a:outerShdw>
            </a:effectLst>
          </p:spPr>
          <p:txBody>
            <a:bodyPr tIns="167999" bIns="120000" rtlCol="0" anchor="ctr"/>
            <a:lstStyle/>
            <a:p>
              <a:pPr algn="ctr" defTabSz="914461">
                <a:defRPr/>
              </a:pPr>
              <a:r>
                <a:rPr lang="de-DE" sz="2668" b="1" kern="0" dirty="0">
                  <a:solidFill>
                    <a:prstClr val="white"/>
                  </a:solidFill>
                  <a:latin typeface="Avenir Next Demi Bold" charset="0"/>
                  <a:ea typeface="Avenir Next Demi Bold" charset="0"/>
                  <a:cs typeface="Avenir Next Demi Bold" charset="0"/>
                </a:rPr>
                <a:t>F</a:t>
              </a:r>
              <a:endParaRPr lang="en-US" sz="2668" b="1" kern="0" dirty="0">
                <a:solidFill>
                  <a:prstClr val="white"/>
                </a:solidFill>
                <a:latin typeface="Avenir Next Demi Bold" charset="0"/>
                <a:ea typeface="Avenir Next Demi Bold" charset="0"/>
                <a:cs typeface="Avenir Next Demi Bold" charset="0"/>
              </a:endParaRPr>
            </a:p>
          </p:txBody>
        </p:sp>
        <p:cxnSp>
          <p:nvCxnSpPr>
            <p:cNvPr id="47" name="Gerade Verbindung 34"/>
            <p:cNvCxnSpPr>
              <a:stCxn id="45" idx="4"/>
            </p:cNvCxnSpPr>
            <p:nvPr/>
          </p:nvCxnSpPr>
          <p:spPr>
            <a:xfrm>
              <a:off x="5130725" y="3230701"/>
              <a:ext cx="0" cy="288071"/>
            </a:xfrm>
            <a:prstGeom prst="line">
              <a:avLst/>
            </a:prstGeom>
            <a:noFill/>
            <a:ln w="28575" cap="flat" cmpd="sng" algn="ctr">
              <a:solidFill>
                <a:srgbClr val="4F81BD">
                  <a:lumMod val="40000"/>
                  <a:lumOff val="60000"/>
                </a:srgbClr>
              </a:solidFill>
              <a:prstDash val="solid"/>
              <a:tailEnd type="triangle" w="med" len="lg"/>
            </a:ln>
            <a:effectLst/>
          </p:spPr>
        </p:cxnSp>
      </p:grpSp>
      <p:cxnSp>
        <p:nvCxnSpPr>
          <p:cNvPr id="52" name="Gerade Verbindung 5"/>
          <p:cNvCxnSpPr>
            <a:stCxn id="59" idx="4"/>
            <a:endCxn id="60" idx="0"/>
          </p:cNvCxnSpPr>
          <p:nvPr/>
        </p:nvCxnSpPr>
        <p:spPr>
          <a:xfrm>
            <a:off x="9939640" y="2619938"/>
            <a:ext cx="0" cy="413953"/>
          </a:xfrm>
          <a:prstGeom prst="line">
            <a:avLst/>
          </a:prstGeom>
          <a:noFill/>
          <a:ln w="28575" cap="flat" cmpd="sng" algn="ctr">
            <a:solidFill>
              <a:srgbClr val="4F81BD">
                <a:lumMod val="40000"/>
                <a:lumOff val="60000"/>
              </a:srgbClr>
            </a:solidFill>
            <a:prstDash val="solid"/>
            <a:tailEnd type="triangle" w="med" len="lg"/>
          </a:ln>
          <a:effectLst/>
        </p:spPr>
      </p:cxnSp>
      <p:cxnSp>
        <p:nvCxnSpPr>
          <p:cNvPr id="53" name="Gerade Verbindung 12"/>
          <p:cNvCxnSpPr>
            <a:stCxn id="60" idx="3"/>
            <a:endCxn id="62" idx="7"/>
          </p:cNvCxnSpPr>
          <p:nvPr/>
        </p:nvCxnSpPr>
        <p:spPr>
          <a:xfrm flipH="1">
            <a:off x="9362375" y="3443596"/>
            <a:ext cx="407560" cy="454299"/>
          </a:xfrm>
          <a:prstGeom prst="line">
            <a:avLst/>
          </a:prstGeom>
          <a:noFill/>
          <a:ln w="28575" cap="flat" cmpd="sng" algn="ctr">
            <a:solidFill>
              <a:srgbClr val="B9CEE5"/>
            </a:solidFill>
            <a:prstDash val="solid"/>
            <a:tailEnd type="triangle" w="med" len="lg"/>
          </a:ln>
          <a:effectLst/>
        </p:spPr>
      </p:cxnSp>
      <p:cxnSp>
        <p:nvCxnSpPr>
          <p:cNvPr id="54" name="Gerade Verbindung 13"/>
          <p:cNvCxnSpPr>
            <a:stCxn id="60" idx="5"/>
            <a:endCxn id="61" idx="1"/>
          </p:cNvCxnSpPr>
          <p:nvPr/>
        </p:nvCxnSpPr>
        <p:spPr>
          <a:xfrm>
            <a:off x="10109345" y="3443600"/>
            <a:ext cx="403556" cy="454297"/>
          </a:xfrm>
          <a:prstGeom prst="line">
            <a:avLst/>
          </a:prstGeom>
          <a:noFill/>
          <a:ln w="28575" cap="flat" cmpd="sng" algn="ctr">
            <a:solidFill>
              <a:srgbClr val="B9CEE5"/>
            </a:solidFill>
            <a:prstDash val="solid"/>
            <a:tailEnd type="triangle" w="med" len="lg"/>
          </a:ln>
          <a:effectLst/>
        </p:spPr>
      </p:cxnSp>
      <p:cxnSp>
        <p:nvCxnSpPr>
          <p:cNvPr id="55" name="Gerade Verbindung 14"/>
          <p:cNvCxnSpPr>
            <a:stCxn id="63" idx="0"/>
            <a:endCxn id="62" idx="4"/>
          </p:cNvCxnSpPr>
          <p:nvPr/>
        </p:nvCxnSpPr>
        <p:spPr>
          <a:xfrm flipV="1">
            <a:off x="9192669" y="4307600"/>
            <a:ext cx="0" cy="384096"/>
          </a:xfrm>
          <a:prstGeom prst="line">
            <a:avLst/>
          </a:prstGeom>
          <a:noFill/>
          <a:ln w="28575" cap="flat" cmpd="sng" algn="ctr">
            <a:solidFill>
              <a:srgbClr val="4F81BD">
                <a:lumMod val="40000"/>
                <a:lumOff val="60000"/>
              </a:srgbClr>
            </a:solidFill>
            <a:prstDash val="solid"/>
            <a:headEnd type="triangle" w="med" len="lg"/>
            <a:tailEnd type="none" w="med" len="lg"/>
          </a:ln>
          <a:effectLst/>
        </p:spPr>
      </p:cxnSp>
      <p:sp>
        <p:nvSpPr>
          <p:cNvPr id="56" name="Ellipse 21"/>
          <p:cNvSpPr/>
          <p:nvPr/>
        </p:nvSpPr>
        <p:spPr>
          <a:xfrm>
            <a:off x="9699640" y="2139937"/>
            <a:ext cx="480000" cy="480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19050" cap="flat" cmpd="sng" algn="ctr">
            <a:solidFill>
              <a:srgbClr val="4F81BD">
                <a:lumMod val="40000"/>
                <a:lumOff val="60000"/>
              </a:srgbClr>
            </a:solidFill>
            <a:prstDash val="solid"/>
          </a:ln>
          <a:effectLst>
            <a:outerShdw blurRad="40000" dist="23000" dir="5400000" rotWithShape="0">
              <a:srgbClr val="000000">
                <a:alpha val="35000"/>
              </a:srgbClr>
            </a:outerShdw>
          </a:effectLst>
        </p:spPr>
        <p:txBody>
          <a:bodyPr lIns="120000" tIns="167999" rIns="120000" bIns="120000" rtlCol="0" anchor="ctr"/>
          <a:lstStyle/>
          <a:p>
            <a:pPr algn="ctr" defTabSz="914461">
              <a:defRPr/>
            </a:pPr>
            <a:r>
              <a:rPr lang="de-DE" sz="2668" b="1" kern="0" dirty="0">
                <a:solidFill>
                  <a:prstClr val="white"/>
                </a:solidFill>
                <a:latin typeface="Avenir Next Demi Bold" charset="0"/>
                <a:ea typeface="Avenir Next Demi Bold" charset="0"/>
                <a:cs typeface="Avenir Next Demi Bold" charset="0"/>
              </a:rPr>
              <a:t>A</a:t>
            </a:r>
            <a:endParaRPr lang="en-US" sz="2668" b="1" kern="0" dirty="0">
              <a:solidFill>
                <a:prstClr val="white"/>
              </a:solidFill>
              <a:latin typeface="Avenir Next Demi Bold" charset="0"/>
              <a:ea typeface="Avenir Next Demi Bold" charset="0"/>
              <a:cs typeface="Avenir Next Demi Bold" charset="0"/>
            </a:endParaRPr>
          </a:p>
        </p:txBody>
      </p:sp>
      <p:sp>
        <p:nvSpPr>
          <p:cNvPr id="57" name="Ellipse 22"/>
          <p:cNvSpPr/>
          <p:nvPr/>
        </p:nvSpPr>
        <p:spPr>
          <a:xfrm>
            <a:off x="9699640" y="3033891"/>
            <a:ext cx="480000" cy="480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19050" cap="flat" cmpd="sng" algn="ctr">
            <a:solidFill>
              <a:srgbClr val="4F81BD">
                <a:lumMod val="40000"/>
                <a:lumOff val="60000"/>
              </a:srgbClr>
            </a:solidFill>
            <a:prstDash val="solid"/>
          </a:ln>
          <a:effectLst>
            <a:outerShdw blurRad="40000" dist="23000" dir="5400000" rotWithShape="0">
              <a:srgbClr val="000000">
                <a:alpha val="35000"/>
              </a:srgbClr>
            </a:outerShdw>
          </a:effectLst>
        </p:spPr>
        <p:txBody>
          <a:bodyPr lIns="120000" tIns="167999" rIns="120000" bIns="120000" rtlCol="0" anchor="ctr"/>
          <a:lstStyle/>
          <a:p>
            <a:pPr algn="ctr" defTabSz="914461">
              <a:defRPr/>
            </a:pPr>
            <a:r>
              <a:rPr lang="de-DE" sz="2668" b="1" kern="0" dirty="0">
                <a:solidFill>
                  <a:prstClr val="white"/>
                </a:solidFill>
                <a:latin typeface="Avenir Next Demi Bold" charset="0"/>
                <a:ea typeface="Avenir Next Demi Bold" charset="0"/>
                <a:cs typeface="Avenir Next Demi Bold" charset="0"/>
              </a:rPr>
              <a:t>B</a:t>
            </a:r>
            <a:endParaRPr lang="en-US" sz="2668" b="1" kern="0" dirty="0">
              <a:solidFill>
                <a:prstClr val="white"/>
              </a:solidFill>
              <a:latin typeface="Avenir Next Demi Bold" charset="0"/>
              <a:ea typeface="Avenir Next Demi Bold" charset="0"/>
              <a:cs typeface="Avenir Next Demi Bold" charset="0"/>
            </a:endParaRPr>
          </a:p>
        </p:txBody>
      </p:sp>
      <p:sp>
        <p:nvSpPr>
          <p:cNvPr id="58" name="Ellipse 23"/>
          <p:cNvSpPr/>
          <p:nvPr/>
        </p:nvSpPr>
        <p:spPr>
          <a:xfrm>
            <a:off x="10442603" y="3827600"/>
            <a:ext cx="480000" cy="480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19050" cap="flat" cmpd="sng" algn="ctr">
            <a:solidFill>
              <a:srgbClr val="4F81BD">
                <a:lumMod val="40000"/>
                <a:lumOff val="60000"/>
              </a:srgbClr>
            </a:solidFill>
            <a:prstDash val="solid"/>
          </a:ln>
          <a:effectLst>
            <a:outerShdw blurRad="40000" dist="23000" dir="5400000" rotWithShape="0">
              <a:srgbClr val="000000">
                <a:alpha val="35000"/>
              </a:srgbClr>
            </a:outerShdw>
          </a:effectLst>
        </p:spPr>
        <p:txBody>
          <a:bodyPr lIns="120000" tIns="167999" rIns="120000" bIns="120000" rtlCol="0" anchor="ctr"/>
          <a:lstStyle/>
          <a:p>
            <a:pPr algn="ctr" defTabSz="914461">
              <a:defRPr/>
            </a:pPr>
            <a:r>
              <a:rPr lang="de-DE" sz="2668" b="1" kern="0" dirty="0">
                <a:solidFill>
                  <a:prstClr val="white"/>
                </a:solidFill>
                <a:latin typeface="Avenir Next Demi Bold" charset="0"/>
                <a:ea typeface="Avenir Next Demi Bold" charset="0"/>
                <a:cs typeface="Avenir Next Demi Bold" charset="0"/>
              </a:rPr>
              <a:t>D</a:t>
            </a:r>
            <a:endParaRPr lang="en-US" sz="2668" b="1" kern="0" dirty="0">
              <a:solidFill>
                <a:prstClr val="white"/>
              </a:solidFill>
              <a:latin typeface="Avenir Next Demi Bold" charset="0"/>
              <a:ea typeface="Avenir Next Demi Bold" charset="0"/>
              <a:cs typeface="Avenir Next Demi Bold" charset="0"/>
            </a:endParaRPr>
          </a:p>
        </p:txBody>
      </p:sp>
      <p:sp>
        <p:nvSpPr>
          <p:cNvPr id="59" name="Ellipse 24"/>
          <p:cNvSpPr/>
          <p:nvPr/>
        </p:nvSpPr>
        <p:spPr>
          <a:xfrm>
            <a:off x="8952669" y="3827600"/>
            <a:ext cx="480000" cy="480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19050" cap="flat" cmpd="sng" algn="ctr">
            <a:solidFill>
              <a:srgbClr val="4F81BD">
                <a:lumMod val="40000"/>
                <a:lumOff val="60000"/>
              </a:srgbClr>
            </a:solidFill>
            <a:prstDash val="solid"/>
          </a:ln>
          <a:effectLst>
            <a:outerShdw blurRad="40000" dist="23000" dir="5400000" rotWithShape="0">
              <a:srgbClr val="000000">
                <a:alpha val="35000"/>
              </a:srgbClr>
            </a:outerShdw>
          </a:effectLst>
        </p:spPr>
        <p:txBody>
          <a:bodyPr lIns="120000" tIns="167999" rIns="120000" bIns="120000" rtlCol="0" anchor="ctr"/>
          <a:lstStyle/>
          <a:p>
            <a:pPr algn="ctr" defTabSz="914461">
              <a:defRPr/>
            </a:pPr>
            <a:r>
              <a:rPr lang="de-DE" sz="2668" b="1" kern="0" dirty="0">
                <a:solidFill>
                  <a:prstClr val="white"/>
                </a:solidFill>
                <a:latin typeface="Avenir Next Demi Bold" charset="0"/>
                <a:ea typeface="Avenir Next Demi Bold" charset="0"/>
                <a:cs typeface="Avenir Next Demi Bold" charset="0"/>
              </a:rPr>
              <a:t>C</a:t>
            </a:r>
            <a:endParaRPr lang="en-US" sz="2668" b="1" kern="0" dirty="0">
              <a:solidFill>
                <a:prstClr val="white"/>
              </a:solidFill>
              <a:latin typeface="Avenir Next Demi Bold" charset="0"/>
              <a:ea typeface="Avenir Next Demi Bold" charset="0"/>
              <a:cs typeface="Avenir Next Demi Bold" charset="0"/>
            </a:endParaRPr>
          </a:p>
        </p:txBody>
      </p:sp>
      <p:sp>
        <p:nvSpPr>
          <p:cNvPr id="60" name="Ellipse 25"/>
          <p:cNvSpPr/>
          <p:nvPr/>
        </p:nvSpPr>
        <p:spPr>
          <a:xfrm>
            <a:off x="8952669" y="4691696"/>
            <a:ext cx="480000" cy="480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19050" cap="flat" cmpd="sng" algn="ctr">
            <a:solidFill>
              <a:srgbClr val="4F81BD">
                <a:lumMod val="40000"/>
                <a:lumOff val="60000"/>
              </a:srgbClr>
            </a:solidFill>
            <a:prstDash val="solid"/>
          </a:ln>
          <a:effectLst>
            <a:outerShdw blurRad="40000" dist="23000" dir="5400000" rotWithShape="0">
              <a:srgbClr val="000000">
                <a:alpha val="35000"/>
              </a:srgbClr>
            </a:outerShdw>
          </a:effectLst>
        </p:spPr>
        <p:txBody>
          <a:bodyPr lIns="120000" tIns="167999" rIns="120000" bIns="120000" rtlCol="0" anchor="ctr"/>
          <a:lstStyle/>
          <a:p>
            <a:pPr algn="ctr" defTabSz="914461">
              <a:defRPr/>
            </a:pPr>
            <a:r>
              <a:rPr lang="en-US" sz="2668" b="1" kern="0" dirty="0">
                <a:solidFill>
                  <a:prstClr val="white"/>
                </a:solidFill>
                <a:latin typeface="Avenir Next Demi Bold" charset="0"/>
                <a:ea typeface="Avenir Next Demi Bold" charset="0"/>
                <a:cs typeface="Avenir Next Demi Bold" charset="0"/>
              </a:rPr>
              <a:t>E</a:t>
            </a:r>
          </a:p>
        </p:txBody>
      </p:sp>
      <p:cxnSp>
        <p:nvCxnSpPr>
          <p:cNvPr id="61" name="Gekrümmte Verbindung 27"/>
          <p:cNvCxnSpPr>
            <a:stCxn id="60" idx="2"/>
            <a:endCxn id="63" idx="2"/>
          </p:cNvCxnSpPr>
          <p:nvPr/>
        </p:nvCxnSpPr>
        <p:spPr>
          <a:xfrm rot="10800000" flipV="1">
            <a:off x="8952669" y="3273891"/>
            <a:ext cx="746971" cy="1657805"/>
          </a:xfrm>
          <a:prstGeom prst="curvedConnector3">
            <a:avLst>
              <a:gd name="adj1" fmla="val 140805"/>
            </a:avLst>
          </a:prstGeom>
          <a:noFill/>
          <a:ln w="28575" cap="flat" cmpd="sng" algn="ctr">
            <a:solidFill>
              <a:srgbClr val="4F81BD">
                <a:lumMod val="40000"/>
                <a:lumOff val="60000"/>
              </a:srgbClr>
            </a:solidFill>
            <a:prstDash val="solid"/>
            <a:tailEnd type="triangle" w="med" len="lg"/>
          </a:ln>
          <a:effectLst/>
        </p:spPr>
      </p:cxnSp>
      <p:sp>
        <p:nvSpPr>
          <p:cNvPr id="62" name="Ellipse 33"/>
          <p:cNvSpPr/>
          <p:nvPr/>
        </p:nvSpPr>
        <p:spPr>
          <a:xfrm>
            <a:off x="10442603" y="4691696"/>
            <a:ext cx="480000" cy="480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19050" cap="flat" cmpd="sng" algn="ctr">
            <a:solidFill>
              <a:srgbClr val="4F81BD">
                <a:lumMod val="40000"/>
                <a:lumOff val="60000"/>
              </a:srgbClr>
            </a:solidFill>
            <a:prstDash val="solid"/>
          </a:ln>
          <a:effectLst>
            <a:outerShdw blurRad="40000" dist="23000" dir="5400000" rotWithShape="0">
              <a:srgbClr val="000000">
                <a:alpha val="35000"/>
              </a:srgbClr>
            </a:outerShdw>
          </a:effectLst>
        </p:spPr>
        <p:txBody>
          <a:bodyPr lIns="120000" tIns="167999" rIns="120000" bIns="120000" rtlCol="0" anchor="ctr"/>
          <a:lstStyle/>
          <a:p>
            <a:pPr algn="ctr" defTabSz="914461">
              <a:defRPr/>
            </a:pPr>
            <a:r>
              <a:rPr lang="de-DE" sz="2668" b="1" kern="0" dirty="0">
                <a:solidFill>
                  <a:prstClr val="white"/>
                </a:solidFill>
                <a:latin typeface="Avenir Next Demi Bold" charset="0"/>
                <a:ea typeface="Avenir Next Demi Bold" charset="0"/>
                <a:cs typeface="Avenir Next Demi Bold" charset="0"/>
              </a:rPr>
              <a:t>F</a:t>
            </a:r>
            <a:endParaRPr lang="en-US" sz="2668" b="1" kern="0" dirty="0">
              <a:solidFill>
                <a:prstClr val="white"/>
              </a:solidFill>
              <a:latin typeface="Avenir Next Demi Bold" charset="0"/>
              <a:ea typeface="Avenir Next Demi Bold" charset="0"/>
              <a:cs typeface="Avenir Next Demi Bold" charset="0"/>
            </a:endParaRPr>
          </a:p>
        </p:txBody>
      </p:sp>
      <p:cxnSp>
        <p:nvCxnSpPr>
          <p:cNvPr id="63" name="Gerade Verbindung 34"/>
          <p:cNvCxnSpPr>
            <a:stCxn id="61" idx="4"/>
          </p:cNvCxnSpPr>
          <p:nvPr/>
        </p:nvCxnSpPr>
        <p:spPr>
          <a:xfrm>
            <a:off x="10682603" y="4307602"/>
            <a:ext cx="0" cy="384095"/>
          </a:xfrm>
          <a:prstGeom prst="line">
            <a:avLst/>
          </a:prstGeom>
          <a:noFill/>
          <a:ln w="28575" cap="flat" cmpd="sng" algn="ctr">
            <a:solidFill>
              <a:srgbClr val="4F81BD">
                <a:lumMod val="40000"/>
                <a:lumOff val="60000"/>
              </a:srgbClr>
            </a:solidFill>
            <a:prstDash val="solid"/>
            <a:tailEnd type="triangle" w="med" len="lg"/>
          </a:ln>
          <a:effectLst/>
        </p:spPr>
      </p:cxnSp>
      <p:pic>
        <p:nvPicPr>
          <p:cNvPr id="72" name="Picture 2" descr="https://cdn1.iconfinder.com/data/icons/large-glossy-icons/512/Spy.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258371" y="4981045"/>
            <a:ext cx="592347" cy="592344"/>
          </a:xfrm>
          <a:prstGeom prst="rect">
            <a:avLst/>
          </a:prstGeom>
          <a:noFill/>
          <a:extLst>
            <a:ext uri="{909E8E84-426E-40dd-AFC4-6F175D3DCCD1}">
              <a14:hiddenFill xmlns="" xmlns:a14="http://schemas.microsoft.com/office/drawing/2010/main">
                <a:solidFill>
                  <a:srgbClr val="FFFFFF"/>
                </a:solidFill>
              </a14:hiddenFill>
            </a:ext>
          </a:extLst>
        </p:spPr>
      </p:pic>
      <p:pic>
        <p:nvPicPr>
          <p:cNvPr id="73" name="Picture 2" descr="https://cdn1.iconfinder.com/data/icons/large-glossy-icons/512/Spy.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5870896" y="4981045"/>
            <a:ext cx="592347" cy="592344"/>
          </a:xfrm>
          <a:prstGeom prst="rect">
            <a:avLst/>
          </a:prstGeom>
          <a:noFill/>
          <a:extLst>
            <a:ext uri="{909E8E84-426E-40dd-AFC4-6F175D3DCCD1}">
              <a14:hiddenFill xmlns="" xmlns:a14="http://schemas.microsoft.com/office/drawing/2010/main">
                <a:solidFill>
                  <a:srgbClr val="FFFFFF"/>
                </a:solidFill>
              </a14:hiddenFill>
            </a:ext>
          </a:extLst>
        </p:spPr>
      </p:pic>
      <p:pic>
        <p:nvPicPr>
          <p:cNvPr id="74" name="Picture 2" descr="https://cdn1.iconfinder.com/data/icons/large-glossy-icons/512/Spy.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0698535" y="2446981"/>
            <a:ext cx="592347" cy="592344"/>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6" name="Group 85"/>
          <p:cNvGrpSpPr/>
          <p:nvPr/>
        </p:nvGrpSpPr>
        <p:grpSpPr>
          <a:xfrm>
            <a:off x="759795" y="2042983"/>
            <a:ext cx="2997152" cy="4118919"/>
            <a:chOff x="569846" y="1532237"/>
            <a:chExt cx="2247864" cy="3089189"/>
          </a:xfrm>
        </p:grpSpPr>
        <p:sp>
          <p:nvSpPr>
            <p:cNvPr id="75" name="JIT Compiler"/>
            <p:cNvSpPr/>
            <p:nvPr/>
          </p:nvSpPr>
          <p:spPr>
            <a:xfrm>
              <a:off x="569846" y="1532237"/>
              <a:ext cx="2247864" cy="3089189"/>
            </a:xfrm>
            <a:prstGeom prst="roundRect">
              <a:avLst>
                <a:gd name="adj" fmla="val 14667"/>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120000" tIns="1776000" rtlCol="0" anchor="ctr"/>
            <a:lstStyle/>
            <a:p>
              <a:pPr algn="ctr"/>
              <a:r>
                <a:rPr lang="en-US" sz="2667" dirty="0">
                  <a:solidFill>
                    <a:prstClr val="white"/>
                  </a:solidFill>
                  <a:latin typeface="Avenir Next" charset="0"/>
                  <a:ea typeface="Avenir Next" charset="0"/>
                  <a:cs typeface="Avenir Next" charset="0"/>
                </a:rPr>
                <a:t>Data Execution </a:t>
              </a:r>
              <a:r>
                <a:rPr lang="en-US" sz="2667" dirty="0" smtClean="0">
                  <a:solidFill>
                    <a:prstClr val="white"/>
                  </a:solidFill>
                  <a:latin typeface="Avenir Next" charset="0"/>
                  <a:ea typeface="Avenir Next" charset="0"/>
                  <a:cs typeface="Avenir Next" charset="0"/>
                </a:rPr>
                <a:t>Prevention</a:t>
              </a:r>
            </a:p>
            <a:p>
              <a:pPr algn="ctr"/>
              <a:r>
                <a:rPr lang="de-DE" sz="2667" dirty="0" smtClean="0">
                  <a:solidFill>
                    <a:prstClr val="white"/>
                  </a:solidFill>
                  <a:latin typeface="Avenir Next" charset="0"/>
                  <a:ea typeface="Avenir Next" charset="0"/>
                  <a:cs typeface="Avenir Next" charset="0"/>
                </a:rPr>
                <a:t>(DEP)</a:t>
              </a:r>
              <a:endParaRPr lang="en-US" sz="2667" dirty="0">
                <a:solidFill>
                  <a:prstClr val="white"/>
                </a:solidFill>
                <a:latin typeface="Avenir Next" charset="0"/>
                <a:ea typeface="Avenir Next" charset="0"/>
                <a:cs typeface="Avenir Next" charset="0"/>
              </a:endParaRPr>
            </a:p>
          </p:txBody>
        </p:sp>
        <p:pic>
          <p:nvPicPr>
            <p:cNvPr id="79" name="Picture 78"/>
            <p:cNvPicPr>
              <a:picLocks noChangeAspect="1"/>
            </p:cNvPicPr>
            <p:nvPr/>
          </p:nvPicPr>
          <p:blipFill>
            <a:blip r:embed="rId4">
              <a:duotone>
                <a:schemeClr val="accent6">
                  <a:shade val="45000"/>
                  <a:satMod val="135000"/>
                </a:schemeClr>
                <a:prstClr val="white"/>
              </a:duotone>
            </a:blip>
            <a:stretch>
              <a:fillRect/>
            </a:stretch>
          </p:blipFill>
          <p:spPr>
            <a:xfrm flipH="1">
              <a:off x="1225935" y="1901109"/>
              <a:ext cx="924424" cy="1130026"/>
            </a:xfrm>
            <a:prstGeom prst="rect">
              <a:avLst/>
            </a:prstGeom>
          </p:spPr>
        </p:pic>
      </p:grpSp>
      <p:grpSp>
        <p:nvGrpSpPr>
          <p:cNvPr id="87" name="Group 86"/>
          <p:cNvGrpSpPr/>
          <p:nvPr/>
        </p:nvGrpSpPr>
        <p:grpSpPr>
          <a:xfrm>
            <a:off x="4601429" y="2042982"/>
            <a:ext cx="2997152" cy="4118919"/>
            <a:chOff x="3451072" y="1532236"/>
            <a:chExt cx="2247864" cy="3089189"/>
          </a:xfrm>
        </p:grpSpPr>
        <p:sp>
          <p:nvSpPr>
            <p:cNvPr id="83" name="JIT Compiler"/>
            <p:cNvSpPr/>
            <p:nvPr/>
          </p:nvSpPr>
          <p:spPr>
            <a:xfrm>
              <a:off x="3451072" y="1532236"/>
              <a:ext cx="2247864" cy="3089189"/>
            </a:xfrm>
            <a:prstGeom prst="roundRect">
              <a:avLst>
                <a:gd name="adj" fmla="val 14667"/>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120000" tIns="1776000" rtlCol="0" anchor="ctr"/>
            <a:lstStyle/>
            <a:p>
              <a:pPr algn="ctr">
                <a:spcBef>
                  <a:spcPts val="1333"/>
                </a:spcBef>
              </a:pPr>
              <a:r>
                <a:rPr lang="en-US" sz="2667" dirty="0">
                  <a:solidFill>
                    <a:prstClr val="white"/>
                  </a:solidFill>
                  <a:latin typeface="Avenir Next" charset="0"/>
                  <a:ea typeface="Avenir Next" charset="0"/>
                  <a:cs typeface="Avenir Next" charset="0"/>
                </a:rPr>
                <a:t>Control Flow </a:t>
              </a:r>
              <a:r>
                <a:rPr lang="en-US" sz="2667" dirty="0" smtClean="0">
                  <a:solidFill>
                    <a:prstClr val="white"/>
                  </a:solidFill>
                  <a:latin typeface="Avenir Next" charset="0"/>
                  <a:ea typeface="Avenir Next" charset="0"/>
                  <a:cs typeface="Avenir Next" charset="0"/>
                </a:rPr>
                <a:t>Integrity (CFI),</a:t>
              </a:r>
              <a:endParaRPr lang="en-US" sz="2667" dirty="0">
                <a:solidFill>
                  <a:prstClr val="white"/>
                </a:solidFill>
                <a:latin typeface="Avenir Next" charset="0"/>
                <a:ea typeface="Avenir Next" charset="0"/>
                <a:cs typeface="Avenir Next" charset="0"/>
              </a:endParaRPr>
            </a:p>
            <a:p>
              <a:pPr algn="ctr">
                <a:spcBef>
                  <a:spcPts val="1333"/>
                </a:spcBef>
              </a:pPr>
              <a:r>
                <a:rPr lang="en-US" sz="2667" dirty="0">
                  <a:solidFill>
                    <a:prstClr val="white"/>
                  </a:solidFill>
                  <a:latin typeface="Avenir Next" charset="0"/>
                  <a:ea typeface="Avenir Next" charset="0"/>
                  <a:cs typeface="Avenir Next" charset="0"/>
                </a:rPr>
                <a:t>Code Randomization</a:t>
              </a:r>
            </a:p>
          </p:txBody>
        </p:sp>
        <p:pic>
          <p:nvPicPr>
            <p:cNvPr id="84" name="Picture 83"/>
            <p:cNvPicPr>
              <a:picLocks noChangeAspect="1"/>
            </p:cNvPicPr>
            <p:nvPr/>
          </p:nvPicPr>
          <p:blipFill>
            <a:blip r:embed="rId4">
              <a:duotone>
                <a:schemeClr val="accent6">
                  <a:shade val="45000"/>
                  <a:satMod val="135000"/>
                </a:schemeClr>
                <a:prstClr val="white"/>
              </a:duotone>
            </a:blip>
            <a:stretch>
              <a:fillRect/>
            </a:stretch>
          </p:blipFill>
          <p:spPr>
            <a:xfrm flipH="1">
              <a:off x="4111291" y="1902169"/>
              <a:ext cx="924424" cy="1130026"/>
            </a:xfrm>
            <a:prstGeom prst="rect">
              <a:avLst/>
            </a:prstGeom>
          </p:spPr>
        </p:pic>
      </p:grpSp>
      <p:sp>
        <p:nvSpPr>
          <p:cNvPr id="91" name="TextBox 90"/>
          <p:cNvSpPr txBox="1"/>
          <p:nvPr/>
        </p:nvSpPr>
        <p:spPr>
          <a:xfrm>
            <a:off x="759793" y="1250067"/>
            <a:ext cx="2997155" cy="502766"/>
          </a:xfrm>
          <a:prstGeom prst="rect">
            <a:avLst/>
          </a:prstGeom>
          <a:noFill/>
        </p:spPr>
        <p:txBody>
          <a:bodyPr wrap="square" rtlCol="0">
            <a:spAutoFit/>
          </a:bodyPr>
          <a:lstStyle/>
          <a:p>
            <a:pPr algn="ctr"/>
            <a:r>
              <a:rPr lang="en-US" sz="2667" dirty="0">
                <a:solidFill>
                  <a:prstClr val="white"/>
                </a:solidFill>
                <a:latin typeface="Avenir Next" charset="0"/>
                <a:ea typeface="Avenir Next" charset="0"/>
                <a:cs typeface="Avenir Next" charset="0"/>
              </a:rPr>
              <a:t>Code Injection</a:t>
            </a:r>
          </a:p>
        </p:txBody>
      </p:sp>
      <p:sp>
        <p:nvSpPr>
          <p:cNvPr id="92" name="TextBox 91"/>
          <p:cNvSpPr txBox="1"/>
          <p:nvPr/>
        </p:nvSpPr>
        <p:spPr>
          <a:xfrm>
            <a:off x="4597423" y="1245689"/>
            <a:ext cx="2997155" cy="502766"/>
          </a:xfrm>
          <a:prstGeom prst="rect">
            <a:avLst/>
          </a:prstGeom>
          <a:noFill/>
        </p:spPr>
        <p:txBody>
          <a:bodyPr wrap="square" rtlCol="0">
            <a:spAutoFit/>
          </a:bodyPr>
          <a:lstStyle/>
          <a:p>
            <a:pPr algn="ctr"/>
            <a:r>
              <a:rPr lang="en-US" sz="2667" dirty="0">
                <a:solidFill>
                  <a:prstClr val="white"/>
                </a:solidFill>
                <a:latin typeface="Avenir Next" charset="0"/>
                <a:ea typeface="Avenir Next" charset="0"/>
                <a:cs typeface="Avenir Next" charset="0"/>
              </a:rPr>
              <a:t>Code Reuse</a:t>
            </a:r>
          </a:p>
        </p:txBody>
      </p:sp>
      <p:sp>
        <p:nvSpPr>
          <p:cNvPr id="93" name="TextBox 92"/>
          <p:cNvSpPr txBox="1"/>
          <p:nvPr/>
        </p:nvSpPr>
        <p:spPr>
          <a:xfrm>
            <a:off x="8435052" y="1255753"/>
            <a:ext cx="2997155" cy="502766"/>
          </a:xfrm>
          <a:prstGeom prst="rect">
            <a:avLst/>
          </a:prstGeom>
          <a:noFill/>
        </p:spPr>
        <p:txBody>
          <a:bodyPr wrap="square" rtlCol="0">
            <a:spAutoFit/>
          </a:bodyPr>
          <a:lstStyle/>
          <a:p>
            <a:pPr algn="ctr"/>
            <a:r>
              <a:rPr lang="en-US" sz="2667" dirty="0">
                <a:solidFill>
                  <a:prstClr val="white"/>
                </a:solidFill>
                <a:latin typeface="Avenir Next" charset="0"/>
                <a:ea typeface="Avenir Next" charset="0"/>
                <a:cs typeface="Avenir Next" charset="0"/>
              </a:rPr>
              <a:t>Data Only</a:t>
            </a:r>
          </a:p>
        </p:txBody>
      </p:sp>
      <p:sp>
        <p:nvSpPr>
          <p:cNvPr id="65" name="Open problem"/>
          <p:cNvSpPr/>
          <p:nvPr/>
        </p:nvSpPr>
        <p:spPr>
          <a:xfrm>
            <a:off x="8435053" y="2045627"/>
            <a:ext cx="3250447" cy="4118919"/>
          </a:xfrm>
          <a:prstGeom prst="roundRect">
            <a:avLst>
              <a:gd name="adj" fmla="val 14667"/>
            </a:avLst>
          </a:prstGeom>
          <a:gradFill flip="none" rotWithShape="1">
            <a:gsLst>
              <a:gs pos="65000">
                <a:schemeClr val="tx1">
                  <a:alpha val="0"/>
                </a:schemeClr>
              </a:gs>
              <a:gs pos="100000">
                <a:schemeClr val="accent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lIns="120000" tIns="120000" rIns="120000" bIns="120000" rtlCol="0" anchor="b"/>
          <a:lstStyle/>
          <a:p>
            <a:pPr algn="ctr"/>
            <a:endParaRPr lang="en-US" sz="2667" dirty="0">
              <a:solidFill>
                <a:prstClr val="white"/>
              </a:solidFill>
              <a:latin typeface="Avenir Next" charset="0"/>
              <a:ea typeface="Avenir Next" charset="0"/>
              <a:cs typeface="Avenir Next" charset="0"/>
            </a:endParaRPr>
          </a:p>
        </p:txBody>
      </p:sp>
      <p:sp>
        <p:nvSpPr>
          <p:cNvPr id="3" name="isadmin=0"/>
          <p:cNvSpPr txBox="1"/>
          <p:nvPr/>
        </p:nvSpPr>
        <p:spPr>
          <a:xfrm>
            <a:off x="10188719" y="3018145"/>
            <a:ext cx="1552028" cy="420564"/>
          </a:xfrm>
          <a:prstGeom prst="rect">
            <a:avLst/>
          </a:prstGeom>
          <a:noFill/>
        </p:spPr>
        <p:txBody>
          <a:bodyPr wrap="none" rtlCol="0">
            <a:spAutoFit/>
          </a:bodyPr>
          <a:lstStyle/>
          <a:p>
            <a:r>
              <a:rPr lang="en-US" sz="2133" dirty="0" err="1">
                <a:solidFill>
                  <a:prstClr val="white"/>
                </a:solidFill>
                <a:latin typeface="Avenir Next" charset="0"/>
                <a:ea typeface="Avenir Next" charset="0"/>
                <a:cs typeface="Avenir Next" charset="0"/>
              </a:rPr>
              <a:t>isAdmin</a:t>
            </a:r>
            <a:r>
              <a:rPr lang="en-US" sz="2133" dirty="0">
                <a:solidFill>
                  <a:prstClr val="white"/>
                </a:solidFill>
                <a:latin typeface="Avenir Next" charset="0"/>
                <a:ea typeface="Avenir Next" charset="0"/>
                <a:cs typeface="Avenir Next" charset="0"/>
              </a:rPr>
              <a:t>=0</a:t>
            </a:r>
          </a:p>
        </p:txBody>
      </p:sp>
      <p:sp>
        <p:nvSpPr>
          <p:cNvPr id="64" name="isadmin=1"/>
          <p:cNvSpPr txBox="1"/>
          <p:nvPr/>
        </p:nvSpPr>
        <p:spPr>
          <a:xfrm>
            <a:off x="10188719" y="3014761"/>
            <a:ext cx="1552028" cy="420564"/>
          </a:xfrm>
          <a:prstGeom prst="rect">
            <a:avLst/>
          </a:prstGeom>
          <a:noFill/>
        </p:spPr>
        <p:txBody>
          <a:bodyPr wrap="none" rtlCol="0">
            <a:spAutoFit/>
          </a:bodyPr>
          <a:lstStyle/>
          <a:p>
            <a:r>
              <a:rPr lang="en-US" sz="2133" dirty="0" err="1">
                <a:solidFill>
                  <a:prstClr val="white"/>
                </a:solidFill>
                <a:latin typeface="Avenir Next" charset="0"/>
                <a:ea typeface="Avenir Next" charset="0"/>
                <a:cs typeface="Avenir Next" charset="0"/>
              </a:rPr>
              <a:t>isAdmin</a:t>
            </a:r>
            <a:r>
              <a:rPr lang="en-US" sz="2133" dirty="0">
                <a:solidFill>
                  <a:prstClr val="white"/>
                </a:solidFill>
                <a:latin typeface="Avenir Next" charset="0"/>
                <a:ea typeface="Avenir Next" charset="0"/>
                <a:cs typeface="Avenir Next" charset="0"/>
              </a:rPr>
              <a:t>=1</a:t>
            </a:r>
          </a:p>
        </p:txBody>
      </p:sp>
      <p:sp>
        <p:nvSpPr>
          <p:cNvPr id="4" name="Slide Number Placeholder 3"/>
          <p:cNvSpPr>
            <a:spLocks noGrp="1"/>
          </p:cNvSpPr>
          <p:nvPr>
            <p:ph type="sldNum" sz="quarter" idx="4"/>
          </p:nvPr>
        </p:nvSpPr>
        <p:spPr/>
        <p:txBody>
          <a:bodyPr/>
          <a:lstStyle/>
          <a:p>
            <a:fld id="{B4C71E88-0A44-4F17-829B-07B79A5A6163}" type="slidenum">
              <a:rPr lang="en-US" smtClean="0">
                <a:solidFill>
                  <a:prstClr val="white"/>
                </a:solidFill>
              </a:rPr>
              <a:pPr/>
              <a:t>4</a:t>
            </a:fld>
            <a:endParaRPr lang="en-US" dirty="0">
              <a:solidFill>
                <a:prstClr val="white"/>
              </a:solidFill>
            </a:endParaRPr>
          </a:p>
        </p:txBody>
      </p:sp>
    </p:spTree>
    <p:extLst>
      <p:ext uri="{BB962C8B-B14F-4D97-AF65-F5344CB8AC3E}">
        <p14:creationId xmlns:p14="http://schemas.microsoft.com/office/powerpoint/2010/main" val="336108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fade">
                                      <p:cBhvr>
                                        <p:cTn id="13" dur="500"/>
                                        <p:tgtEl>
                                          <p:spTgt spid="7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0"/>
                                        </p:tgtEl>
                                        <p:attrNameLst>
                                          <p:attrName>style.visibility</p:attrName>
                                        </p:attrNameLst>
                                      </p:cBhvr>
                                      <p:to>
                                        <p:strVal val="visible"/>
                                      </p:to>
                                    </p:set>
                                    <p:animEffect transition="in" filter="fade">
                                      <p:cBhvr>
                                        <p:cTn id="18" dur="500"/>
                                        <p:tgtEl>
                                          <p:spTgt spid="9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500"/>
                                        <p:tgtEl>
                                          <p:spTgt spid="73"/>
                                        </p:tgtEl>
                                      </p:cBhvr>
                                    </p:animEffect>
                                  </p:childTnLst>
                                </p:cTn>
                              </p:par>
                              <p:par>
                                <p:cTn id="30" presetID="1" presetClass="emph" presetSubtype="2" fill="hold" nodeType="withEffect">
                                  <p:stCondLst>
                                    <p:cond delay="0"/>
                                  </p:stCondLst>
                                  <p:childTnLst>
                                    <p:animClr clrSpc="rgb" dir="cw">
                                      <p:cBhvr>
                                        <p:cTn id="31" dur="500" fill="hold"/>
                                        <p:tgtEl>
                                          <p:spTgt spid="44"/>
                                        </p:tgtEl>
                                        <p:attrNameLst>
                                          <p:attrName>fillcolor</p:attrName>
                                        </p:attrNameLst>
                                      </p:cBhvr>
                                      <p:to>
                                        <a:srgbClr val="FF0000"/>
                                      </p:to>
                                    </p:animClr>
                                    <p:set>
                                      <p:cBhvr>
                                        <p:cTn id="32" dur="500" fill="hold"/>
                                        <p:tgtEl>
                                          <p:spTgt spid="44"/>
                                        </p:tgtEl>
                                        <p:attrNameLst>
                                          <p:attrName>fill.type</p:attrName>
                                        </p:attrNameLst>
                                      </p:cBhvr>
                                      <p:to>
                                        <p:strVal val="solid"/>
                                      </p:to>
                                    </p:set>
                                    <p:set>
                                      <p:cBhvr>
                                        <p:cTn id="33" dur="500" fill="hold"/>
                                        <p:tgtEl>
                                          <p:spTgt spid="44"/>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par>
                                <p:cTn id="39" presetID="10"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par>
                                <p:cTn id="42" presetID="10" presetClass="entr" presetSubtype="0" fill="hold" nodeType="with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500"/>
                                        <p:tgtEl>
                                          <p:spTgt spid="54"/>
                                        </p:tgtEl>
                                      </p:cBhvr>
                                    </p:animEffect>
                                  </p:childTnLst>
                                </p:cTn>
                              </p:par>
                              <p:par>
                                <p:cTn id="45" presetID="10" presetClass="entr" presetSubtype="0"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fade">
                                      <p:cBhvr>
                                        <p:cTn id="47" dur="500"/>
                                        <p:tgtEl>
                                          <p:spTgt spid="5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fade">
                                      <p:cBhvr>
                                        <p:cTn id="50" dur="500"/>
                                        <p:tgtEl>
                                          <p:spTgt spid="5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fade">
                                      <p:cBhvr>
                                        <p:cTn id="53" dur="500"/>
                                        <p:tgtEl>
                                          <p:spTgt spid="5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fade">
                                      <p:cBhvr>
                                        <p:cTn id="56" dur="500"/>
                                        <p:tgtEl>
                                          <p:spTgt spid="5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500"/>
                                        <p:tgtEl>
                                          <p:spTgt spid="5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500"/>
                                        <p:tgtEl>
                                          <p:spTgt spid="60"/>
                                        </p:tgtEl>
                                      </p:cBhvr>
                                    </p:animEffect>
                                  </p:childTnLst>
                                </p:cTn>
                              </p:par>
                              <p:par>
                                <p:cTn id="63" presetID="10"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fade">
                                      <p:cBhvr>
                                        <p:cTn id="65" dur="500"/>
                                        <p:tgtEl>
                                          <p:spTgt spid="6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500"/>
                                        <p:tgtEl>
                                          <p:spTgt spid="62"/>
                                        </p:tgtEl>
                                      </p:cBhvr>
                                    </p:animEffect>
                                  </p:childTnLst>
                                </p:cTn>
                              </p:par>
                              <p:par>
                                <p:cTn id="69" presetID="10" presetClass="entr" presetSubtype="0" fill="hold" nodeType="with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childTnLst>
                          </p:cTn>
                        </p:par>
                      </p:childTnLst>
                    </p:cTn>
                  </p:par>
                  <p:par>
                    <p:cTn id="72" fill="hold">
                      <p:stCondLst>
                        <p:cond delay="indefinite"/>
                      </p:stCondLst>
                      <p:childTnLst>
                        <p:par>
                          <p:cTn id="73" fill="hold">
                            <p:stCondLst>
                              <p:cond delay="0"/>
                            </p:stCondLst>
                            <p:childTnLst>
                              <p:par>
                                <p:cTn id="74" presetID="7" presetClass="emph" presetSubtype="2" fill="hold" nodeType="clickEffect">
                                  <p:stCondLst>
                                    <p:cond delay="0"/>
                                  </p:stCondLst>
                                  <p:childTnLst>
                                    <p:animClr clrSpc="rgb" dir="cw">
                                      <p:cBhvr>
                                        <p:cTn id="75" dur="500" fill="hold"/>
                                        <p:tgtEl>
                                          <p:spTgt spid="53"/>
                                        </p:tgtEl>
                                        <p:attrNameLst>
                                          <p:attrName>stroke.color</p:attrName>
                                        </p:attrNameLst>
                                      </p:cBhvr>
                                      <p:to>
                                        <a:srgbClr val="02D000"/>
                                      </p:to>
                                    </p:animClr>
                                    <p:set>
                                      <p:cBhvr>
                                        <p:cTn id="76" dur="500" fill="hold"/>
                                        <p:tgtEl>
                                          <p:spTgt spid="53"/>
                                        </p:tgtEl>
                                        <p:attrNameLst>
                                          <p:attrName>stroke.on</p:attrName>
                                        </p:attrNameLst>
                                      </p:cBhvr>
                                      <p:to>
                                        <p:strVal val="true"/>
                                      </p:to>
                                    </p:set>
                                  </p:childTnLst>
                                </p:cTn>
                              </p:par>
                              <p:par>
                                <p:cTn id="77" presetID="10" presetClass="entr" presetSubtype="0" fill="hold" grpId="0" nodeType="with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fade">
                                      <p:cBhvr>
                                        <p:cTn id="79" dur="500"/>
                                        <p:tgtEl>
                                          <p:spTgt spid="3"/>
                                        </p:tgtEl>
                                      </p:cBhvr>
                                    </p:animEffect>
                                  </p:childTnLst>
                                </p:cTn>
                              </p:par>
                            </p:childTnLst>
                          </p:cTn>
                        </p:par>
                      </p:childTnLst>
                    </p:cTn>
                  </p:par>
                  <p:par>
                    <p:cTn id="80" fill="hold">
                      <p:stCondLst>
                        <p:cond delay="indefinite"/>
                      </p:stCondLst>
                      <p:childTnLst>
                        <p:par>
                          <p:cTn id="81" fill="hold">
                            <p:stCondLst>
                              <p:cond delay="0"/>
                            </p:stCondLst>
                            <p:childTnLst>
                              <p:par>
                                <p:cTn id="82" presetID="7" presetClass="emph" presetSubtype="2" fill="hold" nodeType="clickEffect">
                                  <p:stCondLst>
                                    <p:cond delay="0"/>
                                  </p:stCondLst>
                                  <p:childTnLst>
                                    <p:animClr clrSpc="rgb" dir="cw">
                                      <p:cBhvr>
                                        <p:cTn id="83" dur="500" fill="hold"/>
                                        <p:tgtEl>
                                          <p:spTgt spid="54"/>
                                        </p:tgtEl>
                                        <p:attrNameLst>
                                          <p:attrName>stroke.color</p:attrName>
                                        </p:attrNameLst>
                                      </p:cBhvr>
                                      <p:to>
                                        <a:srgbClr val="FF0000"/>
                                      </p:to>
                                    </p:animClr>
                                    <p:set>
                                      <p:cBhvr>
                                        <p:cTn id="84" dur="500" fill="hold"/>
                                        <p:tgtEl>
                                          <p:spTgt spid="54"/>
                                        </p:tgtEl>
                                        <p:attrNameLst>
                                          <p:attrName>stroke.on</p:attrName>
                                        </p:attrNameLst>
                                      </p:cBhvr>
                                      <p:to>
                                        <p:strVal val="true"/>
                                      </p:to>
                                    </p:set>
                                  </p:childTnLst>
                                </p:cTn>
                              </p:par>
                              <p:par>
                                <p:cTn id="85" presetID="10" presetClass="exit" presetSubtype="0" fill="hold" grpId="1" nodeType="withEffect">
                                  <p:stCondLst>
                                    <p:cond delay="0"/>
                                  </p:stCondLst>
                                  <p:childTnLst>
                                    <p:animEffect transition="out" filter="fade">
                                      <p:cBhvr>
                                        <p:cTn id="86" dur="500"/>
                                        <p:tgtEl>
                                          <p:spTgt spid="3"/>
                                        </p:tgtEl>
                                      </p:cBhvr>
                                    </p:animEffect>
                                    <p:set>
                                      <p:cBhvr>
                                        <p:cTn id="87" dur="1" fill="hold">
                                          <p:stCondLst>
                                            <p:cond delay="499"/>
                                          </p:stCondLst>
                                        </p:cTn>
                                        <p:tgtEl>
                                          <p:spTgt spid="3"/>
                                        </p:tgtEl>
                                        <p:attrNameLst>
                                          <p:attrName>style.visibility</p:attrName>
                                        </p:attrNameLst>
                                      </p:cBhvr>
                                      <p:to>
                                        <p:strVal val="hidden"/>
                                      </p:to>
                                    </p:set>
                                  </p:childTnLst>
                                </p:cTn>
                              </p:par>
                              <p:par>
                                <p:cTn id="88" presetID="10" presetClass="entr" presetSubtype="0" fill="hold" grpId="0" nodeType="withEffect">
                                  <p:stCondLst>
                                    <p:cond delay="0"/>
                                  </p:stCondLst>
                                  <p:childTnLst>
                                    <p:set>
                                      <p:cBhvr>
                                        <p:cTn id="89" dur="1" fill="hold">
                                          <p:stCondLst>
                                            <p:cond delay="0"/>
                                          </p:stCondLst>
                                        </p:cTn>
                                        <p:tgtEl>
                                          <p:spTgt spid="64"/>
                                        </p:tgtEl>
                                        <p:attrNameLst>
                                          <p:attrName>style.visibility</p:attrName>
                                        </p:attrNameLst>
                                      </p:cBhvr>
                                      <p:to>
                                        <p:strVal val="visible"/>
                                      </p:to>
                                    </p:set>
                                    <p:animEffect transition="in" filter="fade">
                                      <p:cBhvr>
                                        <p:cTn id="90" dur="500"/>
                                        <p:tgtEl>
                                          <p:spTgt spid="64"/>
                                        </p:tgtEl>
                                      </p:cBhvr>
                                    </p:animEffect>
                                  </p:childTnLst>
                                </p:cTn>
                              </p:par>
                              <p:par>
                                <p:cTn id="91" presetID="10" presetClass="entr" presetSubtype="0" fill="hold" nodeType="withEffect">
                                  <p:stCondLst>
                                    <p:cond delay="0"/>
                                  </p:stCondLst>
                                  <p:childTnLst>
                                    <p:set>
                                      <p:cBhvr>
                                        <p:cTn id="92" dur="1" fill="hold">
                                          <p:stCondLst>
                                            <p:cond delay="0"/>
                                          </p:stCondLst>
                                        </p:cTn>
                                        <p:tgtEl>
                                          <p:spTgt spid="74"/>
                                        </p:tgtEl>
                                        <p:attrNameLst>
                                          <p:attrName>style.visibility</p:attrName>
                                        </p:attrNameLst>
                                      </p:cBhvr>
                                      <p:to>
                                        <p:strVal val="visible"/>
                                      </p:to>
                                    </p:set>
                                    <p:animEffect transition="in" filter="fade">
                                      <p:cBhvr>
                                        <p:cTn id="93" dur="500"/>
                                        <p:tgtEl>
                                          <p:spTgt spid="74"/>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86"/>
                                        </p:tgtEl>
                                        <p:attrNameLst>
                                          <p:attrName>style.visibility</p:attrName>
                                        </p:attrNameLst>
                                      </p:cBhvr>
                                      <p:to>
                                        <p:strVal val="visible"/>
                                      </p:to>
                                    </p:set>
                                    <p:animEffect transition="in" filter="fade">
                                      <p:cBhvr>
                                        <p:cTn id="98" dur="500"/>
                                        <p:tgtEl>
                                          <p:spTgt spid="86"/>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87"/>
                                        </p:tgtEl>
                                        <p:attrNameLst>
                                          <p:attrName>style.visibility</p:attrName>
                                        </p:attrNameLst>
                                      </p:cBhvr>
                                      <p:to>
                                        <p:strVal val="visible"/>
                                      </p:to>
                                    </p:set>
                                    <p:animEffect transition="in" filter="fade">
                                      <p:cBhvr>
                                        <p:cTn id="103" dur="500"/>
                                        <p:tgtEl>
                                          <p:spTgt spid="87"/>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65"/>
                                        </p:tgtEl>
                                        <p:attrNameLst>
                                          <p:attrName>style.visibility</p:attrName>
                                        </p:attrNameLst>
                                      </p:cBhvr>
                                      <p:to>
                                        <p:strVal val="visible"/>
                                      </p:to>
                                    </p:set>
                                    <p:animEffect transition="in" filter="fade">
                                      <p:cBhvr>
                                        <p:cTn id="108"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4" grpId="0" animBg="1"/>
      <p:bldP spid="56" grpId="0" animBg="1"/>
      <p:bldP spid="57" grpId="0" animBg="1"/>
      <p:bldP spid="58" grpId="0" animBg="1"/>
      <p:bldP spid="59" grpId="0" animBg="1"/>
      <p:bldP spid="60" grpId="0" animBg="1"/>
      <p:bldP spid="62" grpId="0" animBg="1"/>
      <p:bldP spid="65" grpId="0" animBg="1"/>
      <p:bldP spid="3" grpId="0"/>
      <p:bldP spid="3" grpId="1"/>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pc="-80" dirty="0">
                <a:solidFill>
                  <a:schemeClr val="bg1"/>
                </a:solidFill>
              </a:rPr>
              <a:t>One step further ..</a:t>
            </a:r>
            <a:br>
              <a:rPr lang="de-DE" spc="-80" dirty="0">
                <a:solidFill>
                  <a:schemeClr val="bg1"/>
                </a:solidFill>
              </a:rPr>
            </a:br>
            <a:r>
              <a:rPr lang="de-DE" spc="-80" dirty="0">
                <a:solidFill>
                  <a:schemeClr val="bg1"/>
                </a:solidFill>
              </a:rPr>
              <a:t>Control-flow </a:t>
            </a:r>
            <a:r>
              <a:rPr lang="de-DE" spc="-80" dirty="0" smtClean="0">
                <a:solidFill>
                  <a:schemeClr val="bg1"/>
                </a:solidFill>
              </a:rPr>
              <a:t>Attestation</a:t>
            </a:r>
            <a:endParaRPr lang="en-US" dirty="0"/>
          </a:p>
        </p:txBody>
      </p:sp>
    </p:spTree>
    <p:extLst>
      <p:ext uri="{BB962C8B-B14F-4D97-AF65-F5344CB8AC3E}">
        <p14:creationId xmlns:p14="http://schemas.microsoft.com/office/powerpoint/2010/main" val="1250240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ounded Rectangle 103"/>
          <p:cNvSpPr/>
          <p:nvPr/>
        </p:nvSpPr>
        <p:spPr>
          <a:xfrm>
            <a:off x="4570902" y="3081528"/>
            <a:ext cx="1188720" cy="1005840"/>
          </a:xfrm>
          <a:prstGeom prst="round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685773"/>
            <a:r>
              <a:rPr lang="en-US" sz="2000" u="sng" dirty="0">
                <a:solidFill>
                  <a:prstClr val="white"/>
                </a:solidFill>
              </a:rPr>
              <a:t>Online:</a:t>
            </a:r>
            <a:r>
              <a:rPr lang="en-US" sz="2000" dirty="0">
                <a:solidFill>
                  <a:prstClr val="white"/>
                </a:solidFill>
              </a:rPr>
              <a:t> Runtime Validation</a:t>
            </a:r>
          </a:p>
        </p:txBody>
      </p:sp>
      <p:cxnSp>
        <p:nvCxnSpPr>
          <p:cNvPr id="54" name="Straight Connector 53"/>
          <p:cNvCxnSpPr/>
          <p:nvPr/>
        </p:nvCxnSpPr>
        <p:spPr>
          <a:xfrm>
            <a:off x="6395109" y="2766655"/>
            <a:ext cx="13283" cy="3276054"/>
          </a:xfrm>
          <a:prstGeom prst="line">
            <a:avLst/>
          </a:prstGeom>
          <a:ln w="222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2011160" y="4433542"/>
            <a:ext cx="137160" cy="137160"/>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68580" rtlCol="0" anchor="ctr"/>
          <a:lstStyle/>
          <a:p>
            <a:pPr algn="ctr" defTabSz="685773"/>
            <a:endParaRPr lang="en-US" sz="2700" b="1">
              <a:solidFill>
                <a:prstClr val="white"/>
              </a:solidFill>
              <a:cs typeface="Arial" panose="020B0604020202020204" pitchFamily="34" charset="0"/>
            </a:endParaRPr>
          </a:p>
        </p:txBody>
      </p:sp>
      <p:sp>
        <p:nvSpPr>
          <p:cNvPr id="93" name="Oval 92"/>
          <p:cNvSpPr/>
          <p:nvPr/>
        </p:nvSpPr>
        <p:spPr>
          <a:xfrm>
            <a:off x="1796821" y="4774893"/>
            <a:ext cx="137160" cy="137160"/>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68580" rtlCol="0" anchor="ctr"/>
          <a:lstStyle/>
          <a:p>
            <a:pPr algn="ctr" defTabSz="685773"/>
            <a:endParaRPr lang="en-US" sz="2700" b="1">
              <a:solidFill>
                <a:prstClr val="white"/>
              </a:solidFill>
              <a:cs typeface="Arial" panose="020B0604020202020204" pitchFamily="34" charset="0"/>
            </a:endParaRPr>
          </a:p>
        </p:txBody>
      </p:sp>
      <p:sp>
        <p:nvSpPr>
          <p:cNvPr id="96" name="Oval 95"/>
          <p:cNvSpPr/>
          <p:nvPr/>
        </p:nvSpPr>
        <p:spPr>
          <a:xfrm>
            <a:off x="2323481" y="4771918"/>
            <a:ext cx="137160" cy="137160"/>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68580" rtlCol="0" anchor="ctr"/>
          <a:lstStyle/>
          <a:p>
            <a:pPr algn="ctr" defTabSz="685773"/>
            <a:endParaRPr lang="en-US" sz="2700" b="1">
              <a:solidFill>
                <a:prstClr val="white"/>
              </a:solidFill>
              <a:cs typeface="Arial" panose="020B0604020202020204" pitchFamily="34" charset="0"/>
            </a:endParaRPr>
          </a:p>
        </p:txBody>
      </p:sp>
      <p:sp>
        <p:nvSpPr>
          <p:cNvPr id="97" name="Oval 96"/>
          <p:cNvSpPr/>
          <p:nvPr/>
        </p:nvSpPr>
        <p:spPr>
          <a:xfrm>
            <a:off x="1563080" y="5069877"/>
            <a:ext cx="137160" cy="137160"/>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68580" rtlCol="0" anchor="ctr"/>
          <a:lstStyle/>
          <a:p>
            <a:pPr algn="ctr" defTabSz="685773"/>
            <a:endParaRPr lang="en-US" sz="2700" b="1">
              <a:solidFill>
                <a:prstClr val="white"/>
              </a:solidFill>
              <a:cs typeface="Arial" panose="020B0604020202020204" pitchFamily="34" charset="0"/>
            </a:endParaRPr>
          </a:p>
        </p:txBody>
      </p:sp>
      <p:sp>
        <p:nvSpPr>
          <p:cNvPr id="100" name="Oval 99"/>
          <p:cNvSpPr/>
          <p:nvPr/>
        </p:nvSpPr>
        <p:spPr>
          <a:xfrm>
            <a:off x="2011160" y="5069877"/>
            <a:ext cx="137160" cy="137160"/>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68580" rtlCol="0" anchor="ctr"/>
          <a:lstStyle/>
          <a:p>
            <a:pPr algn="ctr" defTabSz="685773"/>
            <a:endParaRPr lang="en-US" sz="2700" b="1">
              <a:solidFill>
                <a:prstClr val="white"/>
              </a:solidFill>
              <a:cs typeface="Arial" panose="020B0604020202020204" pitchFamily="34" charset="0"/>
            </a:endParaRPr>
          </a:p>
        </p:txBody>
      </p:sp>
      <p:sp>
        <p:nvSpPr>
          <p:cNvPr id="102" name="Oval 101"/>
          <p:cNvSpPr/>
          <p:nvPr/>
        </p:nvSpPr>
        <p:spPr>
          <a:xfrm>
            <a:off x="2011160" y="5422215"/>
            <a:ext cx="137160" cy="137160"/>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68580" rtlCol="0" anchor="ctr"/>
          <a:lstStyle/>
          <a:p>
            <a:pPr algn="ctr" defTabSz="685773"/>
            <a:endParaRPr lang="en-US" sz="2700" b="1">
              <a:solidFill>
                <a:prstClr val="white"/>
              </a:solidFill>
              <a:cs typeface="Arial" panose="020B0604020202020204" pitchFamily="34" charset="0"/>
            </a:endParaRPr>
          </a:p>
        </p:txBody>
      </p:sp>
      <p:sp>
        <p:nvSpPr>
          <p:cNvPr id="103" name="Oval 102"/>
          <p:cNvSpPr/>
          <p:nvPr/>
        </p:nvSpPr>
        <p:spPr>
          <a:xfrm>
            <a:off x="2011160" y="5779956"/>
            <a:ext cx="137160" cy="137160"/>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68580" rtlCol="0" anchor="ctr"/>
          <a:lstStyle/>
          <a:p>
            <a:pPr algn="ctr" defTabSz="685773"/>
            <a:endParaRPr lang="en-US" sz="2700" b="1">
              <a:solidFill>
                <a:prstClr val="white"/>
              </a:solidFill>
              <a:cs typeface="Arial" panose="020B0604020202020204" pitchFamily="34" charset="0"/>
            </a:endParaRPr>
          </a:p>
        </p:txBody>
      </p:sp>
      <p:sp>
        <p:nvSpPr>
          <p:cNvPr id="105" name="Oval 104"/>
          <p:cNvSpPr/>
          <p:nvPr/>
        </p:nvSpPr>
        <p:spPr>
          <a:xfrm>
            <a:off x="2323481" y="5779956"/>
            <a:ext cx="137160" cy="137160"/>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68580" rtlCol="0" anchor="ctr"/>
          <a:lstStyle/>
          <a:p>
            <a:pPr algn="ctr" defTabSz="685773"/>
            <a:endParaRPr lang="en-US" sz="2700" b="1">
              <a:solidFill>
                <a:prstClr val="white"/>
              </a:solidFill>
              <a:cs typeface="Arial" panose="020B0604020202020204" pitchFamily="34" charset="0"/>
            </a:endParaRPr>
          </a:p>
        </p:txBody>
      </p:sp>
      <p:cxnSp>
        <p:nvCxnSpPr>
          <p:cNvPr id="106" name="Straight Arrow Connector 105"/>
          <p:cNvCxnSpPr>
            <a:stCxn id="92" idx="3"/>
            <a:endCxn id="93" idx="7"/>
          </p:cNvCxnSpPr>
          <p:nvPr/>
        </p:nvCxnSpPr>
        <p:spPr>
          <a:xfrm flipH="1">
            <a:off x="1913897" y="4550617"/>
            <a:ext cx="117353" cy="244364"/>
          </a:xfrm>
          <a:prstGeom prst="straightConnector1">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3" idx="3"/>
            <a:endCxn id="97" idx="7"/>
          </p:cNvCxnSpPr>
          <p:nvPr/>
        </p:nvCxnSpPr>
        <p:spPr>
          <a:xfrm flipH="1">
            <a:off x="1680153" y="4891968"/>
            <a:ext cx="136754" cy="197996"/>
          </a:xfrm>
          <a:prstGeom prst="straightConnector1">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Curved Connector 111"/>
          <p:cNvCxnSpPr>
            <a:stCxn id="97" idx="2"/>
            <a:endCxn id="93" idx="1"/>
          </p:cNvCxnSpPr>
          <p:nvPr/>
        </p:nvCxnSpPr>
        <p:spPr>
          <a:xfrm rot="10800000" flipH="1">
            <a:off x="1563082" y="4794983"/>
            <a:ext cx="253827" cy="343477"/>
          </a:xfrm>
          <a:prstGeom prst="curvedConnector4">
            <a:avLst>
              <a:gd name="adj1" fmla="val -67546"/>
              <a:gd name="adj2" fmla="val 155764"/>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3" idx="5"/>
            <a:endCxn id="100" idx="1"/>
          </p:cNvCxnSpPr>
          <p:nvPr/>
        </p:nvCxnSpPr>
        <p:spPr>
          <a:xfrm>
            <a:off x="1913897" y="4891968"/>
            <a:ext cx="117353" cy="197996"/>
          </a:xfrm>
          <a:prstGeom prst="straightConnector1">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92" idx="5"/>
            <a:endCxn id="96" idx="1"/>
          </p:cNvCxnSpPr>
          <p:nvPr/>
        </p:nvCxnSpPr>
        <p:spPr>
          <a:xfrm>
            <a:off x="2128237" y="4550618"/>
            <a:ext cx="215333" cy="241389"/>
          </a:xfrm>
          <a:prstGeom prst="straightConnector1">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6" idx="4"/>
            <a:endCxn id="105" idx="0"/>
          </p:cNvCxnSpPr>
          <p:nvPr/>
        </p:nvCxnSpPr>
        <p:spPr>
          <a:xfrm>
            <a:off x="2392061" y="4909080"/>
            <a:ext cx="0" cy="870879"/>
          </a:xfrm>
          <a:prstGeom prst="straightConnector1">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0" idx="4"/>
            <a:endCxn id="102" idx="0"/>
          </p:cNvCxnSpPr>
          <p:nvPr/>
        </p:nvCxnSpPr>
        <p:spPr>
          <a:xfrm>
            <a:off x="2079740" y="5207037"/>
            <a:ext cx="0" cy="215178"/>
          </a:xfrm>
          <a:prstGeom prst="straightConnector1">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2" idx="4"/>
            <a:endCxn id="103" idx="0"/>
          </p:cNvCxnSpPr>
          <p:nvPr/>
        </p:nvCxnSpPr>
        <p:spPr>
          <a:xfrm>
            <a:off x="2079740" y="5559376"/>
            <a:ext cx="0" cy="220582"/>
          </a:xfrm>
          <a:prstGeom prst="straightConnector1">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1886890" y="5891705"/>
            <a:ext cx="381836" cy="369332"/>
          </a:xfrm>
          <a:prstGeom prst="rect">
            <a:avLst/>
          </a:prstGeom>
          <a:noFill/>
        </p:spPr>
        <p:txBody>
          <a:bodyPr wrap="none" rtlCol="0">
            <a:spAutoFit/>
          </a:bodyPr>
          <a:lstStyle/>
          <a:p>
            <a:pPr defTabSz="685773"/>
            <a:r>
              <a:rPr lang="en-US" dirty="0">
                <a:solidFill>
                  <a:prstClr val="white"/>
                </a:solidFill>
              </a:rPr>
              <a:t>P</a:t>
            </a:r>
            <a:r>
              <a:rPr lang="en-US" baseline="-25000" dirty="0">
                <a:solidFill>
                  <a:prstClr val="white"/>
                </a:solidFill>
              </a:rPr>
              <a:t>1</a:t>
            </a:r>
          </a:p>
        </p:txBody>
      </p:sp>
      <p:sp>
        <p:nvSpPr>
          <p:cNvPr id="120" name="TextBox 119"/>
          <p:cNvSpPr txBox="1"/>
          <p:nvPr/>
        </p:nvSpPr>
        <p:spPr>
          <a:xfrm>
            <a:off x="2210926" y="5894610"/>
            <a:ext cx="381836" cy="369332"/>
          </a:xfrm>
          <a:prstGeom prst="rect">
            <a:avLst/>
          </a:prstGeom>
          <a:noFill/>
        </p:spPr>
        <p:txBody>
          <a:bodyPr wrap="none" rtlCol="0">
            <a:spAutoFit/>
          </a:bodyPr>
          <a:lstStyle/>
          <a:p>
            <a:pPr defTabSz="685773"/>
            <a:r>
              <a:rPr lang="en-US" dirty="0">
                <a:solidFill>
                  <a:prstClr val="white"/>
                </a:solidFill>
              </a:rPr>
              <a:t>P</a:t>
            </a:r>
            <a:r>
              <a:rPr lang="en-US" baseline="-25000" dirty="0">
                <a:solidFill>
                  <a:prstClr val="white"/>
                </a:solidFill>
              </a:rPr>
              <a:t>2</a:t>
            </a:r>
          </a:p>
        </p:txBody>
      </p:sp>
      <p:sp>
        <p:nvSpPr>
          <p:cNvPr id="121" name="TextBox 120"/>
          <p:cNvSpPr txBox="1"/>
          <p:nvPr/>
        </p:nvSpPr>
        <p:spPr>
          <a:xfrm>
            <a:off x="1415135" y="4250736"/>
            <a:ext cx="479618" cy="369332"/>
          </a:xfrm>
          <a:prstGeom prst="rect">
            <a:avLst/>
          </a:prstGeom>
          <a:noFill/>
        </p:spPr>
        <p:txBody>
          <a:bodyPr wrap="none" rtlCol="0">
            <a:spAutoFit/>
          </a:bodyPr>
          <a:lstStyle/>
          <a:p>
            <a:pPr defTabSz="685773"/>
            <a:r>
              <a:rPr lang="en-US" dirty="0">
                <a:solidFill>
                  <a:prstClr val="white"/>
                </a:solidFill>
              </a:rPr>
              <a:t>LP</a:t>
            </a:r>
            <a:r>
              <a:rPr lang="en-US" baseline="-25000" dirty="0">
                <a:solidFill>
                  <a:prstClr val="white"/>
                </a:solidFill>
              </a:rPr>
              <a:t>1</a:t>
            </a:r>
          </a:p>
        </p:txBody>
      </p:sp>
      <p:pic>
        <p:nvPicPr>
          <p:cNvPr id="133" name="Picture 6" descr="http://www.pngall.com/wp-content/uploads/2016/04/Database-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2822" y="4430584"/>
            <a:ext cx="1028880" cy="1242108"/>
          </a:xfrm>
          <a:prstGeom prst="rect">
            <a:avLst/>
          </a:prstGeom>
          <a:noFill/>
          <a:extLst>
            <a:ext uri="{909E8E84-426E-40dd-AFC4-6F175D3DCCD1}">
              <a14:hiddenFill xmlns="" xmlns:a14="http://schemas.microsoft.com/office/drawing/2010/main">
                <a:solidFill>
                  <a:srgbClr val="FFFFFF"/>
                </a:solidFill>
              </a14:hiddenFill>
            </a:ext>
          </a:extLst>
        </p:spPr>
      </p:pic>
      <p:sp>
        <p:nvSpPr>
          <p:cNvPr id="134" name="TextBox 133"/>
          <p:cNvSpPr txBox="1"/>
          <p:nvPr/>
        </p:nvSpPr>
        <p:spPr>
          <a:xfrm>
            <a:off x="2804614" y="5464262"/>
            <a:ext cx="1716175" cy="707886"/>
          </a:xfrm>
          <a:prstGeom prst="rect">
            <a:avLst/>
          </a:prstGeom>
          <a:noFill/>
        </p:spPr>
        <p:txBody>
          <a:bodyPr wrap="none" rtlCol="0">
            <a:spAutoFit/>
          </a:bodyPr>
          <a:lstStyle/>
          <a:p>
            <a:pPr algn="ctr" defTabSz="761970"/>
            <a:r>
              <a:rPr lang="en-US" sz="2000" dirty="0">
                <a:solidFill>
                  <a:prstClr val="white"/>
                </a:solidFill>
              </a:rPr>
              <a:t>Measurement </a:t>
            </a:r>
            <a:br>
              <a:rPr lang="en-US" sz="2000" dirty="0">
                <a:solidFill>
                  <a:prstClr val="white"/>
                </a:solidFill>
              </a:rPr>
            </a:br>
            <a:r>
              <a:rPr lang="en-US" sz="2000" dirty="0">
                <a:solidFill>
                  <a:prstClr val="white"/>
                </a:solidFill>
              </a:rPr>
              <a:t>Database</a:t>
            </a:r>
          </a:p>
        </p:txBody>
      </p:sp>
      <p:cxnSp>
        <p:nvCxnSpPr>
          <p:cNvPr id="135" name="Straight Arrow Connector 134"/>
          <p:cNvCxnSpPr/>
          <p:nvPr/>
        </p:nvCxnSpPr>
        <p:spPr>
          <a:xfrm flipH="1">
            <a:off x="4211254" y="4836177"/>
            <a:ext cx="847818" cy="69159"/>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36" name="Block" descr="http://pixabay.com/static/uploads/photo/2012/04/15/19/41/stop-35069_150.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595611" y="4659126"/>
            <a:ext cx="423259" cy="423259"/>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37" name="Straight Arrow Connector 136"/>
          <p:cNvCxnSpPr/>
          <p:nvPr/>
        </p:nvCxnSpPr>
        <p:spPr>
          <a:xfrm flipH="1" flipV="1">
            <a:off x="4219211" y="5170781"/>
            <a:ext cx="839861" cy="283444"/>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pic>
        <p:nvPicPr>
          <p:cNvPr id="138" name="Go" descr="http://www.ilern.ch/blitzblick/blitz/oka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36245" y="5168729"/>
            <a:ext cx="341990" cy="341990"/>
          </a:xfrm>
          <a:prstGeom prst="rect">
            <a:avLst/>
          </a:prstGeom>
          <a:noFill/>
          <a:extLst>
            <a:ext uri="{909E8E84-426E-40dd-AFC4-6F175D3DCCD1}">
              <a14:hiddenFill xmlns:a14="http://schemas.microsoft.com/office/drawing/2010/main" xmlns="">
                <a:solidFill>
                  <a:srgbClr val="FFFFFF"/>
                </a:solidFill>
              </a14:hiddenFill>
            </a:ext>
          </a:extLst>
        </p:spPr>
      </p:pic>
      <p:sp>
        <p:nvSpPr>
          <p:cNvPr id="122" name="Title 3"/>
          <p:cNvSpPr>
            <a:spLocks noGrp="1"/>
          </p:cNvSpPr>
          <p:nvPr>
            <p:ph type="title"/>
          </p:nvPr>
        </p:nvSpPr>
        <p:spPr>
          <a:xfrm>
            <a:off x="829559" y="116632"/>
            <a:ext cx="9658929" cy="789214"/>
          </a:xfrm>
        </p:spPr>
        <p:txBody>
          <a:bodyPr/>
          <a:lstStyle/>
          <a:p>
            <a:r>
              <a:rPr lang="en-US" dirty="0" smtClean="0"/>
              <a:t>Related Work: Control-Flow </a:t>
            </a:r>
            <a:r>
              <a:rPr lang="en-US" dirty="0"/>
              <a:t>Attestation (C-FLAT) </a:t>
            </a:r>
            <a:r>
              <a:rPr lang="en-US" dirty="0" smtClean="0"/>
              <a:t/>
            </a:r>
            <a:br>
              <a:rPr lang="en-US" dirty="0" smtClean="0"/>
            </a:br>
            <a:r>
              <a:rPr lang="en-US" sz="2400" dirty="0" smtClean="0"/>
              <a:t>[</a:t>
            </a:r>
            <a:r>
              <a:rPr lang="en-US" sz="2400" dirty="0"/>
              <a:t>Davi et al., CCS 2016</a:t>
            </a:r>
            <a:r>
              <a:rPr lang="en-US" sz="2400" dirty="0" smtClean="0"/>
              <a:t>]</a:t>
            </a:r>
            <a:endParaRPr lang="en-US" sz="2400" dirty="0"/>
          </a:p>
        </p:txBody>
      </p:sp>
      <p:sp>
        <p:nvSpPr>
          <p:cNvPr id="10" name="Rounded Rectangle 9"/>
          <p:cNvSpPr/>
          <p:nvPr/>
        </p:nvSpPr>
        <p:spPr>
          <a:xfrm>
            <a:off x="1268959" y="3081528"/>
            <a:ext cx="3017520" cy="100615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685773"/>
            <a:r>
              <a:rPr lang="en-US" sz="2000" u="sng" dirty="0">
                <a:solidFill>
                  <a:prstClr val="white"/>
                </a:solidFill>
              </a:rPr>
              <a:t>Offline</a:t>
            </a:r>
            <a:r>
              <a:rPr lang="en-US" sz="2000" dirty="0">
                <a:solidFill>
                  <a:prstClr val="white"/>
                </a:solidFill>
              </a:rPr>
              <a:t>: Control-Flow Graph (CFG) Analysis &amp; Path Measurement</a:t>
            </a:r>
          </a:p>
        </p:txBody>
      </p:sp>
      <p:sp>
        <p:nvSpPr>
          <p:cNvPr id="110" name="Oval 109"/>
          <p:cNvSpPr/>
          <p:nvPr/>
        </p:nvSpPr>
        <p:spPr>
          <a:xfrm>
            <a:off x="7468169" y="3175051"/>
            <a:ext cx="164592" cy="164592"/>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82296" rtlCol="0" anchor="ctr"/>
          <a:lstStyle/>
          <a:p>
            <a:pPr algn="ctr" defTabSz="822928"/>
            <a:endParaRPr lang="en-US" sz="3240" b="1">
              <a:solidFill>
                <a:prstClr val="white"/>
              </a:solidFill>
              <a:cs typeface="Arial" panose="020B0604020202020204" pitchFamily="34" charset="0"/>
            </a:endParaRPr>
          </a:p>
        </p:txBody>
      </p:sp>
      <p:sp>
        <p:nvSpPr>
          <p:cNvPr id="111" name="Oval 110"/>
          <p:cNvSpPr/>
          <p:nvPr/>
        </p:nvSpPr>
        <p:spPr>
          <a:xfrm>
            <a:off x="7210961" y="3584672"/>
            <a:ext cx="164592" cy="164592"/>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82296" rtlCol="0" anchor="ctr"/>
          <a:lstStyle/>
          <a:p>
            <a:pPr algn="ctr" defTabSz="822928"/>
            <a:endParaRPr lang="en-US" sz="3240" b="1">
              <a:solidFill>
                <a:prstClr val="white"/>
              </a:solidFill>
              <a:cs typeface="Arial" panose="020B0604020202020204" pitchFamily="34" charset="0"/>
            </a:endParaRPr>
          </a:p>
        </p:txBody>
      </p:sp>
      <p:sp>
        <p:nvSpPr>
          <p:cNvPr id="114" name="Oval 113"/>
          <p:cNvSpPr/>
          <p:nvPr/>
        </p:nvSpPr>
        <p:spPr>
          <a:xfrm>
            <a:off x="7842953" y="3608030"/>
            <a:ext cx="164592" cy="164592"/>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82296" rtlCol="0" anchor="ctr"/>
          <a:lstStyle/>
          <a:p>
            <a:pPr algn="ctr" defTabSz="822928"/>
            <a:endParaRPr lang="en-US" sz="3240" b="1">
              <a:solidFill>
                <a:prstClr val="white"/>
              </a:solidFill>
              <a:cs typeface="Arial" panose="020B0604020202020204" pitchFamily="34" charset="0"/>
            </a:endParaRPr>
          </a:p>
        </p:txBody>
      </p:sp>
      <p:sp>
        <p:nvSpPr>
          <p:cNvPr id="123" name="Oval 122"/>
          <p:cNvSpPr/>
          <p:nvPr/>
        </p:nvSpPr>
        <p:spPr>
          <a:xfrm>
            <a:off x="6930473" y="3938652"/>
            <a:ext cx="164592" cy="164592"/>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82296" rtlCol="0" anchor="ctr"/>
          <a:lstStyle/>
          <a:p>
            <a:pPr algn="ctr" defTabSz="822928"/>
            <a:endParaRPr lang="en-US" sz="3240" b="1">
              <a:solidFill>
                <a:prstClr val="white"/>
              </a:solidFill>
              <a:cs typeface="Arial" panose="020B0604020202020204" pitchFamily="34" charset="0"/>
            </a:endParaRPr>
          </a:p>
        </p:txBody>
      </p:sp>
      <p:sp>
        <p:nvSpPr>
          <p:cNvPr id="124" name="Oval 123"/>
          <p:cNvSpPr/>
          <p:nvPr/>
        </p:nvSpPr>
        <p:spPr>
          <a:xfrm>
            <a:off x="7468169" y="3938652"/>
            <a:ext cx="164592" cy="164592"/>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82296" rtlCol="0" anchor="ctr"/>
          <a:lstStyle/>
          <a:p>
            <a:pPr algn="ctr" defTabSz="822928"/>
            <a:endParaRPr lang="en-US" sz="3240" b="1">
              <a:solidFill>
                <a:prstClr val="white"/>
              </a:solidFill>
              <a:cs typeface="Arial" panose="020B0604020202020204" pitchFamily="34" charset="0"/>
            </a:endParaRPr>
          </a:p>
        </p:txBody>
      </p:sp>
      <p:sp>
        <p:nvSpPr>
          <p:cNvPr id="126" name="Oval 125"/>
          <p:cNvSpPr/>
          <p:nvPr/>
        </p:nvSpPr>
        <p:spPr>
          <a:xfrm>
            <a:off x="7468169" y="4361458"/>
            <a:ext cx="164592" cy="164592"/>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82296" rtlCol="0" anchor="ctr"/>
          <a:lstStyle/>
          <a:p>
            <a:pPr algn="ctr" defTabSz="822928"/>
            <a:endParaRPr lang="en-US" sz="3240" b="1">
              <a:solidFill>
                <a:prstClr val="white"/>
              </a:solidFill>
              <a:cs typeface="Arial" panose="020B0604020202020204" pitchFamily="34" charset="0"/>
            </a:endParaRPr>
          </a:p>
        </p:txBody>
      </p:sp>
      <p:sp>
        <p:nvSpPr>
          <p:cNvPr id="127" name="Oval 126"/>
          <p:cNvSpPr/>
          <p:nvPr/>
        </p:nvSpPr>
        <p:spPr>
          <a:xfrm>
            <a:off x="7468169" y="4790748"/>
            <a:ext cx="164592" cy="164592"/>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82296" rtlCol="0" anchor="ctr"/>
          <a:lstStyle/>
          <a:p>
            <a:pPr algn="ctr" defTabSz="822928"/>
            <a:endParaRPr lang="en-US" sz="3240" b="1">
              <a:solidFill>
                <a:prstClr val="white"/>
              </a:solidFill>
              <a:cs typeface="Arial" panose="020B0604020202020204" pitchFamily="34" charset="0"/>
            </a:endParaRPr>
          </a:p>
        </p:txBody>
      </p:sp>
      <p:sp>
        <p:nvSpPr>
          <p:cNvPr id="128" name="Oval 127"/>
          <p:cNvSpPr/>
          <p:nvPr/>
        </p:nvSpPr>
        <p:spPr>
          <a:xfrm>
            <a:off x="7842953" y="4788290"/>
            <a:ext cx="164592" cy="164592"/>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82296" rtlCol="0" anchor="ctr"/>
          <a:lstStyle/>
          <a:p>
            <a:pPr algn="ctr" defTabSz="822928"/>
            <a:endParaRPr lang="en-US" sz="3240" b="1">
              <a:solidFill>
                <a:prstClr val="white"/>
              </a:solidFill>
              <a:cs typeface="Arial" panose="020B0604020202020204" pitchFamily="34" charset="0"/>
            </a:endParaRPr>
          </a:p>
        </p:txBody>
      </p:sp>
      <p:cxnSp>
        <p:nvCxnSpPr>
          <p:cNvPr id="129" name="Straight Arrow Connector 128"/>
          <p:cNvCxnSpPr>
            <a:stCxn id="110" idx="3"/>
            <a:endCxn id="111" idx="7"/>
          </p:cNvCxnSpPr>
          <p:nvPr/>
        </p:nvCxnSpPr>
        <p:spPr>
          <a:xfrm flipH="1">
            <a:off x="7351449" y="3315541"/>
            <a:ext cx="140824" cy="293237"/>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30" name="Straight Arrow Connector 129"/>
          <p:cNvCxnSpPr>
            <a:stCxn id="111" idx="3"/>
            <a:endCxn id="123" idx="7"/>
          </p:cNvCxnSpPr>
          <p:nvPr/>
        </p:nvCxnSpPr>
        <p:spPr>
          <a:xfrm flipH="1">
            <a:off x="7070960" y="3725163"/>
            <a:ext cx="164105" cy="237595"/>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31" name="Straight Arrow Connector 130"/>
          <p:cNvCxnSpPr>
            <a:stCxn id="110" idx="5"/>
            <a:endCxn id="114" idx="1"/>
          </p:cNvCxnSpPr>
          <p:nvPr/>
        </p:nvCxnSpPr>
        <p:spPr>
          <a:xfrm>
            <a:off x="7608656" y="3315539"/>
            <a:ext cx="258401" cy="316596"/>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32" name="Straight Arrow Connector 131"/>
          <p:cNvCxnSpPr>
            <a:stCxn id="114" idx="4"/>
            <a:endCxn id="128" idx="0"/>
          </p:cNvCxnSpPr>
          <p:nvPr/>
        </p:nvCxnSpPr>
        <p:spPr>
          <a:xfrm>
            <a:off x="7925249" y="3772622"/>
            <a:ext cx="0" cy="1015668"/>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39" name="TextBox 138"/>
          <p:cNvSpPr txBox="1"/>
          <p:nvPr/>
        </p:nvSpPr>
        <p:spPr>
          <a:xfrm>
            <a:off x="7226860" y="4942737"/>
            <a:ext cx="545342" cy="424732"/>
          </a:xfrm>
          <a:prstGeom prst="rect">
            <a:avLst/>
          </a:prstGeom>
          <a:noFill/>
        </p:spPr>
        <p:txBody>
          <a:bodyPr wrap="none" rtlCol="0">
            <a:spAutoFit/>
          </a:bodyPr>
          <a:lstStyle/>
          <a:p>
            <a:pPr defTabSz="822928"/>
            <a:r>
              <a:rPr lang="en-US" sz="2160" dirty="0">
                <a:solidFill>
                  <a:prstClr val="white"/>
                </a:solidFill>
              </a:rPr>
              <a:t>P*</a:t>
            </a:r>
            <a:r>
              <a:rPr lang="en-US" sz="2160" baseline="-25000" dirty="0">
                <a:solidFill>
                  <a:prstClr val="white"/>
                </a:solidFill>
              </a:rPr>
              <a:t>x</a:t>
            </a:r>
          </a:p>
        </p:txBody>
      </p:sp>
      <p:sp>
        <p:nvSpPr>
          <p:cNvPr id="140" name="TextBox 139"/>
          <p:cNvSpPr txBox="1"/>
          <p:nvPr/>
        </p:nvSpPr>
        <p:spPr>
          <a:xfrm>
            <a:off x="7781782" y="4973707"/>
            <a:ext cx="558166" cy="424732"/>
          </a:xfrm>
          <a:prstGeom prst="rect">
            <a:avLst/>
          </a:prstGeom>
          <a:noFill/>
        </p:spPr>
        <p:txBody>
          <a:bodyPr wrap="none" rtlCol="0">
            <a:spAutoFit/>
          </a:bodyPr>
          <a:lstStyle/>
          <a:p>
            <a:pPr defTabSz="822928"/>
            <a:r>
              <a:rPr lang="en-US" sz="2160" dirty="0">
                <a:solidFill>
                  <a:prstClr val="white"/>
                </a:solidFill>
              </a:rPr>
              <a:t>P*</a:t>
            </a:r>
            <a:r>
              <a:rPr lang="en-US" sz="2160" baseline="-25000" dirty="0">
                <a:solidFill>
                  <a:prstClr val="white"/>
                </a:solidFill>
              </a:rPr>
              <a:t>2</a:t>
            </a:r>
          </a:p>
        </p:txBody>
      </p:sp>
      <p:cxnSp>
        <p:nvCxnSpPr>
          <p:cNvPr id="141" name="Straight Arrow Connector 140"/>
          <p:cNvCxnSpPr>
            <a:stCxn id="123" idx="5"/>
            <a:endCxn id="127" idx="1"/>
          </p:cNvCxnSpPr>
          <p:nvPr/>
        </p:nvCxnSpPr>
        <p:spPr>
          <a:xfrm>
            <a:off x="7070961" y="4079141"/>
            <a:ext cx="421312" cy="735712"/>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3" name="Rounded Rectangle 142"/>
          <p:cNvSpPr/>
          <p:nvPr/>
        </p:nvSpPr>
        <p:spPr>
          <a:xfrm>
            <a:off x="8779027" y="3652658"/>
            <a:ext cx="2466060" cy="2518789"/>
          </a:xfrm>
          <a:prstGeom prst="roundRect">
            <a:avLst>
              <a:gd name="adj" fmla="val 12824"/>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20">
              <a:solidFill>
                <a:prstClr val="white"/>
              </a:solidFill>
            </a:endParaRPr>
          </a:p>
        </p:txBody>
      </p:sp>
      <p:sp>
        <p:nvSpPr>
          <p:cNvPr id="149" name="Rectangle 148"/>
          <p:cNvSpPr/>
          <p:nvPr/>
        </p:nvSpPr>
        <p:spPr>
          <a:xfrm>
            <a:off x="8945195" y="3816470"/>
            <a:ext cx="2105525" cy="796116"/>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t"/>
          <a:lstStyle/>
          <a:p>
            <a:pPr algn="ctr"/>
            <a:r>
              <a:rPr lang="de-DE" sz="1620" dirty="0">
                <a:solidFill>
                  <a:prstClr val="black"/>
                </a:solidFill>
              </a:rPr>
              <a:t>Processor</a:t>
            </a:r>
            <a:endParaRPr lang="en-US" sz="1620" dirty="0">
              <a:solidFill>
                <a:prstClr val="black"/>
              </a:solidFill>
            </a:endParaRPr>
          </a:p>
        </p:txBody>
      </p:sp>
      <p:cxnSp>
        <p:nvCxnSpPr>
          <p:cNvPr id="152" name="Straight Arrow Connector 151"/>
          <p:cNvCxnSpPr>
            <a:endCxn id="154" idx="0"/>
          </p:cNvCxnSpPr>
          <p:nvPr/>
        </p:nvCxnSpPr>
        <p:spPr>
          <a:xfrm>
            <a:off x="9346844" y="4602154"/>
            <a:ext cx="0" cy="464295"/>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153" name="Rounded Rectangle 152"/>
          <p:cNvSpPr/>
          <p:nvPr/>
        </p:nvSpPr>
        <p:spPr>
          <a:xfrm>
            <a:off x="10112166" y="5066449"/>
            <a:ext cx="1005840" cy="914400"/>
          </a:xfrm>
          <a:prstGeom prst="roundRect">
            <a:avLst/>
          </a:prstGeom>
          <a:solidFill>
            <a:schemeClr val="accent6">
              <a:lumMod val="60000"/>
              <a:lumOff val="40000"/>
            </a:schemeClr>
          </a:solidFill>
          <a:ln>
            <a:noFill/>
          </a:ln>
        </p:spPr>
        <p:style>
          <a:lnRef idx="1">
            <a:schemeClr val="accent6"/>
          </a:lnRef>
          <a:fillRef idx="2">
            <a:schemeClr val="accent6"/>
          </a:fillRef>
          <a:effectRef idx="1">
            <a:schemeClr val="accent6"/>
          </a:effectRef>
          <a:fontRef idx="minor">
            <a:schemeClr val="dk1"/>
          </a:fontRef>
        </p:style>
        <p:txBody>
          <a:bodyPr lIns="43200" rIns="43200" rtlCol="0" anchor="ctr"/>
          <a:lstStyle/>
          <a:p>
            <a:pPr algn="ctr"/>
            <a:r>
              <a:rPr lang="de-DE" sz="1400" b="1" dirty="0" smtClean="0">
                <a:solidFill>
                  <a:prstClr val="black"/>
                </a:solidFill>
              </a:rPr>
              <a:t>Secure World</a:t>
            </a:r>
          </a:p>
          <a:p>
            <a:pPr algn="ctr"/>
            <a:endParaRPr lang="de-DE" sz="1400" b="1" dirty="0">
              <a:solidFill>
                <a:prstClr val="black"/>
              </a:solidFill>
            </a:endParaRPr>
          </a:p>
          <a:p>
            <a:pPr algn="ctr"/>
            <a:endParaRPr lang="de-DE" sz="1400" b="1" dirty="0" smtClean="0">
              <a:solidFill>
                <a:prstClr val="black"/>
              </a:solidFill>
            </a:endParaRPr>
          </a:p>
        </p:txBody>
      </p:sp>
      <p:sp>
        <p:nvSpPr>
          <p:cNvPr id="154" name="Rounded Rectangle 153"/>
          <p:cNvSpPr/>
          <p:nvPr/>
        </p:nvSpPr>
        <p:spPr>
          <a:xfrm>
            <a:off x="8872901" y="5066449"/>
            <a:ext cx="1005840" cy="914400"/>
          </a:xfrm>
          <a:prstGeom prst="roundRect">
            <a:avLst/>
          </a:prstGeom>
          <a:solidFill>
            <a:srgbClr val="FF3300">
              <a:alpha val="77000"/>
            </a:srgbClr>
          </a:solidFill>
          <a:ln>
            <a:noFill/>
          </a:ln>
        </p:spPr>
        <p:style>
          <a:lnRef idx="1">
            <a:schemeClr val="accent2"/>
          </a:lnRef>
          <a:fillRef idx="2">
            <a:schemeClr val="accent2"/>
          </a:fillRef>
          <a:effectRef idx="1">
            <a:schemeClr val="accent2"/>
          </a:effectRef>
          <a:fontRef idx="minor">
            <a:schemeClr val="dk1"/>
          </a:fontRef>
        </p:style>
        <p:txBody>
          <a:bodyPr lIns="43200" rIns="43200" rtlCol="0" anchor="ctr"/>
          <a:lstStyle/>
          <a:p>
            <a:pPr algn="ctr"/>
            <a:r>
              <a:rPr lang="de-DE" sz="1400" b="1" dirty="0" smtClean="0">
                <a:solidFill>
                  <a:prstClr val="black"/>
                </a:solidFill>
              </a:rPr>
              <a:t>Normal </a:t>
            </a:r>
          </a:p>
          <a:p>
            <a:pPr algn="ctr"/>
            <a:r>
              <a:rPr lang="de-DE" sz="1400" b="1" dirty="0" smtClean="0">
                <a:solidFill>
                  <a:prstClr val="black"/>
                </a:solidFill>
              </a:rPr>
              <a:t>World </a:t>
            </a:r>
          </a:p>
          <a:p>
            <a:pPr algn="ctr"/>
            <a:endParaRPr lang="de-DE" sz="1400" b="1" dirty="0" smtClean="0">
              <a:solidFill>
                <a:prstClr val="black"/>
              </a:solidFill>
            </a:endParaRPr>
          </a:p>
          <a:p>
            <a:pPr algn="ctr"/>
            <a:endParaRPr lang="de-DE" sz="1400" b="1" dirty="0" smtClean="0">
              <a:solidFill>
                <a:prstClr val="black"/>
              </a:solidFill>
            </a:endParaRPr>
          </a:p>
        </p:txBody>
      </p:sp>
      <p:cxnSp>
        <p:nvCxnSpPr>
          <p:cNvPr id="156" name="Elbow Connector 155"/>
          <p:cNvCxnSpPr/>
          <p:nvPr/>
        </p:nvCxnSpPr>
        <p:spPr>
          <a:xfrm rot="10800000" flipV="1">
            <a:off x="8779027" y="3028389"/>
            <a:ext cx="181470" cy="1280160"/>
          </a:xfrm>
          <a:prstGeom prst="bentConnector3">
            <a:avLst>
              <a:gd name="adj1" fmla="val 225971"/>
            </a:avLst>
          </a:prstGeom>
          <a:ln>
            <a:solidFill>
              <a:schemeClr val="bg1"/>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58" name="Straight Arrow Connector 157"/>
          <p:cNvCxnSpPr>
            <a:endCxn id="153" idx="0"/>
          </p:cNvCxnSpPr>
          <p:nvPr/>
        </p:nvCxnSpPr>
        <p:spPr>
          <a:xfrm>
            <a:off x="10604938" y="4602154"/>
            <a:ext cx="0" cy="464295"/>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6" name="Straight Arrow Connector 15"/>
          <p:cNvCxnSpPr/>
          <p:nvPr/>
        </p:nvCxnSpPr>
        <p:spPr>
          <a:xfrm>
            <a:off x="9873466" y="5315871"/>
            <a:ext cx="238700" cy="0"/>
          </a:xfrm>
          <a:prstGeom prst="straightConnector1">
            <a:avLst/>
          </a:prstGeom>
          <a:ln>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p:cNvCxnSpPr/>
          <p:nvPr/>
        </p:nvCxnSpPr>
        <p:spPr>
          <a:xfrm flipH="1">
            <a:off x="9873466" y="5706517"/>
            <a:ext cx="238700" cy="0"/>
          </a:xfrm>
          <a:prstGeom prst="straightConnector1">
            <a:avLst/>
          </a:prstGeom>
          <a:ln>
            <a:headEnd type="none" w="med" len="med"/>
            <a:tailEnd type="triangle"/>
          </a:ln>
        </p:spPr>
        <p:style>
          <a:lnRef idx="3">
            <a:schemeClr val="accent3"/>
          </a:lnRef>
          <a:fillRef idx="0">
            <a:schemeClr val="accent3"/>
          </a:fillRef>
          <a:effectRef idx="2">
            <a:schemeClr val="accent3"/>
          </a:effectRef>
          <a:fontRef idx="minor">
            <a:schemeClr val="tx1"/>
          </a:fontRef>
        </p:style>
      </p:cxnSp>
      <p:sp>
        <p:nvSpPr>
          <p:cNvPr id="19" name="TextBox 18"/>
          <p:cNvSpPr txBox="1"/>
          <p:nvPr/>
        </p:nvSpPr>
        <p:spPr>
          <a:xfrm>
            <a:off x="9544594" y="4662768"/>
            <a:ext cx="1256868" cy="461665"/>
          </a:xfrm>
          <a:prstGeom prst="rect">
            <a:avLst/>
          </a:prstGeom>
          <a:noFill/>
        </p:spPr>
        <p:txBody>
          <a:bodyPr wrap="square" rtlCol="0" anchor="t">
            <a:spAutoFit/>
          </a:bodyPr>
          <a:lstStyle/>
          <a:p>
            <a:pPr defTabSz="180000">
              <a:spcBef>
                <a:spcPts val="300"/>
              </a:spcBef>
            </a:pPr>
            <a:r>
              <a:rPr lang="de-DE" sz="1200" b="1" dirty="0" smtClean="0"/>
              <a:t>instrumented branches</a:t>
            </a:r>
            <a:endParaRPr lang="en-US" sz="1200" b="1" dirty="0" smtClean="0"/>
          </a:p>
        </p:txBody>
      </p:sp>
      <p:sp>
        <p:nvSpPr>
          <p:cNvPr id="3" name="Rectangle 2"/>
          <p:cNvSpPr/>
          <p:nvPr/>
        </p:nvSpPr>
        <p:spPr>
          <a:xfrm>
            <a:off x="8988469" y="5462645"/>
            <a:ext cx="809581" cy="523220"/>
          </a:xfrm>
          <a:prstGeom prst="rect">
            <a:avLst/>
          </a:prstGeom>
        </p:spPr>
        <p:txBody>
          <a:bodyPr wrap="none">
            <a:spAutoFit/>
          </a:bodyPr>
          <a:lstStyle/>
          <a:p>
            <a:pPr algn="ctr"/>
            <a:r>
              <a:rPr lang="de-DE" sz="1400" dirty="0" smtClean="0">
                <a:solidFill>
                  <a:prstClr val="black"/>
                </a:solidFill>
              </a:rPr>
              <a:t>(Execute</a:t>
            </a:r>
          </a:p>
          <a:p>
            <a:pPr algn="ctr"/>
            <a:r>
              <a:rPr lang="de-DE" sz="1400" dirty="0" smtClean="0">
                <a:solidFill>
                  <a:prstClr val="black"/>
                </a:solidFill>
              </a:rPr>
              <a:t> </a:t>
            </a:r>
            <a:r>
              <a:rPr lang="de-DE" sz="1400" dirty="0">
                <a:solidFill>
                  <a:prstClr val="black"/>
                </a:solidFill>
              </a:rPr>
              <a:t>App A)</a:t>
            </a:r>
          </a:p>
        </p:txBody>
      </p:sp>
      <p:sp>
        <p:nvSpPr>
          <p:cNvPr id="4" name="Rectangle 3"/>
          <p:cNvSpPr/>
          <p:nvPr/>
        </p:nvSpPr>
        <p:spPr>
          <a:xfrm>
            <a:off x="10097990" y="5454278"/>
            <a:ext cx="1046312" cy="523220"/>
          </a:xfrm>
          <a:prstGeom prst="rect">
            <a:avLst/>
          </a:prstGeom>
        </p:spPr>
        <p:txBody>
          <a:bodyPr wrap="none">
            <a:spAutoFit/>
          </a:bodyPr>
          <a:lstStyle/>
          <a:p>
            <a:pPr algn="ctr"/>
            <a:r>
              <a:rPr lang="de-DE" sz="1400" dirty="0">
                <a:solidFill>
                  <a:prstClr val="black"/>
                </a:solidFill>
              </a:rPr>
              <a:t>(Measure </a:t>
            </a:r>
            <a:r>
              <a:rPr lang="de-DE" sz="1400" dirty="0" smtClean="0">
                <a:solidFill>
                  <a:prstClr val="black"/>
                </a:solidFill>
              </a:rPr>
              <a:t>&amp;</a:t>
            </a:r>
          </a:p>
          <a:p>
            <a:pPr algn="ctr"/>
            <a:r>
              <a:rPr lang="de-DE" sz="1400" dirty="0" smtClean="0">
                <a:solidFill>
                  <a:prstClr val="black"/>
                </a:solidFill>
              </a:rPr>
              <a:t> </a:t>
            </a:r>
            <a:r>
              <a:rPr lang="de-DE" sz="1400" dirty="0">
                <a:solidFill>
                  <a:prstClr val="black"/>
                </a:solidFill>
              </a:rPr>
              <a:t>Attest)</a:t>
            </a:r>
            <a:endParaRPr lang="en-US" sz="1400" dirty="0">
              <a:solidFill>
                <a:prstClr val="black"/>
              </a:solidFill>
            </a:endParaRPr>
          </a:p>
        </p:txBody>
      </p:sp>
      <p:pic>
        <p:nvPicPr>
          <p:cNvPr id="73" name="Picture 2" descr="C:\Users\Wachsmann\AppData\Local\Microsoft\Windows\Temporary Internet Files\Content.IE5\PDJN2D6E\MC900434879[1].png"/>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849696" y="1766626"/>
            <a:ext cx="1221889" cy="1234572"/>
          </a:xfrm>
          <a:prstGeom prst="rect">
            <a:avLst/>
          </a:prstGeom>
          <a:noFill/>
          <a:extLst>
            <a:ext uri="{909E8E84-426E-40DD-AFC4-6F175D3DCCD1}">
              <a14:hiddenFill xmlns:a14="http://schemas.microsoft.com/office/drawing/2010/main">
                <a:solidFill>
                  <a:srgbClr val="FFFFFF"/>
                </a:solidFill>
              </a14:hiddenFill>
            </a:ext>
          </a:extLst>
        </p:spPr>
      </p:pic>
      <p:sp>
        <p:nvSpPr>
          <p:cNvPr id="74" name="Right Arrow 73"/>
          <p:cNvSpPr/>
          <p:nvPr/>
        </p:nvSpPr>
        <p:spPr>
          <a:xfrm>
            <a:off x="5207391" y="2477663"/>
            <a:ext cx="2232248" cy="208667"/>
          </a:xfrm>
          <a:prstGeom prst="rightArrow">
            <a:avLst/>
          </a:prstGeom>
          <a:solidFill>
            <a:schemeClr val="accent1"/>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prstClr val="black"/>
              </a:solidFill>
            </a:endParaRPr>
          </a:p>
        </p:txBody>
      </p:sp>
      <p:sp>
        <p:nvSpPr>
          <p:cNvPr id="75" name="TextBox 74"/>
          <p:cNvSpPr txBox="1"/>
          <p:nvPr/>
        </p:nvSpPr>
        <p:spPr>
          <a:xfrm>
            <a:off x="5207390" y="2138693"/>
            <a:ext cx="2224126" cy="400110"/>
          </a:xfrm>
          <a:prstGeom prst="rect">
            <a:avLst/>
          </a:prstGeom>
          <a:noFill/>
        </p:spPr>
        <p:txBody>
          <a:bodyPr wrap="square" rtlCol="0">
            <a:spAutoFit/>
          </a:bodyPr>
          <a:lstStyle/>
          <a:p>
            <a:pPr algn="ctr"/>
            <a:r>
              <a:rPr lang="en-US" sz="2000" b="1" i="1" dirty="0">
                <a:solidFill>
                  <a:prstClr val="white"/>
                </a:solidFill>
              </a:rPr>
              <a:t>Challenge</a:t>
            </a:r>
          </a:p>
        </p:txBody>
      </p:sp>
      <p:sp>
        <p:nvSpPr>
          <p:cNvPr id="12" name="Rectangle 11"/>
          <p:cNvSpPr/>
          <p:nvPr/>
        </p:nvSpPr>
        <p:spPr>
          <a:xfrm>
            <a:off x="8960497" y="2699967"/>
            <a:ext cx="2103120" cy="640080"/>
          </a:xfrm>
          <a:prstGeom prst="rect">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de-DE" sz="1620" dirty="0">
                <a:solidFill>
                  <a:prstClr val="black"/>
                </a:solidFill>
              </a:rPr>
              <a:t>Instrumented App A</a:t>
            </a:r>
            <a:endParaRPr lang="en-US" sz="1620" dirty="0">
              <a:solidFill>
                <a:prstClr val="black"/>
              </a:solidFill>
            </a:endParaRPr>
          </a:p>
        </p:txBody>
      </p:sp>
      <p:sp>
        <p:nvSpPr>
          <p:cNvPr id="15" name="TextBox 14"/>
          <p:cNvSpPr txBox="1"/>
          <p:nvPr/>
        </p:nvSpPr>
        <p:spPr>
          <a:xfrm rot="16200000">
            <a:off x="7257369" y="3447901"/>
            <a:ext cx="2247923" cy="400110"/>
          </a:xfrm>
          <a:prstGeom prst="rect">
            <a:avLst/>
          </a:prstGeom>
          <a:noFill/>
        </p:spPr>
        <p:txBody>
          <a:bodyPr wrap="square" rtlCol="0" anchor="t">
            <a:spAutoFit/>
          </a:bodyPr>
          <a:lstStyle/>
          <a:p>
            <a:pPr defTabSz="180000">
              <a:spcBef>
                <a:spcPts val="300"/>
              </a:spcBef>
            </a:pPr>
            <a:r>
              <a:rPr lang="de-DE" sz="2000" dirty="0" smtClean="0">
                <a:solidFill>
                  <a:schemeClr val="bg1">
                    <a:lumMod val="95000"/>
                  </a:schemeClr>
                </a:solidFill>
              </a:rPr>
              <a:t>Attest then Execute</a:t>
            </a:r>
            <a:endParaRPr lang="en-US" sz="2000" dirty="0" smtClean="0">
              <a:solidFill>
                <a:schemeClr val="bg1">
                  <a:lumMod val="95000"/>
                </a:schemeClr>
              </a:solidFill>
            </a:endParaRPr>
          </a:p>
        </p:txBody>
      </p:sp>
      <p:grpSp>
        <p:nvGrpSpPr>
          <p:cNvPr id="86" name="Group 85"/>
          <p:cNvGrpSpPr/>
          <p:nvPr/>
        </p:nvGrpSpPr>
        <p:grpSpPr>
          <a:xfrm>
            <a:off x="9170753" y="6413205"/>
            <a:ext cx="2933280" cy="365760"/>
            <a:chOff x="9170753" y="6413205"/>
            <a:chExt cx="2933280" cy="365760"/>
          </a:xfrm>
        </p:grpSpPr>
        <p:sp>
          <p:nvSpPr>
            <p:cNvPr id="87" name="Rectangle 86"/>
            <p:cNvSpPr/>
            <p:nvPr/>
          </p:nvSpPr>
          <p:spPr>
            <a:xfrm>
              <a:off x="9170753" y="6458925"/>
              <a:ext cx="640080" cy="274320"/>
            </a:xfrm>
            <a:prstGeom prst="rect">
              <a:avLst/>
            </a:prstGeom>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endParaRPr lang="en-US" sz="1620" dirty="0">
                <a:solidFill>
                  <a:prstClr val="black"/>
                </a:solidFill>
              </a:endParaRPr>
            </a:p>
          </p:txBody>
        </p:sp>
        <p:sp>
          <p:nvSpPr>
            <p:cNvPr id="88" name="TextBox 87"/>
            <p:cNvSpPr txBox="1"/>
            <p:nvPr/>
          </p:nvSpPr>
          <p:spPr>
            <a:xfrm>
              <a:off x="9831861" y="6413205"/>
              <a:ext cx="2272172" cy="365760"/>
            </a:xfrm>
            <a:prstGeom prst="rect">
              <a:avLst/>
            </a:prstGeom>
            <a:noFill/>
          </p:spPr>
          <p:txBody>
            <a:bodyPr wrap="square" rtlCol="0" anchor="t">
              <a:spAutoFit/>
            </a:bodyPr>
            <a:lstStyle/>
            <a:p>
              <a:pPr defTabSz="180000">
                <a:spcBef>
                  <a:spcPts val="300"/>
                </a:spcBef>
              </a:pPr>
              <a:r>
                <a:rPr lang="de-DE" sz="2000" dirty="0" smtClean="0">
                  <a:solidFill>
                    <a:schemeClr val="bg1">
                      <a:lumMod val="95000"/>
                    </a:schemeClr>
                  </a:solidFill>
                </a:rPr>
                <a:t>Trusted component</a:t>
              </a:r>
              <a:endParaRPr lang="en-US" sz="2000" dirty="0" smtClean="0">
                <a:solidFill>
                  <a:schemeClr val="bg1">
                    <a:lumMod val="95000"/>
                  </a:schemeClr>
                </a:solidFill>
              </a:endParaRPr>
            </a:p>
          </p:txBody>
        </p:sp>
      </p:grpSp>
      <p:sp>
        <p:nvSpPr>
          <p:cNvPr id="144" name="Chevron 143"/>
          <p:cNvSpPr/>
          <p:nvPr/>
        </p:nvSpPr>
        <p:spPr>
          <a:xfrm>
            <a:off x="9239036" y="4155952"/>
            <a:ext cx="215616" cy="313508"/>
          </a:xfrm>
          <a:prstGeom prst="chevro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20">
              <a:solidFill>
                <a:prstClr val="black"/>
              </a:solidFill>
            </a:endParaRPr>
          </a:p>
        </p:txBody>
      </p:sp>
      <p:sp>
        <p:nvSpPr>
          <p:cNvPr id="145" name="Chevron 144"/>
          <p:cNvSpPr/>
          <p:nvPr/>
        </p:nvSpPr>
        <p:spPr>
          <a:xfrm>
            <a:off x="9556251" y="4155952"/>
            <a:ext cx="215616" cy="313508"/>
          </a:xfrm>
          <a:prstGeom prst="chevro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20">
              <a:solidFill>
                <a:prstClr val="black"/>
              </a:solidFill>
            </a:endParaRPr>
          </a:p>
        </p:txBody>
      </p:sp>
      <p:sp>
        <p:nvSpPr>
          <p:cNvPr id="146" name="Chevron 145"/>
          <p:cNvSpPr/>
          <p:nvPr/>
        </p:nvSpPr>
        <p:spPr>
          <a:xfrm>
            <a:off x="9873466" y="4155952"/>
            <a:ext cx="215616" cy="313508"/>
          </a:xfrm>
          <a:prstGeom prst="chevro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20">
              <a:solidFill>
                <a:prstClr val="black"/>
              </a:solidFill>
            </a:endParaRPr>
          </a:p>
        </p:txBody>
      </p:sp>
      <p:sp>
        <p:nvSpPr>
          <p:cNvPr id="147" name="Chevron 146"/>
          <p:cNvSpPr/>
          <p:nvPr/>
        </p:nvSpPr>
        <p:spPr>
          <a:xfrm>
            <a:off x="10190681" y="4155952"/>
            <a:ext cx="215616" cy="313508"/>
          </a:xfrm>
          <a:prstGeom prst="chevro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20">
              <a:solidFill>
                <a:prstClr val="black"/>
              </a:solidFill>
            </a:endParaRPr>
          </a:p>
        </p:txBody>
      </p:sp>
      <p:sp>
        <p:nvSpPr>
          <p:cNvPr id="148" name="Chevron 147"/>
          <p:cNvSpPr/>
          <p:nvPr/>
        </p:nvSpPr>
        <p:spPr>
          <a:xfrm>
            <a:off x="10507897" y="4155952"/>
            <a:ext cx="215616" cy="313508"/>
          </a:xfrm>
          <a:prstGeom prst="chevro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20">
              <a:solidFill>
                <a:prstClr val="black"/>
              </a:solidFill>
            </a:endParaRPr>
          </a:p>
        </p:txBody>
      </p:sp>
      <p:cxnSp>
        <p:nvCxnSpPr>
          <p:cNvPr id="151" name="Straight Arrow Connector 150"/>
          <p:cNvCxnSpPr/>
          <p:nvPr/>
        </p:nvCxnSpPr>
        <p:spPr>
          <a:xfrm>
            <a:off x="9190054" y="4313271"/>
            <a:ext cx="1645920"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 name="Slide Number Placeholder 1"/>
          <p:cNvSpPr>
            <a:spLocks noGrp="1"/>
          </p:cNvSpPr>
          <p:nvPr>
            <p:ph type="sldNum" sz="quarter" idx="4"/>
          </p:nvPr>
        </p:nvSpPr>
        <p:spPr/>
        <p:txBody>
          <a:bodyPr/>
          <a:lstStyle/>
          <a:p>
            <a:fld id="{B4C71E88-0A44-4F17-829B-07B79A5A6163}" type="slidenum">
              <a:rPr lang="en-US" smtClean="0">
                <a:solidFill>
                  <a:prstClr val="white"/>
                </a:solidFill>
              </a:rPr>
              <a:pPr/>
              <a:t>6</a:t>
            </a:fld>
            <a:endParaRPr lang="en-US" dirty="0">
              <a:solidFill>
                <a:prstClr val="white"/>
              </a:solidFill>
            </a:endParaRPr>
          </a:p>
        </p:txBody>
      </p:sp>
    </p:spTree>
    <p:extLst>
      <p:ext uri="{BB962C8B-B14F-4D97-AF65-F5344CB8AC3E}">
        <p14:creationId xmlns:p14="http://schemas.microsoft.com/office/powerpoint/2010/main" val="3973724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500"/>
                                        <p:tgtEl>
                                          <p:spTgt spid="134"/>
                                        </p:tgtEl>
                                      </p:cBhvr>
                                    </p:animEffect>
                                  </p:childTnLst>
                                </p:cTn>
                              </p:par>
                              <p:par>
                                <p:cTn id="8" presetID="10" presetClass="entr" presetSubtype="0" fill="hold"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fade">
                                      <p:cBhvr>
                                        <p:cTn id="10" dur="500"/>
                                        <p:tgtEl>
                                          <p:spTgt spid="13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wipe(left)">
                                      <p:cBhvr>
                                        <p:cTn id="15" dur="500"/>
                                        <p:tgtEl>
                                          <p:spTgt spid="7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wipe(left)">
                                      <p:cBhvr>
                                        <p:cTn id="18" dur="500"/>
                                        <p:tgtEl>
                                          <p:spTgt spid="7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6"/>
                                        </p:tgtEl>
                                        <p:attrNameLst>
                                          <p:attrName>style.visibility</p:attrName>
                                        </p:attrNameLst>
                                      </p:cBhvr>
                                      <p:to>
                                        <p:strVal val="visible"/>
                                      </p:to>
                                    </p:set>
                                    <p:animEffect transition="in" filter="fade">
                                      <p:cBhvr>
                                        <p:cTn id="23" dur="500"/>
                                        <p:tgtEl>
                                          <p:spTgt spid="15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2"/>
                                        </p:tgtEl>
                                        <p:attrNameLst>
                                          <p:attrName>style.visibility</p:attrName>
                                        </p:attrNameLst>
                                      </p:cBhvr>
                                      <p:to>
                                        <p:strVal val="visible"/>
                                      </p:to>
                                    </p:set>
                                    <p:animEffect transition="in" filter="wipe(up)">
                                      <p:cBhvr>
                                        <p:cTn id="31" dur="500"/>
                                        <p:tgtEl>
                                          <p:spTgt spid="15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0"/>
                                        </p:tgtEl>
                                        <p:attrNameLst>
                                          <p:attrName>style.visibility</p:attrName>
                                        </p:attrNameLst>
                                      </p:cBhvr>
                                      <p:to>
                                        <p:strVal val="visible"/>
                                      </p:to>
                                    </p:set>
                                    <p:animEffect transition="in" filter="fade">
                                      <p:cBhvr>
                                        <p:cTn id="37" dur="500"/>
                                        <p:tgtEl>
                                          <p:spTgt spid="1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29"/>
                                        </p:tgtEl>
                                        <p:attrNameLst>
                                          <p:attrName>style.visibility</p:attrName>
                                        </p:attrNameLst>
                                      </p:cBhvr>
                                      <p:to>
                                        <p:strVal val="visible"/>
                                      </p:to>
                                    </p:set>
                                    <p:animEffect transition="in" filter="wipe(up)">
                                      <p:cBhvr>
                                        <p:cTn id="42" dur="500"/>
                                        <p:tgtEl>
                                          <p:spTgt spid="129"/>
                                        </p:tgtEl>
                                      </p:cBhvr>
                                    </p:animEffect>
                                  </p:childTnLst>
                                </p:cTn>
                              </p:par>
                              <p:par>
                                <p:cTn id="43" presetID="22" presetClass="entr" presetSubtype="8"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58"/>
                                        </p:tgtEl>
                                        <p:attrNameLst>
                                          <p:attrName>style.visibility</p:attrName>
                                        </p:attrNameLst>
                                      </p:cBhvr>
                                      <p:to>
                                        <p:strVal val="visible"/>
                                      </p:to>
                                    </p:set>
                                    <p:animEffect transition="in" filter="wipe(up)">
                                      <p:cBhvr>
                                        <p:cTn id="53" dur="500"/>
                                        <p:tgtEl>
                                          <p:spTgt spid="15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right)">
                                      <p:cBhvr>
                                        <p:cTn id="61" dur="500"/>
                                        <p:tgtEl>
                                          <p:spTgt spid="1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11"/>
                                        </p:tgtEl>
                                        <p:attrNameLst>
                                          <p:attrName>style.visibility</p:attrName>
                                        </p:attrNameLst>
                                      </p:cBhvr>
                                      <p:to>
                                        <p:strVal val="visible"/>
                                      </p:to>
                                    </p:set>
                                    <p:animEffect transition="in" filter="fade">
                                      <p:cBhvr>
                                        <p:cTn id="64" dur="500"/>
                                        <p:tgtEl>
                                          <p:spTgt spid="11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130"/>
                                        </p:tgtEl>
                                        <p:attrNameLst>
                                          <p:attrName>style.visibility</p:attrName>
                                        </p:attrNameLst>
                                      </p:cBhvr>
                                      <p:to>
                                        <p:strVal val="visible"/>
                                      </p:to>
                                    </p:set>
                                    <p:animEffect transition="in" filter="wipe(up)">
                                      <p:cBhvr>
                                        <p:cTn id="69" dur="500"/>
                                        <p:tgtEl>
                                          <p:spTgt spid="13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23"/>
                                        </p:tgtEl>
                                        <p:attrNameLst>
                                          <p:attrName>style.visibility</p:attrName>
                                        </p:attrNameLst>
                                      </p:cBhvr>
                                      <p:to>
                                        <p:strVal val="visible"/>
                                      </p:to>
                                    </p:set>
                                    <p:animEffect transition="in" filter="fade">
                                      <p:cBhvr>
                                        <p:cTn id="72" dur="500"/>
                                        <p:tgtEl>
                                          <p:spTgt spid="123"/>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41"/>
                                        </p:tgtEl>
                                        <p:attrNameLst>
                                          <p:attrName>style.visibility</p:attrName>
                                        </p:attrNameLst>
                                      </p:cBhvr>
                                      <p:to>
                                        <p:strVal val="visible"/>
                                      </p:to>
                                    </p:set>
                                    <p:animEffect transition="in" filter="wipe(up)">
                                      <p:cBhvr>
                                        <p:cTn id="76" dur="500"/>
                                        <p:tgtEl>
                                          <p:spTgt spid="141"/>
                                        </p:tgtEl>
                                      </p:cBhvr>
                                    </p:animEffect>
                                  </p:childTnLst>
                                </p:cTn>
                              </p:par>
                              <p:par>
                                <p:cTn id="77" presetID="7" presetClass="emph" presetSubtype="2" fill="hold" nodeType="withEffect">
                                  <p:stCondLst>
                                    <p:cond delay="0"/>
                                  </p:stCondLst>
                                  <p:childTnLst>
                                    <p:animClr clrSpc="rgb" dir="cw">
                                      <p:cBhvr>
                                        <p:cTn id="78" dur="500" fill="hold"/>
                                        <p:tgtEl>
                                          <p:spTgt spid="141"/>
                                        </p:tgtEl>
                                        <p:attrNameLst>
                                          <p:attrName>stroke.color</p:attrName>
                                        </p:attrNameLst>
                                      </p:cBhvr>
                                      <p:to>
                                        <a:srgbClr val="FF0000"/>
                                      </p:to>
                                    </p:animClr>
                                    <p:set>
                                      <p:cBhvr>
                                        <p:cTn id="79" dur="500" fill="hold"/>
                                        <p:tgtEl>
                                          <p:spTgt spid="141"/>
                                        </p:tgtEl>
                                        <p:attrNameLst>
                                          <p:attrName>stroke.on</p:attrName>
                                        </p:attrNameLst>
                                      </p:cBhvr>
                                      <p:to>
                                        <p:strVal val="true"/>
                                      </p:to>
                                    </p:set>
                                  </p:childTnLst>
                                </p:cTn>
                              </p:par>
                              <p:par>
                                <p:cTn id="80" presetID="10" presetClass="entr" presetSubtype="0" fill="hold" grpId="0" nodeType="withEffect">
                                  <p:stCondLst>
                                    <p:cond delay="0"/>
                                  </p:stCondLst>
                                  <p:childTnLst>
                                    <p:set>
                                      <p:cBhvr>
                                        <p:cTn id="81" dur="1" fill="hold">
                                          <p:stCondLst>
                                            <p:cond delay="0"/>
                                          </p:stCondLst>
                                        </p:cTn>
                                        <p:tgtEl>
                                          <p:spTgt spid="127"/>
                                        </p:tgtEl>
                                        <p:attrNameLst>
                                          <p:attrName>style.visibility</p:attrName>
                                        </p:attrNameLst>
                                      </p:cBhvr>
                                      <p:to>
                                        <p:strVal val="visible"/>
                                      </p:to>
                                    </p:set>
                                    <p:animEffect transition="in" filter="fade">
                                      <p:cBhvr>
                                        <p:cTn id="82" dur="500"/>
                                        <p:tgtEl>
                                          <p:spTgt spid="12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14"/>
                                        </p:tgtEl>
                                        <p:attrNameLst>
                                          <p:attrName>style.visibility</p:attrName>
                                        </p:attrNameLst>
                                      </p:cBhvr>
                                      <p:to>
                                        <p:strVal val="visible"/>
                                      </p:to>
                                    </p:set>
                                    <p:animEffect transition="in" filter="fade">
                                      <p:cBhvr>
                                        <p:cTn id="85" dur="500"/>
                                        <p:tgtEl>
                                          <p:spTgt spid="11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8"/>
                                        </p:tgtEl>
                                        <p:attrNameLst>
                                          <p:attrName>style.visibility</p:attrName>
                                        </p:attrNameLst>
                                      </p:cBhvr>
                                      <p:to>
                                        <p:strVal val="visible"/>
                                      </p:to>
                                    </p:set>
                                    <p:animEffect transition="in" filter="fade">
                                      <p:cBhvr>
                                        <p:cTn id="88" dur="500"/>
                                        <p:tgtEl>
                                          <p:spTgt spid="12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4"/>
                                        </p:tgtEl>
                                        <p:attrNameLst>
                                          <p:attrName>style.visibility</p:attrName>
                                        </p:attrNameLst>
                                      </p:cBhvr>
                                      <p:to>
                                        <p:strVal val="visible"/>
                                      </p:to>
                                    </p:set>
                                    <p:animEffect transition="in" filter="fade">
                                      <p:cBhvr>
                                        <p:cTn id="91" dur="500"/>
                                        <p:tgtEl>
                                          <p:spTgt spid="12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6"/>
                                        </p:tgtEl>
                                        <p:attrNameLst>
                                          <p:attrName>style.visibility</p:attrName>
                                        </p:attrNameLst>
                                      </p:cBhvr>
                                      <p:to>
                                        <p:strVal val="visible"/>
                                      </p:to>
                                    </p:set>
                                    <p:animEffect transition="in" filter="fade">
                                      <p:cBhvr>
                                        <p:cTn id="94" dur="500"/>
                                        <p:tgtEl>
                                          <p:spTgt spid="126"/>
                                        </p:tgtEl>
                                      </p:cBhvr>
                                    </p:animEffect>
                                  </p:childTnLst>
                                </p:cTn>
                              </p:par>
                              <p:par>
                                <p:cTn id="95" presetID="22" presetClass="entr" presetSubtype="1" fill="hold" nodeType="withEffect">
                                  <p:stCondLst>
                                    <p:cond delay="0"/>
                                  </p:stCondLst>
                                  <p:childTnLst>
                                    <p:set>
                                      <p:cBhvr>
                                        <p:cTn id="96" dur="1" fill="hold">
                                          <p:stCondLst>
                                            <p:cond delay="0"/>
                                          </p:stCondLst>
                                        </p:cTn>
                                        <p:tgtEl>
                                          <p:spTgt spid="131"/>
                                        </p:tgtEl>
                                        <p:attrNameLst>
                                          <p:attrName>style.visibility</p:attrName>
                                        </p:attrNameLst>
                                      </p:cBhvr>
                                      <p:to>
                                        <p:strVal val="visible"/>
                                      </p:to>
                                    </p:set>
                                    <p:animEffect transition="in" filter="wipe(up)">
                                      <p:cBhvr>
                                        <p:cTn id="97" dur="500"/>
                                        <p:tgtEl>
                                          <p:spTgt spid="131"/>
                                        </p:tgtEl>
                                      </p:cBhvr>
                                    </p:animEffect>
                                  </p:childTnLst>
                                </p:cTn>
                              </p:par>
                              <p:par>
                                <p:cTn id="98" presetID="22" presetClass="entr" presetSubtype="1" fill="hold" nodeType="withEffect">
                                  <p:stCondLst>
                                    <p:cond delay="250"/>
                                  </p:stCondLst>
                                  <p:childTnLst>
                                    <p:set>
                                      <p:cBhvr>
                                        <p:cTn id="99" dur="1" fill="hold">
                                          <p:stCondLst>
                                            <p:cond delay="0"/>
                                          </p:stCondLst>
                                        </p:cTn>
                                        <p:tgtEl>
                                          <p:spTgt spid="132"/>
                                        </p:tgtEl>
                                        <p:attrNameLst>
                                          <p:attrName>style.visibility</p:attrName>
                                        </p:attrNameLst>
                                      </p:cBhvr>
                                      <p:to>
                                        <p:strVal val="visible"/>
                                      </p:to>
                                    </p:set>
                                    <p:animEffect transition="in" filter="wipe(up)">
                                      <p:cBhvr>
                                        <p:cTn id="100" dur="500"/>
                                        <p:tgtEl>
                                          <p:spTgt spid="132"/>
                                        </p:tgtEl>
                                      </p:cBhvr>
                                    </p:animEffect>
                                  </p:childTnLst>
                                </p:cTn>
                              </p:par>
                            </p:childTnLst>
                          </p:cTn>
                        </p:par>
                        <p:par>
                          <p:cTn id="101" fill="hold">
                            <p:stCondLst>
                              <p:cond delay="1250"/>
                            </p:stCondLst>
                            <p:childTnLst>
                              <p:par>
                                <p:cTn id="102" presetID="10" presetClass="entr" presetSubtype="0" fill="hold" grpId="0" nodeType="afterEffect">
                                  <p:stCondLst>
                                    <p:cond delay="0"/>
                                  </p:stCondLst>
                                  <p:childTnLst>
                                    <p:set>
                                      <p:cBhvr>
                                        <p:cTn id="103" dur="1" fill="hold">
                                          <p:stCondLst>
                                            <p:cond delay="0"/>
                                          </p:stCondLst>
                                        </p:cTn>
                                        <p:tgtEl>
                                          <p:spTgt spid="140"/>
                                        </p:tgtEl>
                                        <p:attrNameLst>
                                          <p:attrName>style.visibility</p:attrName>
                                        </p:attrNameLst>
                                      </p:cBhvr>
                                      <p:to>
                                        <p:strVal val="visible"/>
                                      </p:to>
                                    </p:set>
                                    <p:animEffect transition="in" filter="fade">
                                      <p:cBhvr>
                                        <p:cTn id="104" dur="500"/>
                                        <p:tgtEl>
                                          <p:spTgt spid="140"/>
                                        </p:tgtEl>
                                      </p:cBhvr>
                                    </p:animEffect>
                                  </p:childTnLst>
                                </p:cTn>
                              </p:par>
                            </p:childTnLst>
                          </p:cTn>
                        </p:par>
                        <p:par>
                          <p:cTn id="105" fill="hold">
                            <p:stCondLst>
                              <p:cond delay="1750"/>
                            </p:stCondLst>
                            <p:childTnLst>
                              <p:par>
                                <p:cTn id="106" presetID="10" presetClass="entr" presetSubtype="0" fill="hold" grpId="0" nodeType="afterEffect">
                                  <p:stCondLst>
                                    <p:cond delay="0"/>
                                  </p:stCondLst>
                                  <p:childTnLst>
                                    <p:set>
                                      <p:cBhvr>
                                        <p:cTn id="107" dur="1" fill="hold">
                                          <p:stCondLst>
                                            <p:cond delay="0"/>
                                          </p:stCondLst>
                                        </p:cTn>
                                        <p:tgtEl>
                                          <p:spTgt spid="139"/>
                                        </p:tgtEl>
                                        <p:attrNameLst>
                                          <p:attrName>style.visibility</p:attrName>
                                        </p:attrNameLst>
                                      </p:cBhvr>
                                      <p:to>
                                        <p:strVal val="visible"/>
                                      </p:to>
                                    </p:set>
                                    <p:animEffect transition="in" filter="fade">
                                      <p:cBhvr>
                                        <p:cTn id="108" dur="500"/>
                                        <p:tgtEl>
                                          <p:spTgt spid="139"/>
                                        </p:tgtEl>
                                      </p:cBhvr>
                                    </p:animEffect>
                                  </p:childTnLst>
                                </p:cTn>
                              </p:par>
                            </p:childTnLst>
                          </p:cTn>
                        </p:par>
                        <p:par>
                          <p:cTn id="109" fill="hold">
                            <p:stCondLst>
                              <p:cond delay="2250"/>
                            </p:stCondLst>
                            <p:childTnLst>
                              <p:par>
                                <p:cTn id="110" presetID="42" presetClass="path" presetSubtype="0" accel="50000" decel="50000" fill="hold" grpId="1" nodeType="afterEffect">
                                  <p:stCondLst>
                                    <p:cond delay="0"/>
                                  </p:stCondLst>
                                  <p:childTnLst>
                                    <p:animMotion origin="layout" path="M -4.16667E-6 -3.7037E-7 L -0.16862 -0.05393 " pathEditMode="relative" rAng="0" ptsTypes="AA">
                                      <p:cBhvr>
                                        <p:cTn id="111" dur="1000" fill="hold"/>
                                        <p:tgtEl>
                                          <p:spTgt spid="139"/>
                                        </p:tgtEl>
                                        <p:attrNameLst>
                                          <p:attrName>ppt_x</p:attrName>
                                          <p:attrName>ppt_y</p:attrName>
                                        </p:attrNameLst>
                                      </p:cBhvr>
                                      <p:rCtr x="-8438" y="-2708"/>
                                    </p:animMotion>
                                  </p:childTnLst>
                                </p:cTn>
                              </p:par>
                              <p:par>
                                <p:cTn id="112" presetID="42" presetClass="path" presetSubtype="0" accel="50000" decel="50000" fill="hold" grpId="1" nodeType="withEffect">
                                  <p:stCondLst>
                                    <p:cond delay="0"/>
                                  </p:stCondLst>
                                  <p:childTnLst>
                                    <p:animMotion origin="layout" path="M 2.08333E-6 1.11022E-16 L -0.21472 0.03449 " pathEditMode="relative" rAng="0" ptsTypes="AA">
                                      <p:cBhvr>
                                        <p:cTn id="113" dur="1000" fill="hold"/>
                                        <p:tgtEl>
                                          <p:spTgt spid="140"/>
                                        </p:tgtEl>
                                        <p:attrNameLst>
                                          <p:attrName>ppt_x</p:attrName>
                                          <p:attrName>ppt_y</p:attrName>
                                        </p:attrNameLst>
                                      </p:cBhvr>
                                      <p:rCtr x="-10742" y="1713"/>
                                    </p:animMotion>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104"/>
                                        </p:tgtEl>
                                        <p:attrNameLst>
                                          <p:attrName>style.visibility</p:attrName>
                                        </p:attrNameLst>
                                      </p:cBhvr>
                                      <p:to>
                                        <p:strVal val="visible"/>
                                      </p:to>
                                    </p:set>
                                    <p:animEffect transition="in" filter="fade">
                                      <p:cBhvr>
                                        <p:cTn id="118" dur="500"/>
                                        <p:tgtEl>
                                          <p:spTgt spid="104"/>
                                        </p:tgtEl>
                                      </p:cBhvr>
                                    </p:animEffect>
                                  </p:childTnLst>
                                </p:cTn>
                              </p:par>
                            </p:childTnLst>
                          </p:cTn>
                        </p:par>
                        <p:par>
                          <p:cTn id="119" fill="hold">
                            <p:stCondLst>
                              <p:cond delay="500"/>
                            </p:stCondLst>
                            <p:childTnLst>
                              <p:par>
                                <p:cTn id="120" presetID="10" presetClass="entr" presetSubtype="0" fill="hold" nodeType="afterEffect">
                                  <p:stCondLst>
                                    <p:cond delay="0"/>
                                  </p:stCondLst>
                                  <p:childTnLst>
                                    <p:set>
                                      <p:cBhvr>
                                        <p:cTn id="121" dur="1" fill="hold">
                                          <p:stCondLst>
                                            <p:cond delay="0"/>
                                          </p:stCondLst>
                                        </p:cTn>
                                        <p:tgtEl>
                                          <p:spTgt spid="135"/>
                                        </p:tgtEl>
                                        <p:attrNameLst>
                                          <p:attrName>style.visibility</p:attrName>
                                        </p:attrNameLst>
                                      </p:cBhvr>
                                      <p:to>
                                        <p:strVal val="visible"/>
                                      </p:to>
                                    </p:set>
                                    <p:animEffect transition="in" filter="fade">
                                      <p:cBhvr>
                                        <p:cTn id="122" dur="500"/>
                                        <p:tgtEl>
                                          <p:spTgt spid="135"/>
                                        </p:tgtEl>
                                      </p:cBhvr>
                                    </p:animEffect>
                                  </p:childTnLst>
                                </p:cTn>
                              </p:par>
                              <p:par>
                                <p:cTn id="123" presetID="10" presetClass="entr" presetSubtype="0" fill="hold" nodeType="withEffect">
                                  <p:stCondLst>
                                    <p:cond delay="0"/>
                                  </p:stCondLst>
                                  <p:childTnLst>
                                    <p:set>
                                      <p:cBhvr>
                                        <p:cTn id="124" dur="1" fill="hold">
                                          <p:stCondLst>
                                            <p:cond delay="0"/>
                                          </p:stCondLst>
                                        </p:cTn>
                                        <p:tgtEl>
                                          <p:spTgt spid="137"/>
                                        </p:tgtEl>
                                        <p:attrNameLst>
                                          <p:attrName>style.visibility</p:attrName>
                                        </p:attrNameLst>
                                      </p:cBhvr>
                                      <p:to>
                                        <p:strVal val="visible"/>
                                      </p:to>
                                    </p:set>
                                    <p:animEffect transition="in" filter="fade">
                                      <p:cBhvr>
                                        <p:cTn id="125" dur="500"/>
                                        <p:tgtEl>
                                          <p:spTgt spid="137"/>
                                        </p:tgtEl>
                                      </p:cBhvr>
                                    </p:animEffect>
                                  </p:childTnLst>
                                </p:cTn>
                              </p:par>
                            </p:childTnLst>
                          </p:cTn>
                        </p:par>
                        <p:par>
                          <p:cTn id="126" fill="hold">
                            <p:stCondLst>
                              <p:cond delay="1000"/>
                            </p:stCondLst>
                            <p:childTnLst>
                              <p:par>
                                <p:cTn id="127" presetID="10" presetClass="entr" presetSubtype="0" fill="hold" nodeType="afterEffect">
                                  <p:stCondLst>
                                    <p:cond delay="0"/>
                                  </p:stCondLst>
                                  <p:childTnLst>
                                    <p:set>
                                      <p:cBhvr>
                                        <p:cTn id="128" dur="1" fill="hold">
                                          <p:stCondLst>
                                            <p:cond delay="0"/>
                                          </p:stCondLst>
                                        </p:cTn>
                                        <p:tgtEl>
                                          <p:spTgt spid="136"/>
                                        </p:tgtEl>
                                        <p:attrNameLst>
                                          <p:attrName>style.visibility</p:attrName>
                                        </p:attrNameLst>
                                      </p:cBhvr>
                                      <p:to>
                                        <p:strVal val="visible"/>
                                      </p:to>
                                    </p:set>
                                    <p:animEffect transition="in" filter="fade">
                                      <p:cBhvr>
                                        <p:cTn id="129" dur="500"/>
                                        <p:tgtEl>
                                          <p:spTgt spid="136"/>
                                        </p:tgtEl>
                                      </p:cBhvr>
                                    </p:animEffect>
                                  </p:childTnLst>
                                </p:cTn>
                              </p:par>
                              <p:par>
                                <p:cTn id="130" presetID="10" presetClass="entr" presetSubtype="0" fill="hold" nodeType="withEffect">
                                  <p:stCondLst>
                                    <p:cond delay="0"/>
                                  </p:stCondLst>
                                  <p:childTnLst>
                                    <p:set>
                                      <p:cBhvr>
                                        <p:cTn id="131" dur="1" fill="hold">
                                          <p:stCondLst>
                                            <p:cond delay="0"/>
                                          </p:stCondLst>
                                        </p:cTn>
                                        <p:tgtEl>
                                          <p:spTgt spid="138"/>
                                        </p:tgtEl>
                                        <p:attrNameLst>
                                          <p:attrName>style.visibility</p:attrName>
                                        </p:attrNameLst>
                                      </p:cBhvr>
                                      <p:to>
                                        <p:strVal val="visible"/>
                                      </p:to>
                                    </p:set>
                                    <p:animEffect transition="in" filter="fade">
                                      <p:cBhvr>
                                        <p:cTn id="132"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34" grpId="0"/>
      <p:bldP spid="110" grpId="0" animBg="1"/>
      <p:bldP spid="111" grpId="0" animBg="1"/>
      <p:bldP spid="114" grpId="0" animBg="1"/>
      <p:bldP spid="123" grpId="0" animBg="1"/>
      <p:bldP spid="124" grpId="0" animBg="1"/>
      <p:bldP spid="126" grpId="0" animBg="1"/>
      <p:bldP spid="127" grpId="0" animBg="1"/>
      <p:bldP spid="128" grpId="0" animBg="1"/>
      <p:bldP spid="139" grpId="0"/>
      <p:bldP spid="139" grpId="1"/>
      <p:bldP spid="140" grpId="0"/>
      <p:bldP spid="140" grpId="1"/>
      <p:bldP spid="19" grpId="0"/>
      <p:bldP spid="3" grpId="0"/>
      <p:bldP spid="4" grpId="0"/>
      <p:bldP spid="74" grpId="0" animBg="1"/>
      <p:bldP spid="75"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Limitations of </a:t>
            </a:r>
            <a:r>
              <a:rPr lang="de-DE" dirty="0" smtClean="0"/>
              <a:t>C-FLAT</a:t>
            </a:r>
            <a:endParaRPr lang="en-US" dirty="0"/>
          </a:p>
        </p:txBody>
      </p:sp>
      <p:sp>
        <p:nvSpPr>
          <p:cNvPr id="3" name="Content Placeholder 2"/>
          <p:cNvSpPr>
            <a:spLocks noGrp="1"/>
          </p:cNvSpPr>
          <p:nvPr>
            <p:ph idx="1"/>
          </p:nvPr>
        </p:nvSpPr>
        <p:spPr/>
        <p:txBody>
          <a:bodyPr/>
          <a:lstStyle/>
          <a:p>
            <a:r>
              <a:rPr lang="de-DE" b="0" dirty="0" smtClean="0"/>
              <a:t>Intensive code </a:t>
            </a:r>
            <a:r>
              <a:rPr lang="de-DE" b="0" dirty="0"/>
              <a:t>instrumentation required</a:t>
            </a:r>
          </a:p>
          <a:p>
            <a:r>
              <a:rPr lang="en-US" b="0" dirty="0"/>
              <a:t>Attestation overhead increases linearly with the number of control-flow events: </a:t>
            </a:r>
            <a:r>
              <a:rPr lang="en-US" b="0" dirty="0" smtClean="0"/>
              <a:t>huge overhead for some code samples</a:t>
            </a:r>
            <a:endParaRPr lang="en-US" b="0" dirty="0"/>
          </a:p>
          <a:p>
            <a:r>
              <a:rPr lang="de-DE" b="0" dirty="0" smtClean="0"/>
              <a:t>Overhead due to:</a:t>
            </a:r>
            <a:endParaRPr lang="de-DE" b="0" dirty="0"/>
          </a:p>
          <a:p>
            <a:pPr lvl="1"/>
            <a:r>
              <a:rPr lang="de-DE" sz="3200" dirty="0" smtClean="0"/>
              <a:t>Trampolines (instrumented branches)</a:t>
            </a:r>
            <a:endParaRPr lang="de-DE" sz="3200" dirty="0"/>
          </a:p>
          <a:p>
            <a:pPr lvl="1"/>
            <a:r>
              <a:rPr lang="de-DE" sz="3200" dirty="0"/>
              <a:t>Context switching between normal and secure </a:t>
            </a:r>
            <a:r>
              <a:rPr lang="de-DE" sz="3200" dirty="0" smtClean="0"/>
              <a:t>worlds </a:t>
            </a:r>
            <a:endParaRPr lang="de-DE" sz="3200" dirty="0"/>
          </a:p>
          <a:p>
            <a:pPr lvl="1"/>
            <a:r>
              <a:rPr lang="de-DE" sz="3200" dirty="0"/>
              <a:t>Hash calculations</a:t>
            </a:r>
            <a:endParaRPr lang="en-US" sz="3200" dirty="0"/>
          </a:p>
          <a:p>
            <a:endParaRPr lang="en-US" dirty="0"/>
          </a:p>
        </p:txBody>
      </p:sp>
      <p:sp>
        <p:nvSpPr>
          <p:cNvPr id="4" name="Rectangle 3"/>
          <p:cNvSpPr/>
          <p:nvPr/>
        </p:nvSpPr>
        <p:spPr>
          <a:xfrm>
            <a:off x="239350" y="943665"/>
            <a:ext cx="11713301" cy="5474726"/>
          </a:xfrm>
          <a:prstGeom prst="rect">
            <a:avLst/>
          </a:prstGeom>
          <a:solidFill>
            <a:schemeClr val="tx1">
              <a:alpha val="82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lstStyle/>
          <a:p>
            <a:pPr algn="ctr">
              <a:spcBef>
                <a:spcPct val="0"/>
              </a:spcBef>
            </a:pPr>
            <a:r>
              <a:rPr lang="de-DE" sz="3600" b="1" spc="-8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mj-lt"/>
                <a:ea typeface="+mj-ea"/>
                <a:cs typeface="+mj-cs"/>
              </a:rPr>
              <a:t>Hardware asistance?</a:t>
            </a:r>
            <a:endParaRPr lang="en-US" sz="3600" b="1" spc="-8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mj-lt"/>
              <a:ea typeface="+mj-ea"/>
              <a:cs typeface="+mj-cs"/>
            </a:endParaRPr>
          </a:p>
        </p:txBody>
      </p:sp>
      <p:sp>
        <p:nvSpPr>
          <p:cNvPr id="5" name="Slide Number Placeholder 4"/>
          <p:cNvSpPr>
            <a:spLocks noGrp="1"/>
          </p:cNvSpPr>
          <p:nvPr>
            <p:ph type="sldNum" sz="quarter" idx="4"/>
          </p:nvPr>
        </p:nvSpPr>
        <p:spPr/>
        <p:txBody>
          <a:bodyPr/>
          <a:lstStyle/>
          <a:p>
            <a:fld id="{B4C71E88-0A44-4F17-829B-07B79A5A6163}" type="slidenum">
              <a:rPr lang="en-US" smtClean="0">
                <a:solidFill>
                  <a:prstClr val="white"/>
                </a:solidFill>
              </a:rPr>
              <a:pPr/>
              <a:t>7</a:t>
            </a:fld>
            <a:endParaRPr lang="en-US" dirty="0">
              <a:solidFill>
                <a:prstClr val="white"/>
              </a:solidFill>
            </a:endParaRPr>
          </a:p>
        </p:txBody>
      </p:sp>
    </p:spTree>
    <p:extLst>
      <p:ext uri="{BB962C8B-B14F-4D97-AF65-F5344CB8AC3E}">
        <p14:creationId xmlns:p14="http://schemas.microsoft.com/office/powerpoint/2010/main" val="35969086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ircle(in)">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271016" y="3081528"/>
            <a:ext cx="3017520" cy="1005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822928"/>
            <a:r>
              <a:rPr lang="en-US" sz="2000" u="sng" dirty="0">
                <a:solidFill>
                  <a:prstClr val="white"/>
                </a:solidFill>
              </a:rPr>
              <a:t>Offline</a:t>
            </a:r>
            <a:r>
              <a:rPr lang="en-US" sz="2000" dirty="0">
                <a:solidFill>
                  <a:prstClr val="white"/>
                </a:solidFill>
              </a:rPr>
              <a:t>: Control-Flow Graph (CFG) Analysis &amp; Path Measurement</a:t>
            </a:r>
          </a:p>
        </p:txBody>
      </p:sp>
      <p:sp>
        <p:nvSpPr>
          <p:cNvPr id="104" name="Rounded Rectangle 103"/>
          <p:cNvSpPr/>
          <p:nvPr/>
        </p:nvSpPr>
        <p:spPr>
          <a:xfrm>
            <a:off x="4572000" y="3081528"/>
            <a:ext cx="1188720" cy="1005840"/>
          </a:xfrm>
          <a:prstGeom prst="round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822928"/>
            <a:r>
              <a:rPr lang="en-US" sz="2000" u="sng" dirty="0">
                <a:solidFill>
                  <a:prstClr val="white"/>
                </a:solidFill>
              </a:rPr>
              <a:t>Online:</a:t>
            </a:r>
            <a:r>
              <a:rPr lang="en-US" sz="2000" dirty="0">
                <a:solidFill>
                  <a:prstClr val="white"/>
                </a:solidFill>
              </a:rPr>
              <a:t> Runtime Validation</a:t>
            </a:r>
          </a:p>
        </p:txBody>
      </p:sp>
      <p:sp>
        <p:nvSpPr>
          <p:cNvPr id="3" name="Rounded Rectangle 2"/>
          <p:cNvSpPr/>
          <p:nvPr/>
        </p:nvSpPr>
        <p:spPr>
          <a:xfrm>
            <a:off x="8791200" y="3627082"/>
            <a:ext cx="2444355" cy="2523744"/>
          </a:xfrm>
          <a:prstGeom prst="roundRect">
            <a:avLst>
              <a:gd name="adj" fmla="val 12824"/>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20">
              <a:solidFill>
                <a:prstClr val="white"/>
              </a:solidFill>
            </a:endParaRPr>
          </a:p>
        </p:txBody>
      </p:sp>
      <p:sp>
        <p:nvSpPr>
          <p:cNvPr id="26" name="Rectangle 25"/>
          <p:cNvSpPr/>
          <p:nvPr/>
        </p:nvSpPr>
        <p:spPr>
          <a:xfrm>
            <a:off x="8920291" y="4983480"/>
            <a:ext cx="2152238" cy="984080"/>
          </a:xfrm>
          <a:prstGeom prst="rect">
            <a:avLst/>
          </a:prstGeom>
          <a:ln/>
        </p:spPr>
        <p:style>
          <a:lnRef idx="2">
            <a:schemeClr val="accent3"/>
          </a:lnRef>
          <a:fillRef idx="1">
            <a:schemeClr val="lt1"/>
          </a:fillRef>
          <a:effectRef idx="0">
            <a:schemeClr val="accent3"/>
          </a:effectRef>
          <a:fontRef idx="minor">
            <a:schemeClr val="dk1"/>
          </a:fontRef>
        </p:style>
        <p:txBody>
          <a:bodyPr rtlCol="0" anchor="t"/>
          <a:lstStyle/>
          <a:p>
            <a:pPr algn="ctr"/>
            <a:r>
              <a:rPr lang="de-DE" sz="1620" dirty="0" smtClean="0">
                <a:solidFill>
                  <a:prstClr val="black"/>
                </a:solidFill>
              </a:rPr>
              <a:t>HW Engine</a:t>
            </a:r>
            <a:endParaRPr lang="en-US" sz="1620" dirty="0">
              <a:solidFill>
                <a:prstClr val="black"/>
              </a:solidFill>
            </a:endParaRPr>
          </a:p>
        </p:txBody>
      </p:sp>
      <p:sp>
        <p:nvSpPr>
          <p:cNvPr id="35" name="Rounded Rectangle 34"/>
          <p:cNvSpPr/>
          <p:nvPr/>
        </p:nvSpPr>
        <p:spPr>
          <a:xfrm>
            <a:off x="10356977" y="5335641"/>
            <a:ext cx="574213" cy="426386"/>
          </a:xfrm>
          <a:prstGeom prst="roundRect">
            <a:avLst/>
          </a:prstGeom>
        </p:spPr>
        <p:style>
          <a:lnRef idx="1">
            <a:schemeClr val="accent6"/>
          </a:lnRef>
          <a:fillRef idx="2">
            <a:schemeClr val="accent6"/>
          </a:fillRef>
          <a:effectRef idx="1">
            <a:schemeClr val="accent6"/>
          </a:effectRef>
          <a:fontRef idx="minor">
            <a:schemeClr val="dk1"/>
          </a:fontRef>
        </p:style>
        <p:txBody>
          <a:bodyPr lIns="43200" rIns="43200" rtlCol="0" anchor="ctr"/>
          <a:lstStyle/>
          <a:p>
            <a:pPr algn="ctr"/>
            <a:r>
              <a:rPr lang="de-DE" sz="1620" dirty="0">
                <a:solidFill>
                  <a:prstClr val="black"/>
                </a:solidFill>
              </a:rPr>
              <a:t>Hash</a:t>
            </a:r>
            <a:endParaRPr lang="en-US" sz="1620" dirty="0">
              <a:solidFill>
                <a:prstClr val="black"/>
              </a:solidFill>
            </a:endParaRPr>
          </a:p>
        </p:txBody>
      </p:sp>
      <p:sp>
        <p:nvSpPr>
          <p:cNvPr id="36" name="Rounded Rectangle 35"/>
          <p:cNvSpPr/>
          <p:nvPr/>
        </p:nvSpPr>
        <p:spPr>
          <a:xfrm>
            <a:off x="9004272" y="5308803"/>
            <a:ext cx="984721" cy="480060"/>
          </a:xfrm>
          <a:prstGeom prst="roundRect">
            <a:avLst/>
          </a:prstGeom>
        </p:spPr>
        <p:style>
          <a:lnRef idx="1">
            <a:schemeClr val="accent6"/>
          </a:lnRef>
          <a:fillRef idx="2">
            <a:schemeClr val="accent6"/>
          </a:fillRef>
          <a:effectRef idx="1">
            <a:schemeClr val="accent6"/>
          </a:effectRef>
          <a:fontRef idx="minor">
            <a:schemeClr val="dk1"/>
          </a:fontRef>
        </p:style>
        <p:txBody>
          <a:bodyPr lIns="43200" rIns="43200" rtlCol="0" anchor="ctr"/>
          <a:lstStyle/>
          <a:p>
            <a:pPr algn="ctr"/>
            <a:r>
              <a:rPr lang="de-DE" sz="1620" dirty="0">
                <a:solidFill>
                  <a:prstClr val="black"/>
                </a:solidFill>
              </a:rPr>
              <a:t>Controller</a:t>
            </a:r>
            <a:endParaRPr lang="en-US" sz="1620" dirty="0">
              <a:solidFill>
                <a:prstClr val="black"/>
              </a:solidFill>
            </a:endParaRPr>
          </a:p>
        </p:txBody>
      </p:sp>
      <p:cxnSp>
        <p:nvCxnSpPr>
          <p:cNvPr id="39" name="Straight Arrow Connector 38"/>
          <p:cNvCxnSpPr>
            <a:stCxn id="36" idx="3"/>
            <a:endCxn id="35" idx="1"/>
          </p:cNvCxnSpPr>
          <p:nvPr/>
        </p:nvCxnSpPr>
        <p:spPr>
          <a:xfrm>
            <a:off x="9988993" y="5548833"/>
            <a:ext cx="367984" cy="1"/>
          </a:xfrm>
          <a:prstGeom prst="straightConnector1">
            <a:avLst/>
          </a:prstGeom>
          <a:ln>
            <a:headEnd type="triangle" w="med" len="sm"/>
            <a:tailEnd type="triangle" w="med" len="sm"/>
          </a:ln>
        </p:spPr>
        <p:style>
          <a:lnRef idx="3">
            <a:schemeClr val="lt1"/>
          </a:lnRef>
          <a:fillRef idx="1">
            <a:schemeClr val="accent5"/>
          </a:fillRef>
          <a:effectRef idx="1">
            <a:schemeClr val="accent5"/>
          </a:effectRef>
          <a:fontRef idx="minor">
            <a:schemeClr val="lt1"/>
          </a:fontRef>
        </p:style>
      </p:cxnSp>
      <p:cxnSp>
        <p:nvCxnSpPr>
          <p:cNvPr id="54" name="Straight Connector 53"/>
          <p:cNvCxnSpPr/>
          <p:nvPr/>
        </p:nvCxnSpPr>
        <p:spPr>
          <a:xfrm>
            <a:off x="6454929" y="2545184"/>
            <a:ext cx="15940" cy="3931265"/>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Title 32"/>
          <p:cNvSpPr>
            <a:spLocks noGrp="1"/>
          </p:cNvSpPr>
          <p:nvPr>
            <p:ph type="title"/>
          </p:nvPr>
        </p:nvSpPr>
        <p:spPr>
          <a:xfrm>
            <a:off x="122548" y="116632"/>
            <a:ext cx="11830103" cy="789214"/>
          </a:xfrm>
        </p:spPr>
        <p:txBody>
          <a:bodyPr/>
          <a:lstStyle/>
          <a:p>
            <a:r>
              <a:rPr lang="en-US" dirty="0" smtClean="0"/>
              <a:t>Related Work: HW-based Control-Flow Attestation (LO-FAT)</a:t>
            </a:r>
            <a:br>
              <a:rPr lang="en-US" dirty="0" smtClean="0"/>
            </a:br>
            <a:r>
              <a:rPr lang="en-US" sz="2400" dirty="0" smtClean="0">
                <a:ln w="13500">
                  <a:solidFill>
                    <a:srgbClr val="5B9BD5">
                      <a:shade val="2500"/>
                      <a:alpha val="6500"/>
                    </a:srgbClr>
                  </a:solidFill>
                  <a:prstDash val="solid"/>
                </a:ln>
                <a:solidFill>
                  <a:srgbClr val="5B9BD5">
                    <a:tint val="3000"/>
                    <a:alpha val="95000"/>
                  </a:srgbClr>
                </a:solidFill>
              </a:rPr>
              <a:t>[Dessouky </a:t>
            </a:r>
            <a:r>
              <a:rPr lang="en-US" sz="2400" dirty="0">
                <a:ln w="13500">
                  <a:solidFill>
                    <a:srgbClr val="5B9BD5">
                      <a:shade val="2500"/>
                      <a:alpha val="6500"/>
                    </a:srgbClr>
                  </a:solidFill>
                  <a:prstDash val="solid"/>
                </a:ln>
                <a:solidFill>
                  <a:srgbClr val="5B9BD5">
                    <a:tint val="3000"/>
                    <a:alpha val="95000"/>
                  </a:srgbClr>
                </a:solidFill>
              </a:rPr>
              <a:t>et al., </a:t>
            </a:r>
            <a:r>
              <a:rPr lang="en-US" sz="2400" dirty="0" smtClean="0">
                <a:ln w="13500">
                  <a:solidFill>
                    <a:srgbClr val="5B9BD5">
                      <a:shade val="2500"/>
                      <a:alpha val="6500"/>
                    </a:srgbClr>
                  </a:solidFill>
                  <a:prstDash val="solid"/>
                </a:ln>
                <a:solidFill>
                  <a:srgbClr val="5B9BD5">
                    <a:tint val="3000"/>
                    <a:alpha val="95000"/>
                  </a:srgbClr>
                </a:solidFill>
              </a:rPr>
              <a:t>DAC 2017]</a:t>
            </a:r>
            <a:endParaRPr lang="de-DE" dirty="0"/>
          </a:p>
        </p:txBody>
      </p:sp>
      <p:cxnSp>
        <p:nvCxnSpPr>
          <p:cNvPr id="79" name="Straight Connector 78"/>
          <p:cNvCxnSpPr/>
          <p:nvPr/>
        </p:nvCxnSpPr>
        <p:spPr>
          <a:xfrm>
            <a:off x="6395109" y="2766655"/>
            <a:ext cx="13283" cy="3276054"/>
          </a:xfrm>
          <a:prstGeom prst="line">
            <a:avLst/>
          </a:prstGeom>
          <a:ln w="222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2011160" y="4433542"/>
            <a:ext cx="137160" cy="137160"/>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68580" rtlCol="0" anchor="ctr"/>
          <a:lstStyle/>
          <a:p>
            <a:pPr algn="ctr" defTabSz="685773"/>
            <a:endParaRPr lang="en-US" sz="2700" b="1">
              <a:solidFill>
                <a:prstClr val="white"/>
              </a:solidFill>
              <a:cs typeface="Arial" panose="020B0604020202020204" pitchFamily="34" charset="0"/>
            </a:endParaRPr>
          </a:p>
        </p:txBody>
      </p:sp>
      <p:sp>
        <p:nvSpPr>
          <p:cNvPr id="81" name="Oval 80"/>
          <p:cNvSpPr/>
          <p:nvPr/>
        </p:nvSpPr>
        <p:spPr>
          <a:xfrm>
            <a:off x="1796821" y="4774893"/>
            <a:ext cx="137160" cy="137160"/>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68580" rtlCol="0" anchor="ctr"/>
          <a:lstStyle/>
          <a:p>
            <a:pPr algn="ctr" defTabSz="685773"/>
            <a:endParaRPr lang="en-US" sz="2700" b="1">
              <a:solidFill>
                <a:prstClr val="white"/>
              </a:solidFill>
              <a:cs typeface="Arial" panose="020B0604020202020204" pitchFamily="34" charset="0"/>
            </a:endParaRPr>
          </a:p>
        </p:txBody>
      </p:sp>
      <p:sp>
        <p:nvSpPr>
          <p:cNvPr id="107" name="Oval 106"/>
          <p:cNvSpPr/>
          <p:nvPr/>
        </p:nvSpPr>
        <p:spPr>
          <a:xfrm>
            <a:off x="2323481" y="4771918"/>
            <a:ext cx="137160" cy="137160"/>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68580" rtlCol="0" anchor="ctr"/>
          <a:lstStyle/>
          <a:p>
            <a:pPr algn="ctr" defTabSz="685773"/>
            <a:endParaRPr lang="en-US" sz="2700" b="1">
              <a:solidFill>
                <a:prstClr val="white"/>
              </a:solidFill>
              <a:cs typeface="Arial" panose="020B0604020202020204" pitchFamily="34" charset="0"/>
            </a:endParaRPr>
          </a:p>
        </p:txBody>
      </p:sp>
      <p:sp>
        <p:nvSpPr>
          <p:cNvPr id="108" name="Oval 107"/>
          <p:cNvSpPr/>
          <p:nvPr/>
        </p:nvSpPr>
        <p:spPr>
          <a:xfrm>
            <a:off x="1563080" y="5069877"/>
            <a:ext cx="137160" cy="137160"/>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68580" rtlCol="0" anchor="ctr"/>
          <a:lstStyle/>
          <a:p>
            <a:pPr algn="ctr" defTabSz="685773"/>
            <a:endParaRPr lang="en-US" sz="2700" b="1">
              <a:solidFill>
                <a:prstClr val="white"/>
              </a:solidFill>
              <a:cs typeface="Arial" panose="020B0604020202020204" pitchFamily="34" charset="0"/>
            </a:endParaRPr>
          </a:p>
        </p:txBody>
      </p:sp>
      <p:sp>
        <p:nvSpPr>
          <p:cNvPr id="110" name="Oval 109"/>
          <p:cNvSpPr/>
          <p:nvPr/>
        </p:nvSpPr>
        <p:spPr>
          <a:xfrm>
            <a:off x="2011160" y="5069877"/>
            <a:ext cx="137160" cy="137160"/>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68580" rtlCol="0" anchor="ctr"/>
          <a:lstStyle/>
          <a:p>
            <a:pPr algn="ctr" defTabSz="685773"/>
            <a:endParaRPr lang="en-US" sz="2700" b="1">
              <a:solidFill>
                <a:prstClr val="white"/>
              </a:solidFill>
              <a:cs typeface="Arial" panose="020B0604020202020204" pitchFamily="34" charset="0"/>
            </a:endParaRPr>
          </a:p>
        </p:txBody>
      </p:sp>
      <p:sp>
        <p:nvSpPr>
          <p:cNvPr id="111" name="Oval 110"/>
          <p:cNvSpPr/>
          <p:nvPr/>
        </p:nvSpPr>
        <p:spPr>
          <a:xfrm>
            <a:off x="2011160" y="5422215"/>
            <a:ext cx="137160" cy="137160"/>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68580" rtlCol="0" anchor="ctr"/>
          <a:lstStyle/>
          <a:p>
            <a:pPr algn="ctr" defTabSz="685773"/>
            <a:endParaRPr lang="en-US" sz="2700" b="1">
              <a:solidFill>
                <a:prstClr val="white"/>
              </a:solidFill>
              <a:cs typeface="Arial" panose="020B0604020202020204" pitchFamily="34" charset="0"/>
            </a:endParaRPr>
          </a:p>
        </p:txBody>
      </p:sp>
      <p:sp>
        <p:nvSpPr>
          <p:cNvPr id="114" name="Oval 113"/>
          <p:cNvSpPr/>
          <p:nvPr/>
        </p:nvSpPr>
        <p:spPr>
          <a:xfrm>
            <a:off x="2011160" y="5779956"/>
            <a:ext cx="137160" cy="137160"/>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68580" rtlCol="0" anchor="ctr"/>
          <a:lstStyle/>
          <a:p>
            <a:pPr algn="ctr" defTabSz="685773"/>
            <a:endParaRPr lang="en-US" sz="2700" b="1">
              <a:solidFill>
                <a:prstClr val="white"/>
              </a:solidFill>
              <a:cs typeface="Arial" panose="020B0604020202020204" pitchFamily="34" charset="0"/>
            </a:endParaRPr>
          </a:p>
        </p:txBody>
      </p:sp>
      <p:sp>
        <p:nvSpPr>
          <p:cNvPr id="123" name="Oval 122"/>
          <p:cNvSpPr/>
          <p:nvPr/>
        </p:nvSpPr>
        <p:spPr>
          <a:xfrm>
            <a:off x="2323481" y="5779956"/>
            <a:ext cx="137160" cy="137160"/>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68580" rtlCol="0" anchor="ctr"/>
          <a:lstStyle/>
          <a:p>
            <a:pPr algn="ctr" defTabSz="685773"/>
            <a:endParaRPr lang="en-US" sz="2700" b="1">
              <a:solidFill>
                <a:prstClr val="white"/>
              </a:solidFill>
              <a:cs typeface="Arial" panose="020B0604020202020204" pitchFamily="34" charset="0"/>
            </a:endParaRPr>
          </a:p>
        </p:txBody>
      </p:sp>
      <p:cxnSp>
        <p:nvCxnSpPr>
          <p:cNvPr id="126" name="Straight Arrow Connector 125"/>
          <p:cNvCxnSpPr>
            <a:stCxn id="80" idx="3"/>
            <a:endCxn id="81" idx="7"/>
          </p:cNvCxnSpPr>
          <p:nvPr/>
        </p:nvCxnSpPr>
        <p:spPr>
          <a:xfrm flipH="1">
            <a:off x="1913897" y="4550617"/>
            <a:ext cx="117353" cy="244364"/>
          </a:xfrm>
          <a:prstGeom prst="straightConnector1">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1" idx="3"/>
            <a:endCxn id="108" idx="7"/>
          </p:cNvCxnSpPr>
          <p:nvPr/>
        </p:nvCxnSpPr>
        <p:spPr>
          <a:xfrm flipH="1">
            <a:off x="1680153" y="4891968"/>
            <a:ext cx="136754" cy="197996"/>
          </a:xfrm>
          <a:prstGeom prst="straightConnector1">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Curved Connector 127"/>
          <p:cNvCxnSpPr>
            <a:stCxn id="108" idx="2"/>
            <a:endCxn id="81" idx="1"/>
          </p:cNvCxnSpPr>
          <p:nvPr/>
        </p:nvCxnSpPr>
        <p:spPr>
          <a:xfrm rot="10800000" flipH="1">
            <a:off x="1563082" y="4794983"/>
            <a:ext cx="253827" cy="343477"/>
          </a:xfrm>
          <a:prstGeom prst="curvedConnector4">
            <a:avLst>
              <a:gd name="adj1" fmla="val -67546"/>
              <a:gd name="adj2" fmla="val 155764"/>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1" idx="5"/>
            <a:endCxn id="110" idx="1"/>
          </p:cNvCxnSpPr>
          <p:nvPr/>
        </p:nvCxnSpPr>
        <p:spPr>
          <a:xfrm>
            <a:off x="1913897" y="4891968"/>
            <a:ext cx="117353" cy="197996"/>
          </a:xfrm>
          <a:prstGeom prst="straightConnector1">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80" idx="5"/>
            <a:endCxn id="107" idx="1"/>
          </p:cNvCxnSpPr>
          <p:nvPr/>
        </p:nvCxnSpPr>
        <p:spPr>
          <a:xfrm>
            <a:off x="2128237" y="4550618"/>
            <a:ext cx="215333" cy="241389"/>
          </a:xfrm>
          <a:prstGeom prst="straightConnector1">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07" idx="4"/>
            <a:endCxn id="123" idx="0"/>
          </p:cNvCxnSpPr>
          <p:nvPr/>
        </p:nvCxnSpPr>
        <p:spPr>
          <a:xfrm>
            <a:off x="2392061" y="4909080"/>
            <a:ext cx="0" cy="870879"/>
          </a:xfrm>
          <a:prstGeom prst="straightConnector1">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10" idx="4"/>
            <a:endCxn id="111" idx="0"/>
          </p:cNvCxnSpPr>
          <p:nvPr/>
        </p:nvCxnSpPr>
        <p:spPr>
          <a:xfrm>
            <a:off x="2079740" y="5207037"/>
            <a:ext cx="0" cy="215178"/>
          </a:xfrm>
          <a:prstGeom prst="straightConnector1">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11" idx="4"/>
            <a:endCxn id="114" idx="0"/>
          </p:cNvCxnSpPr>
          <p:nvPr/>
        </p:nvCxnSpPr>
        <p:spPr>
          <a:xfrm>
            <a:off x="2079740" y="5559376"/>
            <a:ext cx="0" cy="220582"/>
          </a:xfrm>
          <a:prstGeom prst="straightConnector1">
            <a:avLst/>
          </a:prstGeom>
          <a:ln w="28575">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1886890" y="5891705"/>
            <a:ext cx="381836" cy="369332"/>
          </a:xfrm>
          <a:prstGeom prst="rect">
            <a:avLst/>
          </a:prstGeom>
          <a:noFill/>
        </p:spPr>
        <p:txBody>
          <a:bodyPr wrap="none" rtlCol="0">
            <a:spAutoFit/>
          </a:bodyPr>
          <a:lstStyle/>
          <a:p>
            <a:pPr defTabSz="685773"/>
            <a:r>
              <a:rPr lang="en-US" dirty="0">
                <a:solidFill>
                  <a:prstClr val="white"/>
                </a:solidFill>
              </a:rPr>
              <a:t>P</a:t>
            </a:r>
            <a:r>
              <a:rPr lang="en-US" baseline="-25000" dirty="0">
                <a:solidFill>
                  <a:prstClr val="white"/>
                </a:solidFill>
              </a:rPr>
              <a:t>1</a:t>
            </a:r>
          </a:p>
        </p:txBody>
      </p:sp>
      <p:sp>
        <p:nvSpPr>
          <p:cNvPr id="141" name="TextBox 140"/>
          <p:cNvSpPr txBox="1"/>
          <p:nvPr/>
        </p:nvSpPr>
        <p:spPr>
          <a:xfrm>
            <a:off x="2210926" y="5894610"/>
            <a:ext cx="381836" cy="369332"/>
          </a:xfrm>
          <a:prstGeom prst="rect">
            <a:avLst/>
          </a:prstGeom>
          <a:noFill/>
        </p:spPr>
        <p:txBody>
          <a:bodyPr wrap="none" rtlCol="0">
            <a:spAutoFit/>
          </a:bodyPr>
          <a:lstStyle/>
          <a:p>
            <a:pPr defTabSz="685773"/>
            <a:r>
              <a:rPr lang="en-US" dirty="0">
                <a:solidFill>
                  <a:prstClr val="white"/>
                </a:solidFill>
              </a:rPr>
              <a:t>P</a:t>
            </a:r>
            <a:r>
              <a:rPr lang="en-US" baseline="-25000" dirty="0">
                <a:solidFill>
                  <a:prstClr val="white"/>
                </a:solidFill>
              </a:rPr>
              <a:t>2</a:t>
            </a:r>
          </a:p>
        </p:txBody>
      </p:sp>
      <p:sp>
        <p:nvSpPr>
          <p:cNvPr id="142" name="TextBox 141"/>
          <p:cNvSpPr txBox="1"/>
          <p:nvPr/>
        </p:nvSpPr>
        <p:spPr>
          <a:xfrm>
            <a:off x="1415135" y="4250736"/>
            <a:ext cx="479618" cy="369332"/>
          </a:xfrm>
          <a:prstGeom prst="rect">
            <a:avLst/>
          </a:prstGeom>
          <a:noFill/>
        </p:spPr>
        <p:txBody>
          <a:bodyPr wrap="none" rtlCol="0">
            <a:spAutoFit/>
          </a:bodyPr>
          <a:lstStyle/>
          <a:p>
            <a:pPr defTabSz="685773"/>
            <a:r>
              <a:rPr lang="en-US" dirty="0">
                <a:solidFill>
                  <a:prstClr val="white"/>
                </a:solidFill>
              </a:rPr>
              <a:t>LP</a:t>
            </a:r>
            <a:r>
              <a:rPr lang="en-US" baseline="-25000" dirty="0">
                <a:solidFill>
                  <a:prstClr val="white"/>
                </a:solidFill>
              </a:rPr>
              <a:t>1</a:t>
            </a:r>
          </a:p>
        </p:txBody>
      </p:sp>
      <p:pic>
        <p:nvPicPr>
          <p:cNvPr id="143" name="Picture 6" descr="http://www.pngall.com/wp-content/uploads/2016/04/Database-P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2822" y="4430584"/>
            <a:ext cx="1028880" cy="1242108"/>
          </a:xfrm>
          <a:prstGeom prst="rect">
            <a:avLst/>
          </a:prstGeom>
          <a:noFill/>
          <a:extLst>
            <a:ext uri="{909E8E84-426E-40dd-AFC4-6F175D3DCCD1}">
              <a14:hiddenFill xmlns="" xmlns:a14="http://schemas.microsoft.com/office/drawing/2010/main">
                <a:solidFill>
                  <a:srgbClr val="FFFFFF"/>
                </a:solidFill>
              </a14:hiddenFill>
            </a:ext>
          </a:extLst>
        </p:spPr>
      </p:pic>
      <p:sp>
        <p:nvSpPr>
          <p:cNvPr id="144" name="TextBox 143"/>
          <p:cNvSpPr txBox="1"/>
          <p:nvPr/>
        </p:nvSpPr>
        <p:spPr>
          <a:xfrm>
            <a:off x="2804614" y="5464262"/>
            <a:ext cx="1716175" cy="707886"/>
          </a:xfrm>
          <a:prstGeom prst="rect">
            <a:avLst/>
          </a:prstGeom>
          <a:noFill/>
        </p:spPr>
        <p:txBody>
          <a:bodyPr wrap="none" rtlCol="0">
            <a:spAutoFit/>
          </a:bodyPr>
          <a:lstStyle/>
          <a:p>
            <a:pPr algn="ctr" defTabSz="761970"/>
            <a:r>
              <a:rPr lang="en-US" sz="2000" dirty="0">
                <a:solidFill>
                  <a:prstClr val="white"/>
                </a:solidFill>
              </a:rPr>
              <a:t>Measurement </a:t>
            </a:r>
            <a:br>
              <a:rPr lang="en-US" sz="2000" dirty="0">
                <a:solidFill>
                  <a:prstClr val="white"/>
                </a:solidFill>
              </a:rPr>
            </a:br>
            <a:r>
              <a:rPr lang="en-US" sz="2000" dirty="0">
                <a:solidFill>
                  <a:prstClr val="white"/>
                </a:solidFill>
              </a:rPr>
              <a:t>Database</a:t>
            </a:r>
          </a:p>
        </p:txBody>
      </p:sp>
      <p:cxnSp>
        <p:nvCxnSpPr>
          <p:cNvPr id="145" name="Straight Arrow Connector 144"/>
          <p:cNvCxnSpPr/>
          <p:nvPr/>
        </p:nvCxnSpPr>
        <p:spPr>
          <a:xfrm flipH="1">
            <a:off x="4211254" y="4836177"/>
            <a:ext cx="847818" cy="69159"/>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6" name="Block" descr="http://pixabay.com/static/uploads/photo/2012/04/15/19/41/stop-35069_150.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595611" y="4659126"/>
            <a:ext cx="423259" cy="423259"/>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47" name="Straight Arrow Connector 146"/>
          <p:cNvCxnSpPr/>
          <p:nvPr/>
        </p:nvCxnSpPr>
        <p:spPr>
          <a:xfrm flipH="1" flipV="1">
            <a:off x="4219211" y="5170781"/>
            <a:ext cx="839861" cy="283444"/>
          </a:xfrm>
          <a:prstGeom prst="straightConnector1">
            <a:avLst/>
          </a:prstGeom>
          <a:ln w="28575">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8" name="Go" descr="http://www.ilern.ch/blitzblick/blitz/oka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36245" y="5168729"/>
            <a:ext cx="341990" cy="341990"/>
          </a:xfrm>
          <a:prstGeom prst="rect">
            <a:avLst/>
          </a:prstGeom>
          <a:noFill/>
          <a:extLst>
            <a:ext uri="{909E8E84-426E-40dd-AFC4-6F175D3DCCD1}">
              <a14:hiddenFill xmlns:a14="http://schemas.microsoft.com/office/drawing/2010/main" xmlns="">
                <a:solidFill>
                  <a:srgbClr val="FFFFFF"/>
                </a:solidFill>
              </a14:hiddenFill>
            </a:ext>
          </a:extLst>
        </p:spPr>
      </p:pic>
      <p:sp>
        <p:nvSpPr>
          <p:cNvPr id="71" name="Chevron 70"/>
          <p:cNvSpPr/>
          <p:nvPr/>
        </p:nvSpPr>
        <p:spPr>
          <a:xfrm>
            <a:off x="9239036" y="4155952"/>
            <a:ext cx="215616" cy="313508"/>
          </a:xfrm>
          <a:prstGeom prst="chevro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20">
              <a:solidFill>
                <a:prstClr val="black"/>
              </a:solidFill>
            </a:endParaRPr>
          </a:p>
        </p:txBody>
      </p:sp>
      <p:sp>
        <p:nvSpPr>
          <p:cNvPr id="72" name="Chevron 71"/>
          <p:cNvSpPr/>
          <p:nvPr/>
        </p:nvSpPr>
        <p:spPr>
          <a:xfrm>
            <a:off x="9556251" y="4155952"/>
            <a:ext cx="215616" cy="313508"/>
          </a:xfrm>
          <a:prstGeom prst="chevro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20">
              <a:solidFill>
                <a:prstClr val="black"/>
              </a:solidFill>
            </a:endParaRPr>
          </a:p>
        </p:txBody>
      </p:sp>
      <p:sp>
        <p:nvSpPr>
          <p:cNvPr id="73" name="Chevron 72"/>
          <p:cNvSpPr/>
          <p:nvPr/>
        </p:nvSpPr>
        <p:spPr>
          <a:xfrm>
            <a:off x="9873466" y="4155952"/>
            <a:ext cx="215616" cy="313508"/>
          </a:xfrm>
          <a:prstGeom prst="chevro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20">
              <a:solidFill>
                <a:prstClr val="black"/>
              </a:solidFill>
            </a:endParaRPr>
          </a:p>
        </p:txBody>
      </p:sp>
      <p:sp>
        <p:nvSpPr>
          <p:cNvPr id="75" name="Chevron 74"/>
          <p:cNvSpPr/>
          <p:nvPr/>
        </p:nvSpPr>
        <p:spPr>
          <a:xfrm>
            <a:off x="10190681" y="4155952"/>
            <a:ext cx="215616" cy="313508"/>
          </a:xfrm>
          <a:prstGeom prst="chevro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20">
              <a:solidFill>
                <a:prstClr val="black"/>
              </a:solidFill>
            </a:endParaRPr>
          </a:p>
        </p:txBody>
      </p:sp>
      <p:sp>
        <p:nvSpPr>
          <p:cNvPr id="92" name="Chevron 91"/>
          <p:cNvSpPr/>
          <p:nvPr/>
        </p:nvSpPr>
        <p:spPr>
          <a:xfrm>
            <a:off x="10507897" y="4155952"/>
            <a:ext cx="215616" cy="313508"/>
          </a:xfrm>
          <a:prstGeom prst="chevro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20">
              <a:solidFill>
                <a:prstClr val="black"/>
              </a:solidFill>
            </a:endParaRPr>
          </a:p>
        </p:txBody>
      </p:sp>
      <p:sp>
        <p:nvSpPr>
          <p:cNvPr id="93" name="Rectangle 92"/>
          <p:cNvSpPr/>
          <p:nvPr/>
        </p:nvSpPr>
        <p:spPr>
          <a:xfrm>
            <a:off x="8945195" y="3816470"/>
            <a:ext cx="2105525" cy="796116"/>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t"/>
          <a:lstStyle/>
          <a:p>
            <a:pPr algn="ctr"/>
            <a:r>
              <a:rPr lang="de-DE" sz="1620" dirty="0">
                <a:solidFill>
                  <a:prstClr val="black"/>
                </a:solidFill>
              </a:rPr>
              <a:t>Processor</a:t>
            </a:r>
            <a:endParaRPr lang="en-US" sz="1620" dirty="0">
              <a:solidFill>
                <a:prstClr val="black"/>
              </a:solidFill>
            </a:endParaRPr>
          </a:p>
        </p:txBody>
      </p:sp>
      <p:cxnSp>
        <p:nvCxnSpPr>
          <p:cNvPr id="96" name="Straight Arrow Connector 95"/>
          <p:cNvCxnSpPr/>
          <p:nvPr/>
        </p:nvCxnSpPr>
        <p:spPr>
          <a:xfrm>
            <a:off x="9190054" y="4306183"/>
            <a:ext cx="1645920"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00" name="Oval 99"/>
          <p:cNvSpPr/>
          <p:nvPr/>
        </p:nvSpPr>
        <p:spPr>
          <a:xfrm>
            <a:off x="7468169" y="3175051"/>
            <a:ext cx="164592" cy="164592"/>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82296" rtlCol="0" anchor="ctr"/>
          <a:lstStyle/>
          <a:p>
            <a:pPr algn="ctr" defTabSz="822928"/>
            <a:endParaRPr lang="en-US" sz="3240" b="1">
              <a:solidFill>
                <a:prstClr val="white"/>
              </a:solidFill>
              <a:cs typeface="Arial" panose="020B0604020202020204" pitchFamily="34" charset="0"/>
            </a:endParaRPr>
          </a:p>
        </p:txBody>
      </p:sp>
      <p:sp>
        <p:nvSpPr>
          <p:cNvPr id="102" name="Oval 101"/>
          <p:cNvSpPr/>
          <p:nvPr/>
        </p:nvSpPr>
        <p:spPr>
          <a:xfrm>
            <a:off x="7210961" y="3584672"/>
            <a:ext cx="164592" cy="164592"/>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82296" rtlCol="0" anchor="ctr"/>
          <a:lstStyle/>
          <a:p>
            <a:pPr algn="ctr" defTabSz="822928"/>
            <a:endParaRPr lang="en-US" sz="3240" b="1">
              <a:solidFill>
                <a:prstClr val="white"/>
              </a:solidFill>
              <a:cs typeface="Arial" panose="020B0604020202020204" pitchFamily="34" charset="0"/>
            </a:endParaRPr>
          </a:p>
        </p:txBody>
      </p:sp>
      <p:sp>
        <p:nvSpPr>
          <p:cNvPr id="103" name="Oval 102"/>
          <p:cNvSpPr/>
          <p:nvPr/>
        </p:nvSpPr>
        <p:spPr>
          <a:xfrm>
            <a:off x="7842953" y="3608030"/>
            <a:ext cx="164592" cy="164592"/>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82296" rtlCol="0" anchor="ctr"/>
          <a:lstStyle/>
          <a:p>
            <a:pPr algn="ctr" defTabSz="822928"/>
            <a:endParaRPr lang="en-US" sz="3240" b="1">
              <a:solidFill>
                <a:prstClr val="white"/>
              </a:solidFill>
              <a:cs typeface="Arial" panose="020B0604020202020204" pitchFamily="34" charset="0"/>
            </a:endParaRPr>
          </a:p>
        </p:txBody>
      </p:sp>
      <p:sp>
        <p:nvSpPr>
          <p:cNvPr id="105" name="Oval 104"/>
          <p:cNvSpPr/>
          <p:nvPr/>
        </p:nvSpPr>
        <p:spPr>
          <a:xfrm>
            <a:off x="6930473" y="3938652"/>
            <a:ext cx="164592" cy="164592"/>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82296" rtlCol="0" anchor="ctr"/>
          <a:lstStyle/>
          <a:p>
            <a:pPr algn="ctr" defTabSz="822928"/>
            <a:endParaRPr lang="en-US" sz="3240" b="1">
              <a:solidFill>
                <a:prstClr val="white"/>
              </a:solidFill>
              <a:cs typeface="Arial" panose="020B0604020202020204" pitchFamily="34" charset="0"/>
            </a:endParaRPr>
          </a:p>
        </p:txBody>
      </p:sp>
      <p:sp>
        <p:nvSpPr>
          <p:cNvPr id="106" name="Oval 105"/>
          <p:cNvSpPr/>
          <p:nvPr/>
        </p:nvSpPr>
        <p:spPr>
          <a:xfrm>
            <a:off x="7468169" y="3938652"/>
            <a:ext cx="164592" cy="164592"/>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82296" rtlCol="0" anchor="ctr"/>
          <a:lstStyle/>
          <a:p>
            <a:pPr algn="ctr" defTabSz="822928"/>
            <a:endParaRPr lang="en-US" sz="3240" b="1">
              <a:solidFill>
                <a:prstClr val="white"/>
              </a:solidFill>
              <a:cs typeface="Arial" panose="020B0604020202020204" pitchFamily="34" charset="0"/>
            </a:endParaRPr>
          </a:p>
        </p:txBody>
      </p:sp>
      <p:sp>
        <p:nvSpPr>
          <p:cNvPr id="109" name="Oval 108"/>
          <p:cNvSpPr/>
          <p:nvPr/>
        </p:nvSpPr>
        <p:spPr>
          <a:xfrm>
            <a:off x="7468169" y="4361458"/>
            <a:ext cx="164592" cy="164592"/>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82296" rtlCol="0" anchor="ctr"/>
          <a:lstStyle/>
          <a:p>
            <a:pPr algn="ctr" defTabSz="822928"/>
            <a:endParaRPr lang="en-US" sz="3240" b="1">
              <a:solidFill>
                <a:prstClr val="white"/>
              </a:solidFill>
              <a:cs typeface="Arial" panose="020B0604020202020204" pitchFamily="34" charset="0"/>
            </a:endParaRPr>
          </a:p>
        </p:txBody>
      </p:sp>
      <p:sp>
        <p:nvSpPr>
          <p:cNvPr id="112" name="Oval 111"/>
          <p:cNvSpPr/>
          <p:nvPr/>
        </p:nvSpPr>
        <p:spPr>
          <a:xfrm>
            <a:off x="7468169" y="4790748"/>
            <a:ext cx="164592" cy="164592"/>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82296" rtlCol="0" anchor="ctr"/>
          <a:lstStyle/>
          <a:p>
            <a:pPr algn="ctr" defTabSz="822928"/>
            <a:endParaRPr lang="en-US" sz="3240" b="1">
              <a:solidFill>
                <a:prstClr val="white"/>
              </a:solidFill>
              <a:cs typeface="Arial" panose="020B0604020202020204" pitchFamily="34" charset="0"/>
            </a:endParaRPr>
          </a:p>
        </p:txBody>
      </p:sp>
      <p:sp>
        <p:nvSpPr>
          <p:cNvPr id="113" name="Oval 112"/>
          <p:cNvSpPr/>
          <p:nvPr/>
        </p:nvSpPr>
        <p:spPr>
          <a:xfrm>
            <a:off x="7842953" y="4788290"/>
            <a:ext cx="164592" cy="164592"/>
          </a:xfrm>
          <a:prstGeom prst="ellipse">
            <a:avLst/>
          </a:prstGeom>
          <a:ln w="28575">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lIns="0" rIns="0" bIns="82296" rtlCol="0" anchor="ctr"/>
          <a:lstStyle/>
          <a:p>
            <a:pPr algn="ctr" defTabSz="822928"/>
            <a:endParaRPr lang="en-US" sz="3240" b="1">
              <a:solidFill>
                <a:prstClr val="white"/>
              </a:solidFill>
              <a:cs typeface="Arial" panose="020B0604020202020204" pitchFamily="34" charset="0"/>
            </a:endParaRPr>
          </a:p>
        </p:txBody>
      </p:sp>
      <p:cxnSp>
        <p:nvCxnSpPr>
          <p:cNvPr id="115" name="Straight Arrow Connector 114"/>
          <p:cNvCxnSpPr>
            <a:stCxn id="100" idx="3"/>
            <a:endCxn id="102" idx="7"/>
          </p:cNvCxnSpPr>
          <p:nvPr/>
        </p:nvCxnSpPr>
        <p:spPr>
          <a:xfrm flipH="1">
            <a:off x="7351449" y="3315541"/>
            <a:ext cx="140824" cy="293237"/>
          </a:xfrm>
          <a:prstGeom prst="straightConnector1">
            <a:avLst/>
          </a:pr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2" idx="3"/>
            <a:endCxn id="105" idx="7"/>
          </p:cNvCxnSpPr>
          <p:nvPr/>
        </p:nvCxnSpPr>
        <p:spPr>
          <a:xfrm flipH="1">
            <a:off x="7070960" y="3725163"/>
            <a:ext cx="164105" cy="237595"/>
          </a:xfrm>
          <a:prstGeom prst="straightConnector1">
            <a:avLst/>
          </a:pr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0" idx="5"/>
            <a:endCxn id="103" idx="1"/>
          </p:cNvCxnSpPr>
          <p:nvPr/>
        </p:nvCxnSpPr>
        <p:spPr>
          <a:xfrm>
            <a:off x="7608656" y="3315539"/>
            <a:ext cx="258401" cy="316596"/>
          </a:xfrm>
          <a:prstGeom prst="straightConnector1">
            <a:avLst/>
          </a:pr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3" idx="4"/>
            <a:endCxn id="113" idx="0"/>
          </p:cNvCxnSpPr>
          <p:nvPr/>
        </p:nvCxnSpPr>
        <p:spPr>
          <a:xfrm>
            <a:off x="7925249" y="3772622"/>
            <a:ext cx="0" cy="1015668"/>
          </a:xfrm>
          <a:prstGeom prst="straightConnector1">
            <a:avLst/>
          </a:pr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7226860" y="4942737"/>
            <a:ext cx="545342" cy="424732"/>
          </a:xfrm>
          <a:prstGeom prst="rect">
            <a:avLst/>
          </a:prstGeom>
          <a:noFill/>
        </p:spPr>
        <p:txBody>
          <a:bodyPr wrap="none" rtlCol="0">
            <a:spAutoFit/>
          </a:bodyPr>
          <a:lstStyle/>
          <a:p>
            <a:pPr defTabSz="822928"/>
            <a:r>
              <a:rPr lang="en-US" sz="2160" dirty="0">
                <a:solidFill>
                  <a:prstClr val="white"/>
                </a:solidFill>
              </a:rPr>
              <a:t>P*</a:t>
            </a:r>
            <a:r>
              <a:rPr lang="en-US" sz="2160" baseline="-25000" dirty="0">
                <a:solidFill>
                  <a:prstClr val="white"/>
                </a:solidFill>
              </a:rPr>
              <a:t>x</a:t>
            </a:r>
          </a:p>
        </p:txBody>
      </p:sp>
      <p:sp>
        <p:nvSpPr>
          <p:cNvPr id="120" name="TextBox 119"/>
          <p:cNvSpPr txBox="1"/>
          <p:nvPr/>
        </p:nvSpPr>
        <p:spPr>
          <a:xfrm>
            <a:off x="7781782" y="4973707"/>
            <a:ext cx="558166" cy="424732"/>
          </a:xfrm>
          <a:prstGeom prst="rect">
            <a:avLst/>
          </a:prstGeom>
          <a:noFill/>
        </p:spPr>
        <p:txBody>
          <a:bodyPr wrap="none" rtlCol="0">
            <a:spAutoFit/>
          </a:bodyPr>
          <a:lstStyle/>
          <a:p>
            <a:pPr defTabSz="822928"/>
            <a:r>
              <a:rPr lang="en-US" sz="2160" dirty="0">
                <a:solidFill>
                  <a:prstClr val="white"/>
                </a:solidFill>
              </a:rPr>
              <a:t>P*</a:t>
            </a:r>
            <a:r>
              <a:rPr lang="en-US" sz="2160" baseline="-25000" dirty="0">
                <a:solidFill>
                  <a:prstClr val="white"/>
                </a:solidFill>
              </a:rPr>
              <a:t>2</a:t>
            </a:r>
          </a:p>
        </p:txBody>
      </p:sp>
      <p:cxnSp>
        <p:nvCxnSpPr>
          <p:cNvPr id="121" name="Straight Arrow Connector 120"/>
          <p:cNvCxnSpPr>
            <a:stCxn id="105" idx="5"/>
            <a:endCxn id="112" idx="1"/>
          </p:cNvCxnSpPr>
          <p:nvPr/>
        </p:nvCxnSpPr>
        <p:spPr>
          <a:xfrm>
            <a:off x="7070961" y="4079141"/>
            <a:ext cx="421312" cy="735712"/>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3" idx="2"/>
            <a:endCxn id="26" idx="0"/>
          </p:cNvCxnSpPr>
          <p:nvPr/>
        </p:nvCxnSpPr>
        <p:spPr>
          <a:xfrm flipH="1">
            <a:off x="9996410" y="4612586"/>
            <a:ext cx="1548" cy="370894"/>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7" name="Rectangle 6"/>
          <p:cNvSpPr/>
          <p:nvPr/>
        </p:nvSpPr>
        <p:spPr>
          <a:xfrm>
            <a:off x="8920291" y="5289332"/>
            <a:ext cx="2152238" cy="567009"/>
          </a:xfrm>
          <a:prstGeom prst="rect">
            <a:avLst/>
          </a:prstGeom>
          <a:ln/>
        </p:spPr>
        <p:style>
          <a:lnRef idx="1">
            <a:schemeClr val="accent3"/>
          </a:lnRef>
          <a:fillRef idx="3">
            <a:schemeClr val="accent3"/>
          </a:fillRef>
          <a:effectRef idx="2">
            <a:schemeClr val="accent3"/>
          </a:effectRef>
          <a:fontRef idx="minor">
            <a:schemeClr val="lt1"/>
          </a:fontRef>
        </p:style>
        <p:txBody>
          <a:bodyPr lIns="108000" tIns="0" rIns="0" bIns="0" rtlCol="0" anchor="ctr"/>
          <a:lstStyle/>
          <a:p>
            <a:pPr algn="ctr" defTabSz="180000"/>
            <a:r>
              <a:rPr lang="de-DE" sz="2000" b="1" spc="-80" dirty="0" smtClean="0">
                <a:solidFill>
                  <a:schemeClr val="bg1"/>
                </a:solidFill>
              </a:rPr>
              <a:t>Control - Flow Attestation</a:t>
            </a:r>
            <a:endParaRPr lang="en-US" sz="2000" b="1" spc="-80" dirty="0" smtClean="0">
              <a:solidFill>
                <a:schemeClr val="bg1"/>
              </a:solidFill>
            </a:endParaRPr>
          </a:p>
        </p:txBody>
      </p:sp>
      <p:pic>
        <p:nvPicPr>
          <p:cNvPr id="70" name="Picture 2" descr="C:\Users\Wachsmann\AppData\Local\Microsoft\Windows\Temporary Internet Files\Content.IE5\PDJN2D6E\MC900434879[1].png"/>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849696" y="1766626"/>
            <a:ext cx="1221889" cy="1234572"/>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Elbow Connector 75"/>
          <p:cNvCxnSpPr/>
          <p:nvPr/>
        </p:nvCxnSpPr>
        <p:spPr>
          <a:xfrm rot="10800000" flipV="1">
            <a:off x="8779027" y="3028389"/>
            <a:ext cx="181470" cy="1280160"/>
          </a:xfrm>
          <a:prstGeom prst="bentConnector3">
            <a:avLst>
              <a:gd name="adj1" fmla="val 225971"/>
            </a:avLst>
          </a:prstGeom>
          <a:ln>
            <a:solidFill>
              <a:schemeClr val="bg1"/>
            </a:solidFill>
            <a:headEnd type="triangle"/>
            <a:tailEnd type="triangle"/>
          </a:ln>
        </p:spPr>
        <p:style>
          <a:lnRef idx="3">
            <a:schemeClr val="accent3"/>
          </a:lnRef>
          <a:fillRef idx="0">
            <a:schemeClr val="accent3"/>
          </a:fillRef>
          <a:effectRef idx="2">
            <a:schemeClr val="accent3"/>
          </a:effectRef>
          <a:fontRef idx="minor">
            <a:schemeClr val="tx1"/>
          </a:fontRef>
        </p:style>
      </p:cxnSp>
      <p:sp>
        <p:nvSpPr>
          <p:cNvPr id="82" name="Rectangle 81"/>
          <p:cNvSpPr/>
          <p:nvPr/>
        </p:nvSpPr>
        <p:spPr>
          <a:xfrm>
            <a:off x="8960497" y="2709111"/>
            <a:ext cx="2103120" cy="640080"/>
          </a:xfrm>
          <a:prstGeom prst="rect">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de-DE" sz="1620" dirty="0" smtClean="0">
                <a:solidFill>
                  <a:prstClr val="black"/>
                </a:solidFill>
              </a:rPr>
              <a:t>App </a:t>
            </a:r>
            <a:r>
              <a:rPr lang="de-DE" sz="1620" dirty="0">
                <a:solidFill>
                  <a:prstClr val="black"/>
                </a:solidFill>
              </a:rPr>
              <a:t>A</a:t>
            </a:r>
            <a:endParaRPr lang="en-US" sz="1620" dirty="0">
              <a:solidFill>
                <a:prstClr val="black"/>
              </a:solidFill>
            </a:endParaRPr>
          </a:p>
        </p:txBody>
      </p:sp>
      <p:sp>
        <p:nvSpPr>
          <p:cNvPr id="83" name="TextBox 82"/>
          <p:cNvSpPr txBox="1"/>
          <p:nvPr/>
        </p:nvSpPr>
        <p:spPr>
          <a:xfrm rot="16200000">
            <a:off x="7257369" y="3447901"/>
            <a:ext cx="2247923" cy="400110"/>
          </a:xfrm>
          <a:prstGeom prst="rect">
            <a:avLst/>
          </a:prstGeom>
          <a:noFill/>
        </p:spPr>
        <p:txBody>
          <a:bodyPr wrap="square" rtlCol="0" anchor="t">
            <a:spAutoFit/>
          </a:bodyPr>
          <a:lstStyle/>
          <a:p>
            <a:pPr defTabSz="180000">
              <a:spcBef>
                <a:spcPts val="300"/>
              </a:spcBef>
            </a:pPr>
            <a:r>
              <a:rPr lang="de-DE" sz="2000" dirty="0" smtClean="0">
                <a:solidFill>
                  <a:schemeClr val="bg1">
                    <a:lumMod val="95000"/>
                  </a:schemeClr>
                </a:solidFill>
              </a:rPr>
              <a:t>Attest then Execute</a:t>
            </a:r>
            <a:endParaRPr lang="en-US" sz="2000" dirty="0" smtClean="0">
              <a:solidFill>
                <a:schemeClr val="bg1">
                  <a:lumMod val="95000"/>
                </a:schemeClr>
              </a:solidFill>
            </a:endParaRPr>
          </a:p>
        </p:txBody>
      </p:sp>
      <p:grpSp>
        <p:nvGrpSpPr>
          <p:cNvPr id="91" name="Group 90"/>
          <p:cNvGrpSpPr/>
          <p:nvPr/>
        </p:nvGrpSpPr>
        <p:grpSpPr>
          <a:xfrm>
            <a:off x="9170753" y="6413205"/>
            <a:ext cx="2933280" cy="365760"/>
            <a:chOff x="9170753" y="6413205"/>
            <a:chExt cx="2933280" cy="365760"/>
          </a:xfrm>
        </p:grpSpPr>
        <p:sp>
          <p:nvSpPr>
            <p:cNvPr id="94" name="Rectangle 93"/>
            <p:cNvSpPr/>
            <p:nvPr/>
          </p:nvSpPr>
          <p:spPr>
            <a:xfrm>
              <a:off x="9170753" y="6458925"/>
              <a:ext cx="640080" cy="274320"/>
            </a:xfrm>
            <a:prstGeom prst="rect">
              <a:avLst/>
            </a:prstGeom>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endParaRPr lang="en-US" sz="1620" dirty="0">
                <a:solidFill>
                  <a:prstClr val="black"/>
                </a:solidFill>
              </a:endParaRPr>
            </a:p>
          </p:txBody>
        </p:sp>
        <p:sp>
          <p:nvSpPr>
            <p:cNvPr id="95" name="TextBox 94"/>
            <p:cNvSpPr txBox="1"/>
            <p:nvPr/>
          </p:nvSpPr>
          <p:spPr>
            <a:xfrm>
              <a:off x="9831861" y="6413205"/>
              <a:ext cx="2272172" cy="365760"/>
            </a:xfrm>
            <a:prstGeom prst="rect">
              <a:avLst/>
            </a:prstGeom>
            <a:noFill/>
          </p:spPr>
          <p:txBody>
            <a:bodyPr wrap="square" rtlCol="0" anchor="t">
              <a:spAutoFit/>
            </a:bodyPr>
            <a:lstStyle/>
            <a:p>
              <a:pPr defTabSz="180000">
                <a:spcBef>
                  <a:spcPts val="300"/>
                </a:spcBef>
              </a:pPr>
              <a:r>
                <a:rPr lang="de-DE" sz="2000" dirty="0" smtClean="0">
                  <a:solidFill>
                    <a:schemeClr val="bg1">
                      <a:lumMod val="95000"/>
                    </a:schemeClr>
                  </a:solidFill>
                </a:rPr>
                <a:t>Trusted component</a:t>
              </a:r>
              <a:endParaRPr lang="en-US" sz="2000" dirty="0" smtClean="0">
                <a:solidFill>
                  <a:schemeClr val="bg1">
                    <a:lumMod val="95000"/>
                  </a:schemeClr>
                </a:solidFill>
              </a:endParaRPr>
            </a:p>
          </p:txBody>
        </p:sp>
      </p:grpSp>
      <p:sp>
        <p:nvSpPr>
          <p:cNvPr id="122" name="Right Arrow 121"/>
          <p:cNvSpPr/>
          <p:nvPr/>
        </p:nvSpPr>
        <p:spPr>
          <a:xfrm>
            <a:off x="5207391" y="2477663"/>
            <a:ext cx="2232248" cy="208667"/>
          </a:xfrm>
          <a:prstGeom prst="rightArrow">
            <a:avLst/>
          </a:prstGeom>
          <a:solidFill>
            <a:schemeClr val="accent1"/>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prstClr val="black"/>
              </a:solidFill>
            </a:endParaRPr>
          </a:p>
        </p:txBody>
      </p:sp>
      <p:sp>
        <p:nvSpPr>
          <p:cNvPr id="124" name="TextBox 123"/>
          <p:cNvSpPr txBox="1"/>
          <p:nvPr/>
        </p:nvSpPr>
        <p:spPr>
          <a:xfrm>
            <a:off x="5207390" y="2138693"/>
            <a:ext cx="2224126" cy="400110"/>
          </a:xfrm>
          <a:prstGeom prst="rect">
            <a:avLst/>
          </a:prstGeom>
          <a:noFill/>
        </p:spPr>
        <p:txBody>
          <a:bodyPr wrap="square" rtlCol="0">
            <a:spAutoFit/>
          </a:bodyPr>
          <a:lstStyle/>
          <a:p>
            <a:pPr algn="ctr"/>
            <a:r>
              <a:rPr lang="en-US" sz="2000" b="1" i="1" dirty="0">
                <a:solidFill>
                  <a:prstClr val="white"/>
                </a:solidFill>
              </a:rPr>
              <a:t>Challenge</a:t>
            </a:r>
          </a:p>
        </p:txBody>
      </p:sp>
      <p:sp>
        <p:nvSpPr>
          <p:cNvPr id="2" name="Slide Number Placeholder 1"/>
          <p:cNvSpPr>
            <a:spLocks noGrp="1"/>
          </p:cNvSpPr>
          <p:nvPr>
            <p:ph type="sldNum" sz="quarter" idx="4"/>
          </p:nvPr>
        </p:nvSpPr>
        <p:spPr/>
        <p:txBody>
          <a:bodyPr/>
          <a:lstStyle/>
          <a:p>
            <a:fld id="{B4C71E88-0A44-4F17-829B-07B79A5A6163}" type="slidenum">
              <a:rPr lang="en-US" smtClean="0">
                <a:solidFill>
                  <a:prstClr val="white"/>
                </a:solidFill>
              </a:rPr>
              <a:pPr/>
              <a:t>8</a:t>
            </a:fld>
            <a:endParaRPr lang="en-US" dirty="0">
              <a:solidFill>
                <a:prstClr val="white"/>
              </a:solidFill>
            </a:endParaRPr>
          </a:p>
        </p:txBody>
      </p:sp>
    </p:spTree>
    <p:extLst>
      <p:ext uri="{BB962C8B-B14F-4D97-AF65-F5344CB8AC3E}">
        <p14:creationId xmlns:p14="http://schemas.microsoft.com/office/powerpoint/2010/main" val="403663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wipe(left)">
                                      <p:cBhvr>
                                        <p:cTn id="7" dur="500"/>
                                        <p:tgtEl>
                                          <p:spTgt spid="12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2"/>
                                        </p:tgtEl>
                                        <p:attrNameLst>
                                          <p:attrName>style.visibility</p:attrName>
                                        </p:attrNameLst>
                                      </p:cBhvr>
                                      <p:to>
                                        <p:strVal val="visible"/>
                                      </p:to>
                                    </p:set>
                                    <p:animEffect transition="in" filter="wipe(left)">
                                      <p:cBhvr>
                                        <p:cTn id="10" dur="500"/>
                                        <p:tgtEl>
                                          <p:spTgt spid="1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fade">
                                      <p:cBhvr>
                                        <p:cTn id="15" dur="500"/>
                                        <p:tgtEl>
                                          <p:spTgt spid="7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fade">
                                      <p:cBhvr>
                                        <p:cTn id="18" dur="500"/>
                                        <p:tgtEl>
                                          <p:spTgt spid="8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4"/>
                                        </p:tgtEl>
                                        <p:attrNameLst>
                                          <p:attrName>style.visibility</p:attrName>
                                        </p:attrNameLst>
                                      </p:cBhvr>
                                      <p:to>
                                        <p:strVal val="visible"/>
                                      </p:to>
                                    </p:set>
                                    <p:animEffect transition="in" filter="fade">
                                      <p:cBhvr>
                                        <p:cTn id="23" dur="500"/>
                                        <p:tgtEl>
                                          <p:spTgt spid="144"/>
                                        </p:tgtEl>
                                      </p:cBhvr>
                                    </p:animEffect>
                                  </p:childTnLst>
                                </p:cTn>
                              </p:par>
                              <p:par>
                                <p:cTn id="24" presetID="10" presetClass="entr" presetSubtype="0" fill="hold" nodeType="withEffect">
                                  <p:stCondLst>
                                    <p:cond delay="0"/>
                                  </p:stCondLst>
                                  <p:childTnLst>
                                    <p:set>
                                      <p:cBhvr>
                                        <p:cTn id="25" dur="1" fill="hold">
                                          <p:stCondLst>
                                            <p:cond delay="0"/>
                                          </p:stCondLst>
                                        </p:cTn>
                                        <p:tgtEl>
                                          <p:spTgt spid="143"/>
                                        </p:tgtEl>
                                        <p:attrNameLst>
                                          <p:attrName>style.visibility</p:attrName>
                                        </p:attrNameLst>
                                      </p:cBhvr>
                                      <p:to>
                                        <p:strVal val="visible"/>
                                      </p:to>
                                    </p:set>
                                    <p:animEffect transition="in" filter="fade">
                                      <p:cBhvr>
                                        <p:cTn id="26" dur="500"/>
                                        <p:tgtEl>
                                          <p:spTgt spid="143"/>
                                        </p:tgtEl>
                                      </p:cBhvr>
                                    </p:animEffect>
                                  </p:childTnLst>
                                </p:cTn>
                              </p:par>
                              <p:par>
                                <p:cTn id="27" presetID="22" presetClass="entr" presetSubtype="1"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up)">
                                      <p:cBhvr>
                                        <p:cTn id="29" dur="5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0"/>
                                        </p:tgtEl>
                                        <p:attrNameLst>
                                          <p:attrName>style.visibility</p:attrName>
                                        </p:attrNameLst>
                                      </p:cBhvr>
                                      <p:to>
                                        <p:strVal val="visible"/>
                                      </p:to>
                                    </p:set>
                                    <p:animEffect transition="in" filter="fade">
                                      <p:cBhvr>
                                        <p:cTn id="32" dur="500"/>
                                        <p:tgtEl>
                                          <p:spTgt spid="10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500"/>
                                        <p:tgtEl>
                                          <p:spTgt spid="10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fade">
                                      <p:cBhvr>
                                        <p:cTn id="38" dur="500"/>
                                        <p:tgtEl>
                                          <p:spTgt spid="1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2"/>
                                        </p:tgtEl>
                                        <p:attrNameLst>
                                          <p:attrName>style.visibility</p:attrName>
                                        </p:attrNameLst>
                                      </p:cBhvr>
                                      <p:to>
                                        <p:strVal val="visible"/>
                                      </p:to>
                                    </p:set>
                                    <p:animEffect transition="in" filter="fade">
                                      <p:cBhvr>
                                        <p:cTn id="41" dur="500"/>
                                        <p:tgtEl>
                                          <p:spTgt spid="1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6"/>
                                        </p:tgtEl>
                                        <p:attrNameLst>
                                          <p:attrName>style.visibility</p:attrName>
                                        </p:attrNameLst>
                                      </p:cBhvr>
                                      <p:to>
                                        <p:strVal val="visible"/>
                                      </p:to>
                                    </p:set>
                                    <p:animEffect transition="in" filter="fade">
                                      <p:cBhvr>
                                        <p:cTn id="44" dur="500"/>
                                        <p:tgtEl>
                                          <p:spTgt spid="10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fade">
                                      <p:cBhvr>
                                        <p:cTn id="47" dur="500"/>
                                        <p:tgtEl>
                                          <p:spTgt spid="10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5"/>
                                        </p:tgtEl>
                                        <p:attrNameLst>
                                          <p:attrName>style.visibility</p:attrName>
                                        </p:attrNameLst>
                                      </p:cBhvr>
                                      <p:to>
                                        <p:strVal val="visible"/>
                                      </p:to>
                                    </p:set>
                                    <p:animEffect transition="in" filter="fade">
                                      <p:cBhvr>
                                        <p:cTn id="50" dur="500"/>
                                        <p:tgtEl>
                                          <p:spTgt spid="10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9"/>
                                        </p:tgtEl>
                                        <p:attrNameLst>
                                          <p:attrName>style.visibility</p:attrName>
                                        </p:attrNameLst>
                                      </p:cBhvr>
                                      <p:to>
                                        <p:strVal val="visible"/>
                                      </p:to>
                                    </p:set>
                                    <p:animEffect transition="in" filter="fade">
                                      <p:cBhvr>
                                        <p:cTn id="53" dur="500"/>
                                        <p:tgtEl>
                                          <p:spTgt spid="109"/>
                                        </p:tgtEl>
                                      </p:cBhvr>
                                    </p:animEffect>
                                  </p:childTnLst>
                                </p:cTn>
                              </p:par>
                              <p:par>
                                <p:cTn id="54" presetID="22" presetClass="entr" presetSubtype="1" fill="hold" nodeType="withEffect">
                                  <p:stCondLst>
                                    <p:cond delay="0"/>
                                  </p:stCondLst>
                                  <p:childTnLst>
                                    <p:set>
                                      <p:cBhvr>
                                        <p:cTn id="55" dur="1" fill="hold">
                                          <p:stCondLst>
                                            <p:cond delay="0"/>
                                          </p:stCondLst>
                                        </p:cTn>
                                        <p:tgtEl>
                                          <p:spTgt spid="117"/>
                                        </p:tgtEl>
                                        <p:attrNameLst>
                                          <p:attrName>style.visibility</p:attrName>
                                        </p:attrNameLst>
                                      </p:cBhvr>
                                      <p:to>
                                        <p:strVal val="visible"/>
                                      </p:to>
                                    </p:set>
                                    <p:animEffect transition="in" filter="wipe(up)">
                                      <p:cBhvr>
                                        <p:cTn id="56" dur="500"/>
                                        <p:tgtEl>
                                          <p:spTgt spid="117"/>
                                        </p:tgtEl>
                                      </p:cBhvr>
                                    </p:animEffect>
                                  </p:childTnLst>
                                </p:cTn>
                              </p:par>
                              <p:par>
                                <p:cTn id="57" presetID="22" presetClass="entr" presetSubtype="1" fill="hold" nodeType="withEffect">
                                  <p:stCondLst>
                                    <p:cond delay="250"/>
                                  </p:stCondLst>
                                  <p:childTnLst>
                                    <p:set>
                                      <p:cBhvr>
                                        <p:cTn id="58" dur="1" fill="hold">
                                          <p:stCondLst>
                                            <p:cond delay="0"/>
                                          </p:stCondLst>
                                        </p:cTn>
                                        <p:tgtEl>
                                          <p:spTgt spid="118"/>
                                        </p:tgtEl>
                                        <p:attrNameLst>
                                          <p:attrName>style.visibility</p:attrName>
                                        </p:attrNameLst>
                                      </p:cBhvr>
                                      <p:to>
                                        <p:strVal val="visible"/>
                                      </p:to>
                                    </p:set>
                                    <p:animEffect transition="in" filter="wipe(up)">
                                      <p:cBhvr>
                                        <p:cTn id="59" dur="500"/>
                                        <p:tgtEl>
                                          <p:spTgt spid="118"/>
                                        </p:tgtEl>
                                      </p:cBhvr>
                                    </p:animEffect>
                                  </p:childTnLst>
                                </p:cTn>
                              </p:par>
                            </p:childTnLst>
                          </p:cTn>
                        </p:par>
                        <p:par>
                          <p:cTn id="60" fill="hold">
                            <p:stCondLst>
                              <p:cond delay="750"/>
                            </p:stCondLst>
                            <p:childTnLst>
                              <p:par>
                                <p:cTn id="61" presetID="10" presetClass="entr" presetSubtype="0" fill="hold" grpId="0" nodeType="afterEffect">
                                  <p:stCondLst>
                                    <p:cond delay="0"/>
                                  </p:stCondLst>
                                  <p:childTnLst>
                                    <p:set>
                                      <p:cBhvr>
                                        <p:cTn id="62" dur="1" fill="hold">
                                          <p:stCondLst>
                                            <p:cond delay="0"/>
                                          </p:stCondLst>
                                        </p:cTn>
                                        <p:tgtEl>
                                          <p:spTgt spid="120"/>
                                        </p:tgtEl>
                                        <p:attrNameLst>
                                          <p:attrName>style.visibility</p:attrName>
                                        </p:attrNameLst>
                                      </p:cBhvr>
                                      <p:to>
                                        <p:strVal val="visible"/>
                                      </p:to>
                                    </p:set>
                                    <p:animEffect transition="in" filter="fade">
                                      <p:cBhvr>
                                        <p:cTn id="63" dur="500"/>
                                        <p:tgtEl>
                                          <p:spTgt spid="120"/>
                                        </p:tgtEl>
                                      </p:cBhvr>
                                    </p:animEffect>
                                  </p:childTnLst>
                                </p:cTn>
                              </p:par>
                            </p:childTnLst>
                          </p:cTn>
                        </p:par>
                        <p:par>
                          <p:cTn id="64" fill="hold">
                            <p:stCondLst>
                              <p:cond delay="1250"/>
                            </p:stCondLst>
                            <p:childTnLst>
                              <p:par>
                                <p:cTn id="65" presetID="22" presetClass="entr" presetSubtype="1" fill="hold" nodeType="after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wipe(up)">
                                      <p:cBhvr>
                                        <p:cTn id="67" dur="500"/>
                                        <p:tgtEl>
                                          <p:spTgt spid="115"/>
                                        </p:tgtEl>
                                      </p:cBhvr>
                                    </p:animEffect>
                                  </p:childTnLst>
                                </p:cTn>
                              </p:par>
                            </p:childTnLst>
                          </p:cTn>
                        </p:par>
                        <p:par>
                          <p:cTn id="68" fill="hold">
                            <p:stCondLst>
                              <p:cond delay="1750"/>
                            </p:stCondLst>
                            <p:childTnLst>
                              <p:par>
                                <p:cTn id="69" presetID="22" presetClass="entr" presetSubtype="1" fill="hold" nodeType="afterEffect">
                                  <p:stCondLst>
                                    <p:cond delay="0"/>
                                  </p:stCondLst>
                                  <p:childTnLst>
                                    <p:set>
                                      <p:cBhvr>
                                        <p:cTn id="70" dur="1" fill="hold">
                                          <p:stCondLst>
                                            <p:cond delay="0"/>
                                          </p:stCondLst>
                                        </p:cTn>
                                        <p:tgtEl>
                                          <p:spTgt spid="116"/>
                                        </p:tgtEl>
                                        <p:attrNameLst>
                                          <p:attrName>style.visibility</p:attrName>
                                        </p:attrNameLst>
                                      </p:cBhvr>
                                      <p:to>
                                        <p:strVal val="visible"/>
                                      </p:to>
                                    </p:set>
                                    <p:animEffect transition="in" filter="wipe(up)">
                                      <p:cBhvr>
                                        <p:cTn id="71" dur="500"/>
                                        <p:tgtEl>
                                          <p:spTgt spid="116"/>
                                        </p:tgtEl>
                                      </p:cBhvr>
                                    </p:animEffect>
                                  </p:childTnLst>
                                </p:cTn>
                              </p:par>
                            </p:childTnLst>
                          </p:cTn>
                        </p:par>
                        <p:par>
                          <p:cTn id="72" fill="hold">
                            <p:stCondLst>
                              <p:cond delay="2250"/>
                            </p:stCondLst>
                            <p:childTnLst>
                              <p:par>
                                <p:cTn id="73" presetID="22" presetClass="entr" presetSubtype="1" fill="hold" nodeType="afterEffect">
                                  <p:stCondLst>
                                    <p:cond delay="0"/>
                                  </p:stCondLst>
                                  <p:childTnLst>
                                    <p:set>
                                      <p:cBhvr>
                                        <p:cTn id="74" dur="1" fill="hold">
                                          <p:stCondLst>
                                            <p:cond delay="0"/>
                                          </p:stCondLst>
                                        </p:cTn>
                                        <p:tgtEl>
                                          <p:spTgt spid="121"/>
                                        </p:tgtEl>
                                        <p:attrNameLst>
                                          <p:attrName>style.visibility</p:attrName>
                                        </p:attrNameLst>
                                      </p:cBhvr>
                                      <p:to>
                                        <p:strVal val="visible"/>
                                      </p:to>
                                    </p:set>
                                    <p:animEffect transition="in" filter="wipe(up)">
                                      <p:cBhvr>
                                        <p:cTn id="75" dur="500"/>
                                        <p:tgtEl>
                                          <p:spTgt spid="121"/>
                                        </p:tgtEl>
                                      </p:cBhvr>
                                    </p:animEffect>
                                  </p:childTnLst>
                                </p:cTn>
                              </p:par>
                              <p:par>
                                <p:cTn id="76" presetID="7" presetClass="emph" presetSubtype="2" fill="hold" nodeType="withEffect">
                                  <p:stCondLst>
                                    <p:cond delay="0"/>
                                  </p:stCondLst>
                                  <p:childTnLst>
                                    <p:animClr clrSpc="rgb" dir="cw">
                                      <p:cBhvr>
                                        <p:cTn id="77" dur="500" fill="hold"/>
                                        <p:tgtEl>
                                          <p:spTgt spid="121"/>
                                        </p:tgtEl>
                                        <p:attrNameLst>
                                          <p:attrName>stroke.color</p:attrName>
                                        </p:attrNameLst>
                                      </p:cBhvr>
                                      <p:to>
                                        <a:srgbClr val="FF0000"/>
                                      </p:to>
                                    </p:animClr>
                                    <p:set>
                                      <p:cBhvr>
                                        <p:cTn id="78" dur="500" fill="hold"/>
                                        <p:tgtEl>
                                          <p:spTgt spid="121"/>
                                        </p:tgtEl>
                                        <p:attrNameLst>
                                          <p:attrName>stroke.on</p:attrName>
                                        </p:attrNameLst>
                                      </p:cBhvr>
                                      <p:to>
                                        <p:strVal val="true"/>
                                      </p:to>
                                    </p:set>
                                  </p:childTnLst>
                                </p:cTn>
                              </p:par>
                            </p:childTnLst>
                          </p:cTn>
                        </p:par>
                        <p:par>
                          <p:cTn id="79" fill="hold">
                            <p:stCondLst>
                              <p:cond delay="2750"/>
                            </p:stCondLst>
                            <p:childTnLst>
                              <p:par>
                                <p:cTn id="80" presetID="10" presetClass="entr" presetSubtype="0" fill="hold" grpId="0" nodeType="afterEffect">
                                  <p:stCondLst>
                                    <p:cond delay="0"/>
                                  </p:stCondLst>
                                  <p:childTnLst>
                                    <p:set>
                                      <p:cBhvr>
                                        <p:cTn id="81" dur="1" fill="hold">
                                          <p:stCondLst>
                                            <p:cond delay="0"/>
                                          </p:stCondLst>
                                        </p:cTn>
                                        <p:tgtEl>
                                          <p:spTgt spid="119"/>
                                        </p:tgtEl>
                                        <p:attrNameLst>
                                          <p:attrName>style.visibility</p:attrName>
                                        </p:attrNameLst>
                                      </p:cBhvr>
                                      <p:to>
                                        <p:strVal val="visible"/>
                                      </p:to>
                                    </p:set>
                                    <p:animEffect transition="in" filter="fade">
                                      <p:cBhvr>
                                        <p:cTn id="82" dur="500"/>
                                        <p:tgtEl>
                                          <p:spTgt spid="119"/>
                                        </p:tgtEl>
                                      </p:cBhvr>
                                    </p:animEffect>
                                  </p:childTnLst>
                                </p:cTn>
                              </p:par>
                            </p:childTnLst>
                          </p:cTn>
                        </p:par>
                        <p:par>
                          <p:cTn id="83" fill="hold">
                            <p:stCondLst>
                              <p:cond delay="3250"/>
                            </p:stCondLst>
                            <p:childTnLst>
                              <p:par>
                                <p:cTn id="84" presetID="42" presetClass="path" presetSubtype="0" accel="50000" decel="50000" fill="hold" grpId="1" nodeType="afterEffect">
                                  <p:stCondLst>
                                    <p:cond delay="0"/>
                                  </p:stCondLst>
                                  <p:childTnLst>
                                    <p:animMotion origin="layout" path="M -4.16667E-6 -3.7037E-7 L -0.17187 -0.05393 " pathEditMode="relative" rAng="0" ptsTypes="AA">
                                      <p:cBhvr>
                                        <p:cTn id="85" dur="1000" fill="hold"/>
                                        <p:tgtEl>
                                          <p:spTgt spid="119"/>
                                        </p:tgtEl>
                                        <p:attrNameLst>
                                          <p:attrName>ppt_x</p:attrName>
                                          <p:attrName>ppt_y</p:attrName>
                                        </p:attrNameLst>
                                      </p:cBhvr>
                                      <p:rCtr x="-8594" y="-2708"/>
                                    </p:animMotion>
                                  </p:childTnLst>
                                </p:cTn>
                              </p:par>
                              <p:par>
                                <p:cTn id="86" presetID="42" presetClass="path" presetSubtype="0" accel="50000" decel="50000" fill="hold" grpId="1" nodeType="withEffect">
                                  <p:stCondLst>
                                    <p:cond delay="0"/>
                                  </p:stCondLst>
                                  <p:childTnLst>
                                    <p:animMotion origin="layout" path="M 2.08333E-6 1.11022E-16 L -0.21472 0.0294 " pathEditMode="relative" rAng="0" ptsTypes="AA">
                                      <p:cBhvr>
                                        <p:cTn id="87" dur="1000" fill="hold"/>
                                        <p:tgtEl>
                                          <p:spTgt spid="120"/>
                                        </p:tgtEl>
                                        <p:attrNameLst>
                                          <p:attrName>ppt_x</p:attrName>
                                          <p:attrName>ppt_y</p:attrName>
                                        </p:attrNameLst>
                                      </p:cBhvr>
                                      <p:rCtr x="-10742" y="1458"/>
                                    </p:animMotion>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04"/>
                                        </p:tgtEl>
                                        <p:attrNameLst>
                                          <p:attrName>style.visibility</p:attrName>
                                        </p:attrNameLst>
                                      </p:cBhvr>
                                      <p:to>
                                        <p:strVal val="visible"/>
                                      </p:to>
                                    </p:set>
                                    <p:animEffect transition="in" filter="fade">
                                      <p:cBhvr>
                                        <p:cTn id="92" dur="500"/>
                                        <p:tgtEl>
                                          <p:spTgt spid="104"/>
                                        </p:tgtEl>
                                      </p:cBhvr>
                                    </p:animEffect>
                                  </p:childTnLst>
                                </p:cTn>
                              </p:par>
                            </p:childTnLst>
                          </p:cTn>
                        </p:par>
                        <p:par>
                          <p:cTn id="93" fill="hold">
                            <p:stCondLst>
                              <p:cond delay="500"/>
                            </p:stCondLst>
                            <p:childTnLst>
                              <p:par>
                                <p:cTn id="94" presetID="10" presetClass="entr" presetSubtype="0" fill="hold" nodeType="afterEffect">
                                  <p:stCondLst>
                                    <p:cond delay="0"/>
                                  </p:stCondLst>
                                  <p:childTnLst>
                                    <p:set>
                                      <p:cBhvr>
                                        <p:cTn id="95" dur="1" fill="hold">
                                          <p:stCondLst>
                                            <p:cond delay="0"/>
                                          </p:stCondLst>
                                        </p:cTn>
                                        <p:tgtEl>
                                          <p:spTgt spid="145"/>
                                        </p:tgtEl>
                                        <p:attrNameLst>
                                          <p:attrName>style.visibility</p:attrName>
                                        </p:attrNameLst>
                                      </p:cBhvr>
                                      <p:to>
                                        <p:strVal val="visible"/>
                                      </p:to>
                                    </p:set>
                                    <p:animEffect transition="in" filter="fade">
                                      <p:cBhvr>
                                        <p:cTn id="96" dur="500"/>
                                        <p:tgtEl>
                                          <p:spTgt spid="145"/>
                                        </p:tgtEl>
                                      </p:cBhvr>
                                    </p:animEffect>
                                  </p:childTnLst>
                                </p:cTn>
                              </p:par>
                              <p:par>
                                <p:cTn id="97" presetID="10" presetClass="entr" presetSubtype="0" fill="hold" nodeType="withEffect">
                                  <p:stCondLst>
                                    <p:cond delay="0"/>
                                  </p:stCondLst>
                                  <p:childTnLst>
                                    <p:set>
                                      <p:cBhvr>
                                        <p:cTn id="98" dur="1" fill="hold">
                                          <p:stCondLst>
                                            <p:cond delay="0"/>
                                          </p:stCondLst>
                                        </p:cTn>
                                        <p:tgtEl>
                                          <p:spTgt spid="147"/>
                                        </p:tgtEl>
                                        <p:attrNameLst>
                                          <p:attrName>style.visibility</p:attrName>
                                        </p:attrNameLst>
                                      </p:cBhvr>
                                      <p:to>
                                        <p:strVal val="visible"/>
                                      </p:to>
                                    </p:set>
                                    <p:animEffect transition="in" filter="fade">
                                      <p:cBhvr>
                                        <p:cTn id="99" dur="500"/>
                                        <p:tgtEl>
                                          <p:spTgt spid="147"/>
                                        </p:tgtEl>
                                      </p:cBhvr>
                                    </p:animEffect>
                                  </p:childTnLst>
                                </p:cTn>
                              </p:par>
                            </p:childTnLst>
                          </p:cTn>
                        </p:par>
                        <p:par>
                          <p:cTn id="100" fill="hold">
                            <p:stCondLst>
                              <p:cond delay="1000"/>
                            </p:stCondLst>
                            <p:childTnLst>
                              <p:par>
                                <p:cTn id="101" presetID="10" presetClass="entr" presetSubtype="0" fill="hold" nodeType="afterEffect">
                                  <p:stCondLst>
                                    <p:cond delay="0"/>
                                  </p:stCondLst>
                                  <p:childTnLst>
                                    <p:set>
                                      <p:cBhvr>
                                        <p:cTn id="102" dur="1" fill="hold">
                                          <p:stCondLst>
                                            <p:cond delay="0"/>
                                          </p:stCondLst>
                                        </p:cTn>
                                        <p:tgtEl>
                                          <p:spTgt spid="146"/>
                                        </p:tgtEl>
                                        <p:attrNameLst>
                                          <p:attrName>style.visibility</p:attrName>
                                        </p:attrNameLst>
                                      </p:cBhvr>
                                      <p:to>
                                        <p:strVal val="visible"/>
                                      </p:to>
                                    </p:set>
                                    <p:animEffect transition="in" filter="fade">
                                      <p:cBhvr>
                                        <p:cTn id="103" dur="500"/>
                                        <p:tgtEl>
                                          <p:spTgt spid="146"/>
                                        </p:tgtEl>
                                      </p:cBhvr>
                                    </p:animEffect>
                                  </p:childTnLst>
                                </p:cTn>
                              </p:par>
                              <p:par>
                                <p:cTn id="104" presetID="10" presetClass="entr" presetSubtype="0" fill="hold" nodeType="withEffect">
                                  <p:stCondLst>
                                    <p:cond delay="0"/>
                                  </p:stCondLst>
                                  <p:childTnLst>
                                    <p:set>
                                      <p:cBhvr>
                                        <p:cTn id="105" dur="1" fill="hold">
                                          <p:stCondLst>
                                            <p:cond delay="0"/>
                                          </p:stCondLst>
                                        </p:cTn>
                                        <p:tgtEl>
                                          <p:spTgt spid="148"/>
                                        </p:tgtEl>
                                        <p:attrNameLst>
                                          <p:attrName>style.visibility</p:attrName>
                                        </p:attrNameLst>
                                      </p:cBhvr>
                                      <p:to>
                                        <p:strVal val="visible"/>
                                      </p:to>
                                    </p:set>
                                    <p:animEffect transition="in" filter="fade">
                                      <p:cBhvr>
                                        <p:cTn id="106"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44" grpId="0"/>
      <p:bldP spid="100" grpId="0" animBg="1"/>
      <p:bldP spid="102" grpId="0" animBg="1"/>
      <p:bldP spid="103" grpId="0" animBg="1"/>
      <p:bldP spid="105" grpId="0" animBg="1"/>
      <p:bldP spid="106" grpId="0" animBg="1"/>
      <p:bldP spid="109" grpId="0" animBg="1"/>
      <p:bldP spid="112" grpId="0" animBg="1"/>
      <p:bldP spid="113" grpId="0" animBg="1"/>
      <p:bldP spid="119" grpId="0"/>
      <p:bldP spid="119" grpId="1"/>
      <p:bldP spid="120" grpId="0"/>
      <p:bldP spid="120" grpId="1"/>
      <p:bldP spid="83" grpId="0"/>
      <p:bldP spid="122" grpId="0" animBg="1"/>
      <p:bldP spid="1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spc="-80" dirty="0">
                <a:solidFill>
                  <a:schemeClr val="bg1"/>
                </a:solidFill>
              </a:rPr>
              <a:t>What about physical attacks?</a:t>
            </a:r>
            <a:endParaRPr lang="en-US" spc="-80" dirty="0">
              <a:solidFill>
                <a:schemeClr val="bg1"/>
              </a:solidFill>
            </a:endParaRPr>
          </a:p>
        </p:txBody>
      </p:sp>
      <p:sp>
        <p:nvSpPr>
          <p:cNvPr id="2" name="Slide Number Placeholder 1"/>
          <p:cNvSpPr>
            <a:spLocks noGrp="1"/>
          </p:cNvSpPr>
          <p:nvPr>
            <p:ph type="sldNum" sz="quarter" idx="4294967295"/>
          </p:nvPr>
        </p:nvSpPr>
        <p:spPr>
          <a:xfrm>
            <a:off x="0" y="6545263"/>
            <a:ext cx="671513" cy="268287"/>
          </a:xfrm>
        </p:spPr>
        <p:txBody>
          <a:bodyPr/>
          <a:lstStyle/>
          <a:p>
            <a:fld id="{B4C71E88-0A44-4F17-829B-07B79A5A6163}" type="slidenum">
              <a:rPr lang="en-US" smtClean="0">
                <a:solidFill>
                  <a:prstClr val="white"/>
                </a:solidFill>
              </a:rPr>
              <a:pPr/>
              <a:t>9</a:t>
            </a:fld>
            <a:endParaRPr lang="en-US" dirty="0">
              <a:solidFill>
                <a:prstClr val="white"/>
              </a:solidFill>
            </a:endParaRPr>
          </a:p>
        </p:txBody>
      </p:sp>
    </p:spTree>
    <p:extLst>
      <p:ext uri="{BB962C8B-B14F-4D97-AF65-F5344CB8AC3E}">
        <p14:creationId xmlns:p14="http://schemas.microsoft.com/office/powerpoint/2010/main" val="4017947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20000"/>
            <a:lumOff val="80000"/>
          </a:schemeClr>
        </a:solidFill>
        <a:ln w="28575">
          <a:solidFill>
            <a:schemeClr val="accent2"/>
          </a:solidFill>
        </a:ln>
      </a:spPr>
      <a:bodyPr lIns="108000" tIns="0" rIns="0" bIns="0" rtlCol="0" anchor="ctr"/>
      <a:lstStyle>
        <a:defPPr algn="ctr" defTabSz="180000">
          <a:defRPr sz="2000" i="1" spc="-80" smtClean="0">
            <a:solidFill>
              <a:schemeClr val="tx1"/>
            </a:solidFill>
            <a:latin typeface="Cambria Math" panose="02040503050406030204" pitchFamily="18"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2">
              <a:lumMod val="90000"/>
            </a:schemeClr>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chor="t">
        <a:spAutoFit/>
      </a:bodyPr>
      <a:lstStyle>
        <a:defPPr defTabSz="180000">
          <a:spcBef>
            <a:spcPts val="300"/>
          </a:spcBef>
          <a:defRPr sz="2000" dirty="0" smtClean="0">
            <a:solidFill>
              <a:schemeClr val="bg1">
                <a:lumMod val="95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3141</TotalTime>
  <Words>1470</Words>
  <Application>Microsoft Office PowerPoint</Application>
  <PresentationFormat>Widescreen</PresentationFormat>
  <Paragraphs>389</Paragraphs>
  <Slides>25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Avenir Next</vt:lpstr>
      <vt:lpstr>Avenir Next Demi Bold</vt:lpstr>
      <vt:lpstr>Calibri</vt:lpstr>
      <vt:lpstr>Cambria Math</vt:lpstr>
      <vt:lpstr>Consolas</vt:lpstr>
      <vt:lpstr>Wingdings</vt:lpstr>
      <vt:lpstr>Larissa</vt:lpstr>
      <vt:lpstr>ATRIUM: Runtime ATtestation ResIlient Under Memory Attacks</vt:lpstr>
      <vt:lpstr>Remote Attestation</vt:lpstr>
      <vt:lpstr>Assumptions &amp; Limitations of Current Attestation Schemes</vt:lpstr>
      <vt:lpstr>Runtime Attacks</vt:lpstr>
      <vt:lpstr>One step further .. Control-flow Attestation</vt:lpstr>
      <vt:lpstr>Related Work: Control-Flow Attestation (C-FLAT)  [Davi et al., CCS 2016]</vt:lpstr>
      <vt:lpstr>Limitations of C-FLAT</vt:lpstr>
      <vt:lpstr>Related Work: HW-based Control-Flow Attestation (LO-FAT) [Dessouky et al., DAC 2017]</vt:lpstr>
      <vt:lpstr>What about physical attacks?</vt:lpstr>
      <vt:lpstr>More Realistic Adversary: TOCTOU Attack </vt:lpstr>
      <vt:lpstr>ATRIUM: Big Picture</vt:lpstr>
      <vt:lpstr>ATRIUM: Our Contributions</vt:lpstr>
      <vt:lpstr>Adversary Model &amp; Assumptions</vt:lpstr>
      <vt:lpstr>Example: Offline Phase</vt:lpstr>
      <vt:lpstr>Example: Online Phase </vt:lpstr>
      <vt:lpstr>PowerPoint Presentation</vt:lpstr>
      <vt:lpstr>ATRIUM: Detailed Architecture</vt:lpstr>
      <vt:lpstr>Detecting Loops</vt:lpstr>
      <vt:lpstr>ATRIUM: Detailed Architecture</vt:lpstr>
      <vt:lpstr>Hash function: Blake2  </vt:lpstr>
      <vt:lpstr>Implementation</vt:lpstr>
      <vt:lpstr>Evaluation</vt:lpstr>
      <vt:lpstr>Performance Overhead of selected Benchmarks</vt:lpstr>
      <vt:lpstr>Conclusion and Future Work</vt:lpstr>
      <vt:lpstr>Thanks for your Attention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Attestation</dc:title>
  <dc:creator>shaza</dc:creator>
  <cp:lastModifiedBy>Shaza</cp:lastModifiedBy>
  <cp:revision>135</cp:revision>
  <dcterms:created xsi:type="dcterms:W3CDTF">2017-09-21T07:47:10Z</dcterms:created>
  <dcterms:modified xsi:type="dcterms:W3CDTF">2017-11-01T21:05:05Z</dcterms:modified>
</cp:coreProperties>
</file>