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300" r:id="rId3"/>
    <p:sldId id="308" r:id="rId4"/>
    <p:sldId id="301" r:id="rId5"/>
    <p:sldId id="302" r:id="rId6"/>
    <p:sldId id="305" r:id="rId7"/>
    <p:sldId id="306" r:id="rId8"/>
    <p:sldId id="304" r:id="rId9"/>
    <p:sldId id="307" r:id="rId10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ian Eska" initials="FEE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9B1B"/>
    <a:srgbClr val="FCE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82" autoAdjust="0"/>
    <p:restoredTop sz="68215" autoAdjust="0"/>
  </p:normalViewPr>
  <p:slideViewPr>
    <p:cSldViewPr snapToGrid="0">
      <p:cViewPr varScale="1">
        <p:scale>
          <a:sx n="91" d="100"/>
          <a:sy n="91" d="100"/>
        </p:scale>
        <p:origin x="2360" y="184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08.11.18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5729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96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+ Guthabenverwaltung  und deshalb auch automatische  Erzeugung von Transaktionen wird erst später implementiert.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+ Weitere Funktion wäre sinnvolle Geheimhaltung der Privaten Schlüssel. Wir vernachlässigen das aber.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352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64AF4BA-422B-724B-8393-685B292445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" t="6342" r="-14403" b="42412"/>
          <a:stretch/>
        </p:blipFill>
        <p:spPr>
          <a:xfrm>
            <a:off x="824949" y="3559208"/>
            <a:ext cx="11474846" cy="321251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34A4FA1F-572C-4F3C-AB2C-552C89D6A7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090895A-30BF-4A15-94E0-FFEF7CFE87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83" y="458359"/>
            <a:ext cx="2156754" cy="993458"/>
          </a:xfrm>
          <a:prstGeom prst="rect">
            <a:avLst/>
          </a:prstGeom>
        </p:spPr>
      </p:pic>
      <p:sp>
        <p:nvSpPr>
          <p:cNvPr id="24" name="Text Box 21">
            <a:extLst>
              <a:ext uri="{FF2B5EF4-FFF2-40B4-BE49-F238E27FC236}">
                <a16:creationId xmlns:a16="http://schemas.microsoft.com/office/drawing/2014/main" id="{06FC442B-9238-4D7D-AE83-C3F29F1B7A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5582" y="3351459"/>
            <a:ext cx="6952017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de-DE" sz="1340" dirty="0">
                <a:solidFill>
                  <a:schemeClr val="bg1"/>
                </a:solidFill>
              </a:rPr>
              <a:t>Lehrstuhl für Financial Engineering und Derivate</a:t>
            </a:r>
          </a:p>
        </p:txBody>
      </p:sp>
      <p:sp>
        <p:nvSpPr>
          <p:cNvPr id="28" name="Text Box 14">
            <a:extLst>
              <a:ext uri="{FF2B5EF4-FFF2-40B4-BE49-F238E27FC236}">
                <a16:creationId xmlns:a16="http://schemas.microsoft.com/office/drawing/2014/main" id="{8B90B0AC-C3A4-45BF-ABCA-1F7E06B019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5581" y="6525686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de-DE" sz="1100" dirty="0"/>
              <a:t>KIT</a:t>
            </a:r>
            <a:r>
              <a:rPr lang="de-DE" sz="1100" baseline="0" dirty="0"/>
              <a:t> </a:t>
            </a:r>
            <a:r>
              <a:rPr lang="de-DE" sz="1100" dirty="0"/>
              <a:t>– Die Forschungsuniversität in der Helmholtz-Gemeinschaft</a:t>
            </a:r>
          </a:p>
        </p:txBody>
      </p:sp>
      <p:sp>
        <p:nvSpPr>
          <p:cNvPr id="29" name="Text Box 14">
            <a:extLst>
              <a:ext uri="{FF2B5EF4-FFF2-40B4-BE49-F238E27FC236}">
                <a16:creationId xmlns:a16="http://schemas.microsoft.com/office/drawing/2014/main" id="{F16E5C71-17DC-4E14-A36D-AE67CD44D7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071099" y="6417776"/>
            <a:ext cx="200660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de-DE" sz="2300" b="1" dirty="0">
                <a:solidFill>
                  <a:schemeClr val="bg1"/>
                </a:solidFill>
              </a:rPr>
              <a:t>www.kit.edu</a:t>
            </a:r>
          </a:p>
        </p:txBody>
      </p:sp>
    </p:spTree>
    <p:extLst>
      <p:ext uri="{BB962C8B-B14F-4D97-AF65-F5344CB8AC3E}">
        <p14:creationId xmlns:p14="http://schemas.microsoft.com/office/powerpoint/2010/main" val="287372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EEED28-0813-48F9-AD7B-C3F474617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66842F-36EC-49E9-AC66-9EB007252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520D94-8011-4067-9EDC-3FAEFF22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14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B59FA6F-E1AA-4777-A938-29505698E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29700" y="323850"/>
            <a:ext cx="2628900" cy="5853113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9F0E4A-734C-478B-A5C1-DC36FE4AD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3400" y="323850"/>
            <a:ext cx="8343900" cy="5853113"/>
          </a:xfrm>
        </p:spPr>
        <p:txBody>
          <a:bodyPr vert="eaVert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7B5C8F-8341-4F40-8C12-2C5925ADC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01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FAF4A-98FA-4066-8B9E-CA0D85F23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C87942-EC3B-41F9-B423-824D3C374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3DED0A-B994-4DFB-A110-A8E07CC6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77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E38482-A4C7-42DF-9634-E3B98975D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05314"/>
            <a:ext cx="10515600" cy="1757362"/>
          </a:xfrm>
        </p:spPr>
        <p:txBody>
          <a:bodyPr anchor="t"/>
          <a:lstStyle>
            <a:lvl1pPr>
              <a:defRPr sz="5500" cap="all" baseline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CEB0C6-0D9E-4ADD-B029-512526865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2843213"/>
            <a:ext cx="105156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3AEFB2-DB19-4BB5-8BB0-51D8053E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14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014A50-2840-4153-8ACA-21DDA741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C76C89-8E8C-4A66-8B31-797AD5143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4664" y="1266825"/>
            <a:ext cx="5495136" cy="482917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0CBC72-16DA-4743-A938-06A0A3121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66825"/>
            <a:ext cx="5495136" cy="482917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CD4877-D48C-495B-8B04-F622FC22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57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6C1A6E-EDD8-422C-9528-06F9CBF8D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664" y="1250546"/>
            <a:ext cx="547291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7BC53E-907B-434C-B849-6EB9897B4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4664" y="2152650"/>
            <a:ext cx="5472911" cy="4037013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479D9E-3156-4950-B7AC-7F88AF333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0546"/>
            <a:ext cx="549513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FEC748-198E-476C-A61F-8533DBE171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52650"/>
            <a:ext cx="5495136" cy="4037013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D3C1AA5-42FD-4D92-B65E-F992356A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04BAF94-C42F-462E-82C0-763E495FC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35984"/>
            <a:ext cx="9178008" cy="627829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6804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6C626-8132-477C-94F0-A8B5D6D3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3A87BF-61DB-4C5B-BDC1-0B1DEC74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63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F3F036-A58A-460E-A412-F0755713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78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224A74-2B50-4671-B7C8-F6B84532D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58887"/>
            <a:ext cx="6484148" cy="48466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ABDF8E-853E-40DA-9E40-4DF3ECF08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4664" y="1266825"/>
            <a:ext cx="4247361" cy="48466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0E594F-F0BE-4E57-97AE-D237D023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43977C42-FB14-40A6-80E5-05347C2E8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35984"/>
            <a:ext cx="9178008" cy="627829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411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E6374B-9795-430B-A495-F423F92A5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073" y="4633573"/>
            <a:ext cx="7191375" cy="67963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36DF784-93EB-4084-94D8-502B41B59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505074" y="635000"/>
            <a:ext cx="7191376" cy="3852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41D6B1-CAC9-43B5-8288-F21476CE2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05074" y="5386184"/>
            <a:ext cx="7191374" cy="92045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3ED597-52C7-4BAE-989E-C3C6448F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03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7A379F1C-2660-4789-9972-53B64D55CC3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EB8BAE8-97B4-4801-B1D8-A8524D747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E77A8F-6878-4E61-BC0E-2E4E240C9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664" y="1269206"/>
            <a:ext cx="11142672" cy="485024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3F00E4-276F-4732-91E8-B5F61756D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9993" y="6452596"/>
            <a:ext cx="435385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02857D4-0246-458F-94E2-8F16CC0D7FB7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336" y="329652"/>
            <a:ext cx="1440000" cy="663302"/>
          </a:xfrm>
          <a:prstGeom prst="rect">
            <a:avLst/>
          </a:prstGeom>
        </p:spPr>
      </p:pic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93D1C25E-2C0F-4541-AA98-2C41C9CFAF34}"/>
              </a:ext>
            </a:extLst>
          </p:cNvPr>
          <p:cNvSpPr txBox="1">
            <a:spLocks/>
          </p:cNvSpPr>
          <p:nvPr userDrawn="1"/>
        </p:nvSpPr>
        <p:spPr>
          <a:xfrm>
            <a:off x="7539488" y="6452596"/>
            <a:ext cx="41278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altLang="de-DE" sz="1200" dirty="0"/>
              <a:t>Lehrstuhl für Financial Engineering und Derivate</a:t>
            </a: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5B9EB46B-7606-4890-BD73-ED5FCD332FBE}"/>
              </a:ext>
            </a:extLst>
          </p:cNvPr>
          <p:cNvSpPr txBox="1">
            <a:spLocks/>
          </p:cNvSpPr>
          <p:nvPr userDrawn="1"/>
        </p:nvSpPr>
        <p:spPr>
          <a:xfrm>
            <a:off x="2490006" y="6452596"/>
            <a:ext cx="4971843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err="1"/>
              <a:t>Blockchains</a:t>
            </a:r>
            <a:r>
              <a:rPr lang="de-DE" sz="1200" dirty="0"/>
              <a:t> und </a:t>
            </a:r>
            <a:r>
              <a:rPr lang="de-DE" sz="1200" dirty="0" err="1"/>
              <a:t>Cryptofinance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74606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9625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04975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5265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18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92B401D3-9C9F-457C-B31F-B21C8B9F3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85" y="1581150"/>
            <a:ext cx="8389937" cy="874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de-DE" altLang="de-DE" sz="3000" b="1" dirty="0" err="1"/>
              <a:t>Blockchains</a:t>
            </a:r>
            <a:r>
              <a:rPr lang="de-DE" altLang="de-DE" sz="3000" b="1" dirty="0"/>
              <a:t> und </a:t>
            </a:r>
            <a:r>
              <a:rPr lang="de-DE" altLang="de-DE" sz="3000" b="1" dirty="0" err="1"/>
              <a:t>Cryptofinance</a:t>
            </a:r>
            <a:endParaRPr lang="de-DE" altLang="de-DE" sz="3000" b="1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697FBC9-DE87-47E6-AB36-F4F0B38DC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85" y="2532558"/>
            <a:ext cx="8370888" cy="465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de-DE" b="1" dirty="0">
                <a:solidFill>
                  <a:srgbClr val="000000"/>
                </a:solidFill>
              </a:rPr>
              <a:t>Übung 1</a:t>
            </a:r>
          </a:p>
        </p:txBody>
      </p:sp>
    </p:spTree>
    <p:extLst>
      <p:ext uri="{BB962C8B-B14F-4D97-AF65-F5344CB8AC3E}">
        <p14:creationId xmlns:p14="http://schemas.microsoft.com/office/powerpoint/2010/main" val="124711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421904-251A-3942-9FC1-A8F0BD1B6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FEDCoin</a:t>
            </a:r>
            <a:r>
              <a:rPr lang="de-DE" dirty="0"/>
              <a:t> – Übersicht der </a:t>
            </a:r>
            <a:r>
              <a:rPr lang="de-DE" dirty="0" err="1"/>
              <a:t>Pythonklassen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5B11B3-1AD8-D84E-8C24-98DBC29D5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</a:t>
            </a:fld>
            <a:endParaRPr lang="de-DE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04647B41-4E98-EC44-8A05-E40B790ADB79}"/>
              </a:ext>
            </a:extLst>
          </p:cNvPr>
          <p:cNvSpPr/>
          <p:nvPr/>
        </p:nvSpPr>
        <p:spPr>
          <a:xfrm>
            <a:off x="2688236" y="2118519"/>
            <a:ext cx="2208629" cy="57677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/>
              <a:t>TransactionOutput</a:t>
            </a:r>
            <a:endParaRPr lang="de-DE" dirty="0"/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38CAB8EF-E196-D245-BE59-7DD13D813C96}"/>
              </a:ext>
            </a:extLst>
          </p:cNvPr>
          <p:cNvSpPr/>
          <p:nvPr/>
        </p:nvSpPr>
        <p:spPr>
          <a:xfrm>
            <a:off x="2688237" y="2831494"/>
            <a:ext cx="2208629" cy="57677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Transaction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1A104751-C1EB-754F-B28B-A7F838B511FD}"/>
              </a:ext>
            </a:extLst>
          </p:cNvPr>
          <p:cNvSpPr/>
          <p:nvPr/>
        </p:nvSpPr>
        <p:spPr>
          <a:xfrm>
            <a:off x="2688233" y="3525947"/>
            <a:ext cx="2208629" cy="576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Block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3BA33786-32C3-E54A-9ADD-CCC057E7D8FD}"/>
              </a:ext>
            </a:extLst>
          </p:cNvPr>
          <p:cNvSpPr/>
          <p:nvPr/>
        </p:nvSpPr>
        <p:spPr>
          <a:xfrm>
            <a:off x="2688232" y="4220400"/>
            <a:ext cx="2208629" cy="576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/>
              <a:t>Blockchain</a:t>
            </a:r>
            <a:endParaRPr lang="de-DE" dirty="0"/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A0C605BE-397E-9E4B-98AF-B307B8F9A998}"/>
              </a:ext>
            </a:extLst>
          </p:cNvPr>
          <p:cNvSpPr/>
          <p:nvPr/>
        </p:nvSpPr>
        <p:spPr>
          <a:xfrm>
            <a:off x="7003363" y="2835863"/>
            <a:ext cx="2208629" cy="576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/>
              <a:t>FullNode</a:t>
            </a:r>
            <a:endParaRPr lang="de-DE" dirty="0"/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C237B616-C9EA-F742-9F2B-1CBC29ACB296}"/>
              </a:ext>
            </a:extLst>
          </p:cNvPr>
          <p:cNvSpPr/>
          <p:nvPr/>
        </p:nvSpPr>
        <p:spPr>
          <a:xfrm>
            <a:off x="7003362" y="3548838"/>
            <a:ext cx="2208629" cy="57677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Wallet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771076F-99EF-5545-B644-C806610CA4CF}"/>
              </a:ext>
            </a:extLst>
          </p:cNvPr>
          <p:cNvSpPr/>
          <p:nvPr/>
        </p:nvSpPr>
        <p:spPr>
          <a:xfrm>
            <a:off x="2180492" y="1758462"/>
            <a:ext cx="3249637" cy="3376246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4760BA4-F520-0340-99E9-0461DD167698}"/>
              </a:ext>
            </a:extLst>
          </p:cNvPr>
          <p:cNvSpPr txBox="1"/>
          <p:nvPr/>
        </p:nvSpPr>
        <p:spPr>
          <a:xfrm>
            <a:off x="2321170" y="1583611"/>
            <a:ext cx="2194560" cy="34970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de-DE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Fokus: Datenhaltung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4405424-B632-494C-942D-26F40A4F9AAF}"/>
              </a:ext>
            </a:extLst>
          </p:cNvPr>
          <p:cNvSpPr/>
          <p:nvPr/>
        </p:nvSpPr>
        <p:spPr>
          <a:xfrm>
            <a:off x="6453036" y="1758462"/>
            <a:ext cx="3249637" cy="3376246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04FE4DB-5ED9-BD4D-9E34-DEA177EEE206}"/>
              </a:ext>
            </a:extLst>
          </p:cNvPr>
          <p:cNvSpPr txBox="1"/>
          <p:nvPr/>
        </p:nvSpPr>
        <p:spPr>
          <a:xfrm>
            <a:off x="6593713" y="1583611"/>
            <a:ext cx="2618277" cy="34970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de-DE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Fokus: Datenverwaltung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73052DD-2F15-4948-85A3-B9082492E36E}"/>
              </a:ext>
            </a:extLst>
          </p:cNvPr>
          <p:cNvSpPr/>
          <p:nvPr/>
        </p:nvSpPr>
        <p:spPr>
          <a:xfrm>
            <a:off x="6602199" y="3711226"/>
            <a:ext cx="252000" cy="252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56BDA10-E353-CF47-927A-990D743EF21A}"/>
              </a:ext>
            </a:extLst>
          </p:cNvPr>
          <p:cNvSpPr/>
          <p:nvPr/>
        </p:nvSpPr>
        <p:spPr>
          <a:xfrm>
            <a:off x="2321170" y="2286510"/>
            <a:ext cx="252000" cy="252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B2D9845-FD06-2D44-B682-ABA46D06B5AC}"/>
              </a:ext>
            </a:extLst>
          </p:cNvPr>
          <p:cNvSpPr/>
          <p:nvPr/>
        </p:nvSpPr>
        <p:spPr>
          <a:xfrm>
            <a:off x="2321170" y="2985140"/>
            <a:ext cx="252000" cy="252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28AC5AB-D7C6-3C4D-99CD-CC8C64B4460A}"/>
              </a:ext>
            </a:extLst>
          </p:cNvPr>
          <p:cNvSpPr/>
          <p:nvPr/>
        </p:nvSpPr>
        <p:spPr>
          <a:xfrm>
            <a:off x="2316508" y="3711226"/>
            <a:ext cx="252000" cy="252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E612C9C-961C-BD47-AB2A-DBF9AD6FC5E9}"/>
              </a:ext>
            </a:extLst>
          </p:cNvPr>
          <p:cNvSpPr/>
          <p:nvPr/>
        </p:nvSpPr>
        <p:spPr>
          <a:xfrm>
            <a:off x="2316508" y="4405875"/>
            <a:ext cx="252000" cy="252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4096BDD-1329-FF46-8DCB-C6D14F12B09A}"/>
              </a:ext>
            </a:extLst>
          </p:cNvPr>
          <p:cNvSpPr/>
          <p:nvPr/>
        </p:nvSpPr>
        <p:spPr>
          <a:xfrm>
            <a:off x="6602199" y="2993882"/>
            <a:ext cx="252000" cy="252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20" name="Abgerundetes Rechteck 19">
            <a:extLst>
              <a:ext uri="{FF2B5EF4-FFF2-40B4-BE49-F238E27FC236}">
                <a16:creationId xmlns:a16="http://schemas.microsoft.com/office/drawing/2014/main" id="{E73534B3-33CC-EB4B-97AB-220DA0BC5EB9}"/>
              </a:ext>
            </a:extLst>
          </p:cNvPr>
          <p:cNvSpPr/>
          <p:nvPr/>
        </p:nvSpPr>
        <p:spPr>
          <a:xfrm>
            <a:off x="4811794" y="5347844"/>
            <a:ext cx="2191568" cy="7865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Wird heute bearbeitet</a:t>
            </a:r>
          </a:p>
        </p:txBody>
      </p:sp>
    </p:spTree>
    <p:extLst>
      <p:ext uri="{BB962C8B-B14F-4D97-AF65-F5344CB8AC3E}">
        <p14:creationId xmlns:p14="http://schemas.microsoft.com/office/powerpoint/2010/main" val="110445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B66FA6-CE72-B44D-AC1E-BDC6466E8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 für heute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F77129-825F-804F-924B-FEAE17178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Wallet</a:t>
            </a:r>
          </a:p>
          <a:p>
            <a:pPr lvl="1"/>
            <a:r>
              <a:rPr lang="de-DE" dirty="0"/>
              <a:t>Erzeugung von Schlüsselpaaren</a:t>
            </a:r>
          </a:p>
          <a:p>
            <a:pPr lvl="1"/>
            <a:endParaRPr lang="de-DE" dirty="0"/>
          </a:p>
          <a:p>
            <a:r>
              <a:rPr lang="de-DE" dirty="0"/>
              <a:t>Transaktionen</a:t>
            </a:r>
          </a:p>
          <a:p>
            <a:pPr lvl="1"/>
            <a:r>
              <a:rPr lang="de-DE" dirty="0"/>
              <a:t>Transaction (allg.)</a:t>
            </a:r>
          </a:p>
          <a:p>
            <a:pPr lvl="1"/>
            <a:r>
              <a:rPr lang="de-DE" dirty="0"/>
              <a:t>Hashfunktion</a:t>
            </a:r>
          </a:p>
          <a:p>
            <a:pPr lvl="1"/>
            <a:r>
              <a:rPr lang="de-DE" dirty="0" err="1"/>
              <a:t>TransactionOutput</a:t>
            </a:r>
            <a:endParaRPr lang="de-DE" dirty="0"/>
          </a:p>
          <a:p>
            <a:pPr lvl="1"/>
            <a:r>
              <a:rPr lang="de-DE" dirty="0"/>
              <a:t>Erzeugen der Transaction</a:t>
            </a:r>
          </a:p>
          <a:p>
            <a:pPr lvl="1"/>
            <a:r>
              <a:rPr lang="de-DE" dirty="0"/>
              <a:t>Signieren der Transaction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36353C-C914-1244-A5AE-A7B6950F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305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0C4C66-2422-D447-828E-A07B0F97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Private/Public Key Kryptografie allg.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BC7552-FC0E-9346-AAA1-AFCBF5DB9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Prinzipielle Idee (</a:t>
            </a:r>
            <a:r>
              <a:rPr lang="de-DE" dirty="0" err="1"/>
              <a:t>Wdh</a:t>
            </a:r>
            <a:r>
              <a:rPr lang="de-DE" dirty="0"/>
              <a:t>. Vorlesung):</a:t>
            </a:r>
          </a:p>
          <a:p>
            <a:endParaRPr lang="de-DE" dirty="0"/>
          </a:p>
          <a:p>
            <a:pPr marL="904875" lvl="1" indent="-457200">
              <a:buFont typeface="+mj-lt"/>
              <a:buAutoNum type="arabicPeriod"/>
            </a:pPr>
            <a:r>
              <a:rPr lang="de-DE" dirty="0"/>
              <a:t>Private Key wird zufällig erstellt (aus großer Grundgesamtheit </a:t>
            </a:r>
            <a:r>
              <a:rPr lang="de-DE" dirty="0">
                <a:sym typeface="Wingdings" pitchFamily="2" charset="2"/>
              </a:rPr>
              <a:t></a:t>
            </a:r>
            <a:r>
              <a:rPr lang="de-DE" dirty="0"/>
              <a:t> Kollision quasi unmöglich)</a:t>
            </a:r>
          </a:p>
          <a:p>
            <a:pPr marL="904875" lvl="1" indent="-457200">
              <a:buFont typeface="+mj-lt"/>
              <a:buAutoNum type="arabicPeriod"/>
            </a:pPr>
            <a:endParaRPr lang="de-DE" dirty="0"/>
          </a:p>
          <a:p>
            <a:pPr marL="904875" lvl="1" indent="-457200">
              <a:buFont typeface="+mj-lt"/>
              <a:buAutoNum type="arabicPeriod"/>
            </a:pPr>
            <a:r>
              <a:rPr lang="de-DE" dirty="0"/>
              <a:t>Public Key wird (unumkehrbar) aus Private Key abgeleitet</a:t>
            </a:r>
          </a:p>
          <a:p>
            <a:pPr marL="904875" lvl="1" indent="-457200">
              <a:buFont typeface="+mj-lt"/>
              <a:buAutoNum type="arabicPeriod"/>
            </a:pPr>
            <a:endParaRPr lang="de-DE" dirty="0"/>
          </a:p>
          <a:p>
            <a:pPr marL="904875" lvl="1" indent="-457200">
              <a:buFont typeface="+mj-lt"/>
              <a:buAutoNum type="arabicPeriod"/>
            </a:pPr>
            <a:r>
              <a:rPr lang="de-DE" dirty="0"/>
              <a:t>Private Key bleibt geheim, Public Key wird veröffentlicht</a:t>
            </a:r>
          </a:p>
          <a:p>
            <a:pPr marL="904875" lvl="1" indent="-457200">
              <a:buFont typeface="+mj-lt"/>
              <a:buAutoNum type="arabicPeriod"/>
            </a:pPr>
            <a:endParaRPr lang="de-DE" dirty="0"/>
          </a:p>
          <a:p>
            <a:pPr marL="904875" lvl="1" indent="-457200">
              <a:buFont typeface="+mj-lt"/>
              <a:buAutoNum type="arabicPeriod"/>
            </a:pPr>
            <a:r>
              <a:rPr lang="de-DE" dirty="0"/>
              <a:t>Prinzipiell für Nachrichtenverschlüsselung und Nachrichtensignatur einsetzbar.</a:t>
            </a:r>
          </a:p>
          <a:p>
            <a:pPr marL="904875" lvl="1" indent="-457200">
              <a:buFont typeface="+mj-lt"/>
              <a:buAutoNum type="arabicPeriod"/>
            </a:pPr>
            <a:endParaRPr lang="de-DE" dirty="0"/>
          </a:p>
          <a:p>
            <a:pPr marL="447675" lvl="1" indent="0">
              <a:buNone/>
            </a:pPr>
            <a:endParaRPr lang="de-DE" dirty="0">
              <a:sym typeface="Wingdings" pitchFamily="2" charset="2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1F2FDD-0711-5C45-B714-EC121AC1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250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0C4C66-2422-D447-828E-A07B0F97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Private/Public Key Kryptografie spez.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BC7552-FC0E-9346-AAA1-AFCBF5DB9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FED </a:t>
            </a:r>
            <a:r>
              <a:rPr lang="de-DE" dirty="0" err="1"/>
              <a:t>Coin</a:t>
            </a:r>
            <a:r>
              <a:rPr lang="de-DE" dirty="0"/>
              <a:t> / Bitcoin: </a:t>
            </a:r>
          </a:p>
          <a:p>
            <a:pPr lvl="1"/>
            <a:endParaRPr lang="de-DE" dirty="0"/>
          </a:p>
          <a:p>
            <a:pPr marL="904875" lvl="1" indent="-457200">
              <a:buFont typeface="+mj-lt"/>
              <a:buAutoNum type="arabicPeriod"/>
            </a:pPr>
            <a:r>
              <a:rPr lang="de-DE" dirty="0"/>
              <a:t>Verwendung der asymmetrischen Kryptografie zum Signieren von Nachrichten.</a:t>
            </a:r>
          </a:p>
          <a:p>
            <a:pPr marL="895350" lvl="2" indent="0">
              <a:buNone/>
            </a:pPr>
            <a:endParaRPr lang="de-DE" dirty="0"/>
          </a:p>
          <a:p>
            <a:pPr marL="904875" lvl="1" indent="-457200">
              <a:buFont typeface="+mj-lt"/>
              <a:buAutoNum type="arabicPeriod"/>
            </a:pPr>
            <a:r>
              <a:rPr lang="de-DE" dirty="0"/>
              <a:t>Verwendung von </a:t>
            </a:r>
            <a:r>
              <a:rPr lang="de-DE" dirty="0" err="1"/>
              <a:t>Ecliptic</a:t>
            </a:r>
            <a:r>
              <a:rPr lang="de-DE" dirty="0"/>
              <a:t> </a:t>
            </a:r>
            <a:r>
              <a:rPr lang="de-DE" dirty="0" err="1"/>
              <a:t>Curve</a:t>
            </a:r>
            <a:r>
              <a:rPr lang="de-DE" dirty="0"/>
              <a:t> </a:t>
            </a:r>
            <a:r>
              <a:rPr lang="de-DE" dirty="0" err="1"/>
              <a:t>Mathematics</a:t>
            </a:r>
            <a:r>
              <a:rPr lang="de-DE" dirty="0"/>
              <a:t> (ECC)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/>
              <a:t>Prinzipiell auch andere Verfahren möglich. z.B. RSA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/>
              <a:t>Wesentlicher Vorteil von ECC:</a:t>
            </a:r>
            <a:r>
              <a:rPr lang="de-DE" dirty="0">
                <a:sym typeface="Wingdings" pitchFamily="2" charset="2"/>
              </a:rPr>
              <a:t> Kurze Schlüssel im Vgl. zu RSA (bei identischer Sicherheit)</a:t>
            </a:r>
          </a:p>
          <a:p>
            <a:pPr marL="895350" lvl="2" indent="0">
              <a:buNone/>
            </a:pPr>
            <a:endParaRPr lang="de-DE" dirty="0"/>
          </a:p>
          <a:p>
            <a:pPr marL="904875" lvl="1" indent="-457200">
              <a:buFont typeface="+mj-lt"/>
              <a:buAutoNum type="arabicPeriod"/>
            </a:pPr>
            <a:r>
              <a:rPr lang="de-DE" dirty="0"/>
              <a:t>Public Key = FED </a:t>
            </a:r>
            <a:r>
              <a:rPr lang="de-DE" dirty="0" err="1"/>
              <a:t>Coin</a:t>
            </a:r>
            <a:r>
              <a:rPr lang="de-DE" dirty="0"/>
              <a:t> Adresse (das ist bei Bitcoin nicht genau so, da wird die Adresse aus Hash des Public Keys abgeleitet)</a:t>
            </a:r>
          </a:p>
          <a:p>
            <a:pPr marL="904875" lvl="1" indent="-457200">
              <a:buFont typeface="+mj-lt"/>
              <a:buAutoNum type="arabicPeriod"/>
            </a:pPr>
            <a:endParaRPr lang="de-DE" dirty="0"/>
          </a:p>
          <a:p>
            <a:pPr marL="447675" lvl="1" indent="0">
              <a:buNone/>
            </a:pPr>
            <a:endParaRPr lang="de-DE" dirty="0">
              <a:sym typeface="Wingdings" pitchFamily="2" charset="2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1F2FDD-0711-5C45-B714-EC121AC1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484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BFF7A3-C6D5-C04F-87CF-C986A754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Wallet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36CFDD-9B0E-BA45-924F-2F4259C73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Drei wesentliche Funktionen</a:t>
            </a:r>
          </a:p>
          <a:p>
            <a:pPr marL="447675" lvl="1" indent="0">
              <a:buNone/>
            </a:pPr>
            <a:endParaRPr lang="de-DE" dirty="0"/>
          </a:p>
          <a:p>
            <a:pPr lvl="1"/>
            <a:r>
              <a:rPr lang="de-DE" dirty="0"/>
              <a:t>Guthabenverwaltung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Erzeugung von Transaktionen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447675" lvl="1" indent="0">
              <a:buNone/>
            </a:pPr>
            <a:r>
              <a:rPr lang="de-DE" dirty="0" err="1"/>
              <a:t>Vorraussetzung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Erzeugung </a:t>
            </a:r>
            <a:r>
              <a:rPr lang="de-DE">
                <a:sym typeface="Wingdings" pitchFamily="2" charset="2"/>
              </a:rPr>
              <a:t>von Schlüsselpaaren</a:t>
            </a:r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D36ABD-9E08-194B-8EDC-A94E206A9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881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29D58-E794-5642-A59A-5630AA1F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Transaction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DF82EE-9614-164B-9CA8-89AC89467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Besteht aus:</a:t>
            </a:r>
          </a:p>
          <a:p>
            <a:pPr lvl="1"/>
            <a:r>
              <a:rPr lang="de-DE" dirty="0" err="1"/>
              <a:t>Timestamp</a:t>
            </a:r>
            <a:endParaRPr lang="de-DE" dirty="0"/>
          </a:p>
          <a:p>
            <a:pPr lvl="1"/>
            <a:r>
              <a:rPr lang="de-DE" dirty="0"/>
              <a:t>Sender </a:t>
            </a:r>
          </a:p>
          <a:p>
            <a:pPr lvl="1"/>
            <a:r>
              <a:rPr lang="de-DE" dirty="0"/>
              <a:t>Inputs (Verweis auf vorherige </a:t>
            </a:r>
            <a:r>
              <a:rPr lang="de-DE" dirty="0" err="1"/>
              <a:t>Outputs</a:t>
            </a:r>
            <a:r>
              <a:rPr lang="de-DE" dirty="0" err="1">
                <a:sym typeface="Wingdings" pitchFamily="2" charset="2"/>
              </a:rPr>
              <a:t>TransactionOutput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Outputs (neu generierte </a:t>
            </a:r>
            <a:r>
              <a:rPr lang="de-DE" dirty="0" err="1">
                <a:sym typeface="Wingdings" pitchFamily="2" charset="2"/>
              </a:rPr>
              <a:t>TransactionOutput</a:t>
            </a:r>
            <a:r>
              <a:rPr lang="de-DE" dirty="0"/>
              <a:t> durch Transaktion)</a:t>
            </a:r>
          </a:p>
          <a:p>
            <a:pPr lvl="1"/>
            <a:r>
              <a:rPr lang="de-DE" dirty="0"/>
              <a:t>Signatur (Muss vom Sender signiert werden)</a:t>
            </a:r>
          </a:p>
          <a:p>
            <a:pPr lvl="1"/>
            <a:r>
              <a:rPr lang="de-DE" dirty="0"/>
              <a:t>ID (Wird basierend auf </a:t>
            </a:r>
            <a:r>
              <a:rPr lang="de-DE" dirty="0" err="1"/>
              <a:t>Timestamp</a:t>
            </a:r>
            <a:r>
              <a:rPr lang="de-DE" dirty="0"/>
              <a:t>, Sender, Inputs, Outputs und Signatur per Hashfunktion berechnet.) Nach Erstellung einer Transaktion wird der Transaktion durch eine unumkehrbare Hashfunktion eine eindeutige ID zugewiesen.</a:t>
            </a:r>
          </a:p>
          <a:p>
            <a:r>
              <a:rPr lang="de-DE" dirty="0"/>
              <a:t>Damit Transaktionen gültig sind, müssen sie u. a. vom Besitzer der verwendeten Inputs signiert werden.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BD4C0F-9D2B-6743-848F-0E98101C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244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29D58-E794-5642-A59A-5630AA1F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TransactionOutput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DF82EE-9614-164B-9CA8-89AC89467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</a:t>
            </a:r>
            <a:r>
              <a:rPr lang="de-DE" b="1" dirty="0"/>
              <a:t>nicht ausgegebene </a:t>
            </a:r>
            <a:r>
              <a:rPr lang="de-DE" b="1" dirty="0" err="1"/>
              <a:t>TransactionOutputs</a:t>
            </a:r>
            <a:r>
              <a:rPr lang="de-DE" b="1" dirty="0"/>
              <a:t> </a:t>
            </a:r>
            <a:r>
              <a:rPr lang="de-DE" dirty="0"/>
              <a:t>sind die eigentlichen </a:t>
            </a:r>
            <a:r>
              <a:rPr lang="de-DE" dirty="0" err="1"/>
              <a:t>Coins</a:t>
            </a:r>
            <a:r>
              <a:rPr lang="de-DE" dirty="0"/>
              <a:t> im System. Werden auch als </a:t>
            </a:r>
            <a:r>
              <a:rPr lang="de-DE" b="1" dirty="0"/>
              <a:t>UTXOs</a:t>
            </a:r>
            <a:r>
              <a:rPr lang="de-DE" dirty="0"/>
              <a:t> bezeichnet.</a:t>
            </a:r>
          </a:p>
          <a:p>
            <a:r>
              <a:rPr lang="de-DE" dirty="0" err="1"/>
              <a:t>TransactionOutputs</a:t>
            </a:r>
            <a:r>
              <a:rPr lang="de-DE" dirty="0"/>
              <a:t> die einmal ausgegeben wurden, sind wertlos.</a:t>
            </a:r>
          </a:p>
          <a:p>
            <a:r>
              <a:rPr lang="de-DE" dirty="0" err="1"/>
              <a:t>TransactionOutputs</a:t>
            </a:r>
            <a:r>
              <a:rPr lang="de-DE" dirty="0"/>
              <a:t> bestehen aus:</a:t>
            </a:r>
          </a:p>
          <a:p>
            <a:pPr lvl="1"/>
            <a:r>
              <a:rPr lang="de-DE" dirty="0" err="1"/>
              <a:t>Timestamp</a:t>
            </a:r>
            <a:endParaRPr lang="de-DE" dirty="0"/>
          </a:p>
          <a:p>
            <a:pPr lvl="1"/>
            <a:r>
              <a:rPr lang="de-DE" dirty="0"/>
              <a:t>Random (Zufallszahl für Eindeutigkeit)</a:t>
            </a:r>
          </a:p>
          <a:p>
            <a:pPr lvl="1"/>
            <a:r>
              <a:rPr lang="de-DE" dirty="0" err="1"/>
              <a:t>Recipient</a:t>
            </a:r>
            <a:r>
              <a:rPr lang="de-DE" dirty="0"/>
              <a:t> (Besitzer der </a:t>
            </a:r>
            <a:r>
              <a:rPr lang="de-DE" dirty="0" err="1"/>
              <a:t>Coins</a:t>
            </a:r>
            <a:endParaRPr lang="de-DE" dirty="0"/>
          </a:p>
          <a:p>
            <a:pPr lvl="1"/>
            <a:r>
              <a:rPr lang="de-DE" dirty="0"/>
              <a:t>Value</a:t>
            </a:r>
          </a:p>
          <a:p>
            <a:pPr lvl="1"/>
            <a:r>
              <a:rPr lang="de-DE" dirty="0"/>
              <a:t>ID (Wird basierend auf </a:t>
            </a:r>
            <a:r>
              <a:rPr lang="de-DE" dirty="0" err="1"/>
              <a:t>Timestamp</a:t>
            </a:r>
            <a:r>
              <a:rPr lang="de-DE" dirty="0"/>
              <a:t>, Random, </a:t>
            </a:r>
            <a:r>
              <a:rPr lang="de-DE" dirty="0" err="1"/>
              <a:t>Recipient</a:t>
            </a:r>
            <a:r>
              <a:rPr lang="de-DE" dirty="0"/>
              <a:t>, Value per Hashfunktion berechnet.)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BD4C0F-9D2B-6743-848F-0E98101C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367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29916E-4B55-744F-9195-3DF18747C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Vereinfachendes Beispiel (ohne Schürfen)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22225F-AF5D-AD49-B4AF-0AB4D3995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8</a:t>
            </a:fld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91DDBF1-8A49-1349-94F8-F6FD172152C6}"/>
              </a:ext>
            </a:extLst>
          </p:cNvPr>
          <p:cNvSpPr/>
          <p:nvPr/>
        </p:nvSpPr>
        <p:spPr>
          <a:xfrm>
            <a:off x="1562100" y="2009775"/>
            <a:ext cx="685800" cy="73660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TO 1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C994E80-E28C-B543-AB75-01391D2ACCD6}"/>
              </a:ext>
            </a:extLst>
          </p:cNvPr>
          <p:cNvSpPr/>
          <p:nvPr/>
        </p:nvSpPr>
        <p:spPr>
          <a:xfrm>
            <a:off x="1562100" y="3482975"/>
            <a:ext cx="685800" cy="73660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TO 3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9B2B0CF-A125-A245-8FB1-89E72C306493}"/>
              </a:ext>
            </a:extLst>
          </p:cNvPr>
          <p:cNvSpPr/>
          <p:nvPr/>
        </p:nvSpPr>
        <p:spPr>
          <a:xfrm>
            <a:off x="1562100" y="2746375"/>
            <a:ext cx="685800" cy="73660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TO 2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51A1E2-2FAB-C34A-B99E-D7C8579D6761}"/>
              </a:ext>
            </a:extLst>
          </p:cNvPr>
          <p:cNvSpPr/>
          <p:nvPr/>
        </p:nvSpPr>
        <p:spPr>
          <a:xfrm>
            <a:off x="1562100" y="4219575"/>
            <a:ext cx="685800" cy="73660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TO 4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232962F-F447-2641-8EDF-8E1277564078}"/>
              </a:ext>
            </a:extLst>
          </p:cNvPr>
          <p:cNvSpPr/>
          <p:nvPr/>
        </p:nvSpPr>
        <p:spPr>
          <a:xfrm>
            <a:off x="4737100" y="1826216"/>
            <a:ext cx="2679700" cy="28384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Transaction</a:t>
            </a: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Input  	 Output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C4DE143-8CE1-6E4C-9E5E-9AFD24D363CC}"/>
              </a:ext>
            </a:extLst>
          </p:cNvPr>
          <p:cNvSpPr/>
          <p:nvPr/>
        </p:nvSpPr>
        <p:spPr>
          <a:xfrm>
            <a:off x="5041900" y="3320645"/>
            <a:ext cx="685800" cy="73660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TO 1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FC658DF-3729-0F41-939C-5BE3AE373DE9}"/>
              </a:ext>
            </a:extLst>
          </p:cNvPr>
          <p:cNvSpPr/>
          <p:nvPr/>
        </p:nvSpPr>
        <p:spPr>
          <a:xfrm>
            <a:off x="6324600" y="3320644"/>
            <a:ext cx="685800" cy="5175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TO 5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0DE7D53-66D1-554F-B16F-C39B151EC229}"/>
              </a:ext>
            </a:extLst>
          </p:cNvPr>
          <p:cNvSpPr/>
          <p:nvPr/>
        </p:nvSpPr>
        <p:spPr>
          <a:xfrm>
            <a:off x="6324600" y="3838170"/>
            <a:ext cx="685800" cy="21907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TO 6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8B7ABF2-6DDD-9E41-9929-E03609EA5E44}"/>
              </a:ext>
            </a:extLst>
          </p:cNvPr>
          <p:cNvCxnSpPr/>
          <p:nvPr/>
        </p:nvCxnSpPr>
        <p:spPr>
          <a:xfrm>
            <a:off x="5854700" y="3674066"/>
            <a:ext cx="3175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EB329B26-FEFC-7B42-86D8-D8A2BCC77EC9}"/>
              </a:ext>
            </a:extLst>
          </p:cNvPr>
          <p:cNvSpPr/>
          <p:nvPr/>
        </p:nvSpPr>
        <p:spPr>
          <a:xfrm>
            <a:off x="9340850" y="3486150"/>
            <a:ext cx="685800" cy="73660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TO 3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DC294A6-C98D-7940-8D98-559F3ED4C9FC}"/>
              </a:ext>
            </a:extLst>
          </p:cNvPr>
          <p:cNvSpPr/>
          <p:nvPr/>
        </p:nvSpPr>
        <p:spPr>
          <a:xfrm>
            <a:off x="9340850" y="2749550"/>
            <a:ext cx="685800" cy="73660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TO 2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CD285C7-AAEA-804A-BB52-CB048680EA2D}"/>
              </a:ext>
            </a:extLst>
          </p:cNvPr>
          <p:cNvSpPr/>
          <p:nvPr/>
        </p:nvSpPr>
        <p:spPr>
          <a:xfrm>
            <a:off x="9340850" y="4222750"/>
            <a:ext cx="685800" cy="73660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TO 4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FFA7C651-C836-0A46-BE73-F1D3BE8CC0EF}"/>
              </a:ext>
            </a:extLst>
          </p:cNvPr>
          <p:cNvSpPr/>
          <p:nvPr/>
        </p:nvSpPr>
        <p:spPr>
          <a:xfrm>
            <a:off x="9340850" y="2012950"/>
            <a:ext cx="685800" cy="73660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TO 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D951D71-6F15-ED4E-861E-A2A3CD866045}"/>
              </a:ext>
            </a:extLst>
          </p:cNvPr>
          <p:cNvSpPr txBox="1"/>
          <p:nvPr/>
        </p:nvSpPr>
        <p:spPr>
          <a:xfrm>
            <a:off x="1447800" y="1227137"/>
            <a:ext cx="10287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UTXOs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EE4F24D-23B5-5B48-A209-1331CA093CE1}"/>
              </a:ext>
            </a:extLst>
          </p:cNvPr>
          <p:cNvSpPr txBox="1"/>
          <p:nvPr/>
        </p:nvSpPr>
        <p:spPr>
          <a:xfrm>
            <a:off x="9283700" y="1227137"/>
            <a:ext cx="10287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UTXOs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88F265F-EE3E-9248-BDBF-B6A8F1496804}"/>
              </a:ext>
            </a:extLst>
          </p:cNvPr>
          <p:cNvSpPr/>
          <p:nvPr/>
        </p:nvSpPr>
        <p:spPr>
          <a:xfrm>
            <a:off x="9340850" y="2009775"/>
            <a:ext cx="685800" cy="5175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TO 5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37E68CC-9DF5-624A-BDDF-7EF19F572EF8}"/>
              </a:ext>
            </a:extLst>
          </p:cNvPr>
          <p:cNvSpPr/>
          <p:nvPr/>
        </p:nvSpPr>
        <p:spPr>
          <a:xfrm>
            <a:off x="9340850" y="2530475"/>
            <a:ext cx="685800" cy="21907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TO 6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B6E253E-CE6F-0341-8FDF-EA9B0AC25F13}"/>
              </a:ext>
            </a:extLst>
          </p:cNvPr>
          <p:cNvSpPr txBox="1"/>
          <p:nvPr/>
        </p:nvSpPr>
        <p:spPr>
          <a:xfrm>
            <a:off x="7810372" y="5095785"/>
            <a:ext cx="378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Geldmenge (Stapelhöhe) bleibt gleich, TO 1 wird zu TO 5 und TO 6. TO 1 dann kein UTXO mehr.</a:t>
            </a:r>
          </a:p>
        </p:txBody>
      </p:sp>
    </p:spTree>
    <p:extLst>
      <p:ext uri="{BB962C8B-B14F-4D97-AF65-F5344CB8AC3E}">
        <p14:creationId xmlns:p14="http://schemas.microsoft.com/office/powerpoint/2010/main" val="235562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1_Link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4664AA"/>
      </a:hlink>
      <a:folHlink>
        <a:srgbClr val="4664A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</Words>
  <Application>Microsoft Macintosh PowerPoint</Application>
  <PresentationFormat>Breitbild</PresentationFormat>
  <Paragraphs>111</Paragraphs>
  <Slides>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</vt:lpstr>
      <vt:lpstr>PowerPoint-Präsentation</vt:lpstr>
      <vt:lpstr>FEDCoin – Übersicht der Pythonklassen</vt:lpstr>
      <vt:lpstr>Agenda für heute</vt:lpstr>
      <vt:lpstr>Private/Public Key Kryptografie allg.</vt:lpstr>
      <vt:lpstr>Private/Public Key Kryptografie spez.</vt:lpstr>
      <vt:lpstr>Wallet</vt:lpstr>
      <vt:lpstr>Transaction</vt:lpstr>
      <vt:lpstr>TransactionOutput</vt:lpstr>
      <vt:lpstr>Vereinfachendes Beispiel (ohne Schürfen)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Franzi</dc:creator>
  <cp:lastModifiedBy>Marcel Müller</cp:lastModifiedBy>
  <cp:revision>228</cp:revision>
  <cp:lastPrinted>2018-10-16T10:53:20Z</cp:lastPrinted>
  <dcterms:created xsi:type="dcterms:W3CDTF">2017-12-07T14:50:50Z</dcterms:created>
  <dcterms:modified xsi:type="dcterms:W3CDTF">2018-11-08T13:35:56Z</dcterms:modified>
</cp:coreProperties>
</file>