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66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50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0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082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0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3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1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2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4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22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1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1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CA3F-0395-4771-83E5-91F412904395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9B8B2C-A2A5-4F0D-9285-D05906D67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Трассировка требований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Руководитель: Чурзина Е.</a:t>
            </a:r>
          </a:p>
          <a:p>
            <a:r>
              <a:rPr lang="ru-RU" dirty="0" smtClean="0"/>
              <a:t>Аналитики: Маслова М., </a:t>
            </a:r>
            <a:r>
              <a:rPr lang="ru-RU" dirty="0" err="1" smtClean="0"/>
              <a:t>Гречишникова</a:t>
            </a:r>
            <a:r>
              <a:rPr lang="ru-RU" dirty="0" smtClean="0"/>
              <a:t> А.</a:t>
            </a:r>
          </a:p>
          <a:p>
            <a:r>
              <a:rPr lang="ru-RU" dirty="0" smtClean="0"/>
              <a:t>Секретарь: Фролов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21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интерфейсу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3959" y="1488988"/>
            <a:ext cx="2142857" cy="123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1474" y="3038475"/>
            <a:ext cx="16478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6675" y="1488988"/>
            <a:ext cx="4362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8984" y="1488988"/>
            <a:ext cx="29718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37025" y="5087541"/>
            <a:ext cx="3841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40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документации</a:t>
            </a:r>
            <a:endParaRPr lang="ru-RU" dirty="0"/>
          </a:p>
        </p:txBody>
      </p:sp>
      <p:pic>
        <p:nvPicPr>
          <p:cNvPr id="4" name="Объект 3" descr="доки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25" y="1905000"/>
            <a:ext cx="8928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Перечень характеристик, определяющих качество системы</a:t>
            </a:r>
            <a:endParaRPr lang="ru-RU" dirty="0"/>
          </a:p>
        </p:txBody>
      </p:sp>
      <p:pic>
        <p:nvPicPr>
          <p:cNvPr id="4" name="Объект 3" descr="C:\Users\Admin\Downloads\Untitled Diagram (6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551331"/>
            <a:ext cx="41910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8200" y="1905000"/>
            <a:ext cx="633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Возможность загрузки в систему/выгрузки из </a:t>
            </a:r>
            <a:endParaRPr lang="ru-RU" dirty="0" smtClean="0"/>
          </a:p>
          <a:p>
            <a:r>
              <a:rPr lang="ru-RU" dirty="0" smtClean="0"/>
              <a:t>системы </a:t>
            </a:r>
            <a:r>
              <a:rPr lang="ru-RU" dirty="0"/>
              <a:t>файлов курсовой работы в формате </a:t>
            </a:r>
            <a:r>
              <a:rPr lang="en-US" dirty="0" err="1"/>
              <a:t>docx</a:t>
            </a:r>
            <a:endParaRPr lang="ru-RU" dirty="0"/>
          </a:p>
        </p:txBody>
      </p:sp>
      <p:pic>
        <p:nvPicPr>
          <p:cNvPr id="6" name="Рисунок 5" descr="C:\Users\Admin\Downloads\Use Case добав комм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4082140"/>
            <a:ext cx="59340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95850" y="3509055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Возможность добавления комментариев </a:t>
            </a:r>
            <a:endParaRPr lang="ru-RU" dirty="0" smtClean="0"/>
          </a:p>
          <a:p>
            <a:r>
              <a:rPr lang="ru-RU" dirty="0" smtClean="0"/>
              <a:t>к </a:t>
            </a:r>
            <a:r>
              <a:rPr lang="ru-RU" dirty="0"/>
              <a:t>курсовой работе преподавателем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47133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Перечень характеристик, определяющих качество системы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Возможность для преподавателя и студента загружать </a:t>
            </a:r>
            <a:endParaRPr lang="ru-RU" dirty="0" smtClean="0"/>
          </a:p>
          <a:p>
            <a:r>
              <a:rPr lang="ru-RU" dirty="0" smtClean="0"/>
              <a:t>графический </a:t>
            </a:r>
            <a:r>
              <a:rPr lang="ru-RU" dirty="0"/>
              <a:t>материал в различных форматах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en-US" dirty="0"/>
              <a:t>jpg</a:t>
            </a:r>
            <a:r>
              <a:rPr lang="ru-RU" dirty="0"/>
              <a:t>,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определяются с возможностью просмотра, </a:t>
            </a:r>
            <a:endParaRPr lang="ru-RU" dirty="0" smtClean="0"/>
          </a:p>
          <a:p>
            <a:r>
              <a:rPr lang="ru-RU" dirty="0" smtClean="0"/>
              <a:t>остальные </a:t>
            </a:r>
            <a:r>
              <a:rPr lang="ru-RU" dirty="0"/>
              <a:t>только с возможностью скачать)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125" y="3739888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Возможность архивировать работы с возможностью </a:t>
            </a:r>
            <a:endParaRPr lang="ru-RU" dirty="0" smtClean="0"/>
          </a:p>
          <a:p>
            <a:r>
              <a:rPr lang="ru-RU" dirty="0" smtClean="0"/>
              <a:t>просмотра </a:t>
            </a:r>
            <a:r>
              <a:rPr lang="ru-RU" dirty="0"/>
              <a:t>без возможности редактировать</a:t>
            </a:r>
          </a:p>
        </p:txBody>
      </p:sp>
      <p:pic>
        <p:nvPicPr>
          <p:cNvPr id="8" name="Рисунок 7" descr="C:\Users\Admin\Downloads\Untitled Diagram (6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15" y="3185890"/>
            <a:ext cx="4192270" cy="78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Admin\Downloads\Use Case добав комм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7" y="4443548"/>
            <a:ext cx="5934075" cy="215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69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безопасности</a:t>
            </a:r>
            <a:br>
              <a:rPr lang="ru-RU" dirty="0" smtClean="0"/>
            </a:br>
            <a:r>
              <a:rPr lang="ru-RU" dirty="0" smtClean="0"/>
              <a:t>и видам обеспечения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6"/>
          <a:stretch/>
        </p:blipFill>
        <p:spPr bwMode="auto">
          <a:xfrm>
            <a:off x="2589212" y="1905000"/>
            <a:ext cx="8915400" cy="3042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9" r="49845" b="42204"/>
          <a:stretch/>
        </p:blipFill>
        <p:spPr bwMode="auto">
          <a:xfrm>
            <a:off x="2589212" y="5074920"/>
            <a:ext cx="4859020" cy="1280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95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Требования к составу и содержанию работ по подготовке объекта автоматизации к вводу системы в действие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4" r="13030" b="14449"/>
          <a:stretch/>
        </p:blipFill>
        <p:spPr bwMode="auto">
          <a:xfrm>
            <a:off x="2589213" y="3213989"/>
            <a:ext cx="8915400" cy="161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164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Источники разработки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81" r="35222"/>
          <a:stretch/>
        </p:blipFill>
        <p:spPr bwMode="auto">
          <a:xfrm>
            <a:off x="1953543" y="2887563"/>
            <a:ext cx="8942227" cy="1465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496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098" name="Picture 2" descr="https://www.1zoom.ru/big2/62/313945-Lastochk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546008"/>
            <a:ext cx="7488063" cy="4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Реализовать систему, упрощающую взаимодействие студента и преподавателя и помогающую в разработке и проверке курсовых работ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4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Система предназначена для упрощения взаимодействия студентов и преподавателей, а также для отслеживания процесса написания курсовых работ и своевременную их проверку.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создания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Упростить взаимодействие преподавателей со студентами, помочь в разработке и проверке курсовых работ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Снизить трудоемкость </a:t>
            </a:r>
            <a:r>
              <a:rPr lang="ru-RU" sz="2800" dirty="0"/>
              <a:t>процесса взаимодействия преподавателя и студента в рамках выполнения курсовой </a:t>
            </a:r>
            <a:r>
              <a:rPr lang="ru-RU" sz="2800" dirty="0" smtClean="0"/>
              <a:t>работы.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712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ИС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87084"/>
            <a:ext cx="7198294" cy="40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 в целом</a:t>
            </a:r>
            <a:endParaRPr lang="ru-RU" dirty="0"/>
          </a:p>
        </p:txBody>
      </p:sp>
      <p:pic>
        <p:nvPicPr>
          <p:cNvPr id="4" name="Объект 3" descr="вариант использования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00175"/>
            <a:ext cx="7722650" cy="52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функциям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0795"/>
              </p:ext>
            </p:extLst>
          </p:nvPr>
        </p:nvGraphicFramePr>
        <p:xfrm>
          <a:off x="1390650" y="1905000"/>
          <a:ext cx="26066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3" imgW="4305335" imgH="2705163" progId="Visio.Drawing.15">
                  <p:embed/>
                </p:oleObj>
              </mc:Choice>
              <mc:Fallback>
                <p:oleObj name="Visio" r:id="rId3" imgW="4305335" imgH="27051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905000"/>
                        <a:ext cx="26066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1447800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</a:t>
            </a:r>
            <a:r>
              <a:rPr lang="ru-RU" dirty="0" smtClean="0"/>
              <a:t>агрузка </a:t>
            </a:r>
            <a:r>
              <a:rPr lang="ru-RU" dirty="0"/>
              <a:t>в систему курсовой </a:t>
            </a:r>
            <a:r>
              <a:rPr lang="ru-RU" dirty="0" smtClean="0"/>
              <a:t>работы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05658"/>
              </p:ext>
            </p:extLst>
          </p:nvPr>
        </p:nvGraphicFramePr>
        <p:xfrm>
          <a:off x="4096006" y="3451461"/>
          <a:ext cx="23018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5" imgW="3589126" imgH="2507059" progId="Visio.Drawing.15">
                  <p:embed/>
                </p:oleObj>
              </mc:Choice>
              <mc:Fallback>
                <p:oleObj name="Visio" r:id="rId5" imgW="3589126" imgH="250705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006" y="3451461"/>
                        <a:ext cx="230187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97325" y="289559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Проверка </a:t>
            </a:r>
            <a:r>
              <a:rPr lang="ru-RU" dirty="0"/>
              <a:t>курсовой </a:t>
            </a:r>
            <a:r>
              <a:rPr lang="ru-RU" dirty="0" smtClean="0"/>
              <a:t>работы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138438"/>
              </p:ext>
            </p:extLst>
          </p:nvPr>
        </p:nvGraphicFramePr>
        <p:xfrm>
          <a:off x="7172325" y="4448175"/>
          <a:ext cx="32845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7" imgW="4549034" imgH="2217326" progId="Visio.Drawing.15">
                  <p:embed/>
                </p:oleObj>
              </mc:Choice>
              <mc:Fallback>
                <p:oleObj name="Visio" r:id="rId7" imgW="4549034" imgH="221732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448175"/>
                        <a:ext cx="32845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49547" y="3981450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Комментирование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функциям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95400" y="1447800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ru-RU" dirty="0" smtClean="0"/>
              <a:t>Загрузка </a:t>
            </a:r>
            <a:r>
              <a:rPr lang="ru-RU" dirty="0"/>
              <a:t>документации для написания курсовой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7325" y="2895599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 в системе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320997" y="4162425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 в системе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78870"/>
              </p:ext>
            </p:extLst>
          </p:nvPr>
        </p:nvGraphicFramePr>
        <p:xfrm>
          <a:off x="1063625" y="1914525"/>
          <a:ext cx="29337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3" imgW="4549034" imgH="2705163" progId="Visio.Drawing.15">
                  <p:embed/>
                </p:oleObj>
              </mc:Choice>
              <mc:Fallback>
                <p:oleObj name="Visio" r:id="rId3" imgW="4549034" imgH="27051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914525"/>
                        <a:ext cx="2933700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79518"/>
              </p:ext>
            </p:extLst>
          </p:nvPr>
        </p:nvGraphicFramePr>
        <p:xfrm>
          <a:off x="3870593" y="3375261"/>
          <a:ext cx="3178175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5" imgW="4953071" imgH="2743341" progId="Visio.Drawing.15">
                  <p:embed/>
                </p:oleObj>
              </mc:Choice>
              <mc:Fallback>
                <p:oleObj name="Visio" r:id="rId5" imgW="4953071" imgH="274334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593" y="3375261"/>
                        <a:ext cx="3178175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12012"/>
              </p:ext>
            </p:extLst>
          </p:nvPr>
        </p:nvGraphicFramePr>
        <p:xfrm>
          <a:off x="7320997" y="4657725"/>
          <a:ext cx="33067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7" imgW="4953071" imgH="1707006" progId="Visio.Drawing.15">
                  <p:embed/>
                </p:oleObj>
              </mc:Choice>
              <mc:Fallback>
                <p:oleObj name="Visio" r:id="rId7" imgW="4953071" imgH="1707006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997" y="4657725"/>
                        <a:ext cx="330676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32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функциям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95400" y="1447800"/>
            <a:ext cx="586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dirty="0" smtClean="0"/>
              <a:t>Архивация курсовой работы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25975" y="3080265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ru-RU" dirty="0" smtClean="0"/>
              <a:t>Удаление </a:t>
            </a:r>
            <a:r>
              <a:rPr lang="ru-RU" dirty="0"/>
              <a:t>ошибочно загруженной версии курсовой работы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27556"/>
              </p:ext>
            </p:extLst>
          </p:nvPr>
        </p:nvGraphicFramePr>
        <p:xfrm>
          <a:off x="1295400" y="1905000"/>
          <a:ext cx="31543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4823354" imgH="2743341" progId="Visio.Drawing.15">
                  <p:embed/>
                </p:oleObj>
              </mc:Choice>
              <mc:Fallback>
                <p:oleObj name="Visio" r:id="rId3" imgW="4823354" imgH="27433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315436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52695"/>
              </p:ext>
            </p:extLst>
          </p:nvPr>
        </p:nvGraphicFramePr>
        <p:xfrm>
          <a:off x="5486668" y="3687443"/>
          <a:ext cx="31242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5" imgW="4579655" imgH="2743341" progId="Visio.Drawing.15">
                  <p:embed/>
                </p:oleObj>
              </mc:Choice>
              <mc:Fallback>
                <p:oleObj name="Visio" r:id="rId5" imgW="4579655" imgH="274334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668" y="3687443"/>
                        <a:ext cx="3124200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9956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235</Words>
  <Application>Microsoft Office PowerPoint</Application>
  <PresentationFormat>Широкоэкранный</PresentationFormat>
  <Paragraphs>42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 3</vt:lpstr>
      <vt:lpstr>Легкий дым</vt:lpstr>
      <vt:lpstr>Visio</vt:lpstr>
      <vt:lpstr>Трассировка требований</vt:lpstr>
      <vt:lpstr>Постановка задачи</vt:lpstr>
      <vt:lpstr>Назначения системы</vt:lpstr>
      <vt:lpstr>Цели создания системы</vt:lpstr>
      <vt:lpstr>Диаграмма компонентов ИС</vt:lpstr>
      <vt:lpstr>Требования к системе в целом</vt:lpstr>
      <vt:lpstr>Требования к функциям</vt:lpstr>
      <vt:lpstr>Требования к функциям</vt:lpstr>
      <vt:lpstr>Требования к функциям</vt:lpstr>
      <vt:lpstr>Требования к интерфейсу</vt:lpstr>
      <vt:lpstr>Требования к документации</vt:lpstr>
      <vt:lpstr>Перечень характеристик, определяющих качество системы</vt:lpstr>
      <vt:lpstr>Перечень характеристик, определяющих качество системы</vt:lpstr>
      <vt:lpstr>Требования к безопасности и видам обеспечения</vt:lpstr>
      <vt:lpstr>Требования к составу и содержанию работ по подготовке объекта автоматизации к вводу системы в действие </vt:lpstr>
      <vt:lpstr>Источники разработки 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Трассировка требований</dc:title>
  <dc:creator>Екатерина Чурзина</dc:creator>
  <cp:lastModifiedBy>Екатерина Чурзина</cp:lastModifiedBy>
  <cp:revision>11</cp:revision>
  <dcterms:created xsi:type="dcterms:W3CDTF">2018-10-14T16:57:51Z</dcterms:created>
  <dcterms:modified xsi:type="dcterms:W3CDTF">2018-10-15T06:46:59Z</dcterms:modified>
</cp:coreProperties>
</file>