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72" r:id="rId2"/>
    <p:sldId id="311" r:id="rId3"/>
    <p:sldId id="304" r:id="rId4"/>
    <p:sldId id="305" r:id="rId5"/>
    <p:sldId id="291" r:id="rId6"/>
    <p:sldId id="309" r:id="rId7"/>
    <p:sldId id="268" r:id="rId8"/>
    <p:sldId id="306" r:id="rId9"/>
    <p:sldId id="312" r:id="rId10"/>
    <p:sldId id="292" r:id="rId11"/>
    <p:sldId id="281" r:id="rId12"/>
    <p:sldId id="293" r:id="rId13"/>
    <p:sldId id="294" r:id="rId14"/>
    <p:sldId id="260" r:id="rId15"/>
    <p:sldId id="273" r:id="rId16"/>
    <p:sldId id="274" r:id="rId17"/>
    <p:sldId id="261" r:id="rId18"/>
    <p:sldId id="314" r:id="rId19"/>
    <p:sldId id="296" r:id="rId20"/>
    <p:sldId id="295" r:id="rId21"/>
    <p:sldId id="259" r:id="rId22"/>
    <p:sldId id="316" r:id="rId23"/>
    <p:sldId id="284" r:id="rId24"/>
    <p:sldId id="262" r:id="rId25"/>
    <p:sldId id="307" r:id="rId26"/>
    <p:sldId id="315" r:id="rId27"/>
    <p:sldId id="258" r:id="rId28"/>
    <p:sldId id="297" r:id="rId29"/>
    <p:sldId id="320" r:id="rId30"/>
    <p:sldId id="317" r:id="rId31"/>
    <p:sldId id="303" r:id="rId32"/>
    <p:sldId id="280" r:id="rId33"/>
    <p:sldId id="319" r:id="rId34"/>
    <p:sldId id="321" r:id="rId35"/>
    <p:sldId id="318" r:id="rId36"/>
    <p:sldId id="308" r:id="rId37"/>
    <p:sldId id="266" r:id="rId38"/>
    <p:sldId id="298" r:id="rId39"/>
    <p:sldId id="310" r:id="rId40"/>
    <p:sldId id="299" r:id="rId41"/>
    <p:sldId id="300" r:id="rId42"/>
    <p:sldId id="30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 Burke" initials="jb" lastIdx="1" clrIdx="0">
    <p:extLst/>
  </p:cmAuthor>
  <p:cmAuthor id="2" name="Jeff Burke" initials="jb [2]" lastIdx="0" clrIdx="1">
    <p:extLst/>
  </p:cmAuthor>
  <p:cmAuthor id="3" name="Jeff Burke" initials="jb [3]" lastIdx="1" clrIdx="2">
    <p:extLst/>
  </p:cmAuthor>
  <p:cmAuthor id="4" name="Jeff Burke" initials="jb [4]" lastIdx="1" clrIdx="3">
    <p:extLst/>
  </p:cmAuthor>
  <p:cmAuthor id="5" name="Jeff Burke" initials="jb [5]" lastIdx="1" clrIdx="4">
    <p:extLst/>
  </p:cmAuthor>
  <p:cmAuthor id="6" name="Jeff Burke" initials="jb [6]" lastIdx="1" clrIdx="5">
    <p:extLst/>
  </p:cmAuthor>
  <p:cmAuthor id="7" name="Jeff Burke" initials="jb [7]" lastIdx="1" clrIdx="6">
    <p:extLst/>
  </p:cmAuthor>
  <p:cmAuthor id="8" name="Jeff Burke" initials="jb [8]" lastIdx="1" clrIdx="7">
    <p:extLst/>
  </p:cmAuthor>
  <p:cmAuthor id="9" name="Jeff Burke" initials="jb [9]" lastIdx="1" clrIdx="8">
    <p:extLst/>
  </p:cmAuthor>
  <p:cmAuthor id="10" name="Jeff Burke" initials="jb [10]" lastIdx="1" clrIdx="9">
    <p:extLst/>
  </p:cmAuthor>
  <p:cmAuthor id="11" name="Jeff Burke" initials="jb [11]" lastIdx="1" clrIdx="10">
    <p:extLst/>
  </p:cmAuthor>
  <p:cmAuthor id="12" name="Jeff Burke" initials="jb [12]" lastIdx="1" clrIdx="11">
    <p:extLst/>
  </p:cmAuthor>
  <p:cmAuthor id="13" name="Jeff Burke" initials="jb [13]" lastIdx="1" clrIdx="12">
    <p:extLst/>
  </p:cmAuthor>
  <p:cmAuthor id="14" name="Jeff Burke" initials="jb [14]" lastIdx="1" clrIdx="13">
    <p:extLst/>
  </p:cmAuthor>
  <p:cmAuthor id="15" name="Jeff Burke" initials="jb [15]" lastIdx="1" clrIdx="14">
    <p:extLst/>
  </p:cmAuthor>
  <p:cmAuthor id="16" name="Jeff Burke" initials="jb [16]" lastIdx="1" clrIdx="15">
    <p:extLst/>
  </p:cmAuthor>
  <p:cmAuthor id="17" name="Jeff Burke" initials="jb [17]" lastIdx="1" clrIdx="16">
    <p:extLst/>
  </p:cmAuthor>
  <p:cmAuthor id="18" name="Jeff Burke" initials="jb [18]" lastIdx="1" clrIdx="17">
    <p:extLst/>
  </p:cmAuthor>
  <p:cmAuthor id="19" name="Jeff Burke" initials="jb [19]" lastIdx="1" clrIdx="18">
    <p:extLst/>
  </p:cmAuthor>
  <p:cmAuthor id="20" name="Jeff Burke" initials="jb [20]" lastIdx="2" clrIdx="19">
    <p:extLst/>
  </p:cmAuthor>
  <p:cmAuthor id="21" name="Jeff Burke" initials="jb [21]" lastIdx="2" clrIdx="20">
    <p:extLst/>
  </p:cmAuthor>
  <p:cmAuthor id="22" name="Jeff Burke" initials="jb [22]" lastIdx="1" clrIdx="21">
    <p:extLst/>
  </p:cmAuthor>
  <p:cmAuthor id="23" name="Jeff Burke" initials="jb [23]" lastIdx="1" clrIdx="22">
    <p:extLst/>
  </p:cmAuthor>
  <p:cmAuthor id="24" name="Jeff Burke" initials="jb [24]" lastIdx="1" clrIdx="23">
    <p:extLst/>
  </p:cmAuthor>
  <p:cmAuthor id="25" name="Zhehao Wang" initials="" lastIdx="2" clrIdx="2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65" autoAdjust="0"/>
    <p:restoredTop sz="78315" autoAdjust="0"/>
  </p:normalViewPr>
  <p:slideViewPr>
    <p:cSldViewPr snapToGrid="0" snapToObjects="1">
      <p:cViewPr varScale="1">
        <p:scale>
          <a:sx n="84" d="100"/>
          <a:sy n="84" d="100"/>
        </p:scale>
        <p:origin x="-2192" y="-104"/>
      </p:cViewPr>
      <p:guideLst>
        <p:guide orient="horz" pos="2160"/>
        <p:guide pos="2880"/>
      </p:guideLst>
    </p:cSldViewPr>
  </p:slideViewPr>
  <p:outlineViewPr>
    <p:cViewPr>
      <p:scale>
        <a:sx n="33" d="100"/>
        <a:sy n="33" d="100"/>
      </p:scale>
      <p:origin x="0" y="16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5" dt="2016-06-15T18:17:38.656" idx="2">
    <p:pos x="3883" y="3068"/>
    <p:text>game's gateway or environment's? 
Let's clarify the definition of gateway, along with a few other terms used in the slides. (for example, I felt "application-level name" later could have a better name)</p:text>
  </p:cm>
</p:cmLst>
</file>

<file path=ppt/comments/comment2.xml><?xml version="1.0" encoding="utf-8"?>
<p:cmLst xmlns:a="http://schemas.openxmlformats.org/drawingml/2006/main" xmlns:r="http://schemas.openxmlformats.org/officeDocument/2006/relationships" xmlns:p="http://schemas.openxmlformats.org/presentationml/2006/main">
  <p:cm authorId="25" dt="2016-06-15T15:31:23.979" idx="1">
    <p:pos x="2172" y="2362"/>
    <p:text>(JB) Consult with Lixia about prefix, and make a specific proposal</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38FA1E-E02C-034F-A028-8F9D3BC06E8D}" type="datetimeFigureOut">
              <a:rPr lang="en-US" smtClean="0"/>
              <a:t>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C3BAFC-8BDA-B24C-B5BD-EF55171538D5}" type="slidenum">
              <a:rPr lang="en-US" smtClean="0"/>
              <a:t>‹#›</a:t>
            </a:fld>
            <a:endParaRPr lang="en-US"/>
          </a:p>
        </p:txBody>
      </p:sp>
    </p:spTree>
    <p:extLst>
      <p:ext uri="{BB962C8B-B14F-4D97-AF65-F5344CB8AC3E}">
        <p14:creationId xmlns:p14="http://schemas.microsoft.com/office/powerpoint/2010/main" val="1788156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9363FB-F37C-F64A-89C5-A5A2DC986825}" type="datetimeFigureOut">
              <a:rPr lang="en-US" smtClean="0"/>
              <a:t>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E1AC67-E8C9-DF4C-BC2A-1E57AC0B4F96}" type="slidenum">
              <a:rPr lang="en-US" smtClean="0"/>
              <a:t>‹#›</a:t>
            </a:fld>
            <a:endParaRPr lang="en-US"/>
          </a:p>
        </p:txBody>
      </p:sp>
    </p:spTree>
    <p:extLst>
      <p:ext uri="{BB962C8B-B14F-4D97-AF65-F5344CB8AC3E}">
        <p14:creationId xmlns:p14="http://schemas.microsoft.com/office/powerpoint/2010/main" val="16686620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a:t>
            </a:r>
            <a:r>
              <a:rPr lang="en-US" baseline="0" dirty="0" smtClean="0"/>
              <a:t> with a different name</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a:t>
            </a:fld>
            <a:endParaRPr lang="en-US"/>
          </a:p>
        </p:txBody>
      </p:sp>
    </p:spTree>
    <p:extLst>
      <p:ext uri="{BB962C8B-B14F-4D97-AF65-F5344CB8AC3E}">
        <p14:creationId xmlns:p14="http://schemas.microsoft.com/office/powerpoint/2010/main" val="837650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Instantiation</a:t>
            </a:r>
            <a:r>
              <a:rPr lang="en-US" baseline="0" dirty="0" smtClean="0"/>
              <a:t> of the framework, but still framework level, not necessarily paper idea</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12</a:t>
            </a:fld>
            <a:endParaRPr lang="en-US"/>
          </a:p>
        </p:txBody>
      </p:sp>
    </p:spTree>
    <p:extLst>
      <p:ext uri="{BB962C8B-B14F-4D97-AF65-F5344CB8AC3E}">
        <p14:creationId xmlns:p14="http://schemas.microsoft.com/office/powerpoint/2010/main" val="98047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a:t>
            </a:r>
            <a:r>
              <a:rPr lang="en-US" baseline="0" dirty="0" smtClean="0"/>
              <a:t> of where the names prefix come from; scenario of moving to home, and giving names to rooms</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13</a:t>
            </a:fld>
            <a:endParaRPr lang="en-US"/>
          </a:p>
        </p:txBody>
      </p:sp>
    </p:spTree>
    <p:extLst>
      <p:ext uri="{BB962C8B-B14F-4D97-AF65-F5344CB8AC3E}">
        <p14:creationId xmlns:p14="http://schemas.microsoft.com/office/powerpoint/2010/main" val="2258273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14</a:t>
            </a:fld>
            <a:endParaRPr lang="en-US"/>
          </a:p>
        </p:txBody>
      </p:sp>
    </p:spTree>
    <p:extLst>
      <p:ext uri="{BB962C8B-B14F-4D97-AF65-F5344CB8AC3E}">
        <p14:creationId xmlns:p14="http://schemas.microsoft.com/office/powerpoint/2010/main" val="133715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“flow1” goes</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16</a:t>
            </a:fld>
            <a:endParaRPr lang="en-US"/>
          </a:p>
        </p:txBody>
      </p:sp>
    </p:spTree>
    <p:extLst>
      <p:ext uri="{BB962C8B-B14F-4D97-AF65-F5344CB8AC3E}">
        <p14:creationId xmlns:p14="http://schemas.microsoft.com/office/powerpoint/2010/main" val="152459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17</a:t>
            </a:fld>
            <a:endParaRPr lang="en-US"/>
          </a:p>
        </p:txBody>
      </p:sp>
    </p:spTree>
    <p:extLst>
      <p:ext uri="{BB962C8B-B14F-4D97-AF65-F5344CB8AC3E}">
        <p14:creationId xmlns:p14="http://schemas.microsoft.com/office/powerpoint/2010/main" val="1655387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fleshing this out</a:t>
            </a:r>
          </a:p>
          <a:p>
            <a:endParaRPr lang="en-US" dirty="0" smtClean="0"/>
          </a:p>
          <a:p>
            <a:r>
              <a:rPr lang="en-US" dirty="0" smtClean="0"/>
              <a:t>Consider moving</a:t>
            </a:r>
            <a:r>
              <a:rPr lang="en-US" baseline="0" dirty="0" smtClean="0"/>
              <a:t> into tech report / documentation if that fits better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18</a:t>
            </a:fld>
            <a:endParaRPr lang="en-US"/>
          </a:p>
        </p:txBody>
      </p:sp>
    </p:spTree>
    <p:extLst>
      <p:ext uri="{BB962C8B-B14F-4D97-AF65-F5344CB8AC3E}">
        <p14:creationId xmlns:p14="http://schemas.microsoft.com/office/powerpoint/2010/main" val="2688229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Subsection</a:t>
            </a:r>
            <a:r>
              <a:rPr lang="en-US" baseline="0" dirty="0" smtClean="0"/>
              <a:t> slides; </a:t>
            </a:r>
          </a:p>
          <a:p>
            <a:r>
              <a:rPr lang="en-US" baseline="0" dirty="0" smtClean="0"/>
              <a:t>add access control </a:t>
            </a:r>
            <a:r>
              <a:rPr lang="en-US" baseline="0" dirty="0" smtClean="0"/>
              <a:t>design</a:t>
            </a:r>
          </a:p>
          <a:p>
            <a:endParaRPr lang="en-US" baseline="0" dirty="0" smtClean="0"/>
          </a:p>
          <a:p>
            <a:r>
              <a:rPr lang="en-US" baseline="0" dirty="0" smtClean="0"/>
              <a:t>NIST workshop </a:t>
            </a:r>
            <a:r>
              <a:rPr lang="en-US" baseline="0" dirty="0" err="1" smtClean="0"/>
              <a:t>Halderman</a:t>
            </a:r>
            <a:r>
              <a:rPr lang="en-US" baseline="0" dirty="0" smtClean="0"/>
              <a:t> talk</a:t>
            </a:r>
          </a:p>
          <a:p>
            <a:endParaRPr lang="en-US" baseline="0" dirty="0" smtClean="0"/>
          </a:p>
          <a:p>
            <a:r>
              <a:rPr lang="en-US" baseline="0" dirty="0" smtClean="0"/>
              <a:t>Start with first principles and security properties: only authorized and authenticated devices can publish to make it easier to follow (positive statement)</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19</a:t>
            </a:fld>
            <a:endParaRPr lang="en-US"/>
          </a:p>
        </p:txBody>
      </p:sp>
    </p:spTree>
    <p:extLst>
      <p:ext uri="{BB962C8B-B14F-4D97-AF65-F5344CB8AC3E}">
        <p14:creationId xmlns:p14="http://schemas.microsoft.com/office/powerpoint/2010/main" val="846567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example of the last bullet, what the root of </a:t>
            </a:r>
            <a:r>
              <a:rPr lang="en-US" baseline="0" dirty="0" err="1" smtClean="0"/>
              <a:t>trsuts</a:t>
            </a:r>
            <a:r>
              <a:rPr lang="en-US" baseline="0" dirty="0" smtClean="0"/>
              <a:t> are for different </a:t>
            </a:r>
            <a:r>
              <a:rPr lang="en-US" baseline="0" dirty="0" smtClean="0"/>
              <a:t>namespaces</a:t>
            </a:r>
          </a:p>
          <a:p>
            <a:endParaRPr lang="en-US" baseline="0" dirty="0" smtClean="0"/>
          </a:p>
          <a:p>
            <a:r>
              <a:rPr lang="en-US" baseline="0" dirty="0" smtClean="0"/>
              <a:t>Start with authenticating each device, then talk about the trust relationship (maybe not the name details, otherwise bootstrapping could come first)</a:t>
            </a:r>
          </a:p>
          <a:p>
            <a:endParaRPr lang="en-US" baseline="0" dirty="0" smtClean="0"/>
          </a:p>
          <a:p>
            <a:endParaRPr lang="en-US" baseline="0" dirty="0" smtClean="0"/>
          </a:p>
          <a:p>
            <a:r>
              <a:rPr lang="en-US" baseline="0" dirty="0" smtClean="0"/>
              <a:t>Specify the assumptions (what you can get out of manufacturers, </a:t>
            </a:r>
            <a:r>
              <a:rPr lang="en-US" baseline="0" dirty="0" err="1" smtClean="0"/>
              <a:t>eg</a:t>
            </a:r>
            <a:r>
              <a:rPr lang="en-US" baseline="0" dirty="0" smtClean="0"/>
              <a:t>); split authentication (manufacturer) and authorization (integration into the system)</a:t>
            </a:r>
          </a:p>
          <a:p>
            <a:r>
              <a:rPr lang="en-US" dirty="0" smtClean="0"/>
              <a:t>Sketch</a:t>
            </a:r>
            <a:r>
              <a:rPr lang="en-US" baseline="0" dirty="0" smtClean="0"/>
              <a:t> out the ideas, not introducing the mechanisms here; trust schema being implementation</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20</a:t>
            </a:fld>
            <a:endParaRPr lang="en-US"/>
          </a:p>
        </p:txBody>
      </p:sp>
    </p:spTree>
    <p:extLst>
      <p:ext uri="{BB962C8B-B14F-4D97-AF65-F5344CB8AC3E}">
        <p14:creationId xmlns:p14="http://schemas.microsoft.com/office/powerpoint/2010/main" val="2133685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JB:</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is app itself sign?  Does app configure device directly</a:t>
            </a:r>
          </a:p>
          <a:p>
            <a:r>
              <a:rPr lang="en-US" sz="1200" kern="1200" dirty="0" smtClean="0">
                <a:solidFill>
                  <a:schemeClr val="tx1"/>
                </a:solidFill>
                <a:latin typeface="+mn-lt"/>
                <a:ea typeface="+mn-ea"/>
                <a:cs typeface="+mn-cs"/>
              </a:rPr>
              <a:t>Not sure</a:t>
            </a:r>
            <a:r>
              <a:rPr lang="en-US" sz="1200" kern="1200" baseline="0" dirty="0" smtClean="0">
                <a:solidFill>
                  <a:schemeClr val="tx1"/>
                </a:solidFill>
                <a:latin typeface="+mn-lt"/>
                <a:ea typeface="+mn-ea"/>
                <a:cs typeface="+mn-cs"/>
              </a:rPr>
              <a:t> if I understand the question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Flow app code trust;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illustrate trust for three namespaces</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21</a:t>
            </a:fld>
            <a:endParaRPr lang="en-US"/>
          </a:p>
        </p:txBody>
      </p:sp>
    </p:spTree>
    <p:extLst>
      <p:ext uri="{BB962C8B-B14F-4D97-AF65-F5344CB8AC3E}">
        <p14:creationId xmlns:p14="http://schemas.microsoft.com/office/powerpoint/2010/main" val="2294546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i="1" dirty="0" smtClean="0">
                <a:solidFill>
                  <a:srgbClr val="FF0000"/>
                </a:solidFill>
              </a:rPr>
              <a:t>*Question: is the assumption “if a user decides to trust a device, then he trusts the device to produce any data” reasonable for this application?</a:t>
            </a:r>
          </a:p>
          <a:p>
            <a:pPr marL="0" indent="0">
              <a:buNone/>
            </a:pPr>
            <a:r>
              <a:rPr lang="en-US" i="1" dirty="0" smtClean="0">
                <a:solidFill>
                  <a:srgbClr val="FF0000"/>
                </a:solidFill>
              </a:rPr>
              <a:t>This would be a simplification for trust design as it makes it static. </a:t>
            </a:r>
          </a:p>
          <a:p>
            <a:pPr marL="0" indent="0">
              <a:buNone/>
            </a:pPr>
            <a:r>
              <a:rPr lang="en-US" i="1" dirty="0" smtClean="0">
                <a:solidFill>
                  <a:srgbClr val="FF0000"/>
                </a:solidFill>
              </a:rPr>
              <a:t>Though the answer’s likely no, and the complexity of building, and more importantly disseminating the (updated) trust schema, likely depends on how far the assumption goes: “I trust any </a:t>
            </a:r>
            <a:r>
              <a:rPr lang="en-US" i="1" dirty="0" err="1" smtClean="0">
                <a:solidFill>
                  <a:srgbClr val="FF0000"/>
                </a:solidFill>
              </a:rPr>
              <a:t>wii</a:t>
            </a:r>
            <a:r>
              <a:rPr lang="en-US" i="1" dirty="0" smtClean="0">
                <a:solidFill>
                  <a:srgbClr val="FF0000"/>
                </a:solidFill>
              </a:rPr>
              <a:t>-controllers to provide button press data”, or “I only trust </a:t>
            </a:r>
            <a:r>
              <a:rPr lang="en-US" i="1" dirty="0" err="1" smtClean="0">
                <a:solidFill>
                  <a:srgbClr val="FF0000"/>
                </a:solidFill>
              </a:rPr>
              <a:t>wii</a:t>
            </a:r>
            <a:r>
              <a:rPr lang="en-US" i="1" dirty="0" smtClean="0">
                <a:solidFill>
                  <a:srgbClr val="FF0000"/>
                </a:solidFill>
              </a:rPr>
              <a:t>-controller 1234 to provide button press data for device labeled ‘B’”. At this point, what’s the most reasonable assumption to make?</a:t>
            </a:r>
          </a:p>
          <a:p>
            <a:endParaRPr lang="en-US" dirty="0" smtClean="0"/>
          </a:p>
          <a:p>
            <a:r>
              <a:rPr lang="en-US" dirty="0" smtClean="0"/>
              <a:t>Device</a:t>
            </a:r>
            <a:r>
              <a:rPr lang="en-US" baseline="0" dirty="0" smtClean="0"/>
              <a:t> authentication when installed, this info used later on. </a:t>
            </a:r>
          </a:p>
          <a:p>
            <a:r>
              <a:rPr lang="en-US" baseline="0" dirty="0" smtClean="0"/>
              <a:t>Every time do application authorization of publishing?</a:t>
            </a:r>
          </a:p>
          <a:p>
            <a:r>
              <a:rPr lang="en-US" baseline="0" dirty="0" smtClean="0"/>
              <a:t>You don’t add device to your app</a:t>
            </a:r>
          </a:p>
          <a:p>
            <a:endParaRPr lang="en-US" baseline="0" dirty="0" smtClean="0"/>
          </a:p>
          <a:p>
            <a:r>
              <a:rPr lang="en-US" baseline="0" dirty="0" smtClean="0"/>
              <a:t>Device installation authentication</a:t>
            </a:r>
          </a:p>
          <a:p>
            <a:r>
              <a:rPr lang="en-US" baseline="0" dirty="0" smtClean="0"/>
              <a:t>Gateway authorization: gateway discovers tells device what they should publish under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23</a:t>
            </a:fld>
            <a:endParaRPr lang="en-US"/>
          </a:p>
        </p:txBody>
      </p:sp>
    </p:spTree>
    <p:extLst>
      <p:ext uri="{BB962C8B-B14F-4D97-AF65-F5344CB8AC3E}">
        <p14:creationId xmlns:p14="http://schemas.microsoft.com/office/powerpoint/2010/main" val="140563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fleshing this out</a:t>
            </a:r>
          </a:p>
          <a:p>
            <a:endParaRPr lang="en-US" dirty="0" smtClean="0"/>
          </a:p>
          <a:p>
            <a:r>
              <a:rPr lang="en-US" dirty="0" smtClean="0"/>
              <a:t>Consider moving</a:t>
            </a:r>
            <a:r>
              <a:rPr lang="en-US" baseline="0" dirty="0" smtClean="0"/>
              <a:t> into tech report / documentation if that fits better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a:t>
            </a:fld>
            <a:endParaRPr lang="en-US"/>
          </a:p>
        </p:txBody>
      </p:sp>
    </p:spTree>
    <p:extLst>
      <p:ext uri="{BB962C8B-B14F-4D97-AF65-F5344CB8AC3E}">
        <p14:creationId xmlns:p14="http://schemas.microsoft.com/office/powerpoint/2010/main" val="2688229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24</a:t>
            </a:fld>
            <a:endParaRPr lang="en-US"/>
          </a:p>
        </p:txBody>
      </p:sp>
    </p:spTree>
    <p:extLst>
      <p:ext uri="{BB962C8B-B14F-4D97-AF65-F5344CB8AC3E}">
        <p14:creationId xmlns:p14="http://schemas.microsoft.com/office/powerpoint/2010/main" val="2827084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fleshing this out</a:t>
            </a:r>
          </a:p>
          <a:p>
            <a:endParaRPr lang="en-US" dirty="0" smtClean="0"/>
          </a:p>
          <a:p>
            <a:r>
              <a:rPr lang="en-US" dirty="0" smtClean="0"/>
              <a:t>Consider moving</a:t>
            </a:r>
            <a:r>
              <a:rPr lang="en-US" baseline="0" dirty="0" smtClean="0"/>
              <a:t> into tech report / documentation if that fits better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26</a:t>
            </a:fld>
            <a:endParaRPr lang="en-US"/>
          </a:p>
        </p:txBody>
      </p:sp>
    </p:spTree>
    <p:extLst>
      <p:ext uri="{BB962C8B-B14F-4D97-AF65-F5344CB8AC3E}">
        <p14:creationId xmlns:p14="http://schemas.microsoft.com/office/powerpoint/2010/main" val="2688229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27</a:t>
            </a:fld>
            <a:endParaRPr lang="en-US"/>
          </a:p>
        </p:txBody>
      </p:sp>
    </p:spTree>
    <p:extLst>
      <p:ext uri="{BB962C8B-B14F-4D97-AF65-F5344CB8AC3E}">
        <p14:creationId xmlns:p14="http://schemas.microsoft.com/office/powerpoint/2010/main" val="359366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Expand the discussion</a:t>
            </a:r>
            <a:r>
              <a:rPr lang="en-US" baseline="0" dirty="0" smtClean="0"/>
              <a:t>; add sequence; progression of exchanges of messages; specific names</a:t>
            </a:r>
          </a:p>
          <a:p>
            <a:endParaRPr lang="en-US" baseline="0" dirty="0" smtClean="0"/>
          </a:p>
          <a:p>
            <a:r>
              <a:rPr lang="en-US" baseline="0" dirty="0" smtClean="0"/>
              <a:t>Basic building blocks for achieving authenticable, in trust; HMAC signature? </a:t>
            </a:r>
          </a:p>
          <a:p>
            <a:endParaRPr lang="en-US" baseline="0" dirty="0" smtClean="0"/>
          </a:p>
          <a:p>
            <a:r>
              <a:rPr lang="en-US" baseline="0" dirty="0" smtClean="0"/>
              <a:t>What this thing does; what </a:t>
            </a:r>
            <a:r>
              <a:rPr lang="en-US" baseline="0" smtClean="0"/>
              <a:t>assumptions should come first</a:t>
            </a:r>
            <a:endParaRPr lang="en-US" baseline="0" dirty="0" smtClean="0"/>
          </a:p>
          <a:p>
            <a:endParaRPr lang="en-US" baseline="0" dirty="0" smtClean="0"/>
          </a:p>
          <a:p>
            <a:r>
              <a:rPr lang="en-US" baseline="0" dirty="0" smtClean="0"/>
              <a:t>Idea’s </a:t>
            </a:r>
            <a:r>
              <a:rPr lang="en-US" baseline="0" dirty="0" smtClean="0"/>
              <a:t>that </a:t>
            </a:r>
            <a:r>
              <a:rPr lang="en-US" baseline="0" dirty="0" err="1" smtClean="0"/>
              <a:t>Arduino’s</a:t>
            </a:r>
            <a:r>
              <a:rPr lang="en-US" baseline="0" dirty="0" smtClean="0"/>
              <a:t> no different from other devices from design in terms of security; </a:t>
            </a:r>
            <a:r>
              <a:rPr lang="en-US" baseline="0" dirty="0" err="1" smtClean="0"/>
              <a:t>Arduino</a:t>
            </a:r>
            <a:r>
              <a:rPr lang="en-US" baseline="0" dirty="0" smtClean="0"/>
              <a:t> could have its key pair; </a:t>
            </a:r>
            <a:r>
              <a:rPr lang="en-US" baseline="0" dirty="0" err="1" smtClean="0"/>
              <a:t>Arduino</a:t>
            </a:r>
            <a:r>
              <a:rPr lang="en-US" baseline="0" dirty="0" smtClean="0"/>
              <a:t> to </a:t>
            </a:r>
            <a:r>
              <a:rPr lang="en-US" baseline="0" dirty="0" err="1" smtClean="0"/>
              <a:t>RPi</a:t>
            </a:r>
            <a:r>
              <a:rPr lang="en-US" baseline="0" dirty="0" smtClean="0"/>
              <a:t> has to be verifiable, </a:t>
            </a:r>
            <a:r>
              <a:rPr lang="en-US" baseline="0" dirty="0" err="1" smtClean="0"/>
              <a:t>Rpi</a:t>
            </a:r>
            <a:r>
              <a:rPr lang="en-US" baseline="0" dirty="0" smtClean="0"/>
              <a:t> could sign the data coming out from it, sounds like a similar process with the trust schema dissemination </a:t>
            </a:r>
            <a:r>
              <a:rPr lang="en-US" baseline="0" dirty="0" smtClean="0"/>
              <a:t>slide</a:t>
            </a:r>
          </a:p>
          <a:p>
            <a:endParaRPr lang="en-US" baseline="0" dirty="0" smtClean="0"/>
          </a:p>
          <a:p>
            <a:r>
              <a:rPr lang="en-US" baseline="0" dirty="0" smtClean="0"/>
              <a:t>NIST may have different plans</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28</a:t>
            </a:fld>
            <a:endParaRPr lang="en-US"/>
          </a:p>
        </p:txBody>
      </p:sp>
    </p:spTree>
    <p:extLst>
      <p:ext uri="{BB962C8B-B14F-4D97-AF65-F5344CB8AC3E}">
        <p14:creationId xmlns:p14="http://schemas.microsoft.com/office/powerpoint/2010/main" val="666395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fleshing this out</a:t>
            </a:r>
          </a:p>
          <a:p>
            <a:endParaRPr lang="en-US" dirty="0" smtClean="0"/>
          </a:p>
          <a:p>
            <a:r>
              <a:rPr lang="en-US" dirty="0" smtClean="0"/>
              <a:t>Consider moving</a:t>
            </a:r>
            <a:r>
              <a:rPr lang="en-US" baseline="0" dirty="0" smtClean="0"/>
              <a:t> into tech report / documentation if that fits better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30</a:t>
            </a:fld>
            <a:endParaRPr lang="en-US"/>
          </a:p>
        </p:txBody>
      </p:sp>
    </p:spTree>
    <p:extLst>
      <p:ext uri="{BB962C8B-B14F-4D97-AF65-F5344CB8AC3E}">
        <p14:creationId xmlns:p14="http://schemas.microsoft.com/office/powerpoint/2010/main" val="2688229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a:t>
            </a:r>
            <a:r>
              <a:rPr lang="en-US" baseline="0" dirty="0" smtClean="0"/>
              <a:t> ones we use</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31</a:t>
            </a:fld>
            <a:endParaRPr lang="en-US"/>
          </a:p>
        </p:txBody>
      </p:sp>
    </p:spTree>
    <p:extLst>
      <p:ext uri="{BB962C8B-B14F-4D97-AF65-F5344CB8AC3E}">
        <p14:creationId xmlns:p14="http://schemas.microsoft.com/office/powerpoint/2010/main" val="1720823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JB: All data packets must be verifiable.  So </a:t>
            </a:r>
            <a:r>
              <a:rPr lang="en-US" sz="1200" kern="1200" dirty="0" err="1" smtClean="0">
                <a:solidFill>
                  <a:schemeClr val="tx1"/>
                </a:solidFill>
                <a:latin typeface="+mn-lt"/>
                <a:ea typeface="+mn-ea"/>
                <a:cs typeface="+mn-cs"/>
              </a:rPr>
              <a:t>Arduinos</a:t>
            </a:r>
            <a:r>
              <a:rPr lang="en-US" sz="1200" kern="1200" dirty="0" smtClean="0">
                <a:solidFill>
                  <a:schemeClr val="tx1"/>
                </a:solidFill>
                <a:latin typeface="+mn-lt"/>
                <a:ea typeface="+mn-ea"/>
                <a:cs typeface="+mn-cs"/>
              </a:rPr>
              <a:t> would use HMAC style signatures (if needed) that a base station (but not everyone) could authenticated because of a shared symmetric key. </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32</a:t>
            </a:fld>
            <a:endParaRPr lang="en-US"/>
          </a:p>
        </p:txBody>
      </p:sp>
    </p:spTree>
    <p:extLst>
      <p:ext uri="{BB962C8B-B14F-4D97-AF65-F5344CB8AC3E}">
        <p14:creationId xmlns:p14="http://schemas.microsoft.com/office/powerpoint/2010/main" val="1311822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fleshing this out</a:t>
            </a:r>
          </a:p>
          <a:p>
            <a:endParaRPr lang="en-US" dirty="0" smtClean="0"/>
          </a:p>
          <a:p>
            <a:r>
              <a:rPr lang="en-US" dirty="0" smtClean="0"/>
              <a:t>Consider moving</a:t>
            </a:r>
            <a:r>
              <a:rPr lang="en-US" baseline="0" dirty="0" smtClean="0"/>
              <a:t> into tech report / documentation if that fits better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35</a:t>
            </a:fld>
            <a:endParaRPr lang="en-US"/>
          </a:p>
        </p:txBody>
      </p:sp>
    </p:spTree>
    <p:extLst>
      <p:ext uri="{BB962C8B-B14F-4D97-AF65-F5344CB8AC3E}">
        <p14:creationId xmlns:p14="http://schemas.microsoft.com/office/powerpoint/2010/main" val="2688229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fleshing this out</a:t>
            </a:r>
          </a:p>
          <a:p>
            <a:endParaRPr lang="en-US" dirty="0" smtClean="0"/>
          </a:p>
          <a:p>
            <a:r>
              <a:rPr lang="en-US" dirty="0" smtClean="0"/>
              <a:t>Consider moving</a:t>
            </a:r>
            <a:r>
              <a:rPr lang="en-US" baseline="0" dirty="0" smtClean="0"/>
              <a:t> into tech report / documentation if that fits better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37</a:t>
            </a:fld>
            <a:endParaRPr lang="en-US"/>
          </a:p>
        </p:txBody>
      </p:sp>
    </p:spTree>
    <p:extLst>
      <p:ext uri="{BB962C8B-B14F-4D97-AF65-F5344CB8AC3E}">
        <p14:creationId xmlns:p14="http://schemas.microsoft.com/office/powerpoint/2010/main" val="2688229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identity “/</a:t>
            </a:r>
            <a:r>
              <a:rPr lang="en-US" dirty="0" err="1" smtClean="0"/>
              <a:t>alice</a:t>
            </a:r>
            <a:r>
              <a:rPr lang="en-US" dirty="0" smtClean="0"/>
              <a:t>-home/router1” is still</a:t>
            </a:r>
            <a:r>
              <a:rPr lang="en-US" baseline="0" dirty="0" smtClean="0"/>
              <a:t> considered to be in device namespace</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39</a:t>
            </a:fld>
            <a:endParaRPr lang="en-US"/>
          </a:p>
        </p:txBody>
      </p:sp>
    </p:spTree>
    <p:extLst>
      <p:ext uri="{BB962C8B-B14F-4D97-AF65-F5344CB8AC3E}">
        <p14:creationId xmlns:p14="http://schemas.microsoft.com/office/powerpoint/2010/main" val="223860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solidFill>
                  <a:srgbClr val="FF0000"/>
                </a:solidFill>
              </a:rPr>
              <a:t>Other </a:t>
            </a:r>
            <a:r>
              <a:rPr lang="en-US" dirty="0" smtClean="0">
                <a:solidFill>
                  <a:srgbClr val="FF0000"/>
                </a:solidFill>
              </a:rPr>
              <a:t>bullets listed include:</a:t>
            </a:r>
          </a:p>
          <a:p>
            <a:pPr lvl="1"/>
            <a:r>
              <a:rPr lang="en-US" dirty="0" smtClean="0">
                <a:solidFill>
                  <a:srgbClr val="FF0000"/>
                </a:solidFill>
              </a:rPr>
              <a:t>(Name based access control, not reflected by Flow</a:t>
            </a:r>
            <a:r>
              <a:rPr lang="en-US" dirty="0" smtClean="0"/>
              <a:t>)</a:t>
            </a:r>
          </a:p>
          <a:p>
            <a:pPr lvl="1"/>
            <a:r>
              <a:rPr lang="en-US" dirty="0" smtClean="0"/>
              <a:t>(</a:t>
            </a:r>
            <a:r>
              <a:rPr lang="en-US" dirty="0" smtClean="0">
                <a:solidFill>
                  <a:srgbClr val="FF0000"/>
                </a:solidFill>
              </a:rPr>
              <a:t>Data aggregation, not reflected by Flow</a:t>
            </a:r>
            <a:r>
              <a:rPr lang="en-US" dirty="0" smtClean="0"/>
              <a:t>)</a:t>
            </a:r>
          </a:p>
          <a:p>
            <a:pPr lvl="1"/>
            <a:r>
              <a:rPr lang="en-US" dirty="0" smtClean="0"/>
              <a:t>(</a:t>
            </a:r>
            <a:r>
              <a:rPr lang="en-US" dirty="0" smtClean="0">
                <a:solidFill>
                  <a:srgbClr val="FF0000"/>
                </a:solidFill>
              </a:rPr>
              <a:t>Efficient multi-party communication, reflected by Flow discovery?</a:t>
            </a:r>
            <a:r>
              <a:rPr lang="en-US" dirty="0" smtClean="0">
                <a:solidFill>
                  <a:schemeClr val="tx1"/>
                </a:solidFill>
              </a:rPr>
              <a:t>)</a:t>
            </a:r>
            <a:endParaRPr lang="en-US" dirty="0" smtClean="0"/>
          </a:p>
          <a:p>
            <a:endParaRPr lang="en-US" dirty="0" smtClean="0"/>
          </a:p>
          <a:p>
            <a:r>
              <a:rPr lang="en-US" dirty="0" smtClean="0"/>
              <a:t>App-level pub/sub (</a:t>
            </a:r>
            <a:r>
              <a:rPr lang="en-US" dirty="0" smtClean="0">
                <a:solidFill>
                  <a:srgbClr val="FF0000"/>
                </a:solidFill>
              </a:rPr>
              <a:t>reflected by the </a:t>
            </a:r>
            <a:r>
              <a:rPr lang="en-US" dirty="0" err="1" smtClean="0">
                <a:solidFill>
                  <a:srgbClr val="FF0000"/>
                </a:solidFill>
              </a:rPr>
              <a:t>seq</a:t>
            </a:r>
            <a:r>
              <a:rPr lang="en-US" dirty="0" smtClean="0">
                <a:solidFill>
                  <a:srgbClr val="FF0000"/>
                </a:solidFill>
              </a:rPr>
              <a:t>-based data fetching, maintenance of outstanding interest of Flow</a:t>
            </a:r>
            <a:r>
              <a:rPr lang="en-US" dirty="0" smtClean="0"/>
              <a:t>)</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Global internet integration (</a:t>
            </a:r>
            <a:r>
              <a:rPr lang="en-US" dirty="0" smtClean="0">
                <a:solidFill>
                  <a:srgbClr val="FF0000"/>
                </a:solidFill>
              </a:rPr>
              <a:t>prefix proposal, to be nailed down</a:t>
            </a:r>
            <a:r>
              <a:rPr lang="en-US" dirty="0" smtClean="0"/>
              <a:t>)</a:t>
            </a:r>
          </a:p>
          <a:p>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5</a:t>
            </a:fld>
            <a:endParaRPr lang="en-US"/>
          </a:p>
        </p:txBody>
      </p:sp>
    </p:spTree>
    <p:extLst>
      <p:ext uri="{BB962C8B-B14F-4D97-AF65-F5344CB8AC3E}">
        <p14:creationId xmlns:p14="http://schemas.microsoft.com/office/powerpoint/2010/main" val="4074515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Huawei is providing the ISP-level service that enables these networks to be linked</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40</a:t>
            </a:fld>
            <a:endParaRPr lang="en-US"/>
          </a:p>
        </p:txBody>
      </p:sp>
    </p:spTree>
    <p:extLst>
      <p:ext uri="{BB962C8B-B14F-4D97-AF65-F5344CB8AC3E}">
        <p14:creationId xmlns:p14="http://schemas.microsoft.com/office/powerpoint/2010/main" val="170291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Haitao</a:t>
            </a:r>
            <a:r>
              <a:rPr lang="en-US" dirty="0" smtClean="0"/>
              <a:t>: revise before “naming” section; send </a:t>
            </a:r>
            <a:r>
              <a:rPr lang="en-US" dirty="0" err="1" smtClean="0"/>
              <a:t>Haitao</a:t>
            </a:r>
            <a:r>
              <a:rPr lang="en-US" dirty="0" smtClean="0"/>
              <a:t> pointer</a:t>
            </a:r>
            <a:r>
              <a:rPr lang="en-US" baseline="0" dirty="0" smtClean="0"/>
              <a:t> for implementation</a:t>
            </a:r>
            <a:endParaRPr lang="en-US" dirty="0" smtClean="0"/>
          </a:p>
          <a:p>
            <a:endParaRPr lang="en-US" dirty="0" smtClean="0"/>
          </a:p>
          <a:p>
            <a:r>
              <a:rPr lang="en-US" dirty="0" smtClean="0"/>
              <a:t>Summary and</a:t>
            </a:r>
            <a:r>
              <a:rPr lang="en-US" baseline="0" dirty="0" smtClean="0"/>
              <a:t> documentation of </a:t>
            </a:r>
            <a:r>
              <a:rPr lang="en-US" baseline="0" dirty="0" err="1" smtClean="0"/>
              <a:t>omh</a:t>
            </a:r>
            <a:r>
              <a:rPr lang="en-US" baseline="0" dirty="0" smtClean="0"/>
              <a:t> repositories</a:t>
            </a:r>
          </a:p>
          <a:p>
            <a:endParaRPr lang="en-US" baseline="0" dirty="0" smtClean="0"/>
          </a:p>
          <a:p>
            <a:r>
              <a:rPr lang="en-US" baseline="0" dirty="0" smtClean="0"/>
              <a:t>Huawei’s expectations of Flow</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6</a:t>
            </a:fld>
            <a:endParaRPr lang="en-US"/>
          </a:p>
        </p:txBody>
      </p:sp>
    </p:spTree>
    <p:extLst>
      <p:ext uri="{BB962C8B-B14F-4D97-AF65-F5344CB8AC3E}">
        <p14:creationId xmlns:p14="http://schemas.microsoft.com/office/powerpoint/2010/main" val="930471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a:t>
            </a:r>
            <a:r>
              <a:rPr lang="en-US" baseline="0" dirty="0" smtClean="0"/>
              <a:t> user centric description (need info from </a:t>
            </a:r>
            <a:r>
              <a:rPr lang="en-US" baseline="0" dirty="0" err="1" smtClean="0"/>
              <a:t>Eitan</a:t>
            </a:r>
            <a:r>
              <a:rPr lang="en-US" baseline="0" dirty="0" smtClean="0"/>
              <a:t>)</a:t>
            </a:r>
          </a:p>
          <a:p>
            <a:endParaRPr lang="en-US" baseline="0" dirty="0" smtClean="0"/>
          </a:p>
          <a:p>
            <a:r>
              <a:rPr lang="en-US" baseline="0" dirty="0" smtClean="0"/>
              <a:t>Look at Huawei proposal, match the </a:t>
            </a:r>
            <a:r>
              <a:rPr lang="en-US" baseline="0" dirty="0" smtClean="0"/>
              <a:t>terminology</a:t>
            </a:r>
          </a:p>
          <a:p>
            <a:endParaRPr lang="en-US" baseline="0" dirty="0" smtClean="0"/>
          </a:p>
          <a:p>
            <a:r>
              <a:rPr lang="en-US" baseline="0" dirty="0" smtClean="0"/>
              <a:t>NEST</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7</a:t>
            </a:fld>
            <a:endParaRPr lang="en-US"/>
          </a:p>
        </p:txBody>
      </p:sp>
    </p:spTree>
    <p:extLst>
      <p:ext uri="{BB962C8B-B14F-4D97-AF65-F5344CB8AC3E}">
        <p14:creationId xmlns:p14="http://schemas.microsoft.com/office/powerpoint/2010/main" val="209664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multiple home gateways</a:t>
            </a:r>
            <a:r>
              <a:rPr lang="en-US" baseline="0" dirty="0" smtClean="0"/>
              <a:t> explicitly for </a:t>
            </a:r>
            <a:r>
              <a:rPr lang="en-US" baseline="0" dirty="0" err="1" smtClean="0"/>
              <a:t>NDNoT</a:t>
            </a:r>
            <a:r>
              <a:rPr lang="en-US" dirty="0" smtClean="0"/>
              <a:t>, </a:t>
            </a:r>
          </a:p>
          <a:p>
            <a:r>
              <a:rPr lang="en-US" dirty="0" smtClean="0"/>
              <a:t>draw</a:t>
            </a:r>
            <a:r>
              <a:rPr lang="en-US" baseline="0" dirty="0" smtClean="0"/>
              <a:t> home network cloud; </a:t>
            </a:r>
            <a:r>
              <a:rPr lang="en-US" baseline="0" dirty="0" err="1" smtClean="0"/>
              <a:t>wentao</a:t>
            </a:r>
            <a:r>
              <a:rPr lang="en-US" baseline="0" dirty="0" smtClean="0"/>
              <a:t> slides</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8</a:t>
            </a:fld>
            <a:endParaRPr lang="en-US"/>
          </a:p>
        </p:txBody>
      </p:sp>
    </p:spTree>
    <p:extLst>
      <p:ext uri="{BB962C8B-B14F-4D97-AF65-F5344CB8AC3E}">
        <p14:creationId xmlns:p14="http://schemas.microsoft.com/office/powerpoint/2010/main" val="1090966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Continue fleshing this out</a:t>
            </a:r>
          </a:p>
          <a:p>
            <a:endParaRPr lang="en-US" dirty="0" smtClean="0"/>
          </a:p>
          <a:p>
            <a:r>
              <a:rPr lang="en-US" dirty="0" smtClean="0"/>
              <a:t>Consider moving</a:t>
            </a:r>
            <a:r>
              <a:rPr lang="en-US" baseline="0" dirty="0" smtClean="0"/>
              <a:t> into tech report / documentation if that fits better</a:t>
            </a:r>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9</a:t>
            </a:fld>
            <a:endParaRPr lang="en-US"/>
          </a:p>
        </p:txBody>
      </p:sp>
    </p:spTree>
    <p:extLst>
      <p:ext uri="{BB962C8B-B14F-4D97-AF65-F5344CB8AC3E}">
        <p14:creationId xmlns:p14="http://schemas.microsoft.com/office/powerpoint/2010/main" val="2688229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E1AC67-E8C9-DF4C-BC2A-1E57AC0B4F96}" type="slidenum">
              <a:rPr lang="en-US" smtClean="0"/>
              <a:t>10</a:t>
            </a:fld>
            <a:endParaRPr lang="en-US"/>
          </a:p>
        </p:txBody>
      </p:sp>
    </p:spTree>
    <p:extLst>
      <p:ext uri="{BB962C8B-B14F-4D97-AF65-F5344CB8AC3E}">
        <p14:creationId xmlns:p14="http://schemas.microsoft.com/office/powerpoint/2010/main" val="180732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it before introducing </a:t>
            </a:r>
            <a:r>
              <a:rPr lang="en-US" dirty="0" smtClean="0"/>
              <a:t>names</a:t>
            </a:r>
          </a:p>
          <a:p>
            <a:endParaRPr lang="en-US" dirty="0" smtClean="0"/>
          </a:p>
          <a:p>
            <a:r>
              <a:rPr lang="en-US" dirty="0" smtClean="0"/>
              <a:t>Use globally</a:t>
            </a:r>
            <a:r>
              <a:rPr lang="en-US" baseline="0" dirty="0" smtClean="0"/>
              <a:t> unique prefix (distinguish yourself from others), other people visiting your home; getting the globally unique ID for home</a:t>
            </a:r>
          </a:p>
          <a:p>
            <a:endParaRPr lang="en-US" baseline="0" dirty="0" smtClean="0"/>
          </a:p>
          <a:p>
            <a:r>
              <a:rPr lang="en-US" dirty="0" smtClean="0"/>
              <a:t>Why manufacturer</a:t>
            </a:r>
            <a:r>
              <a:rPr lang="en-US" baseline="0" dirty="0" smtClean="0"/>
              <a:t> namespace with manufacturer prefix? the two purposes</a:t>
            </a:r>
          </a:p>
          <a:p>
            <a:r>
              <a:rPr lang="en-US" baseline="0" dirty="0" smtClean="0"/>
              <a:t>Slides: goal of these namespaces first; </a:t>
            </a:r>
          </a:p>
          <a:p>
            <a:r>
              <a:rPr lang="en-US" baseline="0" dirty="0" smtClean="0"/>
              <a:t>Profile, being in a type namespace (capability); or device namespace</a:t>
            </a:r>
          </a:p>
          <a:p>
            <a:endParaRPr lang="en-US" baseline="0" dirty="0" smtClean="0"/>
          </a:p>
          <a:p>
            <a:r>
              <a:rPr lang="en-US" baseline="0" dirty="0" smtClean="0"/>
              <a:t>User namespace, separate (people); consumption namespace</a:t>
            </a:r>
          </a:p>
          <a:p>
            <a:endParaRPr lang="en-US" baseline="0" dirty="0" smtClean="0"/>
          </a:p>
          <a:p>
            <a:r>
              <a:rPr lang="en-US" baseline="0" dirty="0" smtClean="0"/>
              <a:t>“Configured thing” namespace, device namespace (as in my home), and debatable </a:t>
            </a:r>
            <a:r>
              <a:rPr lang="en-US" baseline="0" dirty="0" err="1" smtClean="0"/>
              <a:t>manu</a:t>
            </a:r>
            <a:r>
              <a:rPr lang="en-US" baseline="0" dirty="0" smtClean="0"/>
              <a:t> namespace</a:t>
            </a:r>
          </a:p>
        </p:txBody>
      </p:sp>
      <p:sp>
        <p:nvSpPr>
          <p:cNvPr id="4" name="Slide Number Placeholder 3"/>
          <p:cNvSpPr>
            <a:spLocks noGrp="1"/>
          </p:cNvSpPr>
          <p:nvPr>
            <p:ph type="sldNum" sz="quarter" idx="10"/>
          </p:nvPr>
        </p:nvSpPr>
        <p:spPr/>
        <p:txBody>
          <a:bodyPr/>
          <a:lstStyle/>
          <a:p>
            <a:fld id="{45E1AC67-E8C9-DF4C-BC2A-1E57AC0B4F96}" type="slidenum">
              <a:rPr lang="en-US" smtClean="0"/>
              <a:t>11</a:t>
            </a:fld>
            <a:endParaRPr lang="en-US"/>
          </a:p>
        </p:txBody>
      </p:sp>
    </p:spTree>
    <p:extLst>
      <p:ext uri="{BB962C8B-B14F-4D97-AF65-F5344CB8AC3E}">
        <p14:creationId xmlns:p14="http://schemas.microsoft.com/office/powerpoint/2010/main" val="104051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F2035B-4DEB-6D4B-A228-263B2AB0C139}"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59576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8DC601-E5C0-2847-8EFD-9137365B7EEB}"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33954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CA6A74-C337-7540-A740-CEDA5C1A97CD}"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80530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303558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BCBA8-AA7E-3743-8CB5-0DBCF7EC40AB}" type="datetime1">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393128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1489B4-36E3-F14E-98B2-8069F7AA4B8D}" type="datetime1">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16422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5E5211-2DCB-924E-A2AE-FE25D7CCA6BE}" type="datetime1">
              <a:rPr lang="en-US" smtClean="0"/>
              <a:t>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283647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F2731F-5D16-C94A-9C42-0310657C9FCE}" type="datetime1">
              <a:rPr lang="en-US" smtClean="0"/>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222705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654D1-E32B-444E-837A-FE14CA8D11CF}" type="datetime1">
              <a:rPr lang="en-US" smtClean="0"/>
              <a:t>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240707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4754AA-7E5C-3B4A-9759-8FF72D4A4610}" type="datetime1">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3195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30EE2-DCA5-0B45-A130-11A23DD7263F}" type="datetime1">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523F2-B548-894C-BD1D-8985A6E83A41}" type="slidenum">
              <a:rPr lang="en-US" smtClean="0"/>
              <a:t>‹#›</a:t>
            </a:fld>
            <a:endParaRPr lang="en-US"/>
          </a:p>
        </p:txBody>
      </p:sp>
    </p:spTree>
    <p:extLst>
      <p:ext uri="{BB962C8B-B14F-4D97-AF65-F5344CB8AC3E}">
        <p14:creationId xmlns:p14="http://schemas.microsoft.com/office/powerpoint/2010/main" val="3853796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88AA6-0838-9D4B-AFDD-7A5BD8524F57}" type="datetime1">
              <a:rPr lang="en-US" smtClean="0"/>
              <a:t>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523F2-B548-894C-BD1D-8985A6E83A41}" type="slidenum">
              <a:rPr lang="en-US" smtClean="0"/>
              <a:t>‹#›</a:t>
            </a:fld>
            <a:endParaRPr lang="en-US"/>
          </a:p>
        </p:txBody>
      </p:sp>
    </p:spTree>
    <p:extLst>
      <p:ext uri="{BB962C8B-B14F-4D97-AF65-F5344CB8AC3E}">
        <p14:creationId xmlns:p14="http://schemas.microsoft.com/office/powerpoint/2010/main" val="2184340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named-data/ndn-opt/tree/master/publisher%23ndn-namespa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conferences2.sigcomm.org/acm-icn/2015/proceedings/p177-yu.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caida.org/workshops/ndn/1409/slides/ndncomm2014_abannis.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zhehaowang/ConferenceDiscover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openptrack.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NDNoT</a:t>
            </a:r>
            <a:r>
              <a:rPr lang="en-US" dirty="0" smtClean="0"/>
              <a:t>: NDN-</a:t>
            </a:r>
            <a:r>
              <a:rPr lang="en-US" dirty="0" err="1" smtClean="0"/>
              <a:t>IoT</a:t>
            </a:r>
            <a:r>
              <a:rPr lang="en-US" dirty="0" smtClean="0"/>
              <a:t> Framework – Example Application “Flow”</a:t>
            </a:r>
            <a:endParaRPr lang="en-US" dirty="0"/>
          </a:p>
        </p:txBody>
      </p:sp>
      <p:sp>
        <p:nvSpPr>
          <p:cNvPr id="4" name="Date Placeholder 3"/>
          <p:cNvSpPr>
            <a:spLocks noGrp="1"/>
          </p:cNvSpPr>
          <p:nvPr>
            <p:ph type="dt" sz="half" idx="10"/>
          </p:nvPr>
        </p:nvSpPr>
        <p:spPr/>
        <p:txBody>
          <a:bodyPr/>
          <a:lstStyle/>
          <a:p>
            <a:fld id="{C8FA8F5B-D5B3-6643-9360-D3E7988B7780}"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a:t>
            </a:fld>
            <a:endParaRPr lang="en-US"/>
          </a:p>
        </p:txBody>
      </p:sp>
      <p:sp>
        <p:nvSpPr>
          <p:cNvPr id="7" name="Subtitle 2"/>
          <p:cNvSpPr>
            <a:spLocks noGrp="1"/>
          </p:cNvSpPr>
          <p:nvPr>
            <p:ph type="subTitle" idx="1"/>
          </p:nvPr>
        </p:nvSpPr>
        <p:spPr/>
        <p:txBody>
          <a:bodyPr/>
          <a:lstStyle/>
          <a:p>
            <a:r>
              <a:rPr lang="en-US" dirty="0" smtClean="0"/>
              <a:t>Zhehao Wang</a:t>
            </a:r>
          </a:p>
          <a:p>
            <a:r>
              <a:rPr lang="en-US" dirty="0" smtClean="0"/>
              <a:t>June 15, 2016</a:t>
            </a:r>
            <a:endParaRPr lang="en-US" dirty="0"/>
          </a:p>
        </p:txBody>
      </p:sp>
    </p:spTree>
    <p:extLst>
      <p:ext uri="{BB962C8B-B14F-4D97-AF65-F5344CB8AC3E}">
        <p14:creationId xmlns:p14="http://schemas.microsoft.com/office/powerpoint/2010/main" val="3971775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NDNoT</a:t>
            </a:r>
            <a:r>
              <a:rPr lang="en-US" dirty="0" smtClean="0"/>
              <a:t>: name prefix assumption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NDNoT</a:t>
            </a:r>
            <a:r>
              <a:rPr lang="en-US" dirty="0" smtClean="0"/>
              <a:t> system runs in a space which can be represented by a (hierarchical) name</a:t>
            </a:r>
          </a:p>
          <a:p>
            <a:pPr lvl="1"/>
            <a:r>
              <a:rPr lang="en-US" dirty="0" smtClean="0"/>
              <a:t>This name could be a globally </a:t>
            </a:r>
            <a:r>
              <a:rPr lang="en-US" dirty="0"/>
              <a:t>unique network-related ID, </a:t>
            </a:r>
            <a:r>
              <a:rPr lang="en-US" dirty="0" smtClean="0"/>
              <a:t>e.g. “/</a:t>
            </a:r>
            <a:r>
              <a:rPr lang="en-US" dirty="0" err="1" smtClean="0"/>
              <a:t>ucla</a:t>
            </a:r>
            <a:r>
              <a:rPr lang="en-US" dirty="0" smtClean="0"/>
              <a:t>/</a:t>
            </a:r>
            <a:r>
              <a:rPr lang="en-US" dirty="0" err="1" smtClean="0"/>
              <a:t>melnitz</a:t>
            </a:r>
            <a:r>
              <a:rPr lang="en-US" dirty="0" smtClean="0"/>
              <a:t>-hall/room-1469”, or </a:t>
            </a:r>
            <a:r>
              <a:rPr lang="en-US" dirty="0"/>
              <a:t>a local one for local environment </a:t>
            </a:r>
            <a:r>
              <a:rPr lang="en-US" dirty="0" smtClean="0"/>
              <a:t>e.g. “/my-home/living-room” (</a:t>
            </a:r>
            <a:r>
              <a:rPr lang="en-US" dirty="0" smtClean="0">
                <a:solidFill>
                  <a:srgbClr val="FF0000"/>
                </a:solidFill>
              </a:rPr>
              <a:t>for bridging with global Internet, forwarding hints and encapsulation could help, but requires detailed proposal depending on what we want to achieve</a:t>
            </a:r>
            <a:r>
              <a:rPr lang="en-US" dirty="0" smtClean="0"/>
              <a:t>)</a:t>
            </a:r>
          </a:p>
          <a:p>
            <a:pPr lvl="1"/>
            <a:r>
              <a:rPr lang="en-US" dirty="0" smtClean="0"/>
              <a:t>This name is used as the prefix for the </a:t>
            </a:r>
            <a:r>
              <a:rPr lang="en-US" dirty="0" err="1" smtClean="0"/>
              <a:t>IoT</a:t>
            </a:r>
            <a:r>
              <a:rPr lang="en-US" dirty="0" smtClean="0"/>
              <a:t> system (“</a:t>
            </a:r>
            <a:r>
              <a:rPr lang="en-US" dirty="0"/>
              <a:t>root prefix” as in </a:t>
            </a:r>
            <a:r>
              <a:rPr lang="en-US" dirty="0" err="1" smtClean="0"/>
              <a:t>NDNoT</a:t>
            </a:r>
            <a:r>
              <a:rPr lang="en-US" dirty="0" smtClean="0"/>
              <a:t> paper). It could be configured </a:t>
            </a:r>
            <a:r>
              <a:rPr lang="en-US" dirty="0"/>
              <a:t>by the owner of the space, or automatically configured by running </a:t>
            </a:r>
            <a:r>
              <a:rPr lang="en-US" dirty="0" err="1" smtClean="0"/>
              <a:t>autoconfig</a:t>
            </a:r>
            <a:endParaRPr lang="en-US" dirty="0" smtClean="0"/>
          </a:p>
          <a:p>
            <a:pPr lvl="1"/>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10</a:t>
            </a:fld>
            <a:endParaRPr lang="en-US"/>
          </a:p>
        </p:txBody>
      </p:sp>
    </p:spTree>
    <p:extLst>
      <p:ext uri="{BB962C8B-B14F-4D97-AF65-F5344CB8AC3E}">
        <p14:creationId xmlns:p14="http://schemas.microsoft.com/office/powerpoint/2010/main" val="25760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namespace as in </a:t>
            </a:r>
            <a:r>
              <a:rPr lang="en-US" dirty="0" err="1" smtClean="0"/>
              <a:t>NDNoT</a:t>
            </a:r>
            <a:r>
              <a:rPr lang="en-US" dirty="0" smtClean="0"/>
              <a:t> framework</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6/30/16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11</a:t>
            </a:fld>
            <a:endParaRPr lang="en-US"/>
          </a:p>
        </p:txBody>
      </p:sp>
      <p:pic>
        <p:nvPicPr>
          <p:cNvPr id="3" name="Picture 2"/>
          <p:cNvPicPr>
            <a:picLocks noChangeAspect="1"/>
          </p:cNvPicPr>
          <p:nvPr/>
        </p:nvPicPr>
        <p:blipFill>
          <a:blip r:embed="rId3"/>
          <a:stretch>
            <a:fillRect/>
          </a:stretch>
        </p:blipFill>
        <p:spPr>
          <a:xfrm>
            <a:off x="0" y="1738658"/>
            <a:ext cx="9144000" cy="4307182"/>
          </a:xfrm>
          <a:prstGeom prst="rect">
            <a:avLst/>
          </a:prstGeom>
        </p:spPr>
      </p:pic>
    </p:spTree>
    <p:extLst>
      <p:ext uri="{BB962C8B-B14F-4D97-AF65-F5344CB8AC3E}">
        <p14:creationId xmlns:p14="http://schemas.microsoft.com/office/powerpoint/2010/main" val="11679308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NDNoT</a:t>
            </a:r>
            <a:r>
              <a:rPr lang="en-US" dirty="0"/>
              <a:t>: </a:t>
            </a:r>
            <a:r>
              <a:rPr lang="en-US" dirty="0" smtClean="0"/>
              <a:t>namespaces </a:t>
            </a:r>
            <a:endParaRPr lang="en-US" dirty="0"/>
          </a:p>
        </p:txBody>
      </p:sp>
      <p:sp>
        <p:nvSpPr>
          <p:cNvPr id="3" name="Content Placeholder 2"/>
          <p:cNvSpPr>
            <a:spLocks noGrp="1"/>
          </p:cNvSpPr>
          <p:nvPr>
            <p:ph idx="1"/>
          </p:nvPr>
        </p:nvSpPr>
        <p:spPr>
          <a:xfrm>
            <a:off x="457200" y="1600200"/>
            <a:ext cx="8229600" cy="4756150"/>
          </a:xfrm>
        </p:spPr>
        <p:txBody>
          <a:bodyPr>
            <a:normAutofit fontScale="85000" lnSpcReduction="10000"/>
          </a:bodyPr>
          <a:lstStyle/>
          <a:p>
            <a:r>
              <a:rPr lang="en-US" dirty="0" smtClean="0"/>
              <a:t>Each </a:t>
            </a:r>
            <a:r>
              <a:rPr lang="en-US" dirty="0"/>
              <a:t>device in the game can be named from three </a:t>
            </a:r>
            <a:r>
              <a:rPr lang="en-US" dirty="0" smtClean="0"/>
              <a:t>levels</a:t>
            </a:r>
            <a:endParaRPr lang="en-US" dirty="0"/>
          </a:p>
          <a:p>
            <a:pPr lvl="1"/>
            <a:r>
              <a:rPr lang="en-US" dirty="0" smtClean="0"/>
              <a:t>Application/thing level: name the thing</a:t>
            </a:r>
          </a:p>
          <a:p>
            <a:pPr lvl="2"/>
            <a:r>
              <a:rPr lang="en-US" dirty="0"/>
              <a:t>An application-specific </a:t>
            </a:r>
            <a:r>
              <a:rPr lang="en-US" dirty="0" smtClean="0"/>
              <a:t>“label” </a:t>
            </a:r>
            <a:r>
              <a:rPr lang="en-US" dirty="0"/>
              <a:t>given by the </a:t>
            </a:r>
            <a:r>
              <a:rPr lang="en-US" dirty="0" smtClean="0"/>
              <a:t>user</a:t>
            </a:r>
          </a:p>
          <a:p>
            <a:pPr lvl="2"/>
            <a:r>
              <a:rPr lang="en-US" dirty="0" smtClean="0"/>
              <a:t>Used for the exchange of application data</a:t>
            </a:r>
          </a:p>
          <a:p>
            <a:pPr lvl="1"/>
            <a:r>
              <a:rPr lang="en-US" dirty="0" smtClean="0"/>
              <a:t>Device level: name the device in a space</a:t>
            </a:r>
          </a:p>
          <a:p>
            <a:pPr lvl="2"/>
            <a:r>
              <a:rPr lang="en-US" dirty="0" smtClean="0"/>
              <a:t>Associated with some physical property of the device to identify the device in a space</a:t>
            </a:r>
          </a:p>
          <a:p>
            <a:pPr lvl="2"/>
            <a:r>
              <a:rPr lang="en-US" dirty="0" smtClean="0"/>
              <a:t>Used for device control and status feedback</a:t>
            </a:r>
          </a:p>
          <a:p>
            <a:pPr lvl="1"/>
            <a:r>
              <a:rPr lang="en-US" dirty="0" smtClean="0"/>
              <a:t>Manufacturer level: name given by the manufacturer</a:t>
            </a:r>
          </a:p>
          <a:p>
            <a:pPr lvl="2"/>
            <a:r>
              <a:rPr lang="en-US" dirty="0" smtClean="0"/>
              <a:t>The name of device given by the manufacturer when produced</a:t>
            </a:r>
          </a:p>
          <a:p>
            <a:pPr lvl="2"/>
            <a:r>
              <a:rPr lang="en-US" dirty="0" smtClean="0"/>
              <a:t>Used for initial device verification, and manufacturer-based querying</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12</a:t>
            </a:fld>
            <a:endParaRPr lang="en-US"/>
          </a:p>
        </p:txBody>
      </p:sp>
    </p:spTree>
    <p:extLst>
      <p:ext uri="{BB962C8B-B14F-4D97-AF65-F5344CB8AC3E}">
        <p14:creationId xmlns:p14="http://schemas.microsoft.com/office/powerpoint/2010/main" val="2028717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 namespace example</a:t>
            </a:r>
            <a:endParaRPr lang="en-US" dirty="0"/>
          </a:p>
        </p:txBody>
      </p:sp>
      <p:sp>
        <p:nvSpPr>
          <p:cNvPr id="3" name="Content Placeholder 2"/>
          <p:cNvSpPr>
            <a:spLocks noGrp="1"/>
          </p:cNvSpPr>
          <p:nvPr>
            <p:ph idx="1"/>
          </p:nvPr>
        </p:nvSpPr>
        <p:spPr>
          <a:xfrm>
            <a:off x="457200" y="1600200"/>
            <a:ext cx="8229600" cy="2179354"/>
          </a:xfrm>
        </p:spPr>
        <p:txBody>
          <a:bodyPr>
            <a:normAutofit/>
          </a:bodyPr>
          <a:lstStyle/>
          <a:p>
            <a:r>
              <a:rPr lang="en-US" dirty="0" smtClean="0"/>
              <a:t>As an example of the different namespaces, for a Samsung phone in the game “flow-123” labeled “phone-A”, its names on different levels could be</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13</a:t>
            </a:fld>
            <a:endParaRPr lang="en-US"/>
          </a:p>
        </p:txBody>
      </p:sp>
      <p:sp>
        <p:nvSpPr>
          <p:cNvPr id="8" name="Content Placeholder 2"/>
          <p:cNvSpPr txBox="1">
            <a:spLocks/>
          </p:cNvSpPr>
          <p:nvPr/>
        </p:nvSpPr>
        <p:spPr>
          <a:xfrm>
            <a:off x="457200" y="4165222"/>
            <a:ext cx="8229600" cy="11302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pic>
        <p:nvPicPr>
          <p:cNvPr id="13" name="Picture 12"/>
          <p:cNvPicPr>
            <a:picLocks noChangeAspect="1"/>
          </p:cNvPicPr>
          <p:nvPr/>
        </p:nvPicPr>
        <p:blipFill>
          <a:blip r:embed="rId3"/>
          <a:stretch>
            <a:fillRect/>
          </a:stretch>
        </p:blipFill>
        <p:spPr>
          <a:xfrm>
            <a:off x="1790700" y="3779554"/>
            <a:ext cx="5549900" cy="1397000"/>
          </a:xfrm>
          <a:prstGeom prst="rect">
            <a:avLst/>
          </a:prstGeom>
        </p:spPr>
      </p:pic>
    </p:spTree>
    <p:extLst>
      <p:ext uri="{BB962C8B-B14F-4D97-AF65-F5344CB8AC3E}">
        <p14:creationId xmlns:p14="http://schemas.microsoft.com/office/powerpoint/2010/main" val="319000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NDNoT</a:t>
            </a:r>
            <a:r>
              <a:rPr lang="en-US" dirty="0" smtClean="0"/>
              <a:t>: device-level naming</a:t>
            </a:r>
            <a:endParaRPr lang="en-US" dirty="0"/>
          </a:p>
        </p:txBody>
      </p:sp>
      <p:sp>
        <p:nvSpPr>
          <p:cNvPr id="3" name="Content Placeholder 2"/>
          <p:cNvSpPr>
            <a:spLocks noGrp="1"/>
          </p:cNvSpPr>
          <p:nvPr>
            <p:ph idx="1"/>
          </p:nvPr>
        </p:nvSpPr>
        <p:spPr>
          <a:xfrm>
            <a:off x="457200" y="1600200"/>
            <a:ext cx="8229600" cy="4945987"/>
          </a:xfrm>
        </p:spPr>
        <p:txBody>
          <a:bodyPr>
            <a:normAutofit/>
          </a:bodyPr>
          <a:lstStyle/>
          <a:p>
            <a:r>
              <a:rPr lang="en-US" dirty="0" smtClean="0"/>
              <a:t>Devices-level: (</a:t>
            </a:r>
            <a:r>
              <a:rPr lang="en-US" dirty="0" smtClean="0">
                <a:solidFill>
                  <a:srgbClr val="0000FF"/>
                </a:solidFill>
              </a:rPr>
              <a:t>blue: configured by user</a:t>
            </a:r>
            <a:r>
              <a:rPr lang="en-US" dirty="0" smtClean="0"/>
              <a:t>)</a:t>
            </a:r>
          </a:p>
          <a:p>
            <a:pPr marL="0" indent="0">
              <a:buNone/>
            </a:pPr>
            <a:endParaRPr lang="en-US" dirty="0" smtClean="0"/>
          </a:p>
          <a:p>
            <a:pPr marL="0" indent="0">
              <a:buNone/>
            </a:pPr>
            <a:endParaRPr lang="en-US" dirty="0" smtClean="0"/>
          </a:p>
          <a:p>
            <a:pPr lvl="1"/>
            <a:r>
              <a:rPr lang="en-US" dirty="0" smtClean="0">
                <a:solidFill>
                  <a:srgbClr val="000000"/>
                </a:solidFill>
              </a:rPr>
              <a:t>Prefix: root prefix in slide #7</a:t>
            </a:r>
          </a:p>
          <a:p>
            <a:pPr lvl="1"/>
            <a:r>
              <a:rPr lang="en-US" dirty="0" smtClean="0"/>
              <a:t>Device-id: some physical property of the device</a:t>
            </a:r>
          </a:p>
          <a:p>
            <a:pPr lvl="1"/>
            <a:r>
              <a:rPr lang="en-US" dirty="0" smtClean="0"/>
              <a:t>Data-instance, </a:t>
            </a:r>
            <a:r>
              <a:rPr lang="en-US" dirty="0"/>
              <a:t>(</a:t>
            </a:r>
            <a:r>
              <a:rPr lang="en-US" dirty="0">
                <a:solidFill>
                  <a:srgbClr val="FF0000"/>
                </a:solidFill>
              </a:rPr>
              <a:t>defined by manufacturer?</a:t>
            </a:r>
            <a:r>
              <a:rPr lang="en-US" dirty="0" smtClean="0">
                <a:solidFill>
                  <a:srgbClr val="000000"/>
                </a:solidFill>
              </a:rPr>
              <a:t>) </a:t>
            </a:r>
            <a:r>
              <a:rPr lang="en-US" dirty="0" err="1" smtClean="0"/>
              <a:t>e.g</a:t>
            </a:r>
            <a:r>
              <a:rPr lang="en-US" dirty="0" smtClean="0"/>
              <a:t> </a:t>
            </a:r>
          </a:p>
          <a:p>
            <a:pPr lvl="2"/>
            <a:r>
              <a:rPr lang="en-US" dirty="0" smtClean="0"/>
              <a:t>“_meta/capabilities”, what this device can publish</a:t>
            </a:r>
            <a:endParaRPr lang="en-US" dirty="0"/>
          </a:p>
          <a:p>
            <a:pPr lvl="2"/>
            <a:r>
              <a:rPr lang="en-US" dirty="0" smtClean="0"/>
              <a:t>“</a:t>
            </a:r>
            <a:r>
              <a:rPr lang="en-US" dirty="0" err="1" smtClean="0"/>
              <a:t>cmd</a:t>
            </a:r>
            <a:r>
              <a:rPr lang="en-US" dirty="0" smtClean="0"/>
              <a:t>/add”, the command that attempts to add this device (to e.g. a game system);</a:t>
            </a:r>
            <a:endParaRPr lang="en-US" dirty="0" smtClean="0">
              <a:solidFill>
                <a:srgbClr val="000000"/>
              </a:solidFill>
            </a:endParaRPr>
          </a:p>
        </p:txBody>
      </p:sp>
      <p:sp>
        <p:nvSpPr>
          <p:cNvPr id="4" name="Date Placeholder 3"/>
          <p:cNvSpPr>
            <a:spLocks noGrp="1"/>
          </p:cNvSpPr>
          <p:nvPr>
            <p:ph type="dt" sz="half" idx="10"/>
          </p:nvPr>
        </p:nvSpPr>
        <p:spPr/>
        <p:txBody>
          <a:bodyPr/>
          <a:lstStyle/>
          <a:p>
            <a:fld id="{61AA40AA-63EA-BF44-9356-27495E6990A6}"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14</a:t>
            </a:fld>
            <a:endParaRPr lang="en-US" dirty="0"/>
          </a:p>
        </p:txBody>
      </p:sp>
      <p:pic>
        <p:nvPicPr>
          <p:cNvPr id="7" name="Picture 6"/>
          <p:cNvPicPr>
            <a:picLocks noChangeAspect="1"/>
          </p:cNvPicPr>
          <p:nvPr/>
        </p:nvPicPr>
        <p:blipFill>
          <a:blip r:embed="rId3"/>
          <a:stretch>
            <a:fillRect/>
          </a:stretch>
        </p:blipFill>
        <p:spPr>
          <a:xfrm>
            <a:off x="457201" y="2289953"/>
            <a:ext cx="8229600" cy="958345"/>
          </a:xfrm>
          <a:prstGeom prst="rect">
            <a:avLst/>
          </a:prstGeom>
        </p:spPr>
      </p:pic>
    </p:spTree>
    <p:extLst>
      <p:ext uri="{BB962C8B-B14F-4D97-AF65-F5344CB8AC3E}">
        <p14:creationId xmlns:p14="http://schemas.microsoft.com/office/powerpoint/2010/main" val="9340043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thing-level naming</a:t>
            </a:r>
            <a:endParaRPr lang="en-US" dirty="0"/>
          </a:p>
        </p:txBody>
      </p:sp>
      <p:sp>
        <p:nvSpPr>
          <p:cNvPr id="3" name="Content Placeholder 2"/>
          <p:cNvSpPr>
            <a:spLocks noGrp="1"/>
          </p:cNvSpPr>
          <p:nvPr>
            <p:ph idx="1"/>
          </p:nvPr>
        </p:nvSpPr>
        <p:spPr>
          <a:xfrm>
            <a:off x="457200" y="1630436"/>
            <a:ext cx="8229600" cy="5006460"/>
          </a:xfrm>
        </p:spPr>
        <p:txBody>
          <a:bodyPr>
            <a:normAutofit lnSpcReduction="10000"/>
          </a:bodyPr>
          <a:lstStyle/>
          <a:p>
            <a:r>
              <a:rPr lang="en-US" dirty="0" smtClean="0"/>
              <a:t>Thing-level:</a:t>
            </a:r>
          </a:p>
          <a:p>
            <a:pPr marL="0" indent="0">
              <a:buNone/>
            </a:pPr>
            <a:endParaRPr lang="en-US" dirty="0" smtClean="0"/>
          </a:p>
          <a:p>
            <a:pPr lvl="1"/>
            <a:endParaRPr lang="en-US" dirty="0" smtClean="0">
              <a:solidFill>
                <a:srgbClr val="000000"/>
              </a:solidFill>
            </a:endParaRPr>
          </a:p>
          <a:p>
            <a:pPr lvl="1"/>
            <a:r>
              <a:rPr lang="en-US" dirty="0" smtClean="0">
                <a:solidFill>
                  <a:srgbClr val="000000"/>
                </a:solidFill>
              </a:rPr>
              <a:t>Prefix: </a:t>
            </a:r>
            <a:r>
              <a:rPr lang="en-US" dirty="0">
                <a:solidFill>
                  <a:srgbClr val="000000"/>
                </a:solidFill>
              </a:rPr>
              <a:t>root prefix in slide </a:t>
            </a:r>
            <a:r>
              <a:rPr lang="en-US" dirty="0" smtClean="0">
                <a:solidFill>
                  <a:srgbClr val="000000"/>
                </a:solidFill>
              </a:rPr>
              <a:t>#7</a:t>
            </a:r>
          </a:p>
          <a:p>
            <a:pPr lvl="1"/>
            <a:r>
              <a:rPr lang="en-US" dirty="0" smtClean="0">
                <a:solidFill>
                  <a:srgbClr val="000000"/>
                </a:solidFill>
              </a:rPr>
              <a:t>Thing identifier could be several application specific name components (or labels)</a:t>
            </a:r>
          </a:p>
          <a:p>
            <a:pPr lvl="1"/>
            <a:r>
              <a:rPr lang="en-US" dirty="0" smtClean="0"/>
              <a:t>Data instance, defined by application developer, e.g.</a:t>
            </a:r>
          </a:p>
          <a:p>
            <a:pPr lvl="2"/>
            <a:r>
              <a:rPr lang="en-US" dirty="0" smtClean="0"/>
              <a:t>“lights/on/”, a specific command that turns lights on</a:t>
            </a:r>
          </a:p>
          <a:p>
            <a:pPr lvl="2"/>
            <a:r>
              <a:rPr lang="en-US" dirty="0" smtClean="0"/>
              <a:t>“pH/201412021339”, a soil pH measurement value at a specific time point</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15</a:t>
            </a:fld>
            <a:endParaRPr lang="en-US"/>
          </a:p>
        </p:txBody>
      </p:sp>
      <p:pic>
        <p:nvPicPr>
          <p:cNvPr id="7" name="Picture 6"/>
          <p:cNvPicPr>
            <a:picLocks noChangeAspect="1"/>
          </p:cNvPicPr>
          <p:nvPr/>
        </p:nvPicPr>
        <p:blipFill>
          <a:blip r:embed="rId2"/>
          <a:stretch>
            <a:fillRect/>
          </a:stretch>
        </p:blipFill>
        <p:spPr>
          <a:xfrm>
            <a:off x="457200" y="2070150"/>
            <a:ext cx="8242946" cy="1074437"/>
          </a:xfrm>
          <a:prstGeom prst="rect">
            <a:avLst/>
          </a:prstGeom>
        </p:spPr>
      </p:pic>
    </p:spTree>
    <p:extLst>
      <p:ext uri="{BB962C8B-B14F-4D97-AF65-F5344CB8AC3E}">
        <p14:creationId xmlns:p14="http://schemas.microsoft.com/office/powerpoint/2010/main" val="31383998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 thing-level naming, opt</a:t>
            </a:r>
            <a:endParaRPr lang="en-US" dirty="0"/>
          </a:p>
        </p:txBody>
      </p:sp>
      <p:sp>
        <p:nvSpPr>
          <p:cNvPr id="3" name="Content Placeholder 2"/>
          <p:cNvSpPr>
            <a:spLocks noGrp="1"/>
          </p:cNvSpPr>
          <p:nvPr>
            <p:ph idx="1"/>
          </p:nvPr>
        </p:nvSpPr>
        <p:spPr/>
        <p:txBody>
          <a:bodyPr>
            <a:normAutofit lnSpcReduction="10000"/>
          </a:bodyPr>
          <a:lstStyle/>
          <a:p>
            <a:r>
              <a:rPr lang="en-US" dirty="0" smtClean="0"/>
              <a:t>In Flow, a thing-level name is a name in the application, and for the components that produce data, we have</a:t>
            </a:r>
          </a:p>
          <a:p>
            <a:r>
              <a:rPr lang="en-US" dirty="0" err="1" smtClean="0"/>
              <a:t>OpenPTrack</a:t>
            </a:r>
            <a:r>
              <a:rPr lang="en-US" dirty="0" smtClean="0"/>
              <a:t> (</a:t>
            </a:r>
            <a:r>
              <a:rPr lang="en-US" dirty="0" smtClean="0">
                <a:hlinkClick r:id="rId3"/>
              </a:rPr>
              <a:t>namespace design</a:t>
            </a:r>
            <a:r>
              <a:rPr lang="en-US" dirty="0" smtClean="0"/>
              <a:t>)</a:t>
            </a:r>
          </a:p>
          <a:p>
            <a:pPr lvl="1"/>
            <a:r>
              <a:rPr lang="en-US" dirty="0" smtClean="0"/>
              <a:t>Tracks: /my-home/living-room/flow1/opt1/&lt;</a:t>
            </a:r>
            <a:r>
              <a:rPr lang="en-US" dirty="0" err="1" smtClean="0"/>
              <a:t>start_ts</a:t>
            </a:r>
            <a:r>
              <a:rPr lang="en-US" dirty="0" smtClean="0"/>
              <a:t>&gt;/tracks/&lt;track-id&gt;/#</a:t>
            </a:r>
            <a:r>
              <a:rPr lang="en-US" dirty="0" err="1" smtClean="0"/>
              <a:t>seq</a:t>
            </a:r>
            <a:endParaRPr lang="en-US" dirty="0" smtClean="0"/>
          </a:p>
          <a:p>
            <a:pPr lvl="1"/>
            <a:r>
              <a:rPr lang="en-US" dirty="0" smtClean="0"/>
              <a:t>Hints: </a:t>
            </a:r>
            <a:r>
              <a:rPr lang="en-US" dirty="0"/>
              <a:t>/my-home/living-room/</a:t>
            </a:r>
            <a:r>
              <a:rPr lang="en-US" dirty="0" smtClean="0"/>
              <a:t>flow1/opt1/&lt;</a:t>
            </a:r>
            <a:r>
              <a:rPr lang="en-US" dirty="0" err="1" smtClean="0"/>
              <a:t>start_ts</a:t>
            </a:r>
            <a:r>
              <a:rPr lang="en-US" dirty="0" smtClean="0"/>
              <a:t>&gt;/</a:t>
            </a:r>
            <a:r>
              <a:rPr lang="en-US" dirty="0" err="1" smtClean="0"/>
              <a:t>track_hint</a:t>
            </a:r>
            <a:r>
              <a:rPr lang="en-US" dirty="0" smtClean="0"/>
              <a:t>/&lt;</a:t>
            </a:r>
            <a:r>
              <a:rPr lang="en-US" dirty="0" err="1" smtClean="0"/>
              <a:t>ts</a:t>
            </a:r>
            <a:r>
              <a:rPr lang="en-US" dirty="0" smtClean="0"/>
              <a:t>&gt;</a:t>
            </a:r>
          </a:p>
          <a:p>
            <a:pPr marL="457200" lvl="1" indent="0">
              <a:buNone/>
            </a:pPr>
            <a:r>
              <a:rPr lang="en-US" dirty="0" smtClean="0"/>
              <a:t>(* </a:t>
            </a:r>
            <a:r>
              <a:rPr lang="en-US" i="1" dirty="0" smtClean="0"/>
              <a:t>Where flow1 is the game identifier, and opt1 is the application label of the component</a:t>
            </a:r>
            <a:r>
              <a:rPr lang="en-US" dirty="0" smtClean="0"/>
              <a:t>)</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16</a:t>
            </a:fld>
            <a:endParaRPr lang="en-US"/>
          </a:p>
        </p:txBody>
      </p:sp>
    </p:spTree>
    <p:extLst>
      <p:ext uri="{BB962C8B-B14F-4D97-AF65-F5344CB8AC3E}">
        <p14:creationId xmlns:p14="http://schemas.microsoft.com/office/powerpoint/2010/main" val="1470807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Flow: </a:t>
            </a:r>
            <a:r>
              <a:rPr lang="en-US" dirty="0" smtClean="0"/>
              <a:t>thing-</a:t>
            </a:r>
            <a:r>
              <a:rPr lang="en-US" dirty="0"/>
              <a:t>level naming, </a:t>
            </a:r>
            <a:r>
              <a:rPr lang="en-US" dirty="0" smtClean="0"/>
              <a:t>mobile/</a:t>
            </a:r>
            <a:r>
              <a:rPr lang="en-US" dirty="0" err="1" smtClean="0"/>
              <a:t>Arduino</a:t>
            </a:r>
            <a:endParaRPr lang="en-US" dirty="0"/>
          </a:p>
        </p:txBody>
      </p:sp>
      <p:sp>
        <p:nvSpPr>
          <p:cNvPr id="3" name="Content Placeholder 2"/>
          <p:cNvSpPr>
            <a:spLocks noGrp="1"/>
          </p:cNvSpPr>
          <p:nvPr>
            <p:ph idx="1"/>
          </p:nvPr>
        </p:nvSpPr>
        <p:spPr/>
        <p:txBody>
          <a:bodyPr>
            <a:normAutofit/>
          </a:bodyPr>
          <a:lstStyle/>
          <a:p>
            <a:r>
              <a:rPr lang="en-US" dirty="0" smtClean="0"/>
              <a:t>Mobile / </a:t>
            </a:r>
            <a:r>
              <a:rPr lang="en-US" dirty="0" err="1" smtClean="0"/>
              <a:t>Arduino</a:t>
            </a:r>
            <a:endParaRPr lang="en-US" dirty="0" smtClean="0"/>
          </a:p>
          <a:p>
            <a:pPr lvl="1"/>
            <a:r>
              <a:rPr lang="en-US" dirty="0" smtClean="0"/>
              <a:t>Mobile data: </a:t>
            </a:r>
            <a:r>
              <a:rPr lang="en-US" dirty="0"/>
              <a:t>/my-home/living-room/</a:t>
            </a:r>
            <a:r>
              <a:rPr lang="en-US" dirty="0" smtClean="0"/>
              <a:t>flow1/Arduino1/gyroscope/#</a:t>
            </a:r>
            <a:r>
              <a:rPr lang="en-US" dirty="0" err="1" smtClean="0"/>
              <a:t>seq</a:t>
            </a:r>
            <a:endParaRPr lang="en-US" dirty="0" smtClean="0"/>
          </a:p>
          <a:p>
            <a:pPr lvl="1"/>
            <a:r>
              <a:rPr lang="en-US" dirty="0" smtClean="0"/>
              <a:t>Metadata: </a:t>
            </a:r>
            <a:r>
              <a:rPr lang="en-US" dirty="0"/>
              <a:t>/my-home/living-room/</a:t>
            </a:r>
            <a:r>
              <a:rPr lang="en-US" dirty="0" smtClean="0"/>
              <a:t>flow1/</a:t>
            </a:r>
            <a:r>
              <a:rPr lang="en-US" dirty="0" err="1" smtClean="0"/>
              <a:t>phoneA</a:t>
            </a:r>
            <a:r>
              <a:rPr lang="en-US" dirty="0" smtClean="0"/>
              <a:t>/_meta/</a:t>
            </a:r>
          </a:p>
          <a:p>
            <a:pPr lvl="2"/>
            <a:r>
              <a:rPr lang="en-US" dirty="0" smtClean="0"/>
              <a:t>Branch “_device”: contains a pointer back to the name of the device producing it; </a:t>
            </a:r>
          </a:p>
          <a:p>
            <a:pPr lvl="2"/>
            <a:r>
              <a:rPr lang="en-US" dirty="0" smtClean="0"/>
              <a:t>Branch “_status”: contains the application level info such as “producing rate”, “latest sequence number”, </a:t>
            </a:r>
            <a:r>
              <a:rPr lang="en-US" dirty="0" err="1" smtClean="0"/>
              <a:t>etc</a:t>
            </a:r>
            <a:endParaRPr lang="en-US" dirty="0"/>
          </a:p>
        </p:txBody>
      </p:sp>
      <p:sp>
        <p:nvSpPr>
          <p:cNvPr id="4" name="Date Placeholder 3"/>
          <p:cNvSpPr>
            <a:spLocks noGrp="1"/>
          </p:cNvSpPr>
          <p:nvPr>
            <p:ph type="dt" sz="half" idx="10"/>
          </p:nvPr>
        </p:nvSpPr>
        <p:spPr/>
        <p:txBody>
          <a:bodyPr/>
          <a:lstStyle/>
          <a:p>
            <a:fld id="{F79AFD22-B4F4-0243-AFD0-3AF4A65E27C6}"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17</a:t>
            </a:fld>
            <a:endParaRPr lang="en-US"/>
          </a:p>
        </p:txBody>
      </p:sp>
    </p:spTree>
    <p:extLst>
      <p:ext uri="{BB962C8B-B14F-4D97-AF65-F5344CB8AC3E}">
        <p14:creationId xmlns:p14="http://schemas.microsoft.com/office/powerpoint/2010/main" val="11877719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4217"/>
            <a:ext cx="8229600" cy="1143000"/>
          </a:xfrm>
        </p:spPr>
        <p:txBody>
          <a:bodyPr/>
          <a:lstStyle/>
          <a:p>
            <a:r>
              <a:rPr lang="en-US" dirty="0" smtClean="0"/>
              <a:t>Trust</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18</a:t>
            </a:fld>
            <a:endParaRPr lang="en-US"/>
          </a:p>
        </p:txBody>
      </p:sp>
    </p:spTree>
    <p:extLst>
      <p:ext uri="{BB962C8B-B14F-4D97-AF65-F5344CB8AC3E}">
        <p14:creationId xmlns:p14="http://schemas.microsoft.com/office/powerpoint/2010/main" val="382389501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threat model</a:t>
            </a:r>
            <a:endParaRPr lang="en-US" dirty="0"/>
          </a:p>
        </p:txBody>
      </p:sp>
      <p:sp>
        <p:nvSpPr>
          <p:cNvPr id="3" name="Content Placeholder 2"/>
          <p:cNvSpPr>
            <a:spLocks noGrp="1"/>
          </p:cNvSpPr>
          <p:nvPr>
            <p:ph idx="1"/>
          </p:nvPr>
        </p:nvSpPr>
        <p:spPr/>
        <p:txBody>
          <a:bodyPr/>
          <a:lstStyle/>
          <a:p>
            <a:r>
              <a:rPr lang="en-US" dirty="0" smtClean="0"/>
              <a:t>Unauthorized device masquerading as trusted device</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19</a:t>
            </a:fld>
            <a:endParaRPr lang="en-US"/>
          </a:p>
        </p:txBody>
      </p:sp>
    </p:spTree>
    <p:extLst>
      <p:ext uri="{BB962C8B-B14F-4D97-AF65-F5344CB8AC3E}">
        <p14:creationId xmlns:p14="http://schemas.microsoft.com/office/powerpoint/2010/main" val="449126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4217"/>
            <a:ext cx="8229600" cy="1143000"/>
          </a:xfrm>
        </p:spPr>
        <p:txBody>
          <a:bodyPr/>
          <a:lstStyle/>
          <a:p>
            <a:r>
              <a:rPr lang="en-US" dirty="0" smtClean="0"/>
              <a:t>Introduction</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a:t>
            </a:fld>
            <a:endParaRPr lang="en-US"/>
          </a:p>
        </p:txBody>
      </p:sp>
    </p:spTree>
    <p:extLst>
      <p:ext uri="{BB962C8B-B14F-4D97-AF65-F5344CB8AC3E}">
        <p14:creationId xmlns:p14="http://schemas.microsoft.com/office/powerpoint/2010/main" val="19607126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trust</a:t>
            </a:r>
            <a:endParaRPr lang="en-US" dirty="0"/>
          </a:p>
        </p:txBody>
      </p:sp>
      <p:sp>
        <p:nvSpPr>
          <p:cNvPr id="3" name="Content Placeholder 2"/>
          <p:cNvSpPr>
            <a:spLocks noGrp="1"/>
          </p:cNvSpPr>
          <p:nvPr>
            <p:ph idx="1"/>
          </p:nvPr>
        </p:nvSpPr>
        <p:spPr/>
        <p:txBody>
          <a:bodyPr>
            <a:normAutofit fontScale="92500"/>
          </a:bodyPr>
          <a:lstStyle/>
          <a:p>
            <a:r>
              <a:rPr lang="en-US" dirty="0" err="1" smtClean="0"/>
              <a:t>NDNoT</a:t>
            </a:r>
            <a:r>
              <a:rPr lang="en-US" dirty="0" smtClean="0"/>
              <a:t> uses </a:t>
            </a:r>
            <a:r>
              <a:rPr lang="en-US" dirty="0" smtClean="0">
                <a:hlinkClick r:id="rId3"/>
              </a:rPr>
              <a:t>schematized </a:t>
            </a:r>
            <a:r>
              <a:rPr lang="en-US" dirty="0" smtClean="0">
                <a:hlinkClick r:id="rId3"/>
              </a:rPr>
              <a:t>trust</a:t>
            </a:r>
            <a:r>
              <a:rPr lang="en-US" dirty="0" smtClean="0"/>
              <a:t> [3], </a:t>
            </a:r>
            <a:r>
              <a:rPr lang="en-US" dirty="0" smtClean="0"/>
              <a:t>where trust </a:t>
            </a:r>
            <a:r>
              <a:rPr lang="en-US" dirty="0"/>
              <a:t>decisions </a:t>
            </a:r>
            <a:r>
              <a:rPr lang="en-US" dirty="0" smtClean="0"/>
              <a:t>leverage </a:t>
            </a:r>
            <a:r>
              <a:rPr lang="en-US" dirty="0"/>
              <a:t>the structure of names to </a:t>
            </a:r>
            <a:r>
              <a:rPr lang="en-US" dirty="0" smtClean="0"/>
              <a:t>schematize </a:t>
            </a:r>
            <a:r>
              <a:rPr lang="en-US" dirty="0"/>
              <a:t>decision-making on a packet-by-packet </a:t>
            </a:r>
            <a:r>
              <a:rPr lang="en-US" dirty="0" smtClean="0"/>
              <a:t>basis</a:t>
            </a:r>
            <a:endParaRPr lang="en-US" dirty="0"/>
          </a:p>
          <a:p>
            <a:r>
              <a:rPr lang="en-US" dirty="0" smtClean="0"/>
              <a:t>Schematized trust uses a schema file to define expected relationship between a data name and a </a:t>
            </a:r>
            <a:r>
              <a:rPr lang="en-US" dirty="0" err="1" smtClean="0"/>
              <a:t>keyLocator</a:t>
            </a:r>
            <a:r>
              <a:rPr lang="en-US" dirty="0" smtClean="0"/>
              <a:t>, and forms a hierarchical structure</a:t>
            </a:r>
          </a:p>
          <a:p>
            <a:r>
              <a:rPr lang="en-US" dirty="0" smtClean="0"/>
              <a:t>In an </a:t>
            </a:r>
            <a:r>
              <a:rPr lang="en-US" dirty="0" err="1" smtClean="0"/>
              <a:t>IoT</a:t>
            </a:r>
            <a:r>
              <a:rPr lang="en-US" dirty="0" smtClean="0"/>
              <a:t> context, some gateways or controllers could be introduced as trust anchors</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20</a:t>
            </a:fld>
            <a:endParaRPr lang="en-US"/>
          </a:p>
        </p:txBody>
      </p:sp>
    </p:spTree>
    <p:extLst>
      <p:ext uri="{BB962C8B-B14F-4D97-AF65-F5344CB8AC3E}">
        <p14:creationId xmlns:p14="http://schemas.microsoft.com/office/powerpoint/2010/main" val="24033493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a:t>
            </a:r>
            <a:r>
              <a:rPr lang="en-US" dirty="0" smtClean="0"/>
              <a:t>application trust </a:t>
            </a:r>
            <a:r>
              <a:rPr lang="en-US" dirty="0"/>
              <a:t>s</a:t>
            </a:r>
            <a:r>
              <a:rPr lang="en-US" dirty="0" smtClean="0"/>
              <a:t>chema</a:t>
            </a:r>
            <a:endParaRPr lang="en-US" dirty="0"/>
          </a:p>
        </p:txBody>
      </p:sp>
      <p:sp>
        <p:nvSpPr>
          <p:cNvPr id="3" name="Content Placeholder 2"/>
          <p:cNvSpPr>
            <a:spLocks noGrp="1"/>
          </p:cNvSpPr>
          <p:nvPr>
            <p:ph idx="1"/>
          </p:nvPr>
        </p:nvSpPr>
        <p:spPr/>
        <p:txBody>
          <a:bodyPr/>
          <a:lstStyle/>
          <a:p>
            <a:r>
              <a:rPr lang="en-US" dirty="0" smtClean="0"/>
              <a:t>Flow trust schema defines the following relationship:</a:t>
            </a:r>
          </a:p>
          <a:p>
            <a:pPr marL="457200" lvl="1" indent="0">
              <a:buNone/>
            </a:pPr>
            <a:endParaRPr lang="en-US" dirty="0" smtClean="0"/>
          </a:p>
        </p:txBody>
      </p:sp>
      <p:sp>
        <p:nvSpPr>
          <p:cNvPr id="4" name="Date Placeholder 3"/>
          <p:cNvSpPr>
            <a:spLocks noGrp="1"/>
          </p:cNvSpPr>
          <p:nvPr>
            <p:ph type="dt" sz="half" idx="10"/>
          </p:nvPr>
        </p:nvSpPr>
        <p:spPr/>
        <p:txBody>
          <a:bodyPr/>
          <a:lstStyle/>
          <a:p>
            <a:fld id="{E51FF31D-B254-5E42-8BC8-66D14C338883}"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21</a:t>
            </a:fld>
            <a:endParaRPr lang="en-US"/>
          </a:p>
        </p:txBody>
      </p:sp>
      <p:pic>
        <p:nvPicPr>
          <p:cNvPr id="6" name="Picture 5"/>
          <p:cNvPicPr>
            <a:picLocks noChangeAspect="1"/>
          </p:cNvPicPr>
          <p:nvPr/>
        </p:nvPicPr>
        <p:blipFill>
          <a:blip r:embed="rId3"/>
          <a:stretch>
            <a:fillRect/>
          </a:stretch>
        </p:blipFill>
        <p:spPr>
          <a:xfrm>
            <a:off x="863600" y="2659063"/>
            <a:ext cx="7416800" cy="3467100"/>
          </a:xfrm>
          <a:prstGeom prst="rect">
            <a:avLst/>
          </a:prstGeom>
        </p:spPr>
      </p:pic>
    </p:spTree>
    <p:extLst>
      <p:ext uri="{BB962C8B-B14F-4D97-AF65-F5344CB8AC3E}">
        <p14:creationId xmlns:p14="http://schemas.microsoft.com/office/powerpoint/2010/main" val="42708494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manufacturer and code/binary trust schema</a:t>
            </a:r>
            <a:endParaRPr lang="en-US" dirty="0"/>
          </a:p>
        </p:txBody>
      </p:sp>
      <p:sp>
        <p:nvSpPr>
          <p:cNvPr id="3" name="Content Placeholder 2"/>
          <p:cNvSpPr>
            <a:spLocks noGrp="1"/>
          </p:cNvSpPr>
          <p:nvPr>
            <p:ph idx="1"/>
          </p:nvPr>
        </p:nvSpPr>
        <p:spPr>
          <a:xfrm>
            <a:off x="457200" y="1600200"/>
            <a:ext cx="8229600" cy="607059"/>
          </a:xfrm>
        </p:spPr>
        <p:txBody>
          <a:bodyPr/>
          <a:lstStyle/>
          <a:p>
            <a:r>
              <a:rPr lang="en-US" dirty="0" smtClean="0"/>
              <a:t>Trust schema in manufacturer namespace</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22</a:t>
            </a:fld>
            <a:endParaRPr lang="en-US"/>
          </a:p>
        </p:txBody>
      </p:sp>
      <p:pic>
        <p:nvPicPr>
          <p:cNvPr id="8" name="Picture 7"/>
          <p:cNvPicPr>
            <a:picLocks noChangeAspect="1"/>
          </p:cNvPicPr>
          <p:nvPr/>
        </p:nvPicPr>
        <p:blipFill>
          <a:blip r:embed="rId2"/>
          <a:stretch>
            <a:fillRect/>
          </a:stretch>
        </p:blipFill>
        <p:spPr>
          <a:xfrm>
            <a:off x="1587631" y="2207259"/>
            <a:ext cx="5942817" cy="1745368"/>
          </a:xfrm>
          <a:prstGeom prst="rect">
            <a:avLst/>
          </a:prstGeom>
        </p:spPr>
      </p:pic>
      <p:sp>
        <p:nvSpPr>
          <p:cNvPr id="11" name="Content Placeholder 2"/>
          <p:cNvSpPr txBox="1">
            <a:spLocks/>
          </p:cNvSpPr>
          <p:nvPr/>
        </p:nvSpPr>
        <p:spPr>
          <a:xfrm>
            <a:off x="457200" y="4003923"/>
            <a:ext cx="8229600" cy="60705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Trust schema in application binary data namespace (add this to flow namespace as well?)</a:t>
            </a:r>
            <a:endParaRPr lang="en-US" dirty="0" smtClean="0"/>
          </a:p>
        </p:txBody>
      </p:sp>
      <p:pic>
        <p:nvPicPr>
          <p:cNvPr id="14" name="Picture 13"/>
          <p:cNvPicPr>
            <a:picLocks noChangeAspect="1"/>
          </p:cNvPicPr>
          <p:nvPr/>
        </p:nvPicPr>
        <p:blipFill>
          <a:blip r:embed="rId3"/>
          <a:stretch>
            <a:fillRect/>
          </a:stretch>
        </p:blipFill>
        <p:spPr>
          <a:xfrm>
            <a:off x="1013059" y="4610982"/>
            <a:ext cx="6975161" cy="1640023"/>
          </a:xfrm>
          <a:prstGeom prst="rect">
            <a:avLst/>
          </a:prstGeom>
        </p:spPr>
      </p:pic>
    </p:spTree>
    <p:extLst>
      <p:ext uri="{BB962C8B-B14F-4D97-AF65-F5344CB8AC3E}">
        <p14:creationId xmlns:p14="http://schemas.microsoft.com/office/powerpoint/2010/main" val="3189592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Flow: trust schema dissemination</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23</a:t>
            </a:fld>
            <a:endParaRPr lang="en-US"/>
          </a:p>
        </p:txBody>
      </p:sp>
      <p:sp>
        <p:nvSpPr>
          <p:cNvPr id="6" name="Content Placeholder 2"/>
          <p:cNvSpPr>
            <a:spLocks noGrp="1"/>
          </p:cNvSpPr>
          <p:nvPr>
            <p:ph idx="1"/>
          </p:nvPr>
        </p:nvSpPr>
        <p:spPr>
          <a:xfrm>
            <a:off x="457200" y="1600200"/>
            <a:ext cx="8229600" cy="4525963"/>
          </a:xfrm>
        </p:spPr>
        <p:txBody>
          <a:bodyPr>
            <a:normAutofit lnSpcReduction="10000"/>
          </a:bodyPr>
          <a:lstStyle/>
          <a:p>
            <a:r>
              <a:rPr lang="en-US" dirty="0" smtClean="0"/>
              <a:t>Flow trust schema is cross-namespace</a:t>
            </a:r>
          </a:p>
          <a:p>
            <a:pPr lvl="1"/>
            <a:r>
              <a:rPr lang="en-US" dirty="0" smtClean="0"/>
              <a:t>The device “</a:t>
            </a:r>
            <a:r>
              <a:rPr lang="en-US" dirty="0" err="1" smtClean="0"/>
              <a:t>Arduino</a:t>
            </a:r>
            <a:r>
              <a:rPr lang="en-US" dirty="0" smtClean="0"/>
              <a:t>/serial-5678” is allowed to produce under “Arduino1/gyroscope” for game “flow1”, but not “</a:t>
            </a:r>
            <a:r>
              <a:rPr lang="en-US" dirty="0" err="1" smtClean="0"/>
              <a:t>phoneA</a:t>
            </a:r>
            <a:r>
              <a:rPr lang="en-US" dirty="0" smtClean="0"/>
              <a:t>/thematic” data</a:t>
            </a:r>
          </a:p>
          <a:p>
            <a:r>
              <a:rPr lang="en-US" dirty="0" smtClean="0"/>
              <a:t>This cross-namespace binding is conveyed in the bootstrapping process and registered at the controller. Interested </a:t>
            </a:r>
            <a:r>
              <a:rPr lang="en-US" dirty="0"/>
              <a:t>consumers </a:t>
            </a:r>
            <a:r>
              <a:rPr lang="en-US" dirty="0" smtClean="0"/>
              <a:t>fetch and verify the updated trust schema from controller (e.g. via </a:t>
            </a:r>
            <a:r>
              <a:rPr lang="en-US" dirty="0" err="1" smtClean="0"/>
              <a:t>ts</a:t>
            </a:r>
            <a:r>
              <a:rPr lang="en-US" dirty="0" smtClean="0"/>
              <a:t>/#</a:t>
            </a:r>
            <a:r>
              <a:rPr lang="en-US" dirty="0" err="1" smtClean="0"/>
              <a:t>seq</a:t>
            </a:r>
            <a:r>
              <a:rPr lang="en-US" dirty="0" smtClean="0"/>
              <a:t> based outstanding interest)</a:t>
            </a:r>
          </a:p>
        </p:txBody>
      </p:sp>
    </p:spTree>
    <p:extLst>
      <p:ext uri="{BB962C8B-B14F-4D97-AF65-F5344CB8AC3E}">
        <p14:creationId xmlns:p14="http://schemas.microsoft.com/office/powerpoint/2010/main" val="15454023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bootstrapping trust</a:t>
            </a:r>
            <a:endParaRPr lang="en-US" dirty="0"/>
          </a:p>
        </p:txBody>
      </p:sp>
      <p:sp>
        <p:nvSpPr>
          <p:cNvPr id="3" name="Content Placeholder 2"/>
          <p:cNvSpPr>
            <a:spLocks noGrp="1"/>
          </p:cNvSpPr>
          <p:nvPr>
            <p:ph idx="1"/>
          </p:nvPr>
        </p:nvSpPr>
        <p:spPr>
          <a:xfrm>
            <a:off x="457200" y="1600200"/>
            <a:ext cx="8463776" cy="3781884"/>
          </a:xfrm>
        </p:spPr>
        <p:txBody>
          <a:bodyPr>
            <a:normAutofit/>
          </a:bodyPr>
          <a:lstStyle/>
          <a:p>
            <a:r>
              <a:rPr lang="en-US" dirty="0" smtClean="0"/>
              <a:t>Follows the bootstrap process introduced in </a:t>
            </a:r>
            <a:r>
              <a:rPr lang="en-US" dirty="0" smtClean="0">
                <a:hlinkClick r:id="rId3"/>
              </a:rPr>
              <a:t>NDN-pi</a:t>
            </a:r>
            <a:r>
              <a:rPr lang="en-US" dirty="0" smtClean="0"/>
              <a:t> </a:t>
            </a:r>
            <a:r>
              <a:rPr lang="en-US" dirty="0" smtClean="0"/>
              <a:t>[1]</a:t>
            </a:r>
            <a:endParaRPr lang="en-US" dirty="0" smtClean="0"/>
          </a:p>
          <a:p>
            <a:r>
              <a:rPr lang="en-US" dirty="0" smtClean="0"/>
              <a:t>Bootstrap trust between a controller and a device via a shared secret established offline (e.g. NFC scan, manual input PIN)</a:t>
            </a:r>
            <a:endParaRPr lang="en-US" dirty="0"/>
          </a:p>
        </p:txBody>
      </p:sp>
      <p:sp>
        <p:nvSpPr>
          <p:cNvPr id="5" name="Date Placeholder 4"/>
          <p:cNvSpPr>
            <a:spLocks noGrp="1"/>
          </p:cNvSpPr>
          <p:nvPr>
            <p:ph type="dt" sz="half" idx="10"/>
          </p:nvPr>
        </p:nvSpPr>
        <p:spPr/>
        <p:txBody>
          <a:bodyPr/>
          <a:lstStyle/>
          <a:p>
            <a:fld id="{1B15BB67-986E-5D44-9934-10B094E39D91}" type="datetime1">
              <a:rPr lang="en-US" smtClean="0"/>
              <a:t>6/20/16</a:t>
            </a:fld>
            <a:endParaRPr lang="en-US"/>
          </a:p>
        </p:txBody>
      </p:sp>
      <p:sp>
        <p:nvSpPr>
          <p:cNvPr id="6" name="Slide Number Placeholder 5"/>
          <p:cNvSpPr>
            <a:spLocks noGrp="1"/>
          </p:cNvSpPr>
          <p:nvPr>
            <p:ph type="sldNum" sz="quarter" idx="12"/>
          </p:nvPr>
        </p:nvSpPr>
        <p:spPr/>
        <p:txBody>
          <a:bodyPr/>
          <a:lstStyle/>
          <a:p>
            <a:fld id="{7B5523F2-B548-894C-BD1D-8985A6E83A41}" type="slidenum">
              <a:rPr lang="en-US" smtClean="0"/>
              <a:t>24</a:t>
            </a:fld>
            <a:endParaRPr lang="en-US"/>
          </a:p>
        </p:txBody>
      </p:sp>
    </p:spTree>
    <p:extLst>
      <p:ext uri="{BB962C8B-B14F-4D97-AF65-F5344CB8AC3E}">
        <p14:creationId xmlns:p14="http://schemas.microsoft.com/office/powerpoint/2010/main" val="36409343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bootstrapping trust</a:t>
            </a:r>
            <a:endParaRPr lang="en-US" dirty="0"/>
          </a:p>
        </p:txBody>
      </p:sp>
      <p:sp>
        <p:nvSpPr>
          <p:cNvPr id="3" name="Content Placeholder 2"/>
          <p:cNvSpPr>
            <a:spLocks noGrp="1"/>
          </p:cNvSpPr>
          <p:nvPr>
            <p:ph idx="1"/>
          </p:nvPr>
        </p:nvSpPr>
        <p:spPr>
          <a:xfrm>
            <a:off x="457200" y="1600200"/>
            <a:ext cx="8229600" cy="728005"/>
          </a:xfrm>
        </p:spPr>
        <p:txBody>
          <a:bodyPr/>
          <a:lstStyle/>
          <a:p>
            <a:r>
              <a:rPr lang="en-US" dirty="0" smtClean="0"/>
              <a:t>In Flow, the bootstrapping process looks like</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25</a:t>
            </a:fld>
            <a:endParaRPr lang="en-US"/>
          </a:p>
        </p:txBody>
      </p:sp>
      <p:pic>
        <p:nvPicPr>
          <p:cNvPr id="8" name="Picture 7"/>
          <p:cNvPicPr>
            <a:picLocks noChangeAspect="1"/>
          </p:cNvPicPr>
          <p:nvPr/>
        </p:nvPicPr>
        <p:blipFill>
          <a:blip r:embed="rId2"/>
          <a:stretch>
            <a:fillRect/>
          </a:stretch>
        </p:blipFill>
        <p:spPr>
          <a:xfrm>
            <a:off x="15123" y="2601029"/>
            <a:ext cx="9144000" cy="3516123"/>
          </a:xfrm>
          <a:prstGeom prst="rect">
            <a:avLst/>
          </a:prstGeom>
        </p:spPr>
      </p:pic>
    </p:spTree>
    <p:extLst>
      <p:ext uri="{BB962C8B-B14F-4D97-AF65-F5344CB8AC3E}">
        <p14:creationId xmlns:p14="http://schemas.microsoft.com/office/powerpoint/2010/main" val="91006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4217"/>
            <a:ext cx="8229600" cy="1143000"/>
          </a:xfrm>
        </p:spPr>
        <p:txBody>
          <a:bodyPr/>
          <a:lstStyle/>
          <a:p>
            <a:r>
              <a:rPr lang="en-US" dirty="0" smtClean="0"/>
              <a:t>Discovery</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26</a:t>
            </a:fld>
            <a:endParaRPr lang="en-US"/>
          </a:p>
        </p:txBody>
      </p:sp>
    </p:spTree>
    <p:extLst>
      <p:ext uri="{BB962C8B-B14F-4D97-AF65-F5344CB8AC3E}">
        <p14:creationId xmlns:p14="http://schemas.microsoft.com/office/powerpoint/2010/main" val="38238950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discovery</a:t>
            </a:r>
            <a:endParaRPr lang="en-US" dirty="0"/>
          </a:p>
        </p:txBody>
      </p:sp>
      <p:sp>
        <p:nvSpPr>
          <p:cNvPr id="3" name="Content Placeholder 2"/>
          <p:cNvSpPr>
            <a:spLocks noGrp="1"/>
          </p:cNvSpPr>
          <p:nvPr>
            <p:ph idx="1"/>
          </p:nvPr>
        </p:nvSpPr>
        <p:spPr/>
        <p:txBody>
          <a:bodyPr>
            <a:normAutofit/>
          </a:bodyPr>
          <a:lstStyle/>
          <a:p>
            <a:r>
              <a:rPr lang="en-US" dirty="0" err="1" smtClean="0"/>
              <a:t>NDNoT</a:t>
            </a:r>
            <a:r>
              <a:rPr lang="en-US" dirty="0" smtClean="0"/>
              <a:t> suggests service and capability discovery via the help of controllers: devices register capabilities with controller during or after the bootstrap </a:t>
            </a:r>
            <a:r>
              <a:rPr lang="en-US" dirty="0" smtClean="0"/>
              <a:t>process</a:t>
            </a:r>
            <a:endParaRPr lang="en-US" dirty="0" smtClean="0"/>
          </a:p>
        </p:txBody>
      </p:sp>
      <p:sp>
        <p:nvSpPr>
          <p:cNvPr id="4" name="Date Placeholder 3"/>
          <p:cNvSpPr>
            <a:spLocks noGrp="1"/>
          </p:cNvSpPr>
          <p:nvPr>
            <p:ph type="dt" sz="half" idx="10"/>
          </p:nvPr>
        </p:nvSpPr>
        <p:spPr/>
        <p:txBody>
          <a:bodyPr/>
          <a:lstStyle/>
          <a:p>
            <a:fld id="{40832FD9-EA34-AB43-B286-0AD21593234C}"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27</a:t>
            </a:fld>
            <a:endParaRPr lang="en-US"/>
          </a:p>
        </p:txBody>
      </p:sp>
    </p:spTree>
    <p:extLst>
      <p:ext uri="{BB962C8B-B14F-4D97-AF65-F5344CB8AC3E}">
        <p14:creationId xmlns:p14="http://schemas.microsoft.com/office/powerpoint/2010/main" val="75324858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discovery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Flows runs distributed (Sync-based) discovery (</a:t>
            </a:r>
            <a:r>
              <a:rPr lang="en-US" dirty="0">
                <a:hlinkClick r:id="rId3"/>
              </a:rPr>
              <a:t>NdnCon discovery</a:t>
            </a:r>
            <a:r>
              <a:rPr lang="en-US" dirty="0" smtClean="0"/>
              <a:t>) [2]</a:t>
            </a:r>
            <a:endParaRPr lang="en-US" dirty="0"/>
          </a:p>
          <a:p>
            <a:pPr lvl="1"/>
            <a:r>
              <a:rPr lang="en-US" dirty="0" smtClean="0"/>
              <a:t>Multicast namespace</a:t>
            </a:r>
            <a:r>
              <a:rPr lang="en-US" dirty="0"/>
              <a:t>: </a:t>
            </a:r>
          </a:p>
          <a:p>
            <a:pPr marL="457200" lvl="1" indent="0">
              <a:buNone/>
            </a:pPr>
            <a:r>
              <a:rPr lang="en-US" dirty="0" smtClean="0"/>
              <a:t>/my-home/living-room/</a:t>
            </a:r>
            <a:r>
              <a:rPr lang="en-US" dirty="0"/>
              <a:t>devices/discovery/&lt;digest&gt;</a:t>
            </a:r>
          </a:p>
          <a:p>
            <a:pPr lvl="1"/>
            <a:r>
              <a:rPr lang="en-US" dirty="0" smtClean="0"/>
              <a:t>Digest </a:t>
            </a:r>
            <a:r>
              <a:rPr lang="en-US" dirty="0"/>
              <a:t>is a hash of names of devices currently known by the data’s producer; Data content is the list of names known by the data’s producer</a:t>
            </a:r>
          </a:p>
          <a:p>
            <a:pPr lvl="1"/>
            <a:r>
              <a:rPr lang="en-US" dirty="0"/>
              <a:t>Each device, upon being certified, will add its own device name to this list and reply to interests for the old digest</a:t>
            </a:r>
          </a:p>
          <a:p>
            <a:pPr lvl="1"/>
            <a:r>
              <a:rPr lang="en-US" dirty="0"/>
              <a:t>Each device, upon receiving data, will issue device metadata interest using names in the list to know if the device’s in, and what data-type it’s publishing</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28</a:t>
            </a:fld>
            <a:endParaRPr lang="en-US"/>
          </a:p>
        </p:txBody>
      </p:sp>
    </p:spTree>
    <p:extLst>
      <p:ext uri="{BB962C8B-B14F-4D97-AF65-F5344CB8AC3E}">
        <p14:creationId xmlns:p14="http://schemas.microsoft.com/office/powerpoint/2010/main" val="3956787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discovery sequence</a:t>
            </a:r>
            <a:endParaRPr lang="en-US" dirty="0"/>
          </a:p>
        </p:txBody>
      </p:sp>
      <p:sp>
        <p:nvSpPr>
          <p:cNvPr id="3" name="Content Placeholder 2"/>
          <p:cNvSpPr>
            <a:spLocks noGrp="1"/>
          </p:cNvSpPr>
          <p:nvPr>
            <p:ph idx="1"/>
          </p:nvPr>
        </p:nvSpPr>
        <p:spPr>
          <a:xfrm>
            <a:off x="457200" y="1600200"/>
            <a:ext cx="8229600" cy="1152618"/>
          </a:xfrm>
        </p:spPr>
        <p:txBody>
          <a:bodyPr>
            <a:normAutofit fontScale="85000" lnSpcReduction="10000"/>
          </a:bodyPr>
          <a:lstStyle/>
          <a:p>
            <a:r>
              <a:rPr lang="en-US" dirty="0" smtClean="0"/>
              <a:t>For example, device 2 discovers device 1 (device 1 goes through the same sequence to discover device 2)</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29</a:t>
            </a:fld>
            <a:endParaRPr lang="en-US"/>
          </a:p>
        </p:txBody>
      </p:sp>
      <p:pic>
        <p:nvPicPr>
          <p:cNvPr id="10" name="Picture 9"/>
          <p:cNvPicPr>
            <a:picLocks noChangeAspect="1"/>
          </p:cNvPicPr>
          <p:nvPr/>
        </p:nvPicPr>
        <p:blipFill>
          <a:blip r:embed="rId2"/>
          <a:stretch>
            <a:fillRect/>
          </a:stretch>
        </p:blipFill>
        <p:spPr>
          <a:xfrm>
            <a:off x="812800" y="2754121"/>
            <a:ext cx="7505700" cy="3378200"/>
          </a:xfrm>
          <a:prstGeom prst="rect">
            <a:avLst/>
          </a:prstGeom>
        </p:spPr>
      </p:pic>
    </p:spTree>
    <p:extLst>
      <p:ext uri="{BB962C8B-B14F-4D97-AF65-F5344CB8AC3E}">
        <p14:creationId xmlns:p14="http://schemas.microsoft.com/office/powerpoint/2010/main" val="413856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a:t>
            </a:r>
            <a:r>
              <a:rPr lang="en-US" dirty="0" err="1" smtClean="0"/>
              <a:t>IoT</a:t>
            </a:r>
            <a:r>
              <a:rPr lang="en-US" dirty="0" smtClean="0"/>
              <a:t> challenges</a:t>
            </a:r>
            <a:endParaRPr lang="en-US" dirty="0"/>
          </a:p>
        </p:txBody>
      </p:sp>
      <p:sp>
        <p:nvSpPr>
          <p:cNvPr id="3" name="Content Placeholder 2"/>
          <p:cNvSpPr>
            <a:spLocks noGrp="1"/>
          </p:cNvSpPr>
          <p:nvPr>
            <p:ph idx="1"/>
          </p:nvPr>
        </p:nvSpPr>
        <p:spPr/>
        <p:txBody>
          <a:bodyPr>
            <a:normAutofit/>
          </a:bodyPr>
          <a:lstStyle/>
          <a:p>
            <a:r>
              <a:rPr lang="en-US" dirty="0"/>
              <a:t>Complex Solutions to Simple Communication Needs </a:t>
            </a:r>
          </a:p>
          <a:p>
            <a:r>
              <a:rPr lang="en-US" dirty="0"/>
              <a:t>Limitations of Channel- and Session-based Security </a:t>
            </a:r>
          </a:p>
          <a:p>
            <a:r>
              <a:rPr lang="en-US" dirty="0"/>
              <a:t>Poor Integration of Local </a:t>
            </a:r>
            <a:r>
              <a:rPr lang="en-US" dirty="0" smtClean="0"/>
              <a:t>Communication</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a:t>
            </a:fld>
            <a:endParaRPr lang="en-US"/>
          </a:p>
        </p:txBody>
      </p:sp>
    </p:spTree>
    <p:extLst>
      <p:ext uri="{BB962C8B-B14F-4D97-AF65-F5344CB8AC3E}">
        <p14:creationId xmlns:p14="http://schemas.microsoft.com/office/powerpoint/2010/main" val="1781379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4217"/>
            <a:ext cx="8229600" cy="1143000"/>
          </a:xfrm>
        </p:spPr>
        <p:txBody>
          <a:bodyPr/>
          <a:lstStyle/>
          <a:p>
            <a:r>
              <a:rPr lang="en-US" dirty="0" smtClean="0"/>
              <a:t>Constrained Devices</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30</a:t>
            </a:fld>
            <a:endParaRPr lang="en-US"/>
          </a:p>
        </p:txBody>
      </p:sp>
    </p:spTree>
    <p:extLst>
      <p:ext uri="{BB962C8B-B14F-4D97-AF65-F5344CB8AC3E}">
        <p14:creationId xmlns:p14="http://schemas.microsoft.com/office/powerpoint/2010/main" val="114127333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constrained devices</a:t>
            </a:r>
            <a:endParaRPr lang="en-US" dirty="0"/>
          </a:p>
        </p:txBody>
      </p:sp>
      <p:sp>
        <p:nvSpPr>
          <p:cNvPr id="3" name="Content Placeholder 2"/>
          <p:cNvSpPr>
            <a:spLocks noGrp="1"/>
          </p:cNvSpPr>
          <p:nvPr>
            <p:ph idx="1"/>
          </p:nvPr>
        </p:nvSpPr>
        <p:spPr/>
        <p:txBody>
          <a:bodyPr>
            <a:normAutofit fontScale="92500"/>
          </a:bodyPr>
          <a:lstStyle/>
          <a:p>
            <a:r>
              <a:rPr lang="en-US" dirty="0" smtClean="0"/>
              <a:t>Long, human readable NDN names may not be desirable: name encoding techniques</a:t>
            </a:r>
          </a:p>
          <a:p>
            <a:r>
              <a:rPr lang="en-US" dirty="0" smtClean="0"/>
              <a:t>Generation, assignment and evaluation of keys can be done on more powerful devices; and such keys can be stored on constrained devices</a:t>
            </a:r>
          </a:p>
          <a:p>
            <a:r>
              <a:rPr lang="en-US" dirty="0" smtClean="0"/>
              <a:t>Achieving access with the help of an authorization server (NDN-ACE)</a:t>
            </a:r>
          </a:p>
          <a:p>
            <a:r>
              <a:rPr lang="en-US" dirty="0" smtClean="0"/>
              <a:t>Push-style communications (encode data in interest, or long-live and refreshing PIT entries)</a:t>
            </a:r>
          </a:p>
          <a:p>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31</a:t>
            </a:fld>
            <a:endParaRPr lang="en-US"/>
          </a:p>
        </p:txBody>
      </p:sp>
    </p:spTree>
    <p:extLst>
      <p:ext uri="{BB962C8B-B14F-4D97-AF65-F5344CB8AC3E}">
        <p14:creationId xmlns:p14="http://schemas.microsoft.com/office/powerpoint/2010/main" val="1318399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constrained devices</a:t>
            </a:r>
            <a:endParaRPr lang="en-US" dirty="0"/>
          </a:p>
        </p:txBody>
      </p:sp>
      <p:sp>
        <p:nvSpPr>
          <p:cNvPr id="3" name="Content Placeholder 2"/>
          <p:cNvSpPr>
            <a:spLocks noGrp="1"/>
          </p:cNvSpPr>
          <p:nvPr>
            <p:ph idx="1"/>
          </p:nvPr>
        </p:nvSpPr>
        <p:spPr>
          <a:xfrm>
            <a:off x="457200" y="1600200"/>
            <a:ext cx="8229600" cy="4915750"/>
          </a:xfrm>
        </p:spPr>
        <p:txBody>
          <a:bodyPr>
            <a:normAutofit fontScale="92500" lnSpcReduction="10000"/>
          </a:bodyPr>
          <a:lstStyle/>
          <a:p>
            <a:r>
              <a:rPr lang="en-US" dirty="0"/>
              <a:t>Initial implementation of Flow uses </a:t>
            </a:r>
            <a:r>
              <a:rPr lang="en-US" dirty="0" err="1"/>
              <a:t>RFduino</a:t>
            </a:r>
            <a:r>
              <a:rPr lang="en-US" dirty="0"/>
              <a:t>, who</a:t>
            </a:r>
          </a:p>
          <a:p>
            <a:pPr lvl="1"/>
            <a:r>
              <a:rPr lang="en-US" dirty="0" smtClean="0"/>
              <a:t>Acts as a </a:t>
            </a:r>
            <a:r>
              <a:rPr lang="en-US" dirty="0" err="1" smtClean="0"/>
              <a:t>bluetooth</a:t>
            </a:r>
            <a:r>
              <a:rPr lang="en-US" dirty="0" smtClean="0"/>
              <a:t> peripheral, does not run forwarder, but runs </a:t>
            </a:r>
            <a:r>
              <a:rPr lang="en-US" dirty="0" err="1" smtClean="0"/>
              <a:t>ndn</a:t>
            </a:r>
            <a:r>
              <a:rPr lang="en-US" dirty="0" smtClean="0"/>
              <a:t>-</a:t>
            </a:r>
            <a:r>
              <a:rPr lang="en-US" dirty="0" err="1" smtClean="0"/>
              <a:t>cpp</a:t>
            </a:r>
            <a:r>
              <a:rPr lang="en-US" dirty="0" smtClean="0"/>
              <a:t>-lite library to </a:t>
            </a:r>
          </a:p>
          <a:p>
            <a:pPr lvl="2"/>
            <a:r>
              <a:rPr lang="en-US" dirty="0"/>
              <a:t>receive and decode </a:t>
            </a:r>
            <a:r>
              <a:rPr lang="en-US" dirty="0" smtClean="0"/>
              <a:t>interests</a:t>
            </a:r>
          </a:p>
          <a:p>
            <a:pPr lvl="2"/>
            <a:r>
              <a:rPr lang="en-US" dirty="0" smtClean="0"/>
              <a:t>packetize NDN data</a:t>
            </a:r>
          </a:p>
          <a:p>
            <a:pPr lvl="2"/>
            <a:r>
              <a:rPr lang="en-US" dirty="0" smtClean="0"/>
              <a:t>generate HMAC </a:t>
            </a:r>
            <a:r>
              <a:rPr lang="en-US" dirty="0" smtClean="0"/>
              <a:t>for </a:t>
            </a:r>
            <a:r>
              <a:rPr lang="en-US" dirty="0" smtClean="0"/>
              <a:t>data it produces</a:t>
            </a:r>
            <a:endParaRPr lang="en-US" dirty="0" smtClean="0"/>
          </a:p>
          <a:p>
            <a:pPr lvl="2"/>
            <a:r>
              <a:rPr lang="en-US" dirty="0" smtClean="0"/>
              <a:t>send data to the central via </a:t>
            </a:r>
            <a:r>
              <a:rPr lang="en-US" dirty="0" err="1" smtClean="0"/>
              <a:t>bluetooth</a:t>
            </a:r>
            <a:endParaRPr lang="en-US" dirty="0" smtClean="0"/>
          </a:p>
          <a:p>
            <a:pPr lvl="1"/>
            <a:r>
              <a:rPr lang="en-US" dirty="0" smtClean="0"/>
              <a:t>Trusts a “base station” (could be the controller, or someone trusted by the controller in Flow) from offline means (e.g. manual PIN input as in NDN-pi) and has a shared secret which no one else (including the </a:t>
            </a:r>
            <a:r>
              <a:rPr lang="en-US" dirty="0" err="1" smtClean="0"/>
              <a:t>bt</a:t>
            </a:r>
            <a:r>
              <a:rPr lang="en-US" dirty="0" smtClean="0"/>
              <a:t> central if it’s not the base station) knows </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32</a:t>
            </a:fld>
            <a:endParaRPr lang="en-US"/>
          </a:p>
        </p:txBody>
      </p:sp>
    </p:spTree>
    <p:extLst>
      <p:ext uri="{BB962C8B-B14F-4D97-AF65-F5344CB8AC3E}">
        <p14:creationId xmlns:p14="http://schemas.microsoft.com/office/powerpoint/2010/main" val="8933369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constrained device authorization</a:t>
            </a:r>
            <a:endParaRPr lang="en-US" dirty="0"/>
          </a:p>
        </p:txBody>
      </p:sp>
      <p:sp>
        <p:nvSpPr>
          <p:cNvPr id="3" name="Content Placeholder 2"/>
          <p:cNvSpPr>
            <a:spLocks noGrp="1"/>
          </p:cNvSpPr>
          <p:nvPr>
            <p:ph idx="1"/>
          </p:nvPr>
        </p:nvSpPr>
        <p:spPr>
          <a:xfrm>
            <a:off x="457199" y="1600200"/>
            <a:ext cx="8539377" cy="909424"/>
          </a:xfrm>
        </p:spPr>
        <p:txBody>
          <a:bodyPr>
            <a:normAutofit fontScale="70000" lnSpcReduction="20000"/>
          </a:bodyPr>
          <a:lstStyle/>
          <a:p>
            <a:r>
              <a:rPr lang="en-US" dirty="0" smtClean="0"/>
              <a:t>Idea: authorizing a constrained device, and later verifying the data it produces should be similar with authorizing / verifying other devices; To add an </a:t>
            </a:r>
            <a:r>
              <a:rPr lang="en-US" dirty="0" err="1" smtClean="0"/>
              <a:t>RFduino</a:t>
            </a:r>
            <a:r>
              <a:rPr lang="en-US" dirty="0" smtClean="0"/>
              <a:t> to the home environment:</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33</a:t>
            </a:fld>
            <a:endParaRPr lang="en-US"/>
          </a:p>
        </p:txBody>
      </p:sp>
      <p:pic>
        <p:nvPicPr>
          <p:cNvPr id="7" name="Picture 6"/>
          <p:cNvPicPr>
            <a:picLocks noChangeAspect="1"/>
          </p:cNvPicPr>
          <p:nvPr/>
        </p:nvPicPr>
        <p:blipFill>
          <a:blip r:embed="rId2"/>
          <a:stretch>
            <a:fillRect/>
          </a:stretch>
        </p:blipFill>
        <p:spPr>
          <a:xfrm>
            <a:off x="907217" y="2493506"/>
            <a:ext cx="7325973" cy="4079911"/>
          </a:xfrm>
          <a:prstGeom prst="rect">
            <a:avLst/>
          </a:prstGeom>
        </p:spPr>
      </p:pic>
    </p:spTree>
    <p:extLst>
      <p:ext uri="{BB962C8B-B14F-4D97-AF65-F5344CB8AC3E}">
        <p14:creationId xmlns:p14="http://schemas.microsoft.com/office/powerpoint/2010/main" val="2103094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Flow: constrained device data verification</a:t>
            </a:r>
            <a:endParaRPr lang="en-US" dirty="0"/>
          </a:p>
        </p:txBody>
      </p:sp>
      <p:sp>
        <p:nvSpPr>
          <p:cNvPr id="3" name="Content Placeholder 2"/>
          <p:cNvSpPr>
            <a:spLocks noGrp="1"/>
          </p:cNvSpPr>
          <p:nvPr>
            <p:ph idx="1"/>
          </p:nvPr>
        </p:nvSpPr>
        <p:spPr>
          <a:xfrm>
            <a:off x="457200" y="1600199"/>
            <a:ext cx="8229600" cy="4961105"/>
          </a:xfrm>
        </p:spPr>
        <p:txBody>
          <a:bodyPr>
            <a:normAutofit fontScale="85000" lnSpcReduction="20000"/>
          </a:bodyPr>
          <a:lstStyle/>
          <a:p>
            <a:r>
              <a:rPr lang="en-US" dirty="0"/>
              <a:t>Base station stores a mapping between </a:t>
            </a:r>
            <a:r>
              <a:rPr lang="en-US" dirty="0" err="1"/>
              <a:t>RFduino’s</a:t>
            </a:r>
            <a:r>
              <a:rPr lang="en-US" dirty="0"/>
              <a:t> </a:t>
            </a:r>
            <a:r>
              <a:rPr lang="en-US" dirty="0" err="1"/>
              <a:t>bluetooth</a:t>
            </a:r>
            <a:r>
              <a:rPr lang="en-US" dirty="0"/>
              <a:t> name and NDN name, and associate </a:t>
            </a:r>
            <a:r>
              <a:rPr lang="en-US" dirty="0" smtClean="0"/>
              <a:t>the </a:t>
            </a:r>
            <a:r>
              <a:rPr lang="en-US" dirty="0" err="1"/>
              <a:t>RFduino’s</a:t>
            </a:r>
            <a:r>
              <a:rPr lang="en-US" dirty="0"/>
              <a:t> key </a:t>
            </a:r>
            <a:r>
              <a:rPr lang="en-US" dirty="0" smtClean="0"/>
              <a:t>pair </a:t>
            </a:r>
            <a:r>
              <a:rPr lang="en-US" dirty="0"/>
              <a:t>with that NDN name. For an </a:t>
            </a:r>
            <a:r>
              <a:rPr lang="en-US" dirty="0" err="1"/>
              <a:t>RFduino</a:t>
            </a:r>
            <a:r>
              <a:rPr lang="en-US" dirty="0"/>
              <a:t> to be added, base station needs to </a:t>
            </a:r>
            <a:r>
              <a:rPr lang="en-US" dirty="0" smtClean="0"/>
              <a:t>process the </a:t>
            </a:r>
            <a:r>
              <a:rPr lang="en-US" dirty="0"/>
              <a:t>controller’s “add device” command for the device so that device’s cert is </a:t>
            </a:r>
            <a:r>
              <a:rPr lang="en-US" dirty="0" smtClean="0"/>
              <a:t>signed</a:t>
            </a:r>
            <a:endParaRPr lang="en-US" dirty="0"/>
          </a:p>
          <a:p>
            <a:r>
              <a:rPr lang="en-US" dirty="0" err="1" smtClean="0"/>
              <a:t>RFduino</a:t>
            </a:r>
            <a:r>
              <a:rPr lang="en-US" dirty="0" smtClean="0"/>
              <a:t> produces data name, content and HMAC using the symmetric key it shared with the base station, and sends the message to base station. Base station verifies, finds the corresponding key pair, generates a signature, and packetizes as NDN data packet</a:t>
            </a:r>
          </a:p>
          <a:p>
            <a:r>
              <a:rPr lang="en-US" dirty="0" smtClean="0"/>
              <a:t>Consumer verification of data from constrained device is the same as the verification of data from elsewhere</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34</a:t>
            </a:fld>
            <a:endParaRPr lang="en-US"/>
          </a:p>
        </p:txBody>
      </p:sp>
    </p:spTree>
    <p:extLst>
      <p:ext uri="{BB962C8B-B14F-4D97-AF65-F5344CB8AC3E}">
        <p14:creationId xmlns:p14="http://schemas.microsoft.com/office/powerpoint/2010/main" val="563377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4217"/>
            <a:ext cx="8229600" cy="1143000"/>
          </a:xfrm>
        </p:spPr>
        <p:txBody>
          <a:bodyPr/>
          <a:lstStyle/>
          <a:p>
            <a:r>
              <a:rPr lang="en-US" dirty="0" smtClean="0"/>
              <a:t>Summary</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35</a:t>
            </a:fld>
            <a:endParaRPr lang="en-US"/>
          </a:p>
        </p:txBody>
      </p:sp>
    </p:spTree>
    <p:extLst>
      <p:ext uri="{BB962C8B-B14F-4D97-AF65-F5344CB8AC3E}">
        <p14:creationId xmlns:p14="http://schemas.microsoft.com/office/powerpoint/2010/main" val="956868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A. </a:t>
            </a:r>
            <a:r>
              <a:rPr lang="en-US" dirty="0" err="1"/>
              <a:t>Bannis</a:t>
            </a:r>
            <a:r>
              <a:rPr lang="en-US" dirty="0"/>
              <a:t>, J. </a:t>
            </a:r>
            <a:r>
              <a:rPr lang="en-US" dirty="0" smtClean="0"/>
              <a:t>Burke. Creating </a:t>
            </a:r>
            <a:r>
              <a:rPr lang="en-US" dirty="0"/>
              <a:t>A Secure, Integrated Home Network of Things with Named Data </a:t>
            </a:r>
            <a:r>
              <a:rPr lang="en-US" dirty="0" smtClean="0"/>
              <a:t>Networking, </a:t>
            </a:r>
            <a:r>
              <a:rPr lang="pl-PL" dirty="0"/>
              <a:t>Tech. Rep. NDN-</a:t>
            </a:r>
            <a:r>
              <a:rPr lang="pl-PL" dirty="0" smtClean="0"/>
              <a:t>0035, </a:t>
            </a:r>
            <a:r>
              <a:rPr lang="pl-PL" dirty="0"/>
              <a:t>NDN, </a:t>
            </a:r>
            <a:r>
              <a:rPr lang="pl-PL" dirty="0" smtClean="0"/>
              <a:t>2015</a:t>
            </a:r>
          </a:p>
          <a:p>
            <a:r>
              <a:rPr lang="en-US" dirty="0" smtClean="0"/>
              <a:t>[2</a:t>
            </a:r>
            <a:r>
              <a:rPr lang="en-US" dirty="0"/>
              <a:t>] Z. Zhu and A. </a:t>
            </a:r>
            <a:r>
              <a:rPr lang="en-US" dirty="0" err="1"/>
              <a:t>Afanasyev</a:t>
            </a:r>
            <a:r>
              <a:rPr lang="en-US" dirty="0"/>
              <a:t>. Let's </a:t>
            </a:r>
            <a:r>
              <a:rPr lang="en-US" dirty="0" err="1"/>
              <a:t>ChronoSync</a:t>
            </a:r>
            <a:r>
              <a:rPr lang="en-US" dirty="0"/>
              <a:t>: Decentralized dataset state synchronization in NDN. In ICNP, 2013.</a:t>
            </a:r>
            <a:endParaRPr lang="en-US" dirty="0" smtClean="0"/>
          </a:p>
          <a:p>
            <a:r>
              <a:rPr lang="en-US" dirty="0" smtClean="0"/>
              <a:t>[3</a:t>
            </a:r>
            <a:r>
              <a:rPr lang="en-US" dirty="0"/>
              <a:t>] </a:t>
            </a:r>
            <a:r>
              <a:rPr lang="en-US" dirty="0" smtClean="0"/>
              <a:t>Y. </a:t>
            </a:r>
            <a:r>
              <a:rPr lang="en-US" dirty="0"/>
              <a:t>Yu, </a:t>
            </a:r>
            <a:r>
              <a:rPr lang="en-US" dirty="0" smtClean="0"/>
              <a:t>A. </a:t>
            </a:r>
            <a:r>
              <a:rPr lang="en-US" dirty="0" err="1"/>
              <a:t>Afanasyev</a:t>
            </a:r>
            <a:r>
              <a:rPr lang="en-US" dirty="0"/>
              <a:t>, </a:t>
            </a:r>
            <a:r>
              <a:rPr lang="en-US" dirty="0" smtClean="0"/>
              <a:t>D. </a:t>
            </a:r>
            <a:r>
              <a:rPr lang="en-US" dirty="0"/>
              <a:t>Clark, </a:t>
            </a:r>
            <a:r>
              <a:rPr lang="en-US" dirty="0" smtClean="0"/>
              <a:t>K. </a:t>
            </a:r>
            <a:r>
              <a:rPr lang="en-US" dirty="0" err="1" smtClean="0"/>
              <a:t>Claffy</a:t>
            </a:r>
            <a:r>
              <a:rPr lang="en-US" dirty="0"/>
              <a:t>, </a:t>
            </a:r>
            <a:r>
              <a:rPr lang="en-US" dirty="0" smtClean="0"/>
              <a:t>V. </a:t>
            </a:r>
            <a:r>
              <a:rPr lang="en-US" dirty="0"/>
              <a:t>Jacobson, and </a:t>
            </a:r>
            <a:r>
              <a:rPr lang="en-US" dirty="0" smtClean="0"/>
              <a:t>L. Zhang. </a:t>
            </a:r>
            <a:r>
              <a:rPr lang="en-US" dirty="0"/>
              <a:t>Schematizing Trust in Named Data Networking. In </a:t>
            </a:r>
            <a:r>
              <a:rPr lang="en-US" dirty="0" smtClean="0"/>
              <a:t>ICN’15, 2015</a:t>
            </a:r>
          </a:p>
          <a:p>
            <a:r>
              <a:rPr lang="en-US" dirty="0" smtClean="0"/>
              <a:t>[4] (In progress) W. Shang, M. Zhang, </a:t>
            </a:r>
            <a:r>
              <a:rPr lang="en-US" dirty="0"/>
              <a:t>A. </a:t>
            </a:r>
            <a:r>
              <a:rPr lang="en-US" dirty="0" err="1" smtClean="0"/>
              <a:t>Afanasyev</a:t>
            </a:r>
            <a:r>
              <a:rPr lang="en-US" dirty="0" smtClean="0"/>
              <a:t>, J. Burke, L. Wang, L. Zhang. Publish</a:t>
            </a:r>
            <a:r>
              <a:rPr lang="en-US" dirty="0"/>
              <a:t>-Subscribe Communication in Building Management Systems over Named Data </a:t>
            </a:r>
            <a:r>
              <a:rPr lang="en-US" dirty="0" smtClean="0"/>
              <a:t>Networking. In ICN’16, 2016</a:t>
            </a:r>
            <a:endParaRPr lang="en-US" dirty="0"/>
          </a:p>
          <a:p>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36</a:t>
            </a:fld>
            <a:endParaRPr lang="en-US"/>
          </a:p>
        </p:txBody>
      </p:sp>
    </p:spTree>
    <p:extLst>
      <p:ext uri="{BB962C8B-B14F-4D97-AF65-F5344CB8AC3E}">
        <p14:creationId xmlns:p14="http://schemas.microsoft.com/office/powerpoint/2010/main" val="1526540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4217"/>
            <a:ext cx="8229600" cy="1143000"/>
          </a:xfrm>
        </p:spPr>
        <p:txBody>
          <a:bodyPr/>
          <a:lstStyle/>
          <a:p>
            <a:r>
              <a:rPr lang="en-US" dirty="0" smtClean="0"/>
              <a:t>Thanks</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37</a:t>
            </a:fld>
            <a:endParaRPr lang="en-US"/>
          </a:p>
        </p:txBody>
      </p:sp>
    </p:spTree>
    <p:extLst>
      <p:ext uri="{BB962C8B-B14F-4D97-AF65-F5344CB8AC3E}">
        <p14:creationId xmlns:p14="http://schemas.microsoft.com/office/powerpoint/2010/main" val="122956520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8154"/>
            <a:ext cx="8229600" cy="1745183"/>
          </a:xfrm>
        </p:spPr>
        <p:txBody>
          <a:bodyPr>
            <a:normAutofit/>
          </a:bodyPr>
          <a:lstStyle/>
          <a:p>
            <a:r>
              <a:rPr lang="en-US" dirty="0" smtClean="0"/>
              <a:t>Appendix: </a:t>
            </a:r>
            <a:r>
              <a:rPr lang="en-US" dirty="0"/>
              <a:t>scenarios in Flow </a:t>
            </a:r>
            <a:r>
              <a:rPr lang="en-US" dirty="0" smtClean="0"/>
              <a:t>installation and usage</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38</a:t>
            </a:fld>
            <a:endParaRPr lang="en-US"/>
          </a:p>
        </p:txBody>
      </p:sp>
    </p:spTree>
    <p:extLst>
      <p:ext uri="{BB962C8B-B14F-4D97-AF65-F5344CB8AC3E}">
        <p14:creationId xmlns:p14="http://schemas.microsoft.com/office/powerpoint/2010/main" val="249755430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initial naming of a home</a:t>
            </a:r>
            <a:endParaRPr lang="en-US" dirty="0"/>
          </a:p>
        </p:txBody>
      </p:sp>
      <p:sp>
        <p:nvSpPr>
          <p:cNvPr id="3" name="Content Placeholder 2"/>
          <p:cNvSpPr>
            <a:spLocks noGrp="1"/>
          </p:cNvSpPr>
          <p:nvPr>
            <p:ph idx="1"/>
          </p:nvPr>
        </p:nvSpPr>
        <p:spPr>
          <a:xfrm>
            <a:off x="457200" y="1600200"/>
            <a:ext cx="8229600" cy="4756150"/>
          </a:xfrm>
        </p:spPr>
        <p:txBody>
          <a:bodyPr>
            <a:normAutofit fontScale="85000" lnSpcReduction="20000"/>
          </a:bodyPr>
          <a:lstStyle/>
          <a:p>
            <a:r>
              <a:rPr lang="en-US" dirty="0" smtClean="0"/>
              <a:t>User has several routers in his home; each one may be covering several rooms</a:t>
            </a:r>
          </a:p>
          <a:p>
            <a:r>
              <a:rPr lang="en-US" dirty="0" smtClean="0"/>
              <a:t>When installing the routers at home for the first time, user will be asked to provide the names each router should use, the prefixes they should serve</a:t>
            </a:r>
          </a:p>
          <a:p>
            <a:pPr lvl="1"/>
            <a:r>
              <a:rPr lang="en-US" dirty="0" smtClean="0"/>
              <a:t>For example, router serial-1234 should generate key pairs for identity “/</a:t>
            </a:r>
            <a:r>
              <a:rPr lang="en-US" dirty="0" err="1" smtClean="0"/>
              <a:t>alice</a:t>
            </a:r>
            <a:r>
              <a:rPr lang="en-US" dirty="0" smtClean="0"/>
              <a:t>-home/router1/”, and should serve “/</a:t>
            </a:r>
            <a:r>
              <a:rPr lang="en-US" dirty="0" err="1" smtClean="0"/>
              <a:t>alice</a:t>
            </a:r>
            <a:r>
              <a:rPr lang="en-US" dirty="0" smtClean="0"/>
              <a:t>-home/living-room” and “/</a:t>
            </a:r>
            <a:r>
              <a:rPr lang="en-US" dirty="0" err="1" smtClean="0"/>
              <a:t>alice</a:t>
            </a:r>
            <a:r>
              <a:rPr lang="en-US" dirty="0" smtClean="0"/>
              <a:t>-home/study”)</a:t>
            </a:r>
            <a:endParaRPr lang="en-US" dirty="0"/>
          </a:p>
          <a:p>
            <a:r>
              <a:rPr lang="en-US" dirty="0" smtClean="0"/>
              <a:t>The user could set up one master router (gateway) for the home, and add other routers from the gateway</a:t>
            </a:r>
          </a:p>
          <a:p>
            <a:r>
              <a:rPr lang="en-US" dirty="0" smtClean="0"/>
              <a:t>For a flow game running in the living room, user could choose to have the corresponding router sign the certificate of the game’s controller</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39</a:t>
            </a:fld>
            <a:endParaRPr lang="en-US"/>
          </a:p>
        </p:txBody>
      </p:sp>
    </p:spTree>
    <p:extLst>
      <p:ext uri="{BB962C8B-B14F-4D97-AF65-F5344CB8AC3E}">
        <p14:creationId xmlns:p14="http://schemas.microsoft.com/office/powerpoint/2010/main" val="209363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NDN basics</a:t>
            </a:r>
            <a:endParaRPr lang="en-US" dirty="0"/>
          </a:p>
        </p:txBody>
      </p:sp>
      <p:sp>
        <p:nvSpPr>
          <p:cNvPr id="3" name="Content Placeholder 2"/>
          <p:cNvSpPr>
            <a:spLocks noGrp="1"/>
          </p:cNvSpPr>
          <p:nvPr>
            <p:ph idx="1"/>
          </p:nvPr>
        </p:nvSpPr>
        <p:spPr/>
        <p:txBody>
          <a:bodyPr/>
          <a:lstStyle/>
          <a:p>
            <a:r>
              <a:rPr lang="en-US" dirty="0"/>
              <a:t>Basic Protocol: Named Data Retrieval </a:t>
            </a:r>
          </a:p>
          <a:p>
            <a:r>
              <a:rPr lang="en-US" dirty="0"/>
              <a:t>Data-centric Security </a:t>
            </a:r>
          </a:p>
          <a:p>
            <a:r>
              <a:rPr lang="en-US" dirty="0"/>
              <a:t>Name-based Forwarding </a:t>
            </a:r>
          </a:p>
          <a:p>
            <a:r>
              <a:rPr lang="en-US" dirty="0"/>
              <a:t>In-network </a:t>
            </a:r>
            <a:r>
              <a:rPr lang="en-US" dirty="0" smtClean="0"/>
              <a:t>Storage</a:t>
            </a:r>
            <a:endParaRPr lang="en-US" dirty="0" smtClean="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4</a:t>
            </a:fld>
            <a:endParaRPr lang="en-US"/>
          </a:p>
        </p:txBody>
      </p:sp>
    </p:spTree>
    <p:extLst>
      <p:ext uri="{BB962C8B-B14F-4D97-AF65-F5344CB8AC3E}">
        <p14:creationId xmlns:p14="http://schemas.microsoft.com/office/powerpoint/2010/main" val="932931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buying the game and installing at home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game would come with a </a:t>
            </a:r>
            <a:r>
              <a:rPr lang="en-US" dirty="0" smtClean="0"/>
              <a:t>controller (</a:t>
            </a:r>
            <a:r>
              <a:rPr lang="en-US" dirty="0" smtClean="0">
                <a:solidFill>
                  <a:srgbClr val="FF0000"/>
                </a:solidFill>
              </a:rPr>
              <a:t>not necessarily a router, maybe an </a:t>
            </a:r>
            <a:r>
              <a:rPr lang="en-US" dirty="0" err="1" smtClean="0">
                <a:solidFill>
                  <a:srgbClr val="FF0000"/>
                </a:solidFill>
              </a:rPr>
              <a:t>RPi</a:t>
            </a:r>
            <a:r>
              <a:rPr lang="en-US" dirty="0" smtClean="0">
                <a:solidFill>
                  <a:srgbClr val="FF0000"/>
                </a:solidFill>
              </a:rPr>
              <a:t> 2 that serves as the default trust anchor when you buy the game</a:t>
            </a:r>
            <a:r>
              <a:rPr lang="en-US" dirty="0" smtClean="0"/>
              <a:t>), </a:t>
            </a:r>
            <a:r>
              <a:rPr lang="en-US" dirty="0" smtClean="0"/>
              <a:t>a machine running opt, and a set of </a:t>
            </a:r>
            <a:r>
              <a:rPr lang="en-US" dirty="0" err="1" smtClean="0"/>
              <a:t>IoT</a:t>
            </a:r>
            <a:r>
              <a:rPr lang="en-US" dirty="0" smtClean="0"/>
              <a:t> devices (</a:t>
            </a:r>
            <a:r>
              <a:rPr lang="en-US" dirty="0" err="1" smtClean="0"/>
              <a:t>RFduinos</a:t>
            </a:r>
            <a:r>
              <a:rPr lang="en-US" dirty="0" smtClean="0"/>
              <a:t>), each with corresponding Flow component code installed, and has a preconfigured prefix, for example “/</a:t>
            </a:r>
            <a:r>
              <a:rPr lang="en-US" dirty="0" err="1" smtClean="0"/>
              <a:t>ndn</a:t>
            </a:r>
            <a:r>
              <a:rPr lang="en-US" dirty="0" smtClean="0"/>
              <a:t>/local/flow”, and with trust relationship already established: anchor cert is installed in each device and all device certs are signed.</a:t>
            </a:r>
          </a:p>
          <a:p>
            <a:r>
              <a:rPr lang="en-US" dirty="0" smtClean="0"/>
              <a:t>The user would use some UI to set the controller’s prefix and his game instance name</a:t>
            </a:r>
          </a:p>
          <a:p>
            <a:r>
              <a:rPr lang="en-US" dirty="0" smtClean="0"/>
              <a:t>Controller would inform its discovered devices that there’s an “installation”, so devices would use the new name to create key pair, and ask the controller to sign their new certs (during initial inform, the controller could include a challenge and expect response in devices’ new sign requests, so that no attackers could masquerade during the installation process)</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40</a:t>
            </a:fld>
            <a:endParaRPr lang="en-US"/>
          </a:p>
        </p:txBody>
      </p:sp>
    </p:spTree>
    <p:extLst>
      <p:ext uri="{BB962C8B-B14F-4D97-AF65-F5344CB8AC3E}">
        <p14:creationId xmlns:p14="http://schemas.microsoft.com/office/powerpoint/2010/main" val="232498423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adding a newly bought device (Phone with NFC)</a:t>
            </a:r>
            <a:endParaRPr lang="en-US" dirty="0"/>
          </a:p>
        </p:txBody>
      </p:sp>
      <p:sp>
        <p:nvSpPr>
          <p:cNvPr id="3" name="Content Placeholder 2"/>
          <p:cNvSpPr>
            <a:spLocks noGrp="1"/>
          </p:cNvSpPr>
          <p:nvPr>
            <p:ph idx="1"/>
          </p:nvPr>
        </p:nvSpPr>
        <p:spPr>
          <a:xfrm>
            <a:off x="457200" y="1600199"/>
            <a:ext cx="8229600" cy="5121275"/>
          </a:xfrm>
        </p:spPr>
        <p:txBody>
          <a:bodyPr>
            <a:normAutofit fontScale="70000" lnSpcReduction="20000"/>
          </a:bodyPr>
          <a:lstStyle/>
          <a:p>
            <a:r>
              <a:rPr lang="en-US" dirty="0" smtClean="0"/>
              <a:t>A new Samsung phone would come with a certificate signed by Samsung. Verify it with Samsung. Then install Flow phone app (or run web browser), set the installation prefix to the prefix controller’s using, configure the application id (label), and connect to local network (register right prefixes). Phone generates its key pair in device namespace and self-sign.</a:t>
            </a:r>
          </a:p>
          <a:p>
            <a:r>
              <a:rPr lang="en-US" dirty="0" smtClean="0"/>
              <a:t>Controller has an NFC tag reader, to add the new phone, scan its NFC tag using the controller</a:t>
            </a:r>
          </a:p>
          <a:p>
            <a:r>
              <a:rPr lang="en-US" dirty="0" smtClean="0"/>
              <a:t>Controller would find out the device GUID and create a shared secret based on the NFC tag, and initiate “add device” by sending out interest to the phone</a:t>
            </a:r>
          </a:p>
          <a:p>
            <a:r>
              <a:rPr lang="en-US" dirty="0" smtClean="0"/>
              <a:t>Phone would reply with the application label it uses and what types of data it produces, and user confirms on controller to proceed with phone cert retrieval and signing, meanwhile controller updates the trust schema and informs all discovered consumers of this update (or they always keep outstanding interest for next schema)</a:t>
            </a:r>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41</a:t>
            </a:fld>
            <a:endParaRPr lang="en-US"/>
          </a:p>
        </p:txBody>
      </p:sp>
    </p:spTree>
    <p:extLst>
      <p:ext uri="{BB962C8B-B14F-4D97-AF65-F5344CB8AC3E}">
        <p14:creationId xmlns:p14="http://schemas.microsoft.com/office/powerpoint/2010/main" val="82157851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Scenario: replacing a device using the same application level name</a:t>
            </a:r>
            <a:endParaRPr lang="en-US" dirty="0"/>
          </a:p>
        </p:txBody>
      </p:sp>
      <p:sp>
        <p:nvSpPr>
          <p:cNvPr id="3" name="Content Placeholder 2"/>
          <p:cNvSpPr>
            <a:spLocks noGrp="1"/>
          </p:cNvSpPr>
          <p:nvPr>
            <p:ph idx="1"/>
          </p:nvPr>
        </p:nvSpPr>
        <p:spPr/>
        <p:txBody>
          <a:bodyPr/>
          <a:lstStyle/>
          <a:p>
            <a:r>
              <a:rPr lang="en-US" dirty="0" smtClean="0"/>
              <a:t>Imagine that the old “</a:t>
            </a:r>
            <a:r>
              <a:rPr lang="en-US" dirty="0" err="1" smtClean="0"/>
              <a:t>wii</a:t>
            </a:r>
            <a:r>
              <a:rPr lang="en-US" dirty="0" smtClean="0"/>
              <a:t>-controller-A” breaks, we replace it with a new one also called “</a:t>
            </a:r>
            <a:r>
              <a:rPr lang="en-US" dirty="0" err="1" smtClean="0"/>
              <a:t>wii</a:t>
            </a:r>
            <a:r>
              <a:rPr lang="en-US" dirty="0" smtClean="0"/>
              <a:t>-controller-A”</a:t>
            </a:r>
          </a:p>
          <a:p>
            <a:r>
              <a:rPr lang="en-US" dirty="0" smtClean="0"/>
              <a:t>Just follow the steps in the add device scenario in the previous slide</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42</a:t>
            </a:fld>
            <a:endParaRPr lang="en-US"/>
          </a:p>
        </p:txBody>
      </p:sp>
    </p:spTree>
    <p:extLst>
      <p:ext uri="{BB962C8B-B14F-4D97-AF65-F5344CB8AC3E}">
        <p14:creationId xmlns:p14="http://schemas.microsoft.com/office/powerpoint/2010/main" val="307389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functionalities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NDNoT</a:t>
            </a:r>
            <a:r>
              <a:rPr lang="en-US" dirty="0" smtClean="0"/>
              <a:t> (Named data network of things)</a:t>
            </a:r>
            <a:r>
              <a:rPr lang="en-US" dirty="0"/>
              <a:t> </a:t>
            </a:r>
            <a:r>
              <a:rPr lang="en-US" dirty="0" smtClean="0"/>
              <a:t>is an </a:t>
            </a:r>
            <a:r>
              <a:rPr lang="en-US" dirty="0" err="1" smtClean="0"/>
              <a:t>IoT</a:t>
            </a:r>
            <a:r>
              <a:rPr lang="en-US" dirty="0" smtClean="0"/>
              <a:t> framework running on top on NDN, featuring following functionalities:</a:t>
            </a:r>
          </a:p>
          <a:p>
            <a:pPr lvl="1"/>
            <a:r>
              <a:rPr lang="en-US" dirty="0" smtClean="0"/>
              <a:t>Naming things</a:t>
            </a:r>
            <a:r>
              <a:rPr lang="en-US" dirty="0"/>
              <a:t>, </a:t>
            </a:r>
            <a:r>
              <a:rPr lang="en-US" dirty="0" smtClean="0"/>
              <a:t>devices</a:t>
            </a:r>
            <a:r>
              <a:rPr lang="en-US" dirty="0"/>
              <a:t>, and their </a:t>
            </a:r>
            <a:r>
              <a:rPr lang="en-US" dirty="0" smtClean="0"/>
              <a:t>data</a:t>
            </a:r>
          </a:p>
          <a:p>
            <a:pPr lvl="1"/>
            <a:r>
              <a:rPr lang="en-US" dirty="0" smtClean="0"/>
              <a:t>Device bootstrapping </a:t>
            </a:r>
            <a:r>
              <a:rPr lang="en-US" dirty="0" smtClean="0"/>
              <a:t>[1] and </a:t>
            </a:r>
            <a:r>
              <a:rPr lang="en-US" dirty="0" smtClean="0"/>
              <a:t>service/capability </a:t>
            </a:r>
            <a:r>
              <a:rPr lang="en-US" dirty="0" smtClean="0"/>
              <a:t>discovery [2]</a:t>
            </a:r>
            <a:endParaRPr lang="en-US" dirty="0" smtClean="0"/>
          </a:p>
          <a:p>
            <a:pPr lvl="1"/>
            <a:r>
              <a:rPr lang="en-US" dirty="0" smtClean="0"/>
              <a:t>Schematized </a:t>
            </a:r>
            <a:r>
              <a:rPr lang="en-US" dirty="0" smtClean="0"/>
              <a:t>trust [3]</a:t>
            </a:r>
            <a:endParaRPr lang="en-US" dirty="0" smtClean="0"/>
          </a:p>
          <a:p>
            <a:pPr lvl="1"/>
            <a:r>
              <a:rPr lang="en-US" dirty="0" smtClean="0"/>
              <a:t>App-level pub/sub [4]</a:t>
            </a:r>
            <a:endParaRPr lang="en-US" dirty="0" smtClean="0"/>
          </a:p>
          <a:p>
            <a:pPr lvl="1"/>
            <a:r>
              <a:rPr lang="en-US" dirty="0" smtClean="0"/>
              <a:t>Global internet </a:t>
            </a:r>
            <a:r>
              <a:rPr lang="en-US" dirty="0" smtClean="0"/>
              <a:t>integration</a:t>
            </a:r>
            <a:endParaRPr lang="en-US" dirty="0"/>
          </a:p>
          <a:p>
            <a:pPr lvl="1"/>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5</a:t>
            </a:fld>
            <a:endParaRPr lang="en-US"/>
          </a:p>
        </p:txBody>
      </p:sp>
    </p:spTree>
    <p:extLst>
      <p:ext uri="{BB962C8B-B14F-4D97-AF65-F5344CB8AC3E}">
        <p14:creationId xmlns:p14="http://schemas.microsoft.com/office/powerpoint/2010/main" val="412971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NDNoT</a:t>
            </a:r>
            <a:r>
              <a:rPr lang="en-US" dirty="0" smtClean="0"/>
              <a:t>: deployment </a:t>
            </a:r>
            <a:r>
              <a:rPr lang="en-US" dirty="0"/>
              <a:t>s</a:t>
            </a:r>
            <a:r>
              <a:rPr lang="en-US" dirty="0" smtClean="0"/>
              <a:t>cenario</a:t>
            </a:r>
            <a:endParaRPr lang="en-US" dirty="0"/>
          </a:p>
        </p:txBody>
      </p:sp>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6</a:t>
            </a:fld>
            <a:endParaRPr lang="en-US"/>
          </a:p>
        </p:txBody>
      </p:sp>
      <p:pic>
        <p:nvPicPr>
          <p:cNvPr id="6" name="Content Placeholder 4" descr="smarthome2.jpg"/>
          <p:cNvPicPr>
            <a:picLocks noGrp="1" noChangeAspect="1"/>
          </p:cNvPicPr>
          <p:nvPr>
            <p:ph idx="1"/>
          </p:nvPr>
        </p:nvPicPr>
        <p:blipFill>
          <a:blip r:embed="rId3">
            <a:extLst>
              <a:ext uri="{28A0092B-C50C-407E-A947-70E740481C1C}">
                <a14:useLocalDpi xmlns:a14="http://schemas.microsoft.com/office/drawing/2010/main" val="0"/>
              </a:ext>
            </a:extLst>
          </a:blip>
          <a:srcRect t="-3330" b="-3330"/>
          <a:stretch>
            <a:fillRect/>
          </a:stretch>
        </p:blipFill>
        <p:spPr/>
      </p:pic>
      <p:sp>
        <p:nvSpPr>
          <p:cNvPr id="7" name="Rectangle 6"/>
          <p:cNvSpPr/>
          <p:nvPr/>
        </p:nvSpPr>
        <p:spPr>
          <a:xfrm>
            <a:off x="652027" y="5987018"/>
            <a:ext cx="6530114" cy="369332"/>
          </a:xfrm>
          <a:prstGeom prst="rect">
            <a:avLst/>
          </a:prstGeom>
        </p:spPr>
        <p:txBody>
          <a:bodyPr wrap="square">
            <a:spAutoFit/>
          </a:bodyPr>
          <a:lstStyle/>
          <a:p>
            <a:pPr lvl="1"/>
            <a:r>
              <a:rPr lang="en-US" i="1" dirty="0" smtClean="0"/>
              <a:t>Source: </a:t>
            </a:r>
            <a:r>
              <a:rPr lang="en-US" i="1" dirty="0" err="1" smtClean="0"/>
              <a:t>Wentao</a:t>
            </a:r>
            <a:r>
              <a:rPr lang="en-US" i="1" dirty="0" smtClean="0"/>
              <a:t> Shang, NDN Smart Home Design, 2014</a:t>
            </a:r>
            <a:endParaRPr lang="en-US" i="1" dirty="0"/>
          </a:p>
        </p:txBody>
      </p:sp>
    </p:spTree>
    <p:extLst>
      <p:ext uri="{BB962C8B-B14F-4D97-AF65-F5344CB8AC3E}">
        <p14:creationId xmlns:p14="http://schemas.microsoft.com/office/powerpoint/2010/main" val="71103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user experience</a:t>
            </a:r>
            <a:endParaRPr lang="en-US" dirty="0"/>
          </a:p>
        </p:txBody>
      </p:sp>
      <p:sp>
        <p:nvSpPr>
          <p:cNvPr id="3" name="Content Placeholder 2"/>
          <p:cNvSpPr>
            <a:spLocks noGrp="1"/>
          </p:cNvSpPr>
          <p:nvPr>
            <p:ph idx="1"/>
          </p:nvPr>
        </p:nvSpPr>
        <p:spPr>
          <a:xfrm>
            <a:off x="457199" y="1600200"/>
            <a:ext cx="8418415" cy="4915750"/>
          </a:xfrm>
        </p:spPr>
        <p:txBody>
          <a:bodyPr>
            <a:normAutofit fontScale="77500" lnSpcReduction="20000"/>
          </a:bodyPr>
          <a:lstStyle/>
          <a:p>
            <a:r>
              <a:rPr lang="en-US" dirty="0" smtClean="0"/>
              <a:t>User buys the game “Flow” (hardware + software), and installs in his home environment with minimal configurations</a:t>
            </a:r>
          </a:p>
          <a:p>
            <a:r>
              <a:rPr lang="en-US" dirty="0" smtClean="0"/>
              <a:t>Multiple users interact with the following components of the game</a:t>
            </a:r>
          </a:p>
          <a:p>
            <a:pPr lvl="1"/>
            <a:r>
              <a:rPr lang="en-US" dirty="0" smtClean="0"/>
              <a:t>A person tracking system which tracks and publishes multiple persons’ physical locations in the space</a:t>
            </a:r>
          </a:p>
          <a:p>
            <a:pPr lvl="1"/>
            <a:r>
              <a:rPr lang="en-US" dirty="0" err="1" smtClean="0"/>
              <a:t>Arduinos</a:t>
            </a:r>
            <a:r>
              <a:rPr lang="en-US" dirty="0" smtClean="0"/>
              <a:t> (</a:t>
            </a:r>
            <a:r>
              <a:rPr lang="en-US" dirty="0" err="1" smtClean="0"/>
              <a:t>RFduino</a:t>
            </a:r>
            <a:r>
              <a:rPr lang="en-US" dirty="0" smtClean="0"/>
              <a:t>) connected to a </a:t>
            </a:r>
            <a:r>
              <a:rPr lang="en-US" dirty="0" err="1" smtClean="0"/>
              <a:t>bluetooth</a:t>
            </a:r>
            <a:r>
              <a:rPr lang="en-US" dirty="0" smtClean="0"/>
              <a:t> central and carried by users. Each publishes data from its gyroscope shield</a:t>
            </a:r>
          </a:p>
          <a:p>
            <a:pPr lvl="1"/>
            <a:r>
              <a:rPr lang="en-US" dirty="0"/>
              <a:t>Phones connected to local </a:t>
            </a:r>
            <a:r>
              <a:rPr lang="en-US" dirty="0" err="1" smtClean="0"/>
              <a:t>wifi</a:t>
            </a:r>
            <a:r>
              <a:rPr lang="en-US" dirty="0" smtClean="0"/>
              <a:t> and carried by users. Each checks the status of the environment, and sending out commands that thematically influence the environment</a:t>
            </a:r>
          </a:p>
          <a:p>
            <a:r>
              <a:rPr lang="en-US" dirty="0" smtClean="0"/>
              <a:t>User authorizes each device in the game environment; unregistered devices’ data will not be trusted by the game</a:t>
            </a:r>
          </a:p>
          <a:p>
            <a:r>
              <a:rPr lang="en-US" dirty="0" smtClean="0"/>
              <a:t>Each device/component discovers other “registered” devices, and could choose which one to interact with</a:t>
            </a:r>
          </a:p>
        </p:txBody>
      </p:sp>
      <p:sp>
        <p:nvSpPr>
          <p:cNvPr id="4" name="Date Placeholder 3"/>
          <p:cNvSpPr>
            <a:spLocks noGrp="1"/>
          </p:cNvSpPr>
          <p:nvPr>
            <p:ph type="dt" sz="half" idx="10"/>
          </p:nvPr>
        </p:nvSpPr>
        <p:spPr/>
        <p:txBody>
          <a:bodyPr/>
          <a:lstStyle/>
          <a:p>
            <a:fld id="{2E321519-2D7B-7044-824D-8E333F5C291E}"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7</a:t>
            </a:fld>
            <a:endParaRPr lang="en-US"/>
          </a:p>
        </p:txBody>
      </p:sp>
    </p:spTree>
    <p:extLst>
      <p:ext uri="{BB962C8B-B14F-4D97-AF65-F5344CB8AC3E}">
        <p14:creationId xmlns:p14="http://schemas.microsoft.com/office/powerpoint/2010/main" val="47257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components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31377458"/>
              </p:ext>
            </p:extLst>
          </p:nvPr>
        </p:nvGraphicFramePr>
        <p:xfrm>
          <a:off x="457200" y="1417638"/>
          <a:ext cx="8229600" cy="3845559"/>
        </p:xfrm>
        <a:graphic>
          <a:graphicData uri="http://schemas.openxmlformats.org/drawingml/2006/table">
            <a:tbl>
              <a:tblPr firstRow="1" bandRow="1">
                <a:tableStyleId>{2D5ABB26-0587-4C30-8999-92F81FD0307C}</a:tableStyleId>
              </a:tblPr>
              <a:tblGrid>
                <a:gridCol w="2057400"/>
                <a:gridCol w="2057400"/>
                <a:gridCol w="4114800"/>
              </a:tblGrid>
              <a:tr h="370840">
                <a:tc>
                  <a:txBody>
                    <a:bodyPr/>
                    <a:lstStyle/>
                    <a:p>
                      <a:r>
                        <a:rPr lang="en-US" dirty="0" smtClean="0"/>
                        <a:t>Component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Device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Role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hlinkClick r:id="rId3"/>
                        </a:rPr>
                        <a:t>OpenPTrack</a:t>
                      </a:r>
                      <a:r>
                        <a:rPr lang="en-US" dirty="0" smtClean="0"/>
                        <a:t> (opt)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Linux workstation machine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Produces time-series data (location of multiple tracked persons) at 30Hz</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Mobile website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Mobile phone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Produces environment control commands</a:t>
                      </a:r>
                      <a:r>
                        <a:rPr lang="en-US" baseline="0" dirty="0" smtClean="0"/>
                        <a:t> and </a:t>
                      </a:r>
                      <a:r>
                        <a:rPr lang="en-US" dirty="0" smtClean="0"/>
                        <a:t>consumes environment status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Virtual camera control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err="1" smtClean="0"/>
                        <a:t>RFduino</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Produces NDN data from its gyroscope shield, packetize, and</a:t>
                      </a:r>
                      <a:r>
                        <a:rPr lang="en-US" baseline="0" dirty="0" smtClean="0"/>
                        <a:t> </a:t>
                      </a:r>
                      <a:r>
                        <a:rPr lang="en-US" dirty="0" smtClean="0"/>
                        <a:t>send to </a:t>
                      </a:r>
                      <a:r>
                        <a:rPr lang="en-US" dirty="0" err="1" smtClean="0"/>
                        <a:t>bluetooth</a:t>
                      </a:r>
                      <a:r>
                        <a:rPr lang="en-US" dirty="0" smtClean="0"/>
                        <a:t> central (</a:t>
                      </a:r>
                      <a:r>
                        <a:rPr lang="en-US" dirty="0" err="1" smtClean="0"/>
                        <a:t>RPi</a:t>
                      </a:r>
                      <a:r>
                        <a:rPr lang="en-US" dirty="0" smtClean="0"/>
                        <a:t>) via </a:t>
                      </a:r>
                      <a:r>
                        <a:rPr lang="en-US" dirty="0" err="1" smtClean="0"/>
                        <a:t>bluetooth</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Controller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RaspberryPi2</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Serve </a:t>
                      </a:r>
                      <a:r>
                        <a:rPr lang="en-US" dirty="0" smtClean="0"/>
                        <a:t>as the trust anchor, and runs </a:t>
                      </a:r>
                      <a:r>
                        <a:rPr lang="en-US" dirty="0" smtClean="0"/>
                        <a:t>as NDN-pi[1]</a:t>
                      </a:r>
                      <a:r>
                        <a:rPr lang="en-US" baseline="0" dirty="0" smtClean="0"/>
                        <a:t> </a:t>
                      </a:r>
                      <a:r>
                        <a:rPr lang="en-US" dirty="0" smtClean="0"/>
                        <a:t>controller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Unity3D game engine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OSX </a:t>
                      </a:r>
                      <a:r>
                        <a:rPr lang="en-US" baseline="0" dirty="0" smtClean="0"/>
                        <a:t>machine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Consumes opt, phones, and </a:t>
                      </a:r>
                      <a:r>
                        <a:rPr lang="en-US" dirty="0" err="1" smtClean="0"/>
                        <a:t>Arduino</a:t>
                      </a:r>
                      <a:r>
                        <a:rPr lang="en-US" dirty="0" smtClean="0"/>
                        <a:t> data; and does visualization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721F9FE9-9030-6449-8196-829D81AD2EE4}"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8</a:t>
            </a:fld>
            <a:endParaRPr lang="en-US"/>
          </a:p>
        </p:txBody>
      </p:sp>
      <p:sp>
        <p:nvSpPr>
          <p:cNvPr id="7" name="Content Placeholder 2"/>
          <p:cNvSpPr txBox="1">
            <a:spLocks/>
          </p:cNvSpPr>
          <p:nvPr/>
        </p:nvSpPr>
        <p:spPr>
          <a:xfrm>
            <a:off x="457200" y="5351847"/>
            <a:ext cx="8373054" cy="120945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Each component also runs discovery, </a:t>
            </a:r>
            <a:r>
              <a:rPr lang="en-US" dirty="0" smtClean="0"/>
              <a:t>and schematized trust</a:t>
            </a:r>
          </a:p>
          <a:p>
            <a:r>
              <a:rPr lang="en-US" dirty="0" smtClean="0"/>
              <a:t>There may be multiple instances of each component in the system</a:t>
            </a:r>
            <a:endParaRPr lang="en-US" dirty="0"/>
          </a:p>
        </p:txBody>
      </p:sp>
    </p:spTree>
    <p:extLst>
      <p:ext uri="{BB962C8B-B14F-4D97-AF65-F5344CB8AC3E}">
        <p14:creationId xmlns:p14="http://schemas.microsoft.com/office/powerpoint/2010/main" val="171340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4217"/>
            <a:ext cx="8229600" cy="1143000"/>
          </a:xfrm>
        </p:spPr>
        <p:txBody>
          <a:bodyPr/>
          <a:lstStyle/>
          <a:p>
            <a:r>
              <a:rPr lang="en-US" dirty="0" smtClean="0"/>
              <a:t>Naming</a:t>
            </a:r>
            <a:endParaRPr lang="en-US" dirty="0"/>
          </a:p>
        </p:txBody>
      </p:sp>
      <p:sp>
        <p:nvSpPr>
          <p:cNvPr id="4" name="Date Placeholder 3"/>
          <p:cNvSpPr>
            <a:spLocks noGrp="1"/>
          </p:cNvSpPr>
          <p:nvPr>
            <p:ph type="dt" sz="half" idx="10"/>
          </p:nvPr>
        </p:nvSpPr>
        <p:spPr/>
        <p:txBody>
          <a:bodyPr/>
          <a:lstStyle/>
          <a:p>
            <a:fld id="{A0063C40-A404-F04E-B5F5-DE7D925FC6ED}" type="datetime1">
              <a:rPr lang="en-US" smtClean="0"/>
              <a:t>6/20/16</a:t>
            </a:fld>
            <a:endParaRPr lang="en-US"/>
          </a:p>
        </p:txBody>
      </p:sp>
      <p:sp>
        <p:nvSpPr>
          <p:cNvPr id="5" name="Slide Number Placeholder 4"/>
          <p:cNvSpPr>
            <a:spLocks noGrp="1"/>
          </p:cNvSpPr>
          <p:nvPr>
            <p:ph type="sldNum" sz="quarter" idx="12"/>
          </p:nvPr>
        </p:nvSpPr>
        <p:spPr/>
        <p:txBody>
          <a:bodyPr/>
          <a:lstStyle/>
          <a:p>
            <a:fld id="{7B5523F2-B548-894C-BD1D-8985A6E83A41}" type="slidenum">
              <a:rPr lang="en-US" smtClean="0"/>
              <a:t>9</a:t>
            </a:fld>
            <a:endParaRPr lang="en-US"/>
          </a:p>
        </p:txBody>
      </p:sp>
    </p:spTree>
    <p:extLst>
      <p:ext uri="{BB962C8B-B14F-4D97-AF65-F5344CB8AC3E}">
        <p14:creationId xmlns:p14="http://schemas.microsoft.com/office/powerpoint/2010/main" val="196071269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16523</TotalTime>
  <Words>3514</Words>
  <Application>Microsoft Macintosh PowerPoint</Application>
  <PresentationFormat>On-screen Show (4:3)</PresentationFormat>
  <Paragraphs>390</Paragraphs>
  <Slides>42</Slides>
  <Notes>30</Notes>
  <HiddenSlides>2</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NDNoT: NDN-IoT Framework – Example Application “Flow”</vt:lpstr>
      <vt:lpstr>Introduction</vt:lpstr>
      <vt:lpstr>IP-IoT challenges</vt:lpstr>
      <vt:lpstr>NDN basics</vt:lpstr>
      <vt:lpstr>NDNoT: functionalities</vt:lpstr>
      <vt:lpstr>NDNoT: deployment scenario</vt:lpstr>
      <vt:lpstr>Flow: user experience</vt:lpstr>
      <vt:lpstr>Flow: components</vt:lpstr>
      <vt:lpstr>Naming</vt:lpstr>
      <vt:lpstr>NDNoT: name prefix assumption</vt:lpstr>
      <vt:lpstr>Flow: namespace as in NDNoT framework</vt:lpstr>
      <vt:lpstr>NDNoT: namespaces </vt:lpstr>
      <vt:lpstr>Flow: namespace example</vt:lpstr>
      <vt:lpstr>NDNoT: device-level naming</vt:lpstr>
      <vt:lpstr>NDNoT: thing-level naming</vt:lpstr>
      <vt:lpstr>Flow: thing-level naming, opt</vt:lpstr>
      <vt:lpstr>Flow: thing-level naming, mobile/Arduino</vt:lpstr>
      <vt:lpstr>Trust</vt:lpstr>
      <vt:lpstr>NDNoT: threat model</vt:lpstr>
      <vt:lpstr>NDNoT: trust</vt:lpstr>
      <vt:lpstr>Flow: application trust schema</vt:lpstr>
      <vt:lpstr>Flow: manufacturer and code/binary trust schema</vt:lpstr>
      <vt:lpstr>Flow: trust schema dissemination</vt:lpstr>
      <vt:lpstr>NDNoT: bootstrapping trust</vt:lpstr>
      <vt:lpstr>Flow: bootstrapping trust</vt:lpstr>
      <vt:lpstr>Discovery</vt:lpstr>
      <vt:lpstr>NDNoT: discovery</vt:lpstr>
      <vt:lpstr>Flow: discovery</vt:lpstr>
      <vt:lpstr>Flow: discovery sequence</vt:lpstr>
      <vt:lpstr>Constrained Devices</vt:lpstr>
      <vt:lpstr>NDNoT: constrained devices</vt:lpstr>
      <vt:lpstr>Flow: constrained devices</vt:lpstr>
      <vt:lpstr>Flow: constrained device authorization</vt:lpstr>
      <vt:lpstr>Flow: constrained device data verification</vt:lpstr>
      <vt:lpstr>Summary</vt:lpstr>
      <vt:lpstr>References</vt:lpstr>
      <vt:lpstr>Thanks</vt:lpstr>
      <vt:lpstr>Appendix: scenarios in Flow installation and usage</vt:lpstr>
      <vt:lpstr>Scenario: initial naming of a home</vt:lpstr>
      <vt:lpstr>Scenario: buying the game and installing at home</vt:lpstr>
      <vt:lpstr>Scenario: adding a newly bought device (Phone with NFC)</vt:lpstr>
      <vt:lpstr>Scenario: replacing a device using the same application level name</vt:lpstr>
    </vt:vector>
  </TitlesOfParts>
  <Company>remap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Design</dc:title>
  <dc:creator>Zhehao Wang</dc:creator>
  <cp:lastModifiedBy>Zhehao Wang</cp:lastModifiedBy>
  <cp:revision>1755</cp:revision>
  <dcterms:created xsi:type="dcterms:W3CDTF">2016-06-13T15:53:54Z</dcterms:created>
  <dcterms:modified xsi:type="dcterms:W3CDTF">2016-07-01T01:45:28Z</dcterms:modified>
</cp:coreProperties>
</file>