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290" r:id="rId4"/>
    <p:sldId id="291" r:id="rId5"/>
    <p:sldId id="294" r:id="rId6"/>
    <p:sldId id="273" r:id="rId7"/>
    <p:sldId id="292" r:id="rId8"/>
    <p:sldId id="258" r:id="rId9"/>
    <p:sldId id="295" r:id="rId10"/>
    <p:sldId id="296" r:id="rId11"/>
    <p:sldId id="262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E3B84-3D35-034A-806A-26915F05D6B9}">
          <p14:sldIdLst>
            <p14:sldId id="256"/>
            <p14:sldId id="293"/>
            <p14:sldId id="290"/>
            <p14:sldId id="291"/>
            <p14:sldId id="294"/>
            <p14:sldId id="273"/>
            <p14:sldId id="292"/>
            <p14:sldId id="258"/>
            <p14:sldId id="295"/>
            <p14:sldId id="296"/>
            <p14:sldId id="262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2" autoAdjust="0"/>
  </p:normalViewPr>
  <p:slideViewPr>
    <p:cSldViewPr snapToGrid="0" snapToObjects="1">
      <p:cViewPr>
        <p:scale>
          <a:sx n="147" d="100"/>
          <a:sy n="147" d="100"/>
        </p:scale>
        <p:origin x="1168" y="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9" d="100"/>
        <a:sy n="249" d="100"/>
      </p:scale>
      <p:origin x="0" y="13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C85BD-501F-1F40-9BA7-7CA3070066B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28E16-CE04-BF46-A7B0-1BCD9FC6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9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01A0-467F-0C45-B8F7-122AC4FDD8CA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78ED-1572-8546-BB63-1692ED5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4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domain SSL key = 70$/year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F78ED-1572-8546-BB63-1692ED5A0B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A2D859-D710-B34A-8D78-A41FE2C51FF8}" type="datetime1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007884-436F-C74E-BC2E-CF775ED1EA5D}" type="datetime1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658FE1-88EA-8E44-A31B-E54F93E27448}" type="datetime1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310E1-A610-7C48-80D8-3B1B459F2460}" type="datetime1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03202-F4C1-D147-9C92-7F3CE05873F0}" type="datetime1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A24FA2-0EA3-0C42-BDCC-2A83B4844059}" type="datetime1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2CB010-34E4-9544-881C-BF355378D2FE}" type="datetime1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D71BB0-5F3C-0B40-8CF5-3CFF3CAC198D}" type="datetime1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438418-2C67-1A41-B2A6-7B4CEA0AFC64}" type="datetime1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38CE97-5343-FA4A-8835-ECDDED36C75B}" type="datetime1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BB54DA-3FD2-3343-B590-5E1DDF761BE7}" type="datetime1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8419-E0BB-2C4A-BA35-2F7353C532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rt.named-data.net/ndn/auth/v1.1/candidates/%3CKeyNameOfTheOperatorAsOneComponent%3E/%3Ctimestamp%3E/%3CSignatureOverTheWholeNameExcludingSignature" TargetMode="External"/><Relationship Id="rId3" Type="http://schemas.openxmlformats.org/officeDocument/2006/relationships/hyperlink" Target="https://cert.named-data.net/ndn/auth/v1.1/deci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Key Certification for NDN </a:t>
            </a:r>
            <a:r>
              <a:rPr lang="en-US" dirty="0" err="1" smtClean="0"/>
              <a:t>Testbed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Overall Design &amp; Implementation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(operator ID)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public key</a:t>
            </a:r>
          </a:p>
          <a:p>
            <a:pPr lvl="1"/>
            <a:r>
              <a:rPr lang="en-US" dirty="0" smtClean="0"/>
              <a:t>latest timestamp</a:t>
            </a:r>
          </a:p>
          <a:p>
            <a:pPr lvl="1"/>
            <a:r>
              <a:rPr lang="en-US" dirty="0" smtClean="0"/>
              <a:t>institution name (site’s name)</a:t>
            </a:r>
          </a:p>
          <a:p>
            <a:pPr lvl="2"/>
            <a:r>
              <a:rPr lang="en-US" dirty="0" smtClean="0"/>
              <a:t>real name to put in certificates</a:t>
            </a:r>
          </a:p>
          <a:p>
            <a:pPr lvl="2"/>
            <a:r>
              <a:rPr lang="en-US" dirty="0" smtClean="0"/>
              <a:t>NDN </a:t>
            </a:r>
            <a:r>
              <a:rPr lang="en-US" dirty="0" err="1" smtClean="0"/>
              <a:t>testbed</a:t>
            </a:r>
            <a:r>
              <a:rPr lang="en-US" dirty="0" smtClean="0"/>
              <a:t> prefix</a:t>
            </a:r>
          </a:p>
          <a:p>
            <a:pPr lvl="1"/>
            <a:r>
              <a:rPr lang="en-US" dirty="0" err="1" smtClean="0"/>
              <a:t>regexp</a:t>
            </a:r>
            <a:r>
              <a:rPr lang="en-US" dirty="0" smtClean="0"/>
              <a:t> rule to match user’s email to key prefix</a:t>
            </a:r>
          </a:p>
          <a:p>
            <a:pPr lvl="2"/>
            <a:r>
              <a:rPr lang="en-US" dirty="0" smtClean="0"/>
              <a:t>^([^@].+</a:t>
            </a:r>
            <a:r>
              <a:rPr lang="en-US" dirty="0"/>
              <a:t>)</a:t>
            </a:r>
            <a:r>
              <a:rPr lang="en-US" dirty="0" smtClean="0"/>
              <a:t>@</a:t>
            </a:r>
            <a:r>
              <a:rPr lang="en-US" dirty="0" err="1" smtClean="0"/>
              <a:t>ucla.edu</a:t>
            </a:r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</a:t>
            </a:r>
            <a:r>
              <a:rPr lang="en-US" dirty="0" err="1" smtClean="0"/>
              <a:t>ucla.edu</a:t>
            </a:r>
            <a:r>
              <a:rPr lang="en-US" dirty="0" smtClean="0"/>
              <a:t>/DNS/\\1</a:t>
            </a:r>
          </a:p>
          <a:p>
            <a:r>
              <a:rPr lang="en-US" dirty="0" smtClean="0"/>
              <a:t>Initiations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nonce</a:t>
            </a:r>
          </a:p>
          <a:p>
            <a:r>
              <a:rPr lang="en-US" dirty="0" smtClean="0"/>
              <a:t>Pending requests</a:t>
            </a:r>
          </a:p>
          <a:p>
            <a:pPr lvl="1"/>
            <a:r>
              <a:rPr lang="en-US" dirty="0" smtClean="0"/>
              <a:t>reference to operator (operator ID)</a:t>
            </a:r>
          </a:p>
          <a:p>
            <a:pPr lvl="1"/>
            <a:r>
              <a:rPr lang="en-US" dirty="0" smtClean="0"/>
              <a:t>proposed key name (automatically inferred)</a:t>
            </a:r>
          </a:p>
          <a:p>
            <a:pPr lvl="1"/>
            <a:r>
              <a:rPr lang="en-US" dirty="0" smtClean="0"/>
              <a:t>institution </a:t>
            </a:r>
            <a:r>
              <a:rPr lang="en-US" dirty="0"/>
              <a:t>name</a:t>
            </a:r>
          </a:p>
          <a:p>
            <a:pPr lvl="1"/>
            <a:r>
              <a:rPr lang="en-US" dirty="0"/>
              <a:t>full name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group name</a:t>
            </a:r>
          </a:p>
          <a:p>
            <a:pPr lvl="1"/>
            <a:r>
              <a:rPr lang="en-US" dirty="0" smtClean="0"/>
              <a:t>adviser name</a:t>
            </a:r>
          </a:p>
          <a:p>
            <a:pPr lvl="1"/>
            <a:r>
              <a:rPr lang="en-US" dirty="0" smtClean="0"/>
              <a:t>public key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78866" y="3737429"/>
            <a:ext cx="414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Entries removed after user submits info that matches email/nonce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8133" y="4688115"/>
            <a:ext cx="414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Entries removed after operator uploads the decision (either positive or negative)</a:t>
            </a:r>
          </a:p>
          <a:p>
            <a:endParaRPr lang="en-US" dirty="0"/>
          </a:p>
          <a:p>
            <a:r>
              <a:rPr lang="en-US" dirty="0" smtClean="0"/>
              <a:t>only positive triggers email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Certificate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All submitted information is put into the certificate as part of the Common Name:</a:t>
            </a:r>
          </a:p>
          <a:p>
            <a:pPr lvl="1"/>
            <a:r>
              <a:rPr lang="en-US" sz="2100" dirty="0" smtClean="0"/>
              <a:t>institution name (automatically assigned)</a:t>
            </a:r>
          </a:p>
          <a:p>
            <a:pPr lvl="1"/>
            <a:r>
              <a:rPr lang="en-US" sz="2100" dirty="0" smtClean="0"/>
              <a:t>full name</a:t>
            </a:r>
          </a:p>
          <a:p>
            <a:pPr lvl="1"/>
            <a:r>
              <a:rPr lang="en-US" sz="2100" dirty="0" smtClean="0"/>
              <a:t>email address</a:t>
            </a:r>
          </a:p>
          <a:p>
            <a:pPr lvl="1"/>
            <a:r>
              <a:rPr lang="en-US" sz="2100" dirty="0" smtClean="0"/>
              <a:t>homepage</a:t>
            </a:r>
          </a:p>
          <a:p>
            <a:pPr lvl="1"/>
            <a:r>
              <a:rPr lang="en-US" sz="2100" dirty="0" smtClean="0"/>
              <a:t>group name</a:t>
            </a:r>
          </a:p>
          <a:p>
            <a:pPr lvl="1"/>
            <a:r>
              <a:rPr lang="en-US" sz="2100" dirty="0" smtClean="0"/>
              <a:t>adviser name (optional)</a:t>
            </a: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5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Certificate name = key prefix + assigned certificate postfix</a:t>
            </a:r>
          </a:p>
          <a:p>
            <a:r>
              <a:rPr lang="en-US" dirty="0" smtClean="0"/>
              <a:t>Key prefix (automatically inferred)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/&lt;site&gt;/DNS/&lt;username-from-email&gt;</a:t>
            </a:r>
          </a:p>
          <a:p>
            <a:r>
              <a:rPr lang="en-US" dirty="0" smtClean="0"/>
              <a:t>Certificate postfix</a:t>
            </a:r>
          </a:p>
          <a:p>
            <a:pPr lvl="1"/>
            <a:r>
              <a:rPr lang="en-US" dirty="0" err="1" smtClean="0"/>
              <a:t>ksk</a:t>
            </a:r>
            <a:r>
              <a:rPr lang="en-US" dirty="0" smtClean="0"/>
              <a:t>-&lt;timestamp&gt;/ID-CERT/&lt;timestamp&gt;</a:t>
            </a:r>
          </a:p>
          <a:p>
            <a:pPr lvl="1"/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rgbClr val="FF0000"/>
                </a:solidFill>
              </a:rPr>
              <a:t>ucla.edu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/DNS/</a:t>
            </a:r>
            <a:r>
              <a:rPr lang="en-US" dirty="0" err="1" smtClean="0"/>
              <a:t>afanasev</a:t>
            </a:r>
            <a:r>
              <a:rPr lang="en-US" dirty="0" smtClean="0"/>
              <a:t>/ksk-1234/ID-CERT/1234</a:t>
            </a:r>
          </a:p>
          <a:p>
            <a:pPr lvl="1"/>
            <a:r>
              <a:rPr lang="en-US" dirty="0" smtClean="0"/>
              <a:t>or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rgbClr val="FF0000"/>
                </a:solidFill>
              </a:rPr>
              <a:t>edu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ucla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/DNS/</a:t>
            </a:r>
            <a:r>
              <a:rPr lang="en-US" dirty="0" err="1" smtClean="0"/>
              <a:t>afanasev</a:t>
            </a:r>
            <a:r>
              <a:rPr lang="en-US" dirty="0" smtClean="0"/>
              <a:t>/ksk-1234/ID-CERT/1234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9619" y="6126163"/>
            <a:ext cx="568718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Which site name we are going to use? Mixed NDN+DNS or pure NDN?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err="1" smtClean="0"/>
              <a:t>Testbed</a:t>
            </a:r>
            <a:r>
              <a:rPr lang="en-US" dirty="0" smtClean="0"/>
              <a:t> site operator</a:t>
            </a:r>
          </a:p>
          <a:p>
            <a:pPr lvl="1"/>
            <a:r>
              <a:rPr lang="en-US" dirty="0"/>
              <a:t>NDN website operator / root key operator</a:t>
            </a:r>
          </a:p>
          <a:p>
            <a:endParaRPr lang="en-US" dirty="0" smtClean="0"/>
          </a:p>
          <a:p>
            <a:r>
              <a:rPr lang="en-US" dirty="0" smtClean="0"/>
              <a:t>System elements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host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err="1" smtClean="0"/>
              <a:t>Testbed</a:t>
            </a:r>
            <a:r>
              <a:rPr lang="en-US" dirty="0" smtClean="0"/>
              <a:t> site router</a:t>
            </a:r>
          </a:p>
          <a:p>
            <a:pPr lvl="2"/>
            <a:r>
              <a:rPr lang="en-US" dirty="0" smtClean="0"/>
              <a:t>runs repo for /</a:t>
            </a:r>
            <a:r>
              <a:rPr lang="en-US" dirty="0" err="1" smtClean="0"/>
              <a:t>ndn</a:t>
            </a:r>
            <a:r>
              <a:rPr lang="en-US" dirty="0" smtClean="0"/>
              <a:t>/&lt;site&gt;/DNS prefix</a:t>
            </a:r>
            <a:endParaRPr lang="en-US" dirty="0"/>
          </a:p>
          <a:p>
            <a:pPr lvl="1"/>
            <a:r>
              <a:rPr lang="en-US" dirty="0"/>
              <a:t>NDN </a:t>
            </a:r>
            <a:r>
              <a:rPr lang="en-US" dirty="0" smtClean="0"/>
              <a:t>website host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User goes to NDN website (HTTPS connection signed with CA approved key)</a:t>
            </a:r>
          </a:p>
          <a:p>
            <a:pPr lvl="1"/>
            <a:r>
              <a:rPr lang="en-US" dirty="0" smtClean="0"/>
              <a:t>User submits his institutional email address</a:t>
            </a:r>
          </a:p>
          <a:p>
            <a:pPr lvl="2"/>
            <a:r>
              <a:rPr lang="en-US" dirty="0" smtClean="0"/>
              <a:t>NDN website will send confirmation to verify email ownership</a:t>
            </a:r>
          </a:p>
          <a:p>
            <a:r>
              <a:rPr lang="en-US" dirty="0" smtClean="0"/>
              <a:t>User receives confirmation email</a:t>
            </a:r>
          </a:p>
          <a:p>
            <a:pPr lvl="1"/>
            <a:r>
              <a:rPr lang="en-US" dirty="0" smtClean="0"/>
              <a:t>Email with a confirmation link</a:t>
            </a:r>
          </a:p>
          <a:p>
            <a:endParaRPr lang="en-US" dirty="0" smtClean="0"/>
          </a:p>
          <a:p>
            <a:r>
              <a:rPr lang="en-US" dirty="0" smtClean="0"/>
              <a:t>After clicking on the link, the user is presented instructions and fields to submit: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readonly</a:t>
            </a:r>
            <a:r>
              <a:rPr lang="en-US" dirty="0" smtClean="0"/>
              <a:t>&gt; Institution name and assigned namespace for the user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full name (required)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homepage URL (required)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institutional group name (optional)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adviser name </a:t>
            </a:r>
            <a:r>
              <a:rPr lang="en-US" dirty="0" smtClean="0">
                <a:solidFill>
                  <a:srgbClr val="FF0000"/>
                </a:solidFill>
              </a:rPr>
              <a:t>(optional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smtClean="0">
                <a:solidFill>
                  <a:srgbClr val="FF0000"/>
                </a:solidFill>
              </a:rPr>
              <a:t>key and key name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 certificate is approved, user will receive it through </a:t>
            </a:r>
            <a:r>
              <a:rPr lang="en-US" dirty="0" smtClean="0"/>
              <a:t>email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9395" y="2932987"/>
            <a:ext cx="2800427" cy="1754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Institution and operator is inferred based on the email address</a:t>
            </a:r>
          </a:p>
          <a:p>
            <a:endParaRPr lang="en-US" dirty="0" smtClean="0"/>
          </a:p>
          <a:p>
            <a:r>
              <a:rPr lang="en-US" dirty="0" smtClean="0"/>
              <a:t>Namespace is assigned based on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40784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Operator receives notification about pending certification requests via email</a:t>
            </a:r>
          </a:p>
          <a:p>
            <a:pPr lvl="1"/>
            <a:r>
              <a:rPr lang="en-US" dirty="0" smtClean="0"/>
              <a:t>Plain email without any links, mentioning that certification requests pending</a:t>
            </a:r>
          </a:p>
          <a:p>
            <a:pPr lvl="1"/>
            <a:r>
              <a:rPr lang="en-US" dirty="0" smtClean="0"/>
              <a:t>If operator has pending request for more 24 hours, notification is repeated (+ NDN root operator)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Operator goes to his certification host machine </a:t>
            </a:r>
          </a:p>
          <a:p>
            <a:pPr lvl="1"/>
            <a:r>
              <a:rPr lang="en-US" dirty="0" smtClean="0"/>
              <a:t>SSH to NDN </a:t>
            </a:r>
            <a:r>
              <a:rPr lang="en-US" dirty="0" err="1" smtClean="0"/>
              <a:t>testbed</a:t>
            </a:r>
            <a:r>
              <a:rPr lang="en-US" dirty="0" smtClean="0"/>
              <a:t> router</a:t>
            </a:r>
          </a:p>
          <a:p>
            <a:r>
              <a:rPr lang="en-US" dirty="0" smtClean="0"/>
              <a:t>Operator runs command line tool</a:t>
            </a:r>
          </a:p>
          <a:p>
            <a:pPr lvl="1"/>
            <a:r>
              <a:rPr lang="en-US" dirty="0" smtClean="0"/>
              <a:t>run-</a:t>
            </a:r>
            <a:r>
              <a:rPr lang="en-US" dirty="0" err="1" smtClean="0"/>
              <a:t>ndn</a:t>
            </a:r>
            <a:r>
              <a:rPr lang="en-US" dirty="0" smtClean="0"/>
              <a:t>-sign</a:t>
            </a:r>
          </a:p>
          <a:p>
            <a:pPr lvl="2"/>
            <a:r>
              <a:rPr lang="en-US" dirty="0" smtClean="0"/>
              <a:t>HTTPS (can be non CA-approved key)</a:t>
            </a:r>
          </a:p>
          <a:p>
            <a:pPr lvl="2"/>
            <a:r>
              <a:rPr lang="en-US" dirty="0" smtClean="0"/>
              <a:t>REST API</a:t>
            </a:r>
          </a:p>
          <a:p>
            <a:pPr lvl="2"/>
            <a:r>
              <a:rPr lang="en-US" dirty="0" smtClean="0"/>
              <a:t>operator’s key-based authentication</a:t>
            </a:r>
          </a:p>
          <a:p>
            <a:pPr lvl="1"/>
            <a:r>
              <a:rPr lang="en-US" dirty="0" smtClean="0"/>
              <a:t>for each pending request, the tool presents the user info</a:t>
            </a:r>
          </a:p>
          <a:p>
            <a:pPr lvl="1"/>
            <a:r>
              <a:rPr lang="en-US" dirty="0" smtClean="0"/>
              <a:t>if info full and verified (see guidelines slide), approve, otherwise reject request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decision is uploaded to NDN website</a:t>
            </a:r>
          </a:p>
          <a:p>
            <a:pPr lvl="2"/>
            <a:r>
              <a:rPr lang="en-US" dirty="0" smtClean="0"/>
              <a:t>if negative, upload just decision</a:t>
            </a:r>
          </a:p>
          <a:p>
            <a:pPr lvl="2"/>
            <a:r>
              <a:rPr lang="en-US" dirty="0" smtClean="0"/>
              <a:t>if positive, upload decision and certificate</a:t>
            </a:r>
          </a:p>
          <a:p>
            <a:pPr lvl="1"/>
            <a:r>
              <a:rPr lang="en-US" dirty="0" smtClean="0"/>
              <a:t>positive decision is published in local (site’s)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website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Receives certificate initiation requests (HTTPS: email address)</a:t>
            </a:r>
          </a:p>
          <a:p>
            <a:pPr lvl="1"/>
            <a:r>
              <a:rPr lang="en-US" dirty="0" smtClean="0"/>
              <a:t>generates nonce and remember email + nonce into the database</a:t>
            </a:r>
          </a:p>
          <a:p>
            <a:pPr lvl="1"/>
            <a:r>
              <a:rPr lang="en-US" dirty="0" smtClean="0"/>
              <a:t>send out email with confirmation link</a:t>
            </a:r>
          </a:p>
          <a:p>
            <a:r>
              <a:rPr lang="en-US" dirty="0" smtClean="0"/>
              <a:t>Receives certification request (HTTPS: nonce, email, full name, homepage, group name, advisor name, public key)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verifies </a:t>
            </a:r>
            <a:r>
              <a:rPr lang="en-US" dirty="0" err="1" smtClean="0">
                <a:solidFill>
                  <a:srgbClr val="FF0000"/>
                </a:solidFill>
              </a:rPr>
              <a:t>email+nonce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infers institution name (site name)</a:t>
            </a:r>
          </a:p>
          <a:p>
            <a:pPr lvl="1"/>
            <a:r>
              <a:rPr lang="en-US" dirty="0" smtClean="0"/>
              <a:t>saves info into the database</a:t>
            </a:r>
          </a:p>
          <a:p>
            <a:pPr lvl="1"/>
            <a:r>
              <a:rPr lang="en-US" dirty="0" smtClean="0"/>
              <a:t>send email to site’s operator (notification of pending requests)</a:t>
            </a:r>
          </a:p>
          <a:p>
            <a:endParaRPr lang="en-US" dirty="0" smtClean="0"/>
          </a:p>
          <a:p>
            <a:r>
              <a:rPr lang="en-US" dirty="0" smtClean="0"/>
              <a:t>Receives request from operator (HTTPS/REST: list of pending requests)</a:t>
            </a:r>
          </a:p>
          <a:p>
            <a:pPr lvl="1"/>
            <a:r>
              <a:rPr lang="en-US" dirty="0" smtClean="0"/>
              <a:t>returns list of pending requests for the operator (JSON)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E.g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{</a:t>
            </a:r>
            <a:r>
              <a:rPr lang="tr-TR" dirty="0" err="1" smtClean="0">
                <a:solidFill>
                  <a:srgbClr val="FF0000"/>
                </a:solidFill>
              </a:rPr>
              <a:t>u‘ndn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tr-TR" dirty="0" smtClean="0">
                <a:solidFill>
                  <a:srgbClr val="FF0000"/>
                </a:solidFill>
              </a:rPr>
              <a:t>name’: u‘/</a:t>
            </a:r>
            <a:r>
              <a:rPr lang="tr-TR" dirty="0" err="1">
                <a:solidFill>
                  <a:srgbClr val="FF0000"/>
                </a:solidFill>
              </a:rPr>
              <a:t>ndn</a:t>
            </a:r>
            <a:r>
              <a:rPr lang="tr-TR" dirty="0">
                <a:solidFill>
                  <a:srgbClr val="FF0000"/>
                </a:solidFill>
              </a:rPr>
              <a:t>/</a:t>
            </a:r>
            <a:r>
              <a:rPr lang="tr-TR" dirty="0" err="1">
                <a:solidFill>
                  <a:srgbClr val="FF0000"/>
                </a:solidFill>
              </a:rPr>
              <a:t>ucla.edu</a:t>
            </a:r>
            <a:r>
              <a:rPr lang="tr-TR" dirty="0" smtClean="0">
                <a:solidFill>
                  <a:srgbClr val="FF0000"/>
                </a:solidFill>
              </a:rPr>
              <a:t>/DNS/maxy12</a:t>
            </a:r>
            <a:r>
              <a:rPr lang="en-US" dirty="0" smtClean="0">
                <a:solidFill>
                  <a:srgbClr val="FF0000"/>
                </a:solidFill>
              </a:rPr>
              <a:t>/ksk-3242</a:t>
            </a:r>
            <a:r>
              <a:rPr lang="tr-TR" dirty="0" smtClean="0">
                <a:solidFill>
                  <a:srgbClr val="FF0000"/>
                </a:solidFill>
              </a:rPr>
              <a:t>’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>
                <a:solidFill>
                  <a:srgbClr val="FF0000"/>
                </a:solidFill>
              </a:rPr>
              <a:t>u'pubkey</a:t>
            </a:r>
            <a:r>
              <a:rPr lang="tr-TR" dirty="0">
                <a:solidFill>
                  <a:srgbClr val="FF0000"/>
                </a:solidFill>
              </a:rPr>
              <a:t>': </a:t>
            </a:r>
            <a:r>
              <a:rPr lang="tr-TR" dirty="0" smtClean="0">
                <a:solidFill>
                  <a:srgbClr val="FF0000"/>
                </a:solidFill>
              </a:rPr>
              <a:t>u’&lt;</a:t>
            </a:r>
            <a:r>
              <a:rPr lang="tr-TR" dirty="0" err="1" smtClean="0">
                <a:solidFill>
                  <a:srgbClr val="FF0000"/>
                </a:solidFill>
              </a:rPr>
              <a:t>ketbit</a:t>
            </a:r>
            <a:r>
              <a:rPr lang="tr-TR" dirty="0" smtClean="0">
                <a:solidFill>
                  <a:srgbClr val="FF0000"/>
                </a:solidFill>
              </a:rPr>
              <a:t>&gt;'</a:t>
            </a:r>
            <a:r>
              <a:rPr lang="tr-TR" dirty="0">
                <a:solidFill>
                  <a:srgbClr val="FF0000"/>
                </a:solidFill>
              </a:rPr>
              <a:t>, </a:t>
            </a:r>
            <a:r>
              <a:rPr lang="tr-TR" dirty="0" smtClean="0">
                <a:solidFill>
                  <a:srgbClr val="FF0000"/>
                </a:solidFill>
              </a:rPr>
              <a:t>u'email’:u’maxy12@cs.ucla.edu’, </a:t>
            </a:r>
            <a:r>
              <a:rPr lang="tr-TR" dirty="0" err="1" smtClean="0">
                <a:solidFill>
                  <a:srgbClr val="FF0000"/>
                </a:solidFill>
              </a:rPr>
              <a:t>u’webpage</a:t>
            </a:r>
            <a:r>
              <a:rPr lang="tr-TR" dirty="0" smtClean="0">
                <a:solidFill>
                  <a:srgbClr val="FF0000"/>
                </a:solidFill>
              </a:rPr>
              <a:t>’: </a:t>
            </a:r>
            <a:r>
              <a:rPr lang="tr-TR" dirty="0" err="1">
                <a:solidFill>
                  <a:srgbClr val="FF0000"/>
                </a:solidFill>
              </a:rPr>
              <a:t>u</a:t>
            </a:r>
            <a:r>
              <a:rPr lang="tr-TR" dirty="0" err="1" smtClean="0">
                <a:solidFill>
                  <a:srgbClr val="FF0000"/>
                </a:solidFill>
              </a:rPr>
              <a:t>’www.ucla.edu</a:t>
            </a:r>
            <a:r>
              <a:rPr lang="tr-TR" dirty="0" smtClean="0">
                <a:solidFill>
                  <a:srgbClr val="FF0000"/>
                </a:solidFill>
              </a:rPr>
              <a:t>/</a:t>
            </a:r>
            <a:r>
              <a:rPr lang="tr-TR" dirty="0" err="1" smtClean="0">
                <a:solidFill>
                  <a:srgbClr val="FF0000"/>
                </a:solidFill>
              </a:rPr>
              <a:t>cs</a:t>
            </a:r>
            <a:r>
              <a:rPr lang="tr-TR" dirty="0" smtClean="0">
                <a:solidFill>
                  <a:srgbClr val="FF0000"/>
                </a:solidFill>
              </a:rPr>
              <a:t>/</a:t>
            </a:r>
            <a:r>
              <a:rPr lang="tr-TR" dirty="0" err="1" smtClean="0">
                <a:solidFill>
                  <a:srgbClr val="FF0000"/>
                </a:solidFill>
              </a:rPr>
              <a:t>xingyu</a:t>
            </a:r>
            <a:r>
              <a:rPr lang="tr-TR" dirty="0" smtClean="0">
                <a:solidFill>
                  <a:srgbClr val="FF0000"/>
                </a:solidFill>
              </a:rPr>
              <a:t>’,</a:t>
            </a:r>
            <a:r>
              <a:rPr lang="tr-TR" dirty="0" err="1" smtClean="0">
                <a:solidFill>
                  <a:srgbClr val="FF0000"/>
                </a:solidFill>
              </a:rPr>
              <a:t>u’group</a:t>
            </a:r>
            <a:r>
              <a:rPr lang="tr-TR" dirty="0" smtClean="0">
                <a:solidFill>
                  <a:srgbClr val="FF0000"/>
                </a:solidFill>
              </a:rPr>
              <a:t>’: u ‘</a:t>
            </a:r>
            <a:r>
              <a:rPr lang="tr-TR" dirty="0" err="1" smtClean="0">
                <a:solidFill>
                  <a:srgbClr val="FF0000"/>
                </a:solidFill>
              </a:rPr>
              <a:t>irl</a:t>
            </a:r>
            <a:r>
              <a:rPr lang="tr-TR" dirty="0" smtClean="0">
                <a:solidFill>
                  <a:srgbClr val="FF0000"/>
                </a:solidFill>
              </a:rPr>
              <a:t>’, </a:t>
            </a:r>
            <a:r>
              <a:rPr lang="tr-TR" dirty="0" err="1" smtClean="0">
                <a:solidFill>
                  <a:srgbClr val="FF0000"/>
                </a:solidFill>
              </a:rPr>
              <a:t>u’advisor</a:t>
            </a:r>
            <a:r>
              <a:rPr lang="tr-TR" dirty="0" smtClean="0">
                <a:solidFill>
                  <a:srgbClr val="FF0000"/>
                </a:solidFill>
              </a:rPr>
              <a:t>’: </a:t>
            </a:r>
            <a:r>
              <a:rPr lang="tr-TR" dirty="0" err="1" smtClean="0">
                <a:solidFill>
                  <a:srgbClr val="FF0000"/>
                </a:solidFill>
              </a:rPr>
              <a:t>u’Lixia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Zhang</a:t>
            </a:r>
            <a:r>
              <a:rPr lang="tr-TR" dirty="0" smtClean="0">
                <a:solidFill>
                  <a:srgbClr val="FF0000"/>
                </a:solidFill>
              </a:rPr>
              <a:t>’, ’u’</a:t>
            </a:r>
            <a:r>
              <a:rPr lang="tr-TR" dirty="0" err="1" smtClean="0">
                <a:solidFill>
                  <a:srgbClr val="FF0000"/>
                </a:solidFill>
              </a:rPr>
              <a:t>real</a:t>
            </a:r>
            <a:r>
              <a:rPr lang="tr-TR" dirty="0" smtClean="0">
                <a:solidFill>
                  <a:srgbClr val="FF0000"/>
                </a:solidFill>
              </a:rPr>
              <a:t>-name’:</a:t>
            </a:r>
            <a:r>
              <a:rPr lang="tr-TR" dirty="0" err="1" smtClean="0">
                <a:solidFill>
                  <a:srgbClr val="FF0000"/>
                </a:solidFill>
              </a:rPr>
              <a:t>u’xingyu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ma</a:t>
            </a:r>
            <a:r>
              <a:rPr lang="tr-TR" dirty="0" smtClean="0">
                <a:solidFill>
                  <a:srgbClr val="FF0000"/>
                </a:solidFill>
              </a:rPr>
              <a:t>’}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dn</a:t>
            </a:r>
            <a:r>
              <a:rPr lang="en-US" dirty="0" smtClean="0">
                <a:solidFill>
                  <a:srgbClr val="FF0000"/>
                </a:solidFill>
              </a:rPr>
              <a:t>-name: the NDN </a:t>
            </a:r>
            <a:r>
              <a:rPr lang="en-US" dirty="0" err="1" smtClean="0">
                <a:solidFill>
                  <a:srgbClr val="FF0000"/>
                </a:solidFill>
              </a:rPr>
              <a:t>pubkey</a:t>
            </a:r>
            <a:r>
              <a:rPr lang="en-US" dirty="0" smtClean="0">
                <a:solidFill>
                  <a:srgbClr val="FF0000"/>
                </a:solidFill>
              </a:rPr>
              <a:t> prefix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applicant.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</a:rPr>
              <a:t>Pubkey</a:t>
            </a:r>
            <a:r>
              <a:rPr lang="en-US" dirty="0" smtClean="0">
                <a:solidFill>
                  <a:srgbClr val="FF0000"/>
                </a:solidFill>
              </a:rPr>
              <a:t>: the public key bit in PEM format.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Email: institutional email address of applicant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Webpage: The personal webpage of applicant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Group: The group of applicant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Advisor: The advisor of applicant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Real name: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 real name of applicant</a:t>
            </a:r>
          </a:p>
          <a:p>
            <a:r>
              <a:rPr lang="en-US" dirty="0" smtClean="0"/>
              <a:t>Receives decision from operator (HTTPS/REST)</a:t>
            </a:r>
          </a:p>
          <a:p>
            <a:pPr lvl="1"/>
            <a:r>
              <a:rPr lang="en-US" dirty="0" smtClean="0"/>
              <a:t>negative</a:t>
            </a:r>
          </a:p>
          <a:p>
            <a:pPr lvl="2"/>
            <a:r>
              <a:rPr lang="en-US" dirty="0" smtClean="0"/>
              <a:t>remove info from database</a:t>
            </a:r>
          </a:p>
          <a:p>
            <a:pPr lvl="1"/>
            <a:r>
              <a:rPr lang="en-US" dirty="0" smtClean="0"/>
              <a:t>positive</a:t>
            </a:r>
          </a:p>
          <a:p>
            <a:pPr lvl="2"/>
            <a:r>
              <a:rPr lang="en-US" dirty="0" smtClean="0"/>
              <a:t>send email to the user with approved certificate</a:t>
            </a:r>
          </a:p>
          <a:p>
            <a:pPr lvl="2"/>
            <a:r>
              <a:rPr lang="en-US" dirty="0" smtClean="0"/>
              <a:t>remove info from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068344" y="312878"/>
            <a:ext cx="36815" cy="6239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354485" y="312878"/>
            <a:ext cx="36815" cy="6239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754759" y="312878"/>
            <a:ext cx="36815" cy="6239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6752" y="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2314" y="-14481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2" idx="3"/>
          </p:cNvCxnSpPr>
          <p:nvPr/>
        </p:nvCxnSpPr>
        <p:spPr>
          <a:xfrm>
            <a:off x="1226003" y="662564"/>
            <a:ext cx="30555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0354" y="306471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Submit email address</a:t>
            </a:r>
          </a:p>
          <a:p>
            <a:pPr algn="ctr"/>
            <a:r>
              <a:rPr lang="en-US" b="1" dirty="0" smtClean="0"/>
              <a:t>(https)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26003" y="1153660"/>
            <a:ext cx="301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7134" y="814460"/>
            <a:ext cx="23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verification email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87961" y="1417604"/>
            <a:ext cx="213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</a:t>
            </a:r>
            <a:r>
              <a:rPr lang="en-US" dirty="0" err="1" smtClean="0"/>
              <a:t>pubkey</a:t>
            </a:r>
            <a:r>
              <a:rPr lang="en-US" dirty="0" smtClean="0"/>
              <a:t> and applicant info </a:t>
            </a:r>
          </a:p>
          <a:p>
            <a:pPr algn="ctr"/>
            <a:r>
              <a:rPr lang="en-US" b="1" dirty="0" smtClean="0"/>
              <a:t>(https)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30340" y="1728057"/>
            <a:ext cx="234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notification email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0340" y="3349943"/>
            <a:ext cx="219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pending requests</a:t>
            </a:r>
          </a:p>
          <a:p>
            <a:pPr algn="ctr"/>
            <a:r>
              <a:rPr lang="en-US" b="1" dirty="0" smtClean="0"/>
              <a:t>(https/rest)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523258" y="4432735"/>
            <a:ext cx="3124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73548" y="4784432"/>
            <a:ext cx="3087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Upload decision and certificate </a:t>
            </a:r>
          </a:p>
          <a:p>
            <a:pPr algn="ctr"/>
            <a:r>
              <a:rPr lang="en-US" dirty="0" smtClean="0"/>
              <a:t>(positive)</a:t>
            </a:r>
          </a:p>
          <a:p>
            <a:pPr algn="ctr"/>
            <a:r>
              <a:rPr lang="en-US" b="1" dirty="0" smtClean="0"/>
              <a:t>(https/rest)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068344" y="5490235"/>
            <a:ext cx="3188491" cy="1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55218" y="507206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email with certificate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6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84578" y="-56454"/>
            <a:ext cx="141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NDN website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7563" y="548797"/>
            <a:ext cx="241689" cy="714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55" idx="3"/>
          </p:cNvCxnSpPr>
          <p:nvPr/>
        </p:nvCxnSpPr>
        <p:spPr>
          <a:xfrm>
            <a:off x="4523258" y="3723690"/>
            <a:ext cx="3105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66075" y="1626311"/>
            <a:ext cx="241689" cy="714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84314" y="479363"/>
            <a:ext cx="241689" cy="366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4314" y="952943"/>
            <a:ext cx="241689" cy="994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252" y="2097389"/>
            <a:ext cx="3121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647826" y="1983623"/>
            <a:ext cx="241704" cy="357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47841" y="3604045"/>
            <a:ext cx="238255" cy="2467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81554" y="3545034"/>
            <a:ext cx="241704" cy="357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226003" y="1783623"/>
            <a:ext cx="301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70591" y="2264716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repeated </a:t>
            </a:r>
          </a:p>
          <a:p>
            <a:pPr algn="ctr"/>
            <a:r>
              <a:rPr lang="en-US" dirty="0" smtClean="0"/>
              <a:t>notification email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509252" y="2862667"/>
            <a:ext cx="3121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647826" y="2748901"/>
            <a:ext cx="241704" cy="357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47849" y="2684011"/>
            <a:ext cx="241704" cy="357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7886096" y="3749524"/>
            <a:ext cx="400420" cy="399143"/>
          </a:xfrm>
          <a:custGeom>
            <a:avLst/>
            <a:gdLst>
              <a:gd name="connsiteX0" fmla="*/ 24191 w 725749"/>
              <a:gd name="connsiteY0" fmla="*/ 0 h 399143"/>
              <a:gd name="connsiteX1" fmla="*/ 725715 w 725749"/>
              <a:gd name="connsiteY1" fmla="*/ 133047 h 399143"/>
              <a:gd name="connsiteX2" fmla="*/ 0 w 725749"/>
              <a:gd name="connsiteY2" fmla="*/ 399143 h 3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49" h="399143">
                <a:moveTo>
                  <a:pt x="24191" y="0"/>
                </a:moveTo>
                <a:cubicBezTo>
                  <a:pt x="376969" y="33261"/>
                  <a:pt x="729747" y="66523"/>
                  <a:pt x="725715" y="133047"/>
                </a:cubicBezTo>
                <a:cubicBezTo>
                  <a:pt x="721683" y="199571"/>
                  <a:pt x="0" y="399143"/>
                  <a:pt x="0" y="39914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238135" y="3574745"/>
            <a:ext cx="95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</a:p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247849" y="4254079"/>
            <a:ext cx="241704" cy="559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79908" y="4097046"/>
            <a:ext cx="268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Upload decision (negative)</a:t>
            </a:r>
          </a:p>
          <a:p>
            <a:pPr algn="ctr"/>
            <a:r>
              <a:rPr lang="en-US" b="1" dirty="0" smtClean="0"/>
              <a:t>(https/rest)</a:t>
            </a:r>
            <a:endParaRPr lang="en-US" b="1" dirty="0"/>
          </a:p>
        </p:txBody>
      </p:sp>
      <p:sp>
        <p:nvSpPr>
          <p:cNvPr id="69" name="Freeform 68"/>
          <p:cNvSpPr/>
          <p:nvPr/>
        </p:nvSpPr>
        <p:spPr>
          <a:xfrm flipH="1">
            <a:off x="3991428" y="4333334"/>
            <a:ext cx="290125" cy="287048"/>
          </a:xfrm>
          <a:custGeom>
            <a:avLst/>
            <a:gdLst>
              <a:gd name="connsiteX0" fmla="*/ 24191 w 725749"/>
              <a:gd name="connsiteY0" fmla="*/ 0 h 399143"/>
              <a:gd name="connsiteX1" fmla="*/ 725715 w 725749"/>
              <a:gd name="connsiteY1" fmla="*/ 133047 h 399143"/>
              <a:gd name="connsiteX2" fmla="*/ 0 w 725749"/>
              <a:gd name="connsiteY2" fmla="*/ 399143 h 3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49" h="399143">
                <a:moveTo>
                  <a:pt x="24191" y="0"/>
                </a:moveTo>
                <a:cubicBezTo>
                  <a:pt x="376969" y="33261"/>
                  <a:pt x="729747" y="66523"/>
                  <a:pt x="725715" y="133047"/>
                </a:cubicBezTo>
                <a:cubicBezTo>
                  <a:pt x="721683" y="199571"/>
                  <a:pt x="0" y="399143"/>
                  <a:pt x="0" y="39914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32647" y="4109569"/>
            <a:ext cx="80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</a:p>
          <a:p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489553" y="5142555"/>
            <a:ext cx="3124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256835" y="4997308"/>
            <a:ext cx="232718" cy="1359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889530" y="5406573"/>
            <a:ext cx="400420" cy="399143"/>
          </a:xfrm>
          <a:custGeom>
            <a:avLst/>
            <a:gdLst>
              <a:gd name="connsiteX0" fmla="*/ 24191 w 725749"/>
              <a:gd name="connsiteY0" fmla="*/ 0 h 399143"/>
              <a:gd name="connsiteX1" fmla="*/ 725715 w 725749"/>
              <a:gd name="connsiteY1" fmla="*/ 133047 h 399143"/>
              <a:gd name="connsiteX2" fmla="*/ 0 w 725749"/>
              <a:gd name="connsiteY2" fmla="*/ 399143 h 3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49" h="399143">
                <a:moveTo>
                  <a:pt x="24191" y="0"/>
                </a:moveTo>
                <a:cubicBezTo>
                  <a:pt x="376969" y="33261"/>
                  <a:pt x="729747" y="66523"/>
                  <a:pt x="725715" y="133047"/>
                </a:cubicBezTo>
                <a:cubicBezTo>
                  <a:pt x="721683" y="199571"/>
                  <a:pt x="0" y="399143"/>
                  <a:pt x="0" y="39914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911715" y="5083407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cert</a:t>
            </a:r>
          </a:p>
          <a:p>
            <a:r>
              <a:rPr lang="en-US" dirty="0" smtClean="0"/>
              <a:t>in repo</a:t>
            </a:r>
          </a:p>
          <a:p>
            <a:r>
              <a:rPr lang="en-US" b="1" dirty="0" smtClean="0"/>
              <a:t>(NDN)</a:t>
            </a:r>
            <a:endParaRPr lang="en-US" b="1" dirty="0"/>
          </a:p>
        </p:txBody>
      </p:sp>
      <p:sp>
        <p:nvSpPr>
          <p:cNvPr id="77" name="Freeform 76"/>
          <p:cNvSpPr/>
          <p:nvPr/>
        </p:nvSpPr>
        <p:spPr>
          <a:xfrm flipH="1">
            <a:off x="3956883" y="5805716"/>
            <a:ext cx="290125" cy="287048"/>
          </a:xfrm>
          <a:custGeom>
            <a:avLst/>
            <a:gdLst>
              <a:gd name="connsiteX0" fmla="*/ 24191 w 725749"/>
              <a:gd name="connsiteY0" fmla="*/ 0 h 399143"/>
              <a:gd name="connsiteX1" fmla="*/ 725715 w 725749"/>
              <a:gd name="connsiteY1" fmla="*/ 133047 h 399143"/>
              <a:gd name="connsiteX2" fmla="*/ 0 w 725749"/>
              <a:gd name="connsiteY2" fmla="*/ 399143 h 3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49" h="399143">
                <a:moveTo>
                  <a:pt x="24191" y="0"/>
                </a:moveTo>
                <a:cubicBezTo>
                  <a:pt x="376969" y="33261"/>
                  <a:pt x="729747" y="66523"/>
                  <a:pt x="725715" y="133047"/>
                </a:cubicBezTo>
                <a:cubicBezTo>
                  <a:pt x="721683" y="199571"/>
                  <a:pt x="0" y="399143"/>
                  <a:pt x="0" y="39914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214084" y="5673734"/>
            <a:ext cx="80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</a:p>
          <a:p>
            <a:r>
              <a:rPr lang="en-US" dirty="0" smtClean="0"/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site to the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Fully configure node and actually connect to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Request prefix (/</a:t>
            </a:r>
            <a:r>
              <a:rPr lang="en-US" dirty="0" err="1" smtClean="0"/>
              <a:t>ndn</a:t>
            </a:r>
            <a:r>
              <a:rPr lang="en-US" dirty="0" smtClean="0"/>
              <a:t>/&lt;site&gt;)</a:t>
            </a:r>
          </a:p>
          <a:p>
            <a:r>
              <a:rPr lang="en-US" dirty="0" smtClean="0"/>
              <a:t>Start repo for prefix /</a:t>
            </a:r>
            <a:r>
              <a:rPr lang="en-US" dirty="0" err="1" smtClean="0"/>
              <a:t>ndn</a:t>
            </a:r>
            <a:r>
              <a:rPr lang="en-US" dirty="0" smtClean="0"/>
              <a:t>/&lt;site&gt;/DNS</a:t>
            </a:r>
          </a:p>
          <a:p>
            <a:r>
              <a:rPr lang="en-US" dirty="0" smtClean="0"/>
              <a:t>Generate public/private key pair for the site</a:t>
            </a:r>
          </a:p>
          <a:p>
            <a:pPr lvl="1"/>
            <a:r>
              <a:rPr lang="en-US" dirty="0" smtClean="0"/>
              <a:t>submit (email) public key to NDN root operator</a:t>
            </a:r>
          </a:p>
          <a:p>
            <a:pPr lvl="2"/>
            <a:r>
              <a:rPr lang="en-US" dirty="0" smtClean="0"/>
              <a:t>root operator will record site’s operator email and pattern to match institutional address to institution name</a:t>
            </a:r>
          </a:p>
          <a:p>
            <a:pPr lvl="2"/>
            <a:r>
              <a:rPr lang="en-US" dirty="0" smtClean="0"/>
              <a:t>root operator will record and keep public key for authentication purposes</a:t>
            </a:r>
          </a:p>
          <a:p>
            <a:pPr lvl="1"/>
            <a:r>
              <a:rPr lang="en-US" dirty="0" smtClean="0"/>
              <a:t>receive (email) and install the public key certificate from the NDN root operator</a:t>
            </a:r>
          </a:p>
          <a:p>
            <a:pPr lvl="1"/>
            <a:endParaRPr lang="en-US" dirty="0"/>
          </a:p>
          <a:p>
            <a:r>
              <a:rPr lang="en-US" dirty="0" smtClean="0"/>
              <a:t>Operator will install necessary entries into NDN website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Operator decision making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uses info provided by the applicant to make decision to approve/reject certification</a:t>
            </a:r>
          </a:p>
          <a:p>
            <a:pPr lvl="1"/>
            <a:r>
              <a:rPr lang="en-US" dirty="0" smtClean="0"/>
              <a:t>Reject if homepage URL / group name / adviser name (if applicable) is incorrect</a:t>
            </a:r>
          </a:p>
          <a:p>
            <a:pPr lvl="1"/>
            <a:r>
              <a:rPr lang="en-US" dirty="0" smtClean="0"/>
              <a:t>Accept if know the applicant directly</a:t>
            </a:r>
          </a:p>
          <a:p>
            <a:pPr lvl="1"/>
            <a:r>
              <a:rPr lang="en-US" dirty="0" smtClean="0"/>
              <a:t>Accept after offline verification with advisor</a:t>
            </a:r>
          </a:p>
          <a:p>
            <a:pPr lvl="1"/>
            <a:r>
              <a:rPr lang="en-US" dirty="0" smtClean="0"/>
              <a:t>Reject otherwise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run-</a:t>
            </a:r>
            <a:r>
              <a:rPr lang="en-US" dirty="0" err="1" smtClean="0"/>
              <a:t>ndn</a:t>
            </a:r>
            <a:r>
              <a:rPr lang="en-US" dirty="0" smtClean="0"/>
              <a:t>-sign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Get pending requests</a:t>
            </a:r>
          </a:p>
          <a:p>
            <a:pPr lvl="1"/>
            <a:r>
              <a:rPr lang="en-US" sz="900" dirty="0" smtClean="0">
                <a:solidFill>
                  <a:srgbClr val="FF0000"/>
                </a:solidFill>
                <a:hlinkClick r:id="rId2"/>
              </a:rPr>
              <a:t>https://cert.named-data.net/ndn/auth/v1.1/candidates/&lt;KeyNameOfTheOperatorAsOneComponent&gt;/&lt;timestamp&gt;/&lt;SignatureOverTheWholeNameExcludingSignature</a:t>
            </a:r>
            <a:r>
              <a:rPr lang="en-US" sz="900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900" dirty="0" smtClean="0">
                <a:solidFill>
                  <a:srgbClr val="FF0000"/>
                </a:solidFill>
              </a:rPr>
              <a:t>server looks up public key (stored) and previous timestamp (stored for each key)</a:t>
            </a:r>
          </a:p>
          <a:p>
            <a:pPr lvl="2"/>
            <a:r>
              <a:rPr lang="en-US" sz="900" dirty="0" smtClean="0">
                <a:solidFill>
                  <a:srgbClr val="FF0000"/>
                </a:solidFill>
              </a:rPr>
              <a:t>validates signature</a:t>
            </a:r>
          </a:p>
          <a:p>
            <a:pPr lvl="2"/>
            <a:r>
              <a:rPr lang="en-US" sz="900" dirty="0" smtClean="0">
                <a:solidFill>
                  <a:srgbClr val="FF0000"/>
                </a:solidFill>
              </a:rPr>
              <a:t>validates if timestamp is larger than previous</a:t>
            </a:r>
          </a:p>
          <a:p>
            <a:pPr lvl="2"/>
            <a:r>
              <a:rPr lang="en-US" sz="900" dirty="0" smtClean="0"/>
              <a:t>if OK, returns relevant info for the operator</a:t>
            </a:r>
          </a:p>
          <a:p>
            <a:pPr lvl="2"/>
            <a:r>
              <a:rPr lang="en-US" sz="900" dirty="0" smtClean="0"/>
              <a:t>Return example:</a:t>
            </a:r>
          </a:p>
          <a:p>
            <a:pPr marL="914400" lvl="2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 smtClean="0"/>
              <a:t>E.g</a:t>
            </a:r>
            <a:r>
              <a:rPr lang="en-US" sz="900" dirty="0" smtClean="0"/>
              <a:t> </a:t>
            </a:r>
            <a:r>
              <a:rPr lang="tr-TR" sz="900" dirty="0"/>
              <a:t>{</a:t>
            </a:r>
            <a:r>
              <a:rPr lang="tr-TR" sz="900" dirty="0" err="1"/>
              <a:t>u'ndn</a:t>
            </a:r>
            <a:r>
              <a:rPr lang="tr-TR" sz="900" dirty="0"/>
              <a:t>-name': u'/</a:t>
            </a:r>
            <a:r>
              <a:rPr lang="tr-TR" sz="900" dirty="0" err="1"/>
              <a:t>ndn</a:t>
            </a:r>
            <a:r>
              <a:rPr lang="tr-TR" sz="900" dirty="0"/>
              <a:t>/</a:t>
            </a:r>
            <a:r>
              <a:rPr lang="tr-TR" sz="900" dirty="0" err="1"/>
              <a:t>ucla.edu</a:t>
            </a:r>
            <a:r>
              <a:rPr lang="tr-TR" sz="900" dirty="0"/>
              <a:t>/maxy12’, </a:t>
            </a:r>
            <a:r>
              <a:rPr lang="tr-TR" sz="900" dirty="0" err="1"/>
              <a:t>u'pubkey</a:t>
            </a:r>
            <a:r>
              <a:rPr lang="tr-TR" sz="900" dirty="0"/>
              <a:t>': u’&lt;</a:t>
            </a:r>
            <a:r>
              <a:rPr lang="tr-TR" sz="900" dirty="0" err="1"/>
              <a:t>ketbit</a:t>
            </a:r>
            <a:r>
              <a:rPr lang="tr-TR" sz="900" dirty="0"/>
              <a:t>&gt;', u'email’:u’maxy12@cs.ucla.edu’, </a:t>
            </a:r>
            <a:r>
              <a:rPr lang="tr-TR" sz="900" dirty="0" err="1"/>
              <a:t>u’webpage</a:t>
            </a:r>
            <a:r>
              <a:rPr lang="tr-TR" sz="900" dirty="0"/>
              <a:t>’: </a:t>
            </a:r>
            <a:r>
              <a:rPr lang="tr-TR" sz="900" dirty="0" err="1"/>
              <a:t>u’www.ucla.edu</a:t>
            </a:r>
            <a:r>
              <a:rPr lang="tr-TR" sz="900" dirty="0"/>
              <a:t>/</a:t>
            </a:r>
            <a:r>
              <a:rPr lang="tr-TR" sz="900" dirty="0" err="1"/>
              <a:t>cs</a:t>
            </a:r>
            <a:r>
              <a:rPr lang="tr-TR" sz="900" dirty="0"/>
              <a:t>/</a:t>
            </a:r>
            <a:r>
              <a:rPr lang="tr-TR" sz="900" dirty="0" err="1"/>
              <a:t>xingyu</a:t>
            </a:r>
            <a:r>
              <a:rPr lang="tr-TR" sz="900" dirty="0"/>
              <a:t>’,</a:t>
            </a:r>
            <a:r>
              <a:rPr lang="tr-TR" sz="900" dirty="0" err="1"/>
              <a:t>u’group</a:t>
            </a:r>
            <a:r>
              <a:rPr lang="tr-TR" sz="900" dirty="0"/>
              <a:t>’: u ‘</a:t>
            </a:r>
            <a:r>
              <a:rPr lang="tr-TR" sz="900" dirty="0" err="1"/>
              <a:t>irl</a:t>
            </a:r>
            <a:r>
              <a:rPr lang="tr-TR" sz="900" dirty="0"/>
              <a:t>’, </a:t>
            </a:r>
            <a:r>
              <a:rPr lang="tr-TR" sz="900" dirty="0" err="1"/>
              <a:t>u’advisor</a:t>
            </a:r>
            <a:r>
              <a:rPr lang="tr-TR" sz="900" dirty="0"/>
              <a:t>’: </a:t>
            </a:r>
            <a:r>
              <a:rPr lang="tr-TR" sz="900" dirty="0" err="1"/>
              <a:t>u’Lixia</a:t>
            </a:r>
            <a:r>
              <a:rPr lang="tr-TR" sz="900" dirty="0"/>
              <a:t> </a:t>
            </a:r>
            <a:r>
              <a:rPr lang="tr-TR" sz="900" dirty="0" err="1"/>
              <a:t>Zhang</a:t>
            </a:r>
            <a:r>
              <a:rPr lang="tr-TR" sz="900" dirty="0"/>
              <a:t>’, ’u’</a:t>
            </a:r>
            <a:r>
              <a:rPr lang="tr-TR" sz="900" dirty="0" err="1"/>
              <a:t>real</a:t>
            </a:r>
            <a:r>
              <a:rPr lang="tr-TR" sz="900" dirty="0"/>
              <a:t>-name’:</a:t>
            </a:r>
            <a:r>
              <a:rPr lang="tr-TR" sz="900" dirty="0" err="1"/>
              <a:t>u’xingyu</a:t>
            </a:r>
            <a:r>
              <a:rPr lang="tr-TR" sz="900" dirty="0"/>
              <a:t> </a:t>
            </a:r>
            <a:r>
              <a:rPr lang="tr-TR" sz="900" dirty="0" err="1"/>
              <a:t>ma</a:t>
            </a:r>
            <a:r>
              <a:rPr lang="tr-TR" sz="900" dirty="0"/>
              <a:t>’</a:t>
            </a:r>
            <a:r>
              <a:rPr lang="tr-TR" sz="900" dirty="0" smtClean="0"/>
              <a:t>}</a:t>
            </a:r>
            <a:endParaRPr lang="en-US" sz="900" dirty="0" smtClean="0"/>
          </a:p>
          <a:p>
            <a:pPr marL="1371600" lvl="3" indent="0">
              <a:buNone/>
            </a:pPr>
            <a:endParaRPr lang="en-US" sz="900" dirty="0"/>
          </a:p>
          <a:p>
            <a:r>
              <a:rPr lang="en-US" sz="900" dirty="0" smtClean="0">
                <a:solidFill>
                  <a:srgbClr val="FF0000"/>
                </a:solidFill>
              </a:rPr>
              <a:t>Upload decision</a:t>
            </a:r>
          </a:p>
          <a:p>
            <a:pPr lvl="1"/>
            <a:r>
              <a:rPr lang="en-US" sz="900" dirty="0" smtClean="0"/>
              <a:t>Decision is always NDN data packet</a:t>
            </a:r>
          </a:p>
          <a:p>
            <a:pPr lvl="2"/>
            <a:r>
              <a:rPr lang="en-US" sz="900" dirty="0" smtClean="0"/>
              <a:t>/</a:t>
            </a:r>
            <a:r>
              <a:rPr lang="en-US" sz="900" dirty="0" err="1" smtClean="0"/>
              <a:t>ndn</a:t>
            </a:r>
            <a:r>
              <a:rPr lang="en-US" sz="900" dirty="0" smtClean="0"/>
              <a:t>/&lt;site&gt;/DNS/&lt;assigned-name&gt;/</a:t>
            </a:r>
            <a:r>
              <a:rPr lang="en-US" sz="900" dirty="0" err="1"/>
              <a:t>k</a:t>
            </a:r>
            <a:r>
              <a:rPr lang="en-US" sz="900" dirty="0" err="1" smtClean="0"/>
              <a:t>sk</a:t>
            </a:r>
            <a:r>
              <a:rPr lang="en-US" sz="900" dirty="0" smtClean="0"/>
              <a:t>-&lt;timestamp&gt;/ID-CERT/&lt;timestamp&gt;</a:t>
            </a:r>
          </a:p>
          <a:p>
            <a:pPr lvl="1"/>
            <a:r>
              <a:rPr lang="en-US" sz="900" dirty="0" smtClean="0"/>
              <a:t>Negative response</a:t>
            </a:r>
          </a:p>
          <a:p>
            <a:pPr lvl="2"/>
            <a:r>
              <a:rPr lang="en-US" sz="900" dirty="0" smtClean="0"/>
              <a:t>Type: NACK</a:t>
            </a:r>
          </a:p>
          <a:p>
            <a:pPr lvl="2"/>
            <a:r>
              <a:rPr lang="en-US" sz="900" dirty="0" smtClean="0"/>
              <a:t>Content: empty</a:t>
            </a:r>
          </a:p>
          <a:p>
            <a:pPr lvl="1"/>
            <a:r>
              <a:rPr lang="en-US" sz="900" dirty="0" smtClean="0"/>
              <a:t>Positive response</a:t>
            </a:r>
          </a:p>
          <a:p>
            <a:pPr lvl="2"/>
            <a:r>
              <a:rPr lang="en-US" sz="900" dirty="0" smtClean="0"/>
              <a:t>Type: KEY</a:t>
            </a:r>
          </a:p>
          <a:p>
            <a:pPr lvl="2"/>
            <a:r>
              <a:rPr lang="en-US" sz="900" dirty="0" smtClean="0"/>
              <a:t>Content: certificate</a:t>
            </a:r>
          </a:p>
          <a:p>
            <a:pPr lvl="1"/>
            <a:r>
              <a:rPr lang="en-US" sz="900" dirty="0" smtClean="0"/>
              <a:t>In both cases, </a:t>
            </a:r>
            <a:r>
              <a:rPr lang="en-US" sz="900" dirty="0" err="1" smtClean="0"/>
              <a:t>KeyLocator</a:t>
            </a:r>
            <a:r>
              <a:rPr lang="en-US" sz="900" dirty="0" smtClean="0"/>
              <a:t>: </a:t>
            </a:r>
            <a:r>
              <a:rPr lang="en-US" sz="900" dirty="0" err="1" smtClean="0"/>
              <a:t>KeyNameOfTheOperator</a:t>
            </a:r>
            <a:endParaRPr lang="en-US" sz="900" dirty="0" smtClean="0"/>
          </a:p>
          <a:p>
            <a:pPr lvl="1"/>
            <a:r>
              <a:rPr lang="en-US" sz="900" dirty="0" smtClean="0">
                <a:solidFill>
                  <a:srgbClr val="FF0000"/>
                </a:solidFill>
                <a:hlinkClick r:id="rId3"/>
              </a:rPr>
              <a:t>https://cert.named-data.net/ndn/auth/v1.1/decisions</a:t>
            </a:r>
            <a:endParaRPr lang="en-US" sz="900" dirty="0" smtClean="0">
              <a:solidFill>
                <a:srgbClr val="FF0000"/>
              </a:solidFill>
            </a:endParaRPr>
          </a:p>
          <a:p>
            <a:pPr lvl="2"/>
            <a:r>
              <a:rPr lang="en-US" sz="900" dirty="0" smtClean="0">
                <a:solidFill>
                  <a:srgbClr val="FF0000"/>
                </a:solidFill>
              </a:rPr>
              <a:t>for each uploaded Data packet, server will looks up operator’s key, latest timestamp, verify signature, check if stored timestamp is smaller than one in data packet (last component</a:t>
            </a:r>
            <a:r>
              <a:rPr lang="en-US" sz="900" dirty="0" smtClean="0"/>
              <a:t>)</a:t>
            </a:r>
          </a:p>
          <a:p>
            <a:pPr lvl="2"/>
            <a:r>
              <a:rPr lang="en-US" sz="900" dirty="0" smtClean="0"/>
              <a:t>if positive answer, send certificate via email to user</a:t>
            </a:r>
          </a:p>
          <a:p>
            <a:pPr lvl="2"/>
            <a:r>
              <a:rPr lang="en-US" sz="900" dirty="0" smtClean="0"/>
              <a:t>delete references to the key/user from the internal database</a:t>
            </a:r>
          </a:p>
          <a:p>
            <a:r>
              <a:rPr lang="en-US" sz="900" dirty="0" smtClean="0"/>
              <a:t>Publish in repo</a:t>
            </a:r>
          </a:p>
          <a:p>
            <a:pPr lvl="1"/>
            <a:r>
              <a:rPr lang="en-US" sz="900" dirty="0" smtClean="0"/>
              <a:t>only if positive response, publish Data packet into local repo</a:t>
            </a:r>
          </a:p>
          <a:p>
            <a:pPr lvl="1"/>
            <a:r>
              <a:rPr lang="en-US" sz="900" dirty="0" smtClean="0"/>
              <a:t>use standard publishing protocol</a:t>
            </a:r>
          </a:p>
          <a:p>
            <a:pPr lvl="2"/>
            <a:r>
              <a:rPr lang="en-US" sz="900" dirty="0" smtClean="0"/>
              <a:t>all process has to run on NDN </a:t>
            </a:r>
            <a:r>
              <a:rPr lang="en-US" sz="900" dirty="0" err="1" smtClean="0"/>
              <a:t>testbed</a:t>
            </a:r>
            <a:r>
              <a:rPr lang="en-US" sz="900" dirty="0" smtClean="0"/>
              <a:t> router which runs repo for /</a:t>
            </a:r>
            <a:r>
              <a:rPr lang="en-US" sz="900" dirty="0" err="1" smtClean="0"/>
              <a:t>ndn</a:t>
            </a:r>
            <a:r>
              <a:rPr lang="en-US" sz="900" dirty="0" smtClean="0"/>
              <a:t>/&lt;site&gt;/DNS prefix</a:t>
            </a:r>
          </a:p>
          <a:p>
            <a:pPr lvl="1"/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8419-E0BB-2C4A-BA35-2F7353C53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1397</Words>
  <Application>Microsoft Macintosh PowerPoint</Application>
  <PresentationFormat>On-screen Show (4:3)</PresentationFormat>
  <Paragraphs>216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Public Key Certification for NDN Testbed Users</vt:lpstr>
      <vt:lpstr>System entities</vt:lpstr>
      <vt:lpstr>User’s perspective</vt:lpstr>
      <vt:lpstr>Operator’s perspective</vt:lpstr>
      <vt:lpstr>NDN website perspective</vt:lpstr>
      <vt:lpstr>PowerPoint Presentation</vt:lpstr>
      <vt:lpstr>Adding new site to the testbed</vt:lpstr>
      <vt:lpstr>Operator decision making guideline</vt:lpstr>
      <vt:lpstr>run-ndn-sign</vt:lpstr>
      <vt:lpstr>Web server database</vt:lpstr>
      <vt:lpstr>Certificate content</vt:lpstr>
      <vt:lpstr>Naming 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Signing Infrastructure Design ---Operator Related Part</dc:title>
  <dc:creator>maxy</dc:creator>
  <cp:lastModifiedBy>maxy</cp:lastModifiedBy>
  <cp:revision>856</cp:revision>
  <dcterms:created xsi:type="dcterms:W3CDTF">2013-09-23T21:24:52Z</dcterms:created>
  <dcterms:modified xsi:type="dcterms:W3CDTF">2013-10-15T18:42:19Z</dcterms:modified>
</cp:coreProperties>
</file>