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29"/>
  </p:handoutMasterIdLst>
  <p:sldIdLst>
    <p:sldId id="306" r:id="rId3"/>
    <p:sldId id="309" r:id="rId4"/>
    <p:sldId id="326" r:id="rId5"/>
    <p:sldId id="327" r:id="rId6"/>
    <p:sldId id="330" r:id="rId7"/>
    <p:sldId id="331" r:id="rId8"/>
    <p:sldId id="338" r:id="rId9"/>
    <p:sldId id="332" r:id="rId10"/>
    <p:sldId id="333" r:id="rId11"/>
    <p:sldId id="334" r:id="rId12"/>
    <p:sldId id="335" r:id="rId13"/>
    <p:sldId id="336" r:id="rId14"/>
    <p:sldId id="350" r:id="rId15"/>
    <p:sldId id="339" r:id="rId17"/>
    <p:sldId id="340" r:id="rId18"/>
    <p:sldId id="337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13" r:id="rId27"/>
    <p:sldId id="307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  <a:srgbClr val="FAA032"/>
    <a:srgbClr val="0073B4"/>
    <a:srgbClr val="00A78F"/>
    <a:srgbClr val="00006E"/>
    <a:srgbClr val="FF6400"/>
    <a:srgbClr val="FF9164"/>
    <a:srgbClr val="009F83"/>
    <a:srgbClr val="0000FF"/>
    <a:srgbClr val="006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6" autoAdjust="0"/>
    <p:restoredTop sz="94424" autoAdjust="0"/>
  </p:normalViewPr>
  <p:slideViewPr>
    <p:cSldViewPr snapToGrid="0">
      <p:cViewPr varScale="1">
        <p:scale>
          <a:sx n="109" d="100"/>
          <a:sy n="109" d="100"/>
        </p:scale>
        <p:origin x="-518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9472D-A5F2-7042-B9EC-8638902D29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DC134-A946-5444-86E4-48B261AF090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01CE3-8E7B-478F-99B2-F9AE47CD6F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1796A-8D59-4E9D-BFE6-1B61D43E4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1691509" y="1625166"/>
            <a:ext cx="5248285" cy="543455"/>
          </a:xfrm>
          <a:prstGeom prst="rect">
            <a:avLst/>
          </a:prstGeom>
        </p:spPr>
        <p:txBody>
          <a:bodyPr/>
          <a:lstStyle>
            <a:lvl1pPr algn="l">
              <a:defRPr sz="4000" b="1" i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首页标题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52" y="2292275"/>
            <a:ext cx="5649182" cy="456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首页副标题</a:t>
            </a:r>
            <a:endParaRPr kumimoji="1"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56587" y="3103296"/>
            <a:ext cx="2752725" cy="266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时间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或议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48920" y="989901"/>
            <a:ext cx="6552079" cy="60357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2054580" y="2995846"/>
            <a:ext cx="5248285" cy="4958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/>
            </a:lvl1pPr>
          </a:lstStyle>
          <a:p>
            <a:endParaRPr kumimoji="1"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（无内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98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386" y="172993"/>
            <a:ext cx="6750425" cy="52289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79"/>
            <a:ext cx="9144000" cy="798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282" y="172993"/>
            <a:ext cx="7059706" cy="52289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09282" y="907256"/>
            <a:ext cx="8538884" cy="3902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03225" indent="-285750">
              <a:defRPr sz="2000"/>
            </a:lvl2pPr>
            <a:lvl3pPr marL="457200" indent="-336550">
              <a:buFont typeface="FangSong" panose="02010609060101010101" pitchFamily="49" charset="-122"/>
              <a:buChar char="-"/>
              <a:defRPr sz="1800">
                <a:latin typeface="FangSong" panose="02010609060101010101" pitchFamily="49" charset="-122"/>
                <a:ea typeface="FangSong" panose="02010609060101010101" pitchFamily="49" charset="-122"/>
              </a:defRPr>
            </a:lvl3pPr>
            <a:lvl4pPr marL="806450" indent="-174625">
              <a:defRPr sz="1800"/>
            </a:lvl4pPr>
            <a:lvl5pPr marL="806450" indent="-228600"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79"/>
            <a:ext cx="9144000" cy="798576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09282" y="214331"/>
            <a:ext cx="6965576" cy="4598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09282" y="907256"/>
            <a:ext cx="4182036" cy="3902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-282575">
              <a:defRPr sz="2000"/>
            </a:lvl2pPr>
            <a:lvl3pPr marL="457200" indent="-282575">
              <a:buFont typeface="FangSong" panose="02010609060101010101" pitchFamily="49" charset="-122"/>
              <a:buChar char="-"/>
              <a:defRPr sz="1800">
                <a:latin typeface="FangSong" panose="02010609060101010101" pitchFamily="49" charset="-122"/>
                <a:ea typeface="FangSong" panose="02010609060101010101" pitchFamily="49" charset="-122"/>
              </a:defRPr>
            </a:lvl3pPr>
            <a:lvl4pPr marL="685800" indent="0">
              <a:defRPr sz="1800"/>
            </a:lvl4pPr>
            <a:lvl5pPr marL="685800" indent="-282575"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4670611" y="907256"/>
            <a:ext cx="4182036" cy="3902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-282575">
              <a:defRPr sz="2000"/>
            </a:lvl2pPr>
            <a:lvl3pPr marL="457200" indent="-282575">
              <a:buFont typeface="FangSong" panose="02010609060101010101" pitchFamily="49" charset="-122"/>
              <a:buChar char="-"/>
              <a:defRPr sz="1800">
                <a:latin typeface="FangSong" panose="02010609060101010101" pitchFamily="49" charset="-122"/>
                <a:ea typeface="FangSong" panose="02010609060101010101" pitchFamily="49" charset="-122"/>
              </a:defRPr>
            </a:lvl3pPr>
            <a:lvl4pPr marL="685800" indent="0">
              <a:defRPr sz="1800"/>
            </a:lvl4pPr>
            <a:lvl5pPr marL="685800" indent="-282575"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79"/>
            <a:ext cx="9144000" cy="798576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2685" y="908652"/>
            <a:ext cx="4168589" cy="3939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309288" y="214331"/>
            <a:ext cx="7005915" cy="4598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09282" y="907256"/>
            <a:ext cx="4182036" cy="3902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-282575">
              <a:defRPr sz="2000"/>
            </a:lvl2pPr>
            <a:lvl3pPr marL="457200" indent="-282575">
              <a:buFont typeface="FangSong" panose="02010609060101010101" pitchFamily="49" charset="-122"/>
              <a:buChar char="-"/>
              <a:defRPr sz="1800">
                <a:latin typeface="FangSong" panose="02010609060101010101" pitchFamily="49" charset="-122"/>
                <a:ea typeface="FangSong" panose="02010609060101010101" pitchFamily="49" charset="-122"/>
              </a:defRPr>
            </a:lvl3pPr>
            <a:lvl4pPr marL="685800" indent="0">
              <a:defRPr sz="1800"/>
            </a:lvl4pPr>
            <a:lvl5pPr marL="685800" indent="-282575"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All rights reserved by CCI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628650" y="4911539"/>
            <a:ext cx="5082988" cy="200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274861" y="4911539"/>
            <a:ext cx="1240491" cy="200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angSong" panose="02010609060101010101" pitchFamily="49" charset="-122"/>
          <a:ea typeface="FangSong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 panose="020B0604020202020204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://10.12.102.194/cu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://10.12.102.194/cui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://10.12.102.194:4873/" TargetMode="External"/><Relationship Id="rId1" Type="http://schemas.openxmlformats.org/officeDocument/2006/relationships/hyperlink" Target="http://ccinpm.citycloud.com.c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5540" y="1633855"/>
            <a:ext cx="7230745" cy="543560"/>
          </a:xfrm>
        </p:spPr>
        <p:txBody>
          <a:bodyPr/>
          <a:lstStyle/>
          <a:p>
            <a:r>
              <a:rPr lang="zh-CN" altLang="en-US" dirty="0"/>
              <a:t>前端web基础框架规范及使用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09105" y="3199765"/>
            <a:ext cx="1567180" cy="266700"/>
          </a:xfrm>
        </p:spPr>
        <p:txBody>
          <a:bodyPr/>
          <a:lstStyle/>
          <a:p>
            <a:r>
              <a:rPr lang="en-US" altLang="zh-CN" dirty="0"/>
              <a:t>2022-09-19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979" y="425543"/>
            <a:ext cx="6936042" cy="4919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文本框 1"/>
          <p:cNvSpPr txBox="1"/>
          <p:nvPr/>
        </p:nvSpPr>
        <p:spPr>
          <a:xfrm>
            <a:off x="441254" y="195485"/>
            <a:ext cx="7469404" cy="523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NPM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254" y="195485"/>
            <a:ext cx="7469404" cy="523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NPM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8459" y="1038616"/>
            <a:ext cx="6584491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@cci/lib-*   </a:t>
            </a:r>
            <a:r>
              <a:rPr lang="zh-CN" altLang="en-US" sz="2400" dirty="0">
                <a:solidFill>
                  <a:schemeClr val="tx1"/>
                </a:solidFill>
              </a:rPr>
              <a:t>工具库统一前缀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@cci/lib-</a:t>
            </a:r>
            <a:r>
              <a:rPr lang="en-US" altLang="zh-CN" dirty="0" err="1">
                <a:solidFill>
                  <a:schemeClr val="tx1"/>
                </a:solidFill>
              </a:rPr>
              <a:t>websocket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websocket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客户端，包含心跳、重连等功能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@cci/lib-animation</a:t>
            </a:r>
            <a:r>
              <a:rPr lang="zh-CN" altLang="en-US" dirty="0">
                <a:solidFill>
                  <a:schemeClr val="tx1"/>
                </a:solidFill>
              </a:rPr>
              <a:t>  动画引擎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459" y="2156254"/>
            <a:ext cx="3824120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@cci/cp-*   UI</a:t>
            </a:r>
            <a:r>
              <a:rPr lang="zh-CN" altLang="en-US" sz="2400" dirty="0">
                <a:solidFill>
                  <a:schemeClr val="tx1"/>
                </a:solidFill>
              </a:rPr>
              <a:t>组件统一前缀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@cci/cp-navbar  </a:t>
            </a:r>
            <a:r>
              <a:rPr lang="zh-CN" altLang="en-US" dirty="0">
                <a:solidFill>
                  <a:schemeClr val="tx1"/>
                </a:solidFill>
              </a:rPr>
              <a:t>导航菜单组件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@cci/cp-bar   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条形图组件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8459" y="3436977"/>
            <a:ext cx="455989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@cci/ccli-*   </a:t>
            </a:r>
            <a:r>
              <a:rPr lang="zh-CN" altLang="en-US" sz="2400" dirty="0">
                <a:solidFill>
                  <a:schemeClr val="tx1"/>
                </a:solidFill>
              </a:rPr>
              <a:t>脚手架相关统一前缀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@cci/ccli      </a:t>
            </a:r>
            <a:r>
              <a:rPr lang="zh-CN" altLang="en-US" b="1" dirty="0">
                <a:solidFill>
                  <a:schemeClr val="tx1"/>
                </a:solidFill>
              </a:rPr>
              <a:t>脚手架工具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pm config set registry http://ccinpm.citycloud.com.cn/…"/>
          <p:cNvSpPr txBox="1"/>
          <p:nvPr/>
        </p:nvSpPr>
        <p:spPr>
          <a:xfrm>
            <a:off x="1436275" y="607315"/>
            <a:ext cx="4939810" cy="341631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推荐使用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nrm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管理</a:t>
            </a:r>
            <a:r>
              <a:rPr dirty="0">
                <a:solidFill>
                  <a:schemeClr val="tx1"/>
                </a:solidFill>
              </a:rPr>
              <a:t> registry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npm</a:t>
            </a:r>
            <a:r>
              <a:rPr dirty="0">
                <a:solidFill>
                  <a:schemeClr val="tx1"/>
                </a:solidFill>
              </a:rPr>
              <a:t> install </a:t>
            </a:r>
            <a:r>
              <a:rPr dirty="0" err="1">
                <a:solidFill>
                  <a:schemeClr val="tx1"/>
                </a:solidFill>
              </a:rPr>
              <a:t>nrm</a:t>
            </a:r>
            <a:r>
              <a:rPr dirty="0">
                <a:solidFill>
                  <a:schemeClr val="tx1"/>
                </a:solidFill>
              </a:rPr>
              <a:t> -g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nrm</a:t>
            </a:r>
            <a:r>
              <a:rPr dirty="0">
                <a:solidFill>
                  <a:schemeClr val="tx1"/>
                </a:solidFill>
              </a:rPr>
              <a:t> add </a:t>
            </a:r>
            <a:r>
              <a:rPr dirty="0" err="1">
                <a:solidFill>
                  <a:schemeClr val="tx1"/>
                </a:solidFill>
              </a:rPr>
              <a:t>ccinpm</a:t>
            </a:r>
            <a:r>
              <a:rPr dirty="0">
                <a:solidFill>
                  <a:schemeClr val="tx1"/>
                </a:solidFill>
              </a:rPr>
              <a:t> http://</a:t>
            </a:r>
            <a:r>
              <a:rPr dirty="0" err="1">
                <a:solidFill>
                  <a:schemeClr val="tx1"/>
                </a:solidFill>
              </a:rPr>
              <a:t>ccinpm.citycloud.com.cn</a:t>
            </a:r>
            <a:r>
              <a:rPr dirty="0">
                <a:solidFill>
                  <a:schemeClr val="tx1"/>
                </a:solidFill>
              </a:rPr>
              <a:t>/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nrm</a:t>
            </a:r>
            <a:r>
              <a:rPr dirty="0">
                <a:solidFill>
                  <a:schemeClr val="tx1"/>
                </a:solidFill>
              </a:rPr>
              <a:t> ls #</a:t>
            </a:r>
            <a:r>
              <a:rPr dirty="0" err="1">
                <a:solidFill>
                  <a:schemeClr val="tx1"/>
                </a:solidFill>
              </a:rPr>
              <a:t>查看registry列表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nrm</a:t>
            </a:r>
            <a:r>
              <a:rPr dirty="0">
                <a:solidFill>
                  <a:schemeClr val="tx1"/>
                </a:solidFill>
              </a:rPr>
              <a:t> use </a:t>
            </a:r>
            <a:r>
              <a:rPr dirty="0" err="1">
                <a:solidFill>
                  <a:schemeClr val="tx1"/>
                </a:solidFill>
              </a:rPr>
              <a:t>ccinpm</a:t>
            </a:r>
            <a:r>
              <a:rPr dirty="0">
                <a:solidFill>
                  <a:schemeClr val="tx1"/>
                </a:solidFill>
              </a:rPr>
              <a:t> #</a:t>
            </a:r>
            <a:r>
              <a:rPr dirty="0" err="1">
                <a:solidFill>
                  <a:schemeClr val="tx1"/>
                </a:solidFill>
              </a:rPr>
              <a:t>使用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ccinpm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仓库</a:t>
            </a:r>
            <a:endParaRPr lang="en-US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login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 1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CUI 介绍</a:t>
            </a:r>
          </a:p>
        </p:txBody>
      </p:sp>
      <p:sp>
        <p:nvSpPr>
          <p:cNvPr id="140" name="矩形 2"/>
          <p:cNvSpPr txBox="1"/>
          <p:nvPr/>
        </p:nvSpPr>
        <p:spPr>
          <a:xfrm>
            <a:off x="657278" y="1157869"/>
            <a:ext cx="7469404" cy="17071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>
                <a:solidFill>
                  <a:schemeClr val="tx1"/>
                </a:solidFill>
              </a:rPr>
              <a:t>CUI </a:t>
            </a:r>
            <a:r>
              <a:rPr dirty="0" err="1">
                <a:solidFill>
                  <a:schemeClr val="tx1"/>
                </a:solidFill>
              </a:rPr>
              <a:t>是城云基于</a:t>
            </a:r>
            <a:r>
              <a:rPr dirty="0">
                <a:solidFill>
                  <a:schemeClr val="tx1"/>
                </a:solidFill>
              </a:rPr>
              <a:t> VUE 2.0 </a:t>
            </a:r>
            <a:r>
              <a:rPr lang="en-US" dirty="0" err="1">
                <a:solidFill>
                  <a:schemeClr val="tx1"/>
                </a:solidFill>
              </a:rPr>
              <a:t>和ElementUI</a:t>
            </a:r>
            <a:r>
              <a:rPr dirty="0" err="1">
                <a:solidFill>
                  <a:schemeClr val="tx1"/>
                </a:solidFill>
              </a:rPr>
              <a:t>打造的桌面端组件库,存储在城云私有NPM仓库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solidFill>
                  <a:schemeClr val="tx1"/>
                </a:solidFill>
              </a:rPr>
              <a:t>帮助文档地址</a:t>
            </a:r>
            <a:r>
              <a:rPr dirty="0">
                <a:solidFill>
                  <a:schemeClr val="tx1"/>
                </a:solidFill>
              </a:rPr>
              <a:t>： </a:t>
            </a:r>
            <a:r>
              <a:rPr u="sng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hlinkClick r:id="rId1"/>
              </a:rPr>
              <a:t>http://10.12.102.194/cui/</a:t>
            </a:r>
            <a:endParaRPr lang="zh-CN" altLang="en-US" u="sng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hlinkClick r:id="rId1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为什么git flow?什么是git flow?"/>
          <p:cNvSpPr txBox="1"/>
          <p:nvPr/>
        </p:nvSpPr>
        <p:spPr>
          <a:xfrm>
            <a:off x="237801" y="406504"/>
            <a:ext cx="5385353" cy="662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 err="1"/>
              <a:t>为什么git</a:t>
            </a:r>
            <a:r>
              <a:rPr dirty="0"/>
              <a:t> </a:t>
            </a:r>
            <a:r>
              <a:rPr dirty="0" err="1"/>
              <a:t>flow?什么是git</a:t>
            </a:r>
            <a:r>
              <a:rPr dirty="0"/>
              <a:t> flow?</a:t>
            </a:r>
            <a:endParaRPr dirty="0"/>
          </a:p>
        </p:txBody>
      </p:sp>
      <p:sp>
        <p:nvSpPr>
          <p:cNvPr id="148" name="git的分支功能非常强大，但git本身并没有对如何管理分支给出官方建议。导致开发中分支众多，命名混乱有的分支用于测试，有的用于代码合并，有的分支已经被废弃，时间久了无法了解具体分支的用途，多个分支互相合并，出现问题难以回滚…"/>
          <p:cNvSpPr txBox="1"/>
          <p:nvPr/>
        </p:nvSpPr>
        <p:spPr>
          <a:xfrm>
            <a:off x="62227" y="1425022"/>
            <a:ext cx="8863961" cy="369331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solidFill>
                  <a:schemeClr val="tx1"/>
                </a:solidFill>
              </a:rPr>
              <a:t>git的分支功能非常强大，但git本身并没有对如何管理分支给出官方建议。导致开发中</a:t>
            </a:r>
            <a:endParaRPr lang="en-US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solidFill>
                  <a:schemeClr val="tx1"/>
                </a:solidFill>
              </a:rPr>
              <a:t>分支众多，命名混乱有的分支用于测试，有的用于代码合并，有的分支已经被废弃</a:t>
            </a:r>
            <a:r>
              <a:rPr dirty="0">
                <a:solidFill>
                  <a:schemeClr val="tx1"/>
                </a:solidFill>
              </a:rPr>
              <a:t>，</a:t>
            </a:r>
            <a:endParaRPr lang="en-US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solidFill>
                  <a:schemeClr val="tx1"/>
                </a:solidFill>
              </a:rPr>
              <a:t>时间久了无法了解具体分支的用途，多个分支互相合并，出现问题难以回滚为不同分支</a:t>
            </a:r>
            <a:endParaRPr lang="en-US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solidFill>
                  <a:schemeClr val="tx1"/>
                </a:solidFill>
              </a:rPr>
              <a:t>分配一个很明确的角色，并定义分支间的交互方式（merge，cherry-pick等）和时间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solidFill>
                  <a:schemeClr val="tx1"/>
                </a:solidFill>
              </a:rPr>
              <a:t>总之，就是用规范来规避代码管理中容易出现的问题，提高工作效率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"/>
          <p:cNvSpPr txBox="1"/>
          <p:nvPr/>
        </p:nvSpPr>
        <p:spPr>
          <a:xfrm>
            <a:off x="400050" y="1112520"/>
            <a:ext cx="8368665" cy="357759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8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solidFill>
                  <a:schemeClr val="tx1"/>
                </a:solidFill>
              </a:rPr>
              <a:t>master分支为主分支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保护分支</a:t>
            </a:r>
            <a:r>
              <a:rPr dirty="0">
                <a:solidFill>
                  <a:schemeClr val="tx1"/>
                </a:solidFill>
              </a:rPr>
              <a:t>)，</a:t>
            </a:r>
            <a:r>
              <a:rPr dirty="0" err="1">
                <a:solidFill>
                  <a:schemeClr val="tx1"/>
                </a:solidFill>
              </a:rPr>
              <a:t>不能直接在master上进行修改代码和提交</a:t>
            </a:r>
            <a:r>
              <a:rPr dirty="0">
                <a:solidFill>
                  <a:schemeClr val="tx1"/>
                </a:solidFill>
              </a:rPr>
              <a:t>；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8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solidFill>
                  <a:schemeClr val="tx1"/>
                </a:solidFill>
              </a:rPr>
              <a:t>develop分支为</a:t>
            </a:r>
            <a:r>
              <a:rPr lang="zh-CN" dirty="0" err="1">
                <a:solidFill>
                  <a:schemeClr val="tx1"/>
                </a:solidFill>
              </a:rPr>
              <a:t>主开发分支，包含下一个要提交</a:t>
            </a:r>
            <a:r>
              <a:rPr lang="en-US" altLang="zh-CN" dirty="0" err="1">
                <a:solidFill>
                  <a:schemeClr val="tx1"/>
                </a:solidFill>
              </a:rPr>
              <a:t>release</a:t>
            </a:r>
            <a:r>
              <a:rPr lang="zh-CN" altLang="en-US" dirty="0" err="1">
                <a:solidFill>
                  <a:schemeClr val="tx1"/>
                </a:solidFill>
              </a:rPr>
              <a:t>的代码，也用于合并</a:t>
            </a:r>
            <a:r>
              <a:rPr lang="en-US" altLang="zh-CN" dirty="0" err="1">
                <a:solidFill>
                  <a:schemeClr val="tx1"/>
                </a:solidFill>
              </a:rPr>
              <a:t>feature</a:t>
            </a:r>
            <a:r>
              <a:rPr lang="zh-CN" altLang="en-US" dirty="0" err="1">
                <a:solidFill>
                  <a:schemeClr val="tx1"/>
                </a:solidFill>
              </a:rPr>
              <a:t>代码；</a:t>
            </a:r>
            <a:endParaRPr dirty="0" err="1">
              <a:solidFill>
                <a:schemeClr val="tx1"/>
              </a:solidFill>
            </a:endParaRPr>
          </a:p>
          <a:p>
            <a:pPr>
              <a:lnSpc>
                <a:spcPct val="18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lang="en-US" dirty="0" err="1">
                <a:solidFill>
                  <a:schemeClr val="tx1"/>
                </a:solidFill>
              </a:rPr>
              <a:t>release</a:t>
            </a:r>
            <a:r>
              <a:rPr lang="zh-CN" altLang="en-US" dirty="0" err="1">
                <a:solidFill>
                  <a:schemeClr val="tx1"/>
                </a:solidFill>
              </a:rPr>
              <a:t>分支为</a:t>
            </a:r>
            <a:r>
              <a:rPr dirty="0" err="1">
                <a:solidFill>
                  <a:schemeClr val="tx1"/>
                </a:solidFill>
              </a:rPr>
              <a:t>测试分支，所有开发完成需要提交测试的功能合并到该分支</a:t>
            </a:r>
            <a:r>
              <a:rPr dirty="0">
                <a:solidFill>
                  <a:schemeClr val="tx1"/>
                </a:solidFill>
              </a:rPr>
              <a:t>；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8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solidFill>
                  <a:schemeClr val="tx1"/>
                </a:solidFill>
              </a:rPr>
              <a:t>Feature分支为</a:t>
            </a:r>
            <a:r>
              <a:rPr lang="zh-CN" dirty="0" err="1">
                <a:solidFill>
                  <a:schemeClr val="tx1"/>
                </a:solidFill>
              </a:rPr>
              <a:t>新功能</a:t>
            </a:r>
            <a:r>
              <a:rPr dirty="0" err="1">
                <a:solidFill>
                  <a:schemeClr val="tx1"/>
                </a:solidFill>
              </a:rPr>
              <a:t>开发分支，大家根据不同需求创建独立的功能分支，开发完成后合并到develop分支</a:t>
            </a:r>
            <a:r>
              <a:rPr dirty="0">
                <a:solidFill>
                  <a:schemeClr val="tx1"/>
                </a:solidFill>
              </a:rPr>
              <a:t>；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8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solidFill>
                  <a:schemeClr val="tx1"/>
                </a:solidFill>
              </a:rPr>
              <a:t>hotfix分支为bug修复分支，需要根据实际情况对已发布的版本进行漏洞修复</a:t>
            </a:r>
            <a:r>
              <a:rPr dirty="0">
                <a:solidFill>
                  <a:schemeClr val="tx1"/>
                </a:solidFill>
              </a:rPr>
              <a:t>；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1" name="文本框 2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Git flow </a:t>
            </a:r>
            <a:r>
              <a:rPr dirty="0" err="1"/>
              <a:t>介绍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 1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CUI 介绍</a:t>
            </a:r>
          </a:p>
        </p:txBody>
      </p:sp>
      <p:sp>
        <p:nvSpPr>
          <p:cNvPr id="140" name="矩形 2"/>
          <p:cNvSpPr txBox="1"/>
          <p:nvPr/>
        </p:nvSpPr>
        <p:spPr>
          <a:xfrm>
            <a:off x="657278" y="1157869"/>
            <a:ext cx="7469404" cy="17071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>
                <a:solidFill>
                  <a:schemeClr val="tx1"/>
                </a:solidFill>
              </a:rPr>
              <a:t>CUI </a:t>
            </a:r>
            <a:r>
              <a:rPr dirty="0" err="1">
                <a:solidFill>
                  <a:schemeClr val="tx1"/>
                </a:solidFill>
              </a:rPr>
              <a:t>是城云基于</a:t>
            </a:r>
            <a:r>
              <a:rPr dirty="0">
                <a:solidFill>
                  <a:schemeClr val="tx1"/>
                </a:solidFill>
              </a:rPr>
              <a:t> VUE 2.0 </a:t>
            </a:r>
            <a:r>
              <a:rPr lang="en-US" dirty="0" err="1">
                <a:solidFill>
                  <a:schemeClr val="tx1"/>
                </a:solidFill>
              </a:rPr>
              <a:t>和ElementUI</a:t>
            </a:r>
            <a:r>
              <a:rPr dirty="0" err="1">
                <a:solidFill>
                  <a:schemeClr val="tx1"/>
                </a:solidFill>
              </a:rPr>
              <a:t>打造的桌面端组件库,存储在城云私有NPM仓库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solidFill>
                  <a:schemeClr val="tx1"/>
                </a:solidFill>
              </a:rPr>
              <a:t>帮助文档地址</a:t>
            </a:r>
            <a:r>
              <a:rPr dirty="0">
                <a:solidFill>
                  <a:schemeClr val="tx1"/>
                </a:solidFill>
              </a:rPr>
              <a:t>： </a:t>
            </a:r>
            <a:r>
              <a:rPr u="sng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hlinkClick r:id="rId1"/>
              </a:rPr>
              <a:t>http://10.12.102.194/cui/</a:t>
            </a:r>
            <a:endParaRPr lang="zh-CN" altLang="en-US" u="sng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hlinkClick r:id="rId1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2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Git flow 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0"/>
            <a:ext cx="3752215" cy="5143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Git Commit 介绍</a:t>
            </a:r>
          </a:p>
        </p:txBody>
      </p:sp>
      <p:sp>
        <p:nvSpPr>
          <p:cNvPr id="157" name="文本框 2"/>
          <p:cNvSpPr txBox="1"/>
          <p:nvPr/>
        </p:nvSpPr>
        <p:spPr>
          <a:xfrm>
            <a:off x="585270" y="1203598"/>
            <a:ext cx="7469404" cy="3152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/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>
                <a:solidFill>
                  <a:schemeClr val="tx1"/>
                </a:solidFill>
              </a:rPr>
              <a:t>统一团队Git Commit标准，便于后续代码review、版本发布、自动化生成change log；</a:t>
            </a:r>
            <a:endParaRPr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endParaRPr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 startAt="2"/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>
                <a:solidFill>
                  <a:schemeClr val="tx1"/>
                </a:solidFill>
              </a:rPr>
              <a:t>可以提供更多更有效的历史信息，方便快速预览以及配合cherry-pick快速合并代码；</a:t>
            </a:r>
            <a:endParaRPr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 startAt="2"/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endParaRPr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 startAt="3"/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>
                <a:solidFill>
                  <a:schemeClr val="tx1"/>
                </a:solidFill>
              </a:rPr>
              <a:t>团队其他成员进行类git blame时可以快速明白代码用意；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"/>
          <p:cNvSpPr txBox="1"/>
          <p:nvPr/>
        </p:nvSpPr>
        <p:spPr>
          <a:xfrm>
            <a:off x="1458496" y="1059582"/>
            <a:ext cx="6596175" cy="3279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1. </a:t>
            </a:r>
            <a:r>
              <a:rPr dirty="0" err="1">
                <a:solidFill>
                  <a:schemeClr val="tx1"/>
                </a:solidFill>
              </a:rPr>
              <a:t>安装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b="1" dirty="0" err="1">
                <a:solidFill>
                  <a:schemeClr val="tx1"/>
                </a:solidFill>
              </a:rPr>
              <a:t>commitizen</a:t>
            </a:r>
            <a:r>
              <a:rPr b="1" dirty="0">
                <a:solidFill>
                  <a:schemeClr val="tx1"/>
                </a:solidFill>
              </a:rPr>
              <a:t> </a:t>
            </a:r>
            <a:endParaRPr b="1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b="1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     </a:t>
            </a:r>
            <a:r>
              <a:rPr dirty="0" err="1">
                <a:solidFill>
                  <a:schemeClr val="tx1"/>
                </a:solidFill>
              </a:rPr>
              <a:t>npm</a:t>
            </a:r>
            <a:r>
              <a:rPr dirty="0">
                <a:solidFill>
                  <a:schemeClr val="tx1"/>
                </a:solidFill>
              </a:rPr>
              <a:t> install -g </a:t>
            </a:r>
            <a:r>
              <a:rPr dirty="0" err="1">
                <a:solidFill>
                  <a:schemeClr val="tx1"/>
                </a:solidFill>
              </a:rPr>
              <a:t>commitizen</a:t>
            </a:r>
            <a:r>
              <a:rPr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2. </a:t>
            </a:r>
            <a:r>
              <a:rPr dirty="0" err="1">
                <a:solidFill>
                  <a:schemeClr val="tx1"/>
                </a:solidFill>
              </a:rPr>
              <a:t>安装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b="1" dirty="0" err="1">
                <a:solidFill>
                  <a:schemeClr val="tx1"/>
                </a:solidFill>
              </a:rPr>
              <a:t>cz</a:t>
            </a:r>
            <a:r>
              <a:rPr b="1" dirty="0">
                <a:solidFill>
                  <a:schemeClr val="tx1"/>
                </a:solidFill>
              </a:rPr>
              <a:t>-conventional-changelog </a:t>
            </a:r>
            <a:endParaRPr b="1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b="1"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      </a:t>
            </a:r>
            <a:r>
              <a:rPr dirty="0" err="1">
                <a:solidFill>
                  <a:schemeClr val="tx1"/>
                </a:solidFill>
              </a:rPr>
              <a:t>npm</a:t>
            </a:r>
            <a:r>
              <a:rPr dirty="0">
                <a:solidFill>
                  <a:schemeClr val="tx1"/>
                </a:solidFill>
              </a:rPr>
              <a:t> install -g </a:t>
            </a:r>
            <a:r>
              <a:rPr dirty="0" err="1">
                <a:solidFill>
                  <a:schemeClr val="tx1"/>
                </a:solidFill>
              </a:rPr>
              <a:t>cz</a:t>
            </a:r>
            <a:r>
              <a:rPr dirty="0">
                <a:solidFill>
                  <a:schemeClr val="tx1"/>
                </a:solidFill>
              </a:rPr>
              <a:t>-conventional-changelog 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3. </a:t>
            </a:r>
            <a:r>
              <a:rPr dirty="0" err="1">
                <a:solidFill>
                  <a:schemeClr val="tx1"/>
                </a:solidFill>
              </a:rPr>
              <a:t>配置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b="1" dirty="0" err="1">
                <a:solidFill>
                  <a:schemeClr val="tx1"/>
                </a:solidFill>
              </a:rPr>
              <a:t>commitizen</a:t>
            </a:r>
            <a:r>
              <a:rPr b="1" dirty="0">
                <a:solidFill>
                  <a:schemeClr val="tx1"/>
                </a:solidFill>
              </a:rPr>
              <a:t> adapter</a:t>
            </a:r>
            <a:endParaRPr b="1" dirty="0">
              <a:solidFill>
                <a:schemeClr val="tx1"/>
              </a:solidFill>
            </a:endParaRPr>
          </a:p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     </a:t>
            </a:r>
            <a:r>
              <a:rPr b="0" dirty="0">
                <a:solidFill>
                  <a:schemeClr val="tx1"/>
                </a:solidFill>
              </a:rPr>
              <a:t>echo '{ "path": "</a:t>
            </a:r>
            <a:r>
              <a:rPr b="0" dirty="0" err="1">
                <a:solidFill>
                  <a:schemeClr val="tx1"/>
                </a:solidFill>
              </a:rPr>
              <a:t>cz</a:t>
            </a:r>
            <a:r>
              <a:rPr b="0" dirty="0">
                <a:solidFill>
                  <a:schemeClr val="tx1"/>
                </a:solidFill>
              </a:rPr>
              <a:t>-conventional-changelog" }' &gt; ~/.</a:t>
            </a:r>
            <a:r>
              <a:rPr b="0" dirty="0" err="1">
                <a:solidFill>
                  <a:schemeClr val="tx1"/>
                </a:solidFill>
              </a:rPr>
              <a:t>czrc</a:t>
            </a:r>
            <a:r>
              <a:rPr b="0" dirty="0">
                <a:solidFill>
                  <a:schemeClr val="tx1"/>
                </a:solidFill>
              </a:rPr>
              <a:t> 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60" name="文本框 1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Git Commit 介绍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6960" y="1224280"/>
            <a:ext cx="7103110" cy="3078480"/>
          </a:xfrm>
        </p:spPr>
        <p:txBody>
          <a:bodyPr/>
          <a:lstStyle/>
          <a:p>
            <a:pPr algn="l"/>
            <a:r>
              <a:rPr lang="en-US" altLang="zh-CN" sz="2000"/>
              <a:t> </a:t>
            </a:r>
            <a:r>
              <a:rPr lang="zh-CN" altLang="en-US" sz="2000"/>
              <a:t>现存问题：</a:t>
            </a:r>
            <a:br>
              <a:rPr lang="zh-CN" altLang="en-US" sz="2000"/>
            </a:br>
            <a:r>
              <a:rPr lang="en-US" altLang="zh-CN" sz="2000"/>
              <a:t>1.</a:t>
            </a:r>
            <a:r>
              <a:rPr lang="zh-CN" altLang="en-US" sz="2000"/>
              <a:t>前端样式规范不一</a:t>
            </a:r>
            <a:br>
              <a:rPr lang="zh-CN" altLang="en-US" sz="2000"/>
            </a:br>
            <a:r>
              <a:rPr lang="en-US" altLang="zh-CN" sz="2000"/>
              <a:t>2.</a:t>
            </a:r>
            <a:r>
              <a:rPr lang="zh-CN" altLang="en-US" sz="2000"/>
              <a:t>没有使用统一的基础框架</a:t>
            </a:r>
            <a:br>
              <a:rPr lang="zh-CN" altLang="en-US" sz="2000"/>
            </a:br>
            <a:r>
              <a:rPr lang="en-US" altLang="zh-CN" sz="2000"/>
              <a:t>3.</a:t>
            </a:r>
            <a:r>
              <a:rPr lang="zh-CN" altLang="en-US" sz="2000"/>
              <a:t>各部门前端代码规范不一</a:t>
            </a:r>
            <a:br>
              <a:rPr lang="zh-CN" altLang="en-US" sz="2000"/>
            </a:br>
            <a:r>
              <a:rPr lang="en-US" altLang="zh-CN" sz="2000"/>
              <a:t>4.</a:t>
            </a:r>
            <a:r>
              <a:rPr lang="zh-CN" altLang="en-US" sz="2000"/>
              <a:t>各部门前端没有交集或沟通，导致消息滞后</a:t>
            </a:r>
            <a:br>
              <a:rPr lang="zh-CN" altLang="en-US" sz="2000"/>
            </a:br>
            <a:r>
              <a:rPr lang="en-US" altLang="zh-CN" sz="2000"/>
              <a:t>5.</a:t>
            </a:r>
            <a:r>
              <a:rPr lang="zh-CN" altLang="en-US" sz="2000"/>
              <a:t>由于人员变动，导致规范没有</a:t>
            </a:r>
            <a:r>
              <a:rPr lang="zh-CN" altLang="en-US" sz="2000"/>
              <a:t>衔接上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2"/>
          <p:cNvSpPr txBox="1"/>
          <p:nvPr/>
        </p:nvSpPr>
        <p:spPr>
          <a:xfrm>
            <a:off x="1281997" y="885004"/>
            <a:ext cx="6461070" cy="374268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solidFill>
                  <a:schemeClr val="tx1"/>
                </a:solidFill>
              </a:rPr>
              <a:t>feat:新功能</a:t>
            </a:r>
            <a:r>
              <a:rPr dirty="0">
                <a:solidFill>
                  <a:schemeClr val="tx1"/>
                </a:solidFill>
              </a:rPr>
              <a:t>(feature)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solidFill>
                  <a:schemeClr val="tx1"/>
                </a:solidFill>
              </a:rPr>
              <a:t>fix:修补bug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docs:⽂</a:t>
            </a:r>
            <a:r>
              <a:rPr dirty="0" err="1">
                <a:solidFill>
                  <a:schemeClr val="tx1"/>
                </a:solidFill>
              </a:rPr>
              <a:t>文档</a:t>
            </a:r>
            <a:r>
              <a:rPr dirty="0">
                <a:solidFill>
                  <a:schemeClr val="tx1"/>
                </a:solidFill>
              </a:rPr>
              <a:t>(documentation)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style: </a:t>
            </a:r>
            <a:r>
              <a:rPr dirty="0" err="1">
                <a:solidFill>
                  <a:schemeClr val="tx1"/>
                </a:solidFill>
              </a:rPr>
              <a:t>格式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不影响代码运⾏行行的变动</a:t>
            </a:r>
            <a:r>
              <a:rPr dirty="0">
                <a:solidFill>
                  <a:schemeClr val="tx1"/>
                </a:solidFill>
              </a:rPr>
              <a:t>) 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solidFill>
                  <a:schemeClr val="tx1"/>
                </a:solidFill>
              </a:rPr>
              <a:t>refactor:重构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即不是新增功能，也不是修改bug的代码变动</a:t>
            </a:r>
            <a:r>
              <a:rPr dirty="0">
                <a:solidFill>
                  <a:schemeClr val="tx1"/>
                </a:solidFill>
              </a:rPr>
              <a:t>) 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perf: </a:t>
            </a:r>
            <a:r>
              <a:rPr dirty="0" err="1">
                <a:solidFill>
                  <a:schemeClr val="tx1"/>
                </a:solidFill>
              </a:rPr>
              <a:t>优化性能</a:t>
            </a:r>
            <a:r>
              <a:rPr dirty="0">
                <a:solidFill>
                  <a:schemeClr val="tx1"/>
                </a:solidFill>
              </a:rPr>
              <a:t>(a code change that improves performance) 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solidFill>
                  <a:schemeClr val="tx1"/>
                </a:solidFill>
              </a:rPr>
              <a:t>test:增加测试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solidFill>
                  <a:schemeClr val="tx1"/>
                </a:solidFill>
              </a:rPr>
              <a:t>chore:构建过程或辅助⼯具的变动</a:t>
            </a:r>
            <a:r>
              <a:rPr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文本框 1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Git Commit 介绍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602" y="899731"/>
            <a:ext cx="4203583" cy="39762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6" name="文本框 1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Git Commit </a:t>
            </a:r>
            <a:r>
              <a:rPr dirty="0" err="1"/>
              <a:t>介绍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254" y="195485"/>
            <a:ext cx="7469404" cy="599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Git Commit </a:t>
            </a:r>
            <a:r>
              <a:rPr dirty="0" err="1"/>
              <a:t>介绍</a:t>
            </a:r>
            <a:endParaRPr dirty="0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33" y="916730"/>
            <a:ext cx="4187401" cy="37968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3"/>
          <p:cNvSpPr txBox="1"/>
          <p:nvPr/>
        </p:nvSpPr>
        <p:spPr>
          <a:xfrm>
            <a:off x="4187952" y="2279362"/>
            <a:ext cx="758782" cy="662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完 !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872230" y="908685"/>
            <a:ext cx="1529080" cy="468630"/>
          </a:xfrm>
        </p:spPr>
        <p:txBody>
          <a:bodyPr/>
          <a:lstStyle/>
          <a:p>
            <a:r>
              <a:rPr lang="zh-CN" altLang="en-US"/>
              <a:t>再评估</a:t>
            </a:r>
            <a:endParaRPr lang="zh-CN" altLang="en-US"/>
          </a:p>
        </p:txBody>
      </p:sp>
      <p:pic>
        <p:nvPicPr>
          <p:cNvPr id="3" name="图片占位符 2" descr="WechatIMG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204460" y="908685"/>
            <a:ext cx="3939540" cy="3939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377315"/>
            <a:ext cx="298704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9086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dirty="0" err="1" smtClean="0"/>
              <a:t>先签到</a:t>
            </a:r>
            <a:endParaRPr lang="zh-CN" altLang="en-US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All rights reserved by CCI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6501" y="3494330"/>
            <a:ext cx="4950543" cy="308867"/>
          </a:xfrm>
          <a:prstGeom prst="rect">
            <a:avLst/>
          </a:prstGeom>
          <a:noFill/>
        </p:spPr>
        <p:txBody>
          <a:bodyPr wrap="none" lIns="90000" tIns="46800" rtlCol="0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1400" b="0" dirty="0" smtClean="0">
                <a:solidFill>
                  <a:schemeClr val="bg1"/>
                </a:solidFill>
                <a:latin typeface="+mj-ea"/>
                <a:ea typeface="+mj-ea"/>
              </a:rPr>
              <a:t>地址</a:t>
            </a:r>
            <a:r>
              <a:rPr lang="zh-CN" altLang="en-US" sz="1400" b="0" dirty="0" smtClean="0">
                <a:solidFill>
                  <a:schemeClr val="bg1"/>
                </a:solidFill>
                <a:latin typeface="+mj-ea"/>
                <a:ea typeface="+mj-ea"/>
              </a:rPr>
              <a:t>：浙江省杭州市滨江区江南大道</a:t>
            </a:r>
            <a:r>
              <a:rPr lang="en-US" altLang="zh-CN" sz="1400" b="0" dirty="0" smtClean="0">
                <a:solidFill>
                  <a:schemeClr val="bg1"/>
                </a:solidFill>
                <a:latin typeface="+mj-ea"/>
                <a:ea typeface="+mj-ea"/>
              </a:rPr>
              <a:t>588</a:t>
            </a:r>
            <a:r>
              <a:rPr lang="zh-CN" altLang="en-US" sz="1400" b="0" dirty="0" smtClean="0">
                <a:solidFill>
                  <a:schemeClr val="bg1"/>
                </a:solidFill>
                <a:latin typeface="+mj-ea"/>
                <a:ea typeface="+mj-ea"/>
              </a:rPr>
              <a:t>号恒鑫大厦</a:t>
            </a:r>
            <a:r>
              <a:rPr lang="en-US" altLang="zh-CN" sz="1400" b="0" dirty="0" smtClean="0">
                <a:solidFill>
                  <a:schemeClr val="bg1"/>
                </a:solidFill>
                <a:latin typeface="+mj-ea"/>
                <a:ea typeface="+mj-ea"/>
              </a:rPr>
              <a:t>17/18</a:t>
            </a:r>
            <a:r>
              <a:rPr lang="zh-CN" altLang="en-US" sz="1400" b="0" dirty="0" smtClean="0">
                <a:solidFill>
                  <a:schemeClr val="bg1"/>
                </a:solidFill>
                <a:latin typeface="+mj-ea"/>
                <a:ea typeface="+mj-ea"/>
              </a:rPr>
              <a:t>层</a:t>
            </a:r>
            <a:endParaRPr lang="en-US" altLang="zh-CN" sz="1400" b="0" baseline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0077" y="3809646"/>
            <a:ext cx="2403371" cy="308867"/>
          </a:xfrm>
          <a:prstGeom prst="rect">
            <a:avLst/>
          </a:prstGeom>
          <a:noFill/>
        </p:spPr>
        <p:txBody>
          <a:bodyPr wrap="none" lIns="90000" tIns="46800" rtlCol="0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1400" b="0" baseline="0" dirty="0" smtClean="0">
                <a:solidFill>
                  <a:schemeClr val="bg1"/>
                </a:solidFill>
                <a:latin typeface="+mj-ea"/>
                <a:ea typeface="+mj-ea"/>
              </a:rPr>
              <a:t>联系电话</a:t>
            </a:r>
            <a:r>
              <a:rPr lang="zh-CN" altLang="en-US" sz="1400" b="0" baseline="0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en-US" altLang="zh-CN" sz="1400" b="0" baseline="0" dirty="0" smtClean="0">
                <a:solidFill>
                  <a:schemeClr val="bg1"/>
                </a:solidFill>
                <a:latin typeface="+mj-ea"/>
                <a:ea typeface="+mj-ea"/>
              </a:rPr>
              <a:t>0571 88902888</a:t>
            </a:r>
            <a:endParaRPr lang="en-US" altLang="zh-CN" sz="1400" b="0" baseline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88" y="4154594"/>
            <a:ext cx="1016052" cy="1022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6960" y="1224280"/>
            <a:ext cx="7103110" cy="3078480"/>
          </a:xfrm>
        </p:spPr>
        <p:txBody>
          <a:bodyPr/>
          <a:lstStyle/>
          <a:p>
            <a:pPr algn="l"/>
            <a:r>
              <a:rPr lang="en-US" altLang="zh-CN" sz="2000"/>
              <a:t> </a:t>
            </a:r>
            <a:r>
              <a:rPr lang="zh-CN" altLang="en-US" sz="2000"/>
              <a:t>目前统一研发平台发布</a:t>
            </a:r>
            <a:r>
              <a:rPr lang="en-US" altLang="zh-CN" sz="2000"/>
              <a:t>web</a:t>
            </a:r>
            <a:r>
              <a:rPr lang="zh-CN" altLang="en-US" sz="2000"/>
              <a:t>基础框架：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@cci/template-frame-web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致力于提高城云前端开发人员的</a:t>
            </a:r>
            <a:r>
              <a:rPr lang="zh-CN" altLang="en-US" sz="2000"/>
              <a:t>开发效率！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6960" y="1224280"/>
            <a:ext cx="7103110" cy="3078480"/>
          </a:xfrm>
        </p:spPr>
        <p:txBody>
          <a:bodyPr/>
          <a:lstStyle/>
          <a:p>
            <a:pPr algn="l"/>
            <a:r>
              <a:rPr lang="zh-CN" altLang="en-US" sz="2000"/>
              <a:t>开发周期：</a:t>
            </a:r>
            <a:r>
              <a:rPr lang="en-US" altLang="zh-CN" sz="2000"/>
              <a:t>2</a:t>
            </a:r>
            <a:r>
              <a:rPr lang="zh-CN" altLang="en-US" sz="2000"/>
              <a:t>周</a:t>
            </a:r>
            <a:br>
              <a:rPr lang="en-US" altLang="zh-CN" sz="2000"/>
            </a:br>
            <a:r>
              <a:rPr lang="zh-CN" altLang="en-US" sz="2000"/>
              <a:t>当前版本：</a:t>
            </a:r>
            <a:r>
              <a:rPr lang="en-US" altLang="zh-CN" sz="2000"/>
              <a:t>v1.1.7</a:t>
            </a:r>
            <a:br>
              <a:rPr lang="en-US" altLang="zh-CN" sz="2000"/>
            </a:br>
            <a:r>
              <a:rPr lang="en-US" altLang="zh-CN" sz="2000"/>
              <a:t>vue</a:t>
            </a:r>
            <a:r>
              <a:rPr lang="zh-CN" altLang="en-US" sz="2000"/>
              <a:t>：</a:t>
            </a:r>
            <a:r>
              <a:rPr lang="en-US" altLang="zh-CN" sz="2000"/>
              <a:t>v2.7.10</a:t>
            </a:r>
            <a:br>
              <a:rPr lang="en-US" altLang="zh-CN" sz="2000"/>
            </a:br>
            <a:r>
              <a:rPr lang="en-US" altLang="zh-CN" sz="2000"/>
              <a:t>ui</a:t>
            </a:r>
            <a:r>
              <a:rPr lang="zh-CN" altLang="en-US" sz="2000"/>
              <a:t>：</a:t>
            </a:r>
            <a:r>
              <a:rPr lang="en-US" altLang="zh-CN" sz="2000"/>
              <a:t>cui</a:t>
            </a:r>
            <a:br>
              <a:rPr lang="en-US" altLang="zh-CN" sz="2000"/>
            </a:br>
            <a:r>
              <a:rPr lang="en-US" altLang="zh-CN" sz="2000"/>
              <a:t>style</a:t>
            </a:r>
            <a:r>
              <a:rPr lang="zh-CN" altLang="en-US" sz="2000"/>
              <a:t>：</a:t>
            </a:r>
            <a:r>
              <a:rPr lang="en-US" altLang="zh-CN" sz="2000"/>
              <a:t>theme-ant-design@2.1.6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1"/>
          <p:cNvSpPr txBox="1"/>
          <p:nvPr/>
        </p:nvSpPr>
        <p:spPr>
          <a:xfrm>
            <a:off x="2313463" y="1563637"/>
            <a:ext cx="4168137" cy="802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前端项目统一协作</a:t>
            </a:r>
            <a:endParaRPr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图示 2"/>
          <p:cNvGrpSpPr/>
          <p:nvPr/>
        </p:nvGrpSpPr>
        <p:grpSpPr>
          <a:xfrm>
            <a:off x="611554" y="925459"/>
            <a:ext cx="7776873" cy="4002512"/>
            <a:chOff x="-1" y="-1"/>
            <a:chExt cx="7776871" cy="4002510"/>
          </a:xfrm>
        </p:grpSpPr>
        <p:grpSp>
          <p:nvGrpSpPr>
            <p:cNvPr id="104" name="成组"/>
            <p:cNvGrpSpPr/>
            <p:nvPr/>
          </p:nvGrpSpPr>
          <p:grpSpPr>
            <a:xfrm>
              <a:off x="1498598" y="2487152"/>
              <a:ext cx="1765357" cy="1515357"/>
              <a:chOff x="0" y="-1"/>
              <a:chExt cx="1765356" cy="1515356"/>
            </a:xfrm>
          </p:grpSpPr>
          <p:sp>
            <p:nvSpPr>
              <p:cNvPr id="102" name="形状"/>
              <p:cNvSpPr/>
              <p:nvPr/>
            </p:nvSpPr>
            <p:spPr>
              <a:xfrm>
                <a:off x="-1" y="-2"/>
                <a:ext cx="1765357" cy="1515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35" y="0"/>
                    </a:lnTo>
                    <a:lnTo>
                      <a:pt x="16965" y="0"/>
                    </a:lnTo>
                    <a:lnTo>
                      <a:pt x="21600" y="10800"/>
                    </a:lnTo>
                    <a:lnTo>
                      <a:pt x="16965" y="21600"/>
                    </a:lnTo>
                    <a:lnTo>
                      <a:pt x="463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3" name="CUI"/>
              <p:cNvSpPr txBox="1"/>
              <p:nvPr/>
            </p:nvSpPr>
            <p:spPr>
              <a:xfrm>
                <a:off x="273391" y="633304"/>
                <a:ext cx="1218573" cy="24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t>CUI</a:t>
                </a:r>
              </a:p>
            </p:txBody>
          </p:sp>
        </p:grpSp>
        <p:sp>
          <p:nvSpPr>
            <p:cNvPr id="105" name="形状"/>
            <p:cNvSpPr/>
            <p:nvPr/>
          </p:nvSpPr>
          <p:spPr>
            <a:xfrm>
              <a:off x="1553818" y="3156774"/>
              <a:ext cx="206089" cy="17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7" y="0"/>
                  </a:lnTo>
                  <a:lnTo>
                    <a:pt x="16943" y="0"/>
                  </a:lnTo>
                  <a:lnTo>
                    <a:pt x="21600" y="10800"/>
                  </a:lnTo>
                  <a:lnTo>
                    <a:pt x="16943" y="21600"/>
                  </a:lnTo>
                  <a:lnTo>
                    <a:pt x="4657" y="21600"/>
                  </a:lnTo>
                  <a:close/>
                </a:path>
              </a:pathLst>
            </a:custGeom>
            <a:solidFill>
              <a:srgbClr val="FFC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" name="形状"/>
            <p:cNvSpPr/>
            <p:nvPr/>
          </p:nvSpPr>
          <p:spPr>
            <a:xfrm>
              <a:off x="-1" y="1663439"/>
              <a:ext cx="1765354" cy="151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35" y="0"/>
                  </a:lnTo>
                  <a:lnTo>
                    <a:pt x="16965" y="0"/>
                  </a:lnTo>
                  <a:lnTo>
                    <a:pt x="21600" y="10800"/>
                  </a:lnTo>
                  <a:lnTo>
                    <a:pt x="16965" y="21600"/>
                  </a:lnTo>
                  <a:lnTo>
                    <a:pt x="4635" y="21600"/>
                  </a:lnTo>
                  <a:close/>
                </a:path>
              </a:pathLst>
            </a:custGeom>
            <a:blipFill rotWithShape="1">
              <a:blip r:embed="rId1"/>
              <a:srcRect/>
              <a:stretch>
                <a:fillRect/>
              </a:stretch>
            </a:blip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" name="形状"/>
            <p:cNvSpPr/>
            <p:nvPr/>
          </p:nvSpPr>
          <p:spPr>
            <a:xfrm>
              <a:off x="1195304" y="2968657"/>
              <a:ext cx="206089" cy="17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7" y="0"/>
                  </a:lnTo>
                  <a:lnTo>
                    <a:pt x="16943" y="0"/>
                  </a:lnTo>
                  <a:lnTo>
                    <a:pt x="21600" y="10800"/>
                  </a:lnTo>
                  <a:lnTo>
                    <a:pt x="16943" y="21600"/>
                  </a:lnTo>
                  <a:lnTo>
                    <a:pt x="4657" y="21600"/>
                  </a:lnTo>
                  <a:close/>
                </a:path>
              </a:pathLst>
            </a:custGeom>
            <a:solidFill>
              <a:srgbClr val="FFC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10" name="成组"/>
            <p:cNvGrpSpPr/>
            <p:nvPr/>
          </p:nvGrpSpPr>
          <p:grpSpPr>
            <a:xfrm>
              <a:off x="2995645" y="1651829"/>
              <a:ext cx="1765359" cy="1515358"/>
              <a:chOff x="-2" y="-1"/>
              <a:chExt cx="1765357" cy="1515356"/>
            </a:xfrm>
          </p:grpSpPr>
          <p:sp>
            <p:nvSpPr>
              <p:cNvPr id="108" name="形状"/>
              <p:cNvSpPr/>
              <p:nvPr/>
            </p:nvSpPr>
            <p:spPr>
              <a:xfrm>
                <a:off x="-2" y="-1"/>
                <a:ext cx="1765357" cy="1515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35" y="0"/>
                    </a:lnTo>
                    <a:lnTo>
                      <a:pt x="16965" y="0"/>
                    </a:lnTo>
                    <a:lnTo>
                      <a:pt x="21600" y="10800"/>
                    </a:lnTo>
                    <a:lnTo>
                      <a:pt x="16965" y="21600"/>
                    </a:lnTo>
                    <a:lnTo>
                      <a:pt x="463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9" name="AdminBase"/>
              <p:cNvSpPr txBox="1"/>
              <p:nvPr/>
            </p:nvSpPr>
            <p:spPr>
              <a:xfrm>
                <a:off x="273390" y="619175"/>
                <a:ext cx="1218571" cy="276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rPr lang="en-US" altLang="zh-CN" dirty="0" err="1"/>
                  <a:t>ccinpm</a:t>
                </a:r>
                <a:endParaRPr dirty="0"/>
              </a:p>
            </p:txBody>
          </p:sp>
        </p:grpSp>
        <p:sp>
          <p:nvSpPr>
            <p:cNvPr id="111" name="形状"/>
            <p:cNvSpPr/>
            <p:nvPr/>
          </p:nvSpPr>
          <p:spPr>
            <a:xfrm>
              <a:off x="4204951" y="2955449"/>
              <a:ext cx="206089" cy="17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7" y="0"/>
                  </a:lnTo>
                  <a:lnTo>
                    <a:pt x="16943" y="0"/>
                  </a:lnTo>
                  <a:lnTo>
                    <a:pt x="21600" y="10800"/>
                  </a:lnTo>
                  <a:lnTo>
                    <a:pt x="16943" y="21600"/>
                  </a:lnTo>
                  <a:lnTo>
                    <a:pt x="4657" y="21600"/>
                  </a:lnTo>
                  <a:close/>
                </a:path>
              </a:pathLst>
            </a:custGeom>
            <a:solidFill>
              <a:srgbClr val="17375E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2" name="形状"/>
            <p:cNvSpPr/>
            <p:nvPr/>
          </p:nvSpPr>
          <p:spPr>
            <a:xfrm>
              <a:off x="4500473" y="2484754"/>
              <a:ext cx="1765354" cy="151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35" y="0"/>
                  </a:lnTo>
                  <a:lnTo>
                    <a:pt x="16965" y="0"/>
                  </a:lnTo>
                  <a:lnTo>
                    <a:pt x="21600" y="10800"/>
                  </a:lnTo>
                  <a:lnTo>
                    <a:pt x="16965" y="21600"/>
                  </a:lnTo>
                  <a:lnTo>
                    <a:pt x="4635" y="21600"/>
                  </a:lnTo>
                  <a:close/>
                </a:path>
              </a:pathLst>
            </a:custGeom>
            <a:blipFill rotWithShape="1">
              <a:blip r:embed="rId2"/>
              <a:srcRect/>
              <a:stretch>
                <a:fillRect/>
              </a:stretch>
            </a:blip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3" name="形状"/>
            <p:cNvSpPr/>
            <p:nvPr/>
          </p:nvSpPr>
          <p:spPr>
            <a:xfrm>
              <a:off x="4540912" y="3163579"/>
              <a:ext cx="206090" cy="17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7" y="0"/>
                  </a:lnTo>
                  <a:lnTo>
                    <a:pt x="16943" y="0"/>
                  </a:lnTo>
                  <a:lnTo>
                    <a:pt x="21600" y="10800"/>
                  </a:lnTo>
                  <a:lnTo>
                    <a:pt x="16943" y="21600"/>
                  </a:lnTo>
                  <a:lnTo>
                    <a:pt x="4657" y="21600"/>
                  </a:lnTo>
                  <a:close/>
                </a:path>
              </a:pathLst>
            </a:custGeom>
            <a:solidFill>
              <a:srgbClr val="17375E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16" name="成组"/>
            <p:cNvGrpSpPr/>
            <p:nvPr/>
          </p:nvGrpSpPr>
          <p:grpSpPr>
            <a:xfrm>
              <a:off x="1498598" y="835318"/>
              <a:ext cx="1765357" cy="1515357"/>
              <a:chOff x="0" y="0"/>
              <a:chExt cx="1765356" cy="1515355"/>
            </a:xfrm>
          </p:grpSpPr>
          <p:sp>
            <p:nvSpPr>
              <p:cNvPr id="114" name="形状"/>
              <p:cNvSpPr/>
              <p:nvPr/>
            </p:nvSpPr>
            <p:spPr>
              <a:xfrm>
                <a:off x="-1" y="-1"/>
                <a:ext cx="1765357" cy="1515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35" y="0"/>
                    </a:lnTo>
                    <a:lnTo>
                      <a:pt x="16965" y="0"/>
                    </a:lnTo>
                    <a:lnTo>
                      <a:pt x="21600" y="10800"/>
                    </a:lnTo>
                    <a:lnTo>
                      <a:pt x="16965" y="21600"/>
                    </a:lnTo>
                    <a:lnTo>
                      <a:pt x="463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15" name="代码规范"/>
              <p:cNvSpPr txBox="1"/>
              <p:nvPr/>
            </p:nvSpPr>
            <p:spPr>
              <a:xfrm>
                <a:off x="273391" y="579874"/>
                <a:ext cx="1218573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dirty="0" err="1"/>
                  <a:t>代码规范</a:t>
                </a:r>
                <a:endParaRPr dirty="0"/>
              </a:p>
            </p:txBody>
          </p:sp>
        </p:grpSp>
        <p:sp>
          <p:nvSpPr>
            <p:cNvPr id="117" name="形状"/>
            <p:cNvSpPr/>
            <p:nvPr/>
          </p:nvSpPr>
          <p:spPr>
            <a:xfrm>
              <a:off x="2700128" y="866542"/>
              <a:ext cx="206090" cy="17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7" y="0"/>
                  </a:lnTo>
                  <a:lnTo>
                    <a:pt x="16943" y="0"/>
                  </a:lnTo>
                  <a:lnTo>
                    <a:pt x="21600" y="10800"/>
                  </a:lnTo>
                  <a:lnTo>
                    <a:pt x="16943" y="21600"/>
                  </a:lnTo>
                  <a:lnTo>
                    <a:pt x="4657" y="21600"/>
                  </a:lnTo>
                  <a:close/>
                </a:path>
              </a:pathLst>
            </a:custGeom>
            <a:solidFill>
              <a:srgbClr val="558ED5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8" name="形状"/>
            <p:cNvSpPr/>
            <p:nvPr/>
          </p:nvSpPr>
          <p:spPr>
            <a:xfrm>
              <a:off x="2995649" y="-1"/>
              <a:ext cx="1765353" cy="151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35" y="0"/>
                  </a:lnTo>
                  <a:lnTo>
                    <a:pt x="16965" y="0"/>
                  </a:lnTo>
                  <a:lnTo>
                    <a:pt x="21600" y="10800"/>
                  </a:lnTo>
                  <a:lnTo>
                    <a:pt x="16965" y="21600"/>
                  </a:lnTo>
                  <a:lnTo>
                    <a:pt x="4635" y="21600"/>
                  </a:lnTo>
                  <a:close/>
                </a:path>
              </a:pathLst>
            </a:custGeom>
            <a:blipFill rotWithShape="1">
              <a:blip r:embed="rId3"/>
              <a:srcRect/>
              <a:stretch>
                <a:fillRect/>
              </a:stretch>
            </a:blip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" name="形状"/>
            <p:cNvSpPr/>
            <p:nvPr/>
          </p:nvSpPr>
          <p:spPr>
            <a:xfrm>
              <a:off x="3036088" y="671620"/>
              <a:ext cx="206090" cy="17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7" y="0"/>
                  </a:lnTo>
                  <a:lnTo>
                    <a:pt x="16943" y="0"/>
                  </a:lnTo>
                  <a:lnTo>
                    <a:pt x="21600" y="10800"/>
                  </a:lnTo>
                  <a:lnTo>
                    <a:pt x="16943" y="21600"/>
                  </a:lnTo>
                  <a:lnTo>
                    <a:pt x="4657" y="21600"/>
                  </a:lnTo>
                  <a:close/>
                </a:path>
              </a:pathLst>
            </a:custGeom>
            <a:solidFill>
              <a:srgbClr val="558ED5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22" name="成组"/>
            <p:cNvGrpSpPr/>
            <p:nvPr/>
          </p:nvGrpSpPr>
          <p:grpSpPr>
            <a:xfrm>
              <a:off x="4500470" y="832918"/>
              <a:ext cx="1765357" cy="1515357"/>
              <a:chOff x="-1" y="0"/>
              <a:chExt cx="1765355" cy="1515355"/>
            </a:xfrm>
          </p:grpSpPr>
          <p:sp>
            <p:nvSpPr>
              <p:cNvPr id="120" name="形状"/>
              <p:cNvSpPr/>
              <p:nvPr/>
            </p:nvSpPr>
            <p:spPr>
              <a:xfrm>
                <a:off x="-2" y="-1"/>
                <a:ext cx="1765357" cy="1515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35" y="0"/>
                    </a:lnTo>
                    <a:lnTo>
                      <a:pt x="16965" y="0"/>
                    </a:lnTo>
                    <a:lnTo>
                      <a:pt x="21600" y="10800"/>
                    </a:lnTo>
                    <a:lnTo>
                      <a:pt x="16965" y="21600"/>
                    </a:lnTo>
                    <a:lnTo>
                      <a:pt x="463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1" name="Git commit"/>
              <p:cNvSpPr txBox="1"/>
              <p:nvPr/>
            </p:nvSpPr>
            <p:spPr>
              <a:xfrm>
                <a:off x="273391" y="633303"/>
                <a:ext cx="1218573" cy="248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rPr dirty="0"/>
                  <a:t>Git commit </a:t>
                </a:r>
                <a:endParaRPr dirty="0"/>
              </a:p>
            </p:txBody>
          </p:sp>
        </p:grpSp>
        <p:sp>
          <p:nvSpPr>
            <p:cNvPr id="123" name="形状"/>
            <p:cNvSpPr/>
            <p:nvPr/>
          </p:nvSpPr>
          <p:spPr>
            <a:xfrm>
              <a:off x="6018518" y="1501738"/>
              <a:ext cx="206089" cy="17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7" y="0"/>
                  </a:lnTo>
                  <a:lnTo>
                    <a:pt x="16943" y="0"/>
                  </a:lnTo>
                  <a:lnTo>
                    <a:pt x="21600" y="10800"/>
                  </a:lnTo>
                  <a:lnTo>
                    <a:pt x="16943" y="21600"/>
                  </a:lnTo>
                  <a:lnTo>
                    <a:pt x="4657" y="21600"/>
                  </a:lnTo>
                  <a:close/>
                </a:path>
              </a:pathLst>
            </a:custGeom>
            <a:solidFill>
              <a:srgbClr val="E46C0A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" name="形状"/>
            <p:cNvSpPr/>
            <p:nvPr/>
          </p:nvSpPr>
          <p:spPr>
            <a:xfrm>
              <a:off x="6011518" y="1665842"/>
              <a:ext cx="1765352" cy="151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35" y="0"/>
                  </a:lnTo>
                  <a:lnTo>
                    <a:pt x="16965" y="0"/>
                  </a:lnTo>
                  <a:lnTo>
                    <a:pt x="21600" y="10800"/>
                  </a:lnTo>
                  <a:lnTo>
                    <a:pt x="16965" y="21600"/>
                  </a:lnTo>
                  <a:lnTo>
                    <a:pt x="4635" y="21600"/>
                  </a:lnTo>
                  <a:close/>
                </a:path>
              </a:pathLst>
            </a:custGeom>
            <a:blipFill rotWithShape="1">
              <a:blip r:embed="rId4"/>
              <a:srcRect/>
              <a:stretch>
                <a:fillRect/>
              </a:stretch>
            </a:blip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" name="形状"/>
            <p:cNvSpPr/>
            <p:nvPr/>
          </p:nvSpPr>
          <p:spPr>
            <a:xfrm>
              <a:off x="6367699" y="1692658"/>
              <a:ext cx="206089" cy="17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7" y="0"/>
                  </a:lnTo>
                  <a:lnTo>
                    <a:pt x="16943" y="0"/>
                  </a:lnTo>
                  <a:lnTo>
                    <a:pt x="21600" y="10800"/>
                  </a:lnTo>
                  <a:lnTo>
                    <a:pt x="16943" y="21600"/>
                  </a:lnTo>
                  <a:lnTo>
                    <a:pt x="4657" y="21600"/>
                  </a:lnTo>
                  <a:close/>
                </a:path>
              </a:pathLst>
            </a:custGeom>
            <a:solidFill>
              <a:srgbClr val="E46C0A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"/>
          <p:cNvSpPr txBox="1"/>
          <p:nvPr/>
        </p:nvSpPr>
        <p:spPr>
          <a:xfrm>
            <a:off x="2224881" y="1155671"/>
            <a:ext cx="4480565" cy="230568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1. </a:t>
            </a:r>
            <a:r>
              <a:rPr dirty="0" err="1">
                <a:solidFill>
                  <a:schemeClr val="tx1"/>
                </a:solidFill>
                <a:sym typeface="+mn-ea"/>
              </a:rPr>
              <a:t>NPM私有仓库使用</a:t>
            </a:r>
            <a:r>
              <a:rPr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2. </a:t>
            </a:r>
            <a:r>
              <a:rPr dirty="0">
                <a:solidFill>
                  <a:schemeClr val="tx1"/>
                </a:solidFill>
                <a:sym typeface="+mn-ea"/>
              </a:rPr>
              <a:t>cui介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绍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3. </a:t>
            </a:r>
            <a:r>
              <a:rPr dirty="0">
                <a:solidFill>
                  <a:schemeClr val="tx1"/>
                </a:solidFill>
                <a:sym typeface="+mn-ea"/>
              </a:rPr>
              <a:t>Git flow </a:t>
            </a:r>
            <a:r>
              <a:rPr dirty="0" err="1">
                <a:solidFill>
                  <a:schemeClr val="tx1"/>
                </a:solidFill>
                <a:sym typeface="+mn-ea"/>
              </a:rPr>
              <a:t>介绍</a:t>
            </a:r>
            <a:endParaRPr dirty="0" err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solidFill>
                  <a:schemeClr val="tx1"/>
                </a:solidFill>
              </a:rPr>
              <a:t>4.</a:t>
            </a:r>
            <a:r>
              <a:rPr dirty="0">
                <a:solidFill>
                  <a:schemeClr val="tx1"/>
                </a:solidFill>
                <a:sym typeface="+mn-ea"/>
              </a:rPr>
              <a:t>Git Commit </a:t>
            </a:r>
            <a:r>
              <a:rPr dirty="0" err="1">
                <a:solidFill>
                  <a:schemeClr val="tx1"/>
                </a:solidFill>
                <a:sym typeface="+mn-ea"/>
              </a:rPr>
              <a:t>规范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"/>
          <p:cNvSpPr txBox="1"/>
          <p:nvPr/>
        </p:nvSpPr>
        <p:spPr>
          <a:xfrm>
            <a:off x="2331716" y="1925901"/>
            <a:ext cx="4480566" cy="12600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solidFill>
                  <a:schemeClr val="tx1"/>
                </a:solidFill>
              </a:rPr>
              <a:t>私有仓库地址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hlinkClick r:id="rId1"/>
              </a:rPr>
              <a:t>http://ccinpm.citycloud.com.cn/</a:t>
            </a:r>
            <a:endParaRPr dirty="0">
              <a:solidFill>
                <a:schemeClr val="tx1"/>
              </a:solidFill>
              <a:latin typeface="Microsoft YaHei Light"/>
              <a:ea typeface="Microsoft YaHei Light"/>
              <a:cs typeface="Microsoft YaHei Light"/>
              <a:sym typeface="Microsoft YaHei Light"/>
            </a:endParaRPr>
          </a:p>
          <a:p>
            <a:pPr>
              <a:lnSpc>
                <a:spcPct val="150000"/>
              </a:lnSpc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>
                <a:solidFill>
                  <a:schemeClr val="tx1"/>
                </a:solidFill>
                <a:hlinkClick r:id="rId2"/>
              </a:rPr>
              <a:t>http://10.12.102.194:4873</a:t>
            </a:r>
            <a:endParaRPr dirty="0">
              <a:solidFill>
                <a:schemeClr val="tx1"/>
              </a:solidFill>
              <a:hlinkClick r:id="rId2"/>
            </a:endParaRPr>
          </a:p>
        </p:txBody>
      </p:sp>
      <p:sp>
        <p:nvSpPr>
          <p:cNvPr id="129" name="文本框 1"/>
          <p:cNvSpPr txBox="1"/>
          <p:nvPr/>
        </p:nvSpPr>
        <p:spPr>
          <a:xfrm>
            <a:off x="441254" y="195485"/>
            <a:ext cx="7469404" cy="523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NPM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595" y="339502"/>
            <a:ext cx="7272812" cy="50520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2" name="文本框 1"/>
          <p:cNvSpPr txBox="1"/>
          <p:nvPr/>
        </p:nvSpPr>
        <p:spPr>
          <a:xfrm>
            <a:off x="441254" y="195485"/>
            <a:ext cx="7469404" cy="523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NPM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主题">
  <a:themeElements>
    <a:clrScheme name="城云主题色1">
      <a:dk1>
        <a:srgbClr val="1B1464"/>
      </a:dk1>
      <a:lt1>
        <a:sysClr val="window" lastClr="FFFFFF"/>
      </a:lt1>
      <a:dk2>
        <a:srgbClr val="FF4C00"/>
      </a:dk2>
      <a:lt2>
        <a:srgbClr val="B814A0"/>
      </a:lt2>
      <a:accent1>
        <a:srgbClr val="FFB091"/>
      </a:accent1>
      <a:accent2>
        <a:srgbClr val="FF9365"/>
      </a:accent2>
      <a:accent3>
        <a:srgbClr val="FF7040"/>
      </a:accent3>
      <a:accent4>
        <a:srgbClr val="00A650"/>
      </a:accent4>
      <a:accent5>
        <a:srgbClr val="0974E9"/>
      </a:accent5>
      <a:accent6>
        <a:srgbClr val="000000"/>
      </a:accent6>
      <a:hlink>
        <a:srgbClr val="FF4C00"/>
      </a:hlink>
      <a:folHlink>
        <a:srgbClr val="1B146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文字</Application>
  <PresentationFormat>全屏显示(16:9)</PresentationFormat>
  <Paragraphs>150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Arial</vt:lpstr>
      <vt:lpstr>宋体</vt:lpstr>
      <vt:lpstr>Wingdings</vt:lpstr>
      <vt:lpstr>Arial</vt:lpstr>
      <vt:lpstr>FangSong</vt:lpstr>
      <vt:lpstr>方正仿宋_GBK</vt:lpstr>
      <vt:lpstr>KaiTi</vt:lpstr>
      <vt:lpstr>汉仪楷体KW</vt:lpstr>
      <vt:lpstr>微软雅黑</vt:lpstr>
      <vt:lpstr>汉仪旗黑</vt:lpstr>
      <vt:lpstr>Helvetica</vt:lpstr>
      <vt:lpstr>Calibri</vt:lpstr>
      <vt:lpstr>Helvetica Neue</vt:lpstr>
      <vt:lpstr>Microsoft YaHei Light</vt:lpstr>
      <vt:lpstr>Thonburi</vt:lpstr>
      <vt:lpstr>Arial Black</vt:lpstr>
      <vt:lpstr>微软雅黑</vt:lpstr>
      <vt:lpstr>宋体</vt:lpstr>
      <vt:lpstr>Arial Unicode MS</vt:lpstr>
      <vt:lpstr>黑体</vt:lpstr>
      <vt:lpstr>汉仪中黑KW</vt:lpstr>
      <vt:lpstr>汉仪书宋二KW</vt:lpstr>
      <vt:lpstr>微软雅黑</vt:lpstr>
      <vt:lpstr>1_Office 主题</vt:lpstr>
      <vt:lpstr>前端web基础框架规范及使用</vt:lpstr>
      <vt:lpstr> 现存问题： 1.前端样式规范不一 2.没有使用统一的基础框架 3.各部门前端代码规范不一 4.各部门前端没有交集或沟通，导致消息滞后 5.由于人员变动，导致规范没有衔接上</vt:lpstr>
      <vt:lpstr> 目前统一研发平台发布web基础框架：  @cci/template-frame-web  致力于提高城云前端开发人员的开发效率！</vt:lpstr>
      <vt:lpstr>开发周期：2周 当前版本：v1.1.7 vue：v2.7.10 ui：cui style：theme-ant-design@2.1.6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互联网金融 （雅黑44，加粗）</dc:title>
  <dc:creator>Wending Hu</dc:creator>
  <cp:lastModifiedBy>麦拉疯打泡泡</cp:lastModifiedBy>
  <cp:revision>159</cp:revision>
  <dcterms:created xsi:type="dcterms:W3CDTF">2022-10-11T10:09:40Z</dcterms:created>
  <dcterms:modified xsi:type="dcterms:W3CDTF">2022-10-11T10:09:40Z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329E3AAD84F30532003A28639D3D2772</vt:lpwstr>
  </property>
  <property fmtid="{D5CDD505-2E9C-101B-9397-08002B2CF9AE}" pid="3" name="KSOProductBuildVer">
    <vt:lpwstr>2052-4.6.1.7467</vt:lpwstr>
  </property>
</Properties>
</file>