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6" r:id="rId3"/>
    <p:sldId id="257" r:id="rId4"/>
    <p:sldId id="258" r:id="rId5"/>
    <p:sldId id="259" r:id="rId6"/>
    <p:sldId id="261" r:id="rId7"/>
    <p:sldId id="260" r:id="rId8"/>
    <p:sldId id="262" r:id="rId9"/>
    <p:sldId id="263" r:id="rId10"/>
    <p:sldId id="264" r:id="rId11"/>
    <p:sldId id="267"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138" autoAdjust="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1452-E5BA-4C78-846F-FFF4469D29BA}" type="datetimeFigureOut">
              <a:rPr lang="es-MX" smtClean="0"/>
              <a:t>25/09/2020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D22B6-996E-442A-8825-EEDE64048AB3}" type="slidenum">
              <a:rPr lang="es-MX" smtClean="0"/>
              <a:t>‹Nº›</a:t>
            </a:fld>
            <a:endParaRPr lang="es-MX"/>
          </a:p>
        </p:txBody>
      </p:sp>
    </p:spTree>
    <p:extLst>
      <p:ext uri="{BB962C8B-B14F-4D97-AF65-F5344CB8AC3E}">
        <p14:creationId xmlns:p14="http://schemas.microsoft.com/office/powerpoint/2010/main" val="311881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9</a:t>
            </a:fld>
            <a:endParaRPr lang="es-MX"/>
          </a:p>
        </p:txBody>
      </p:sp>
    </p:spTree>
    <p:extLst>
      <p:ext uri="{BB962C8B-B14F-4D97-AF65-F5344CB8AC3E}">
        <p14:creationId xmlns:p14="http://schemas.microsoft.com/office/powerpoint/2010/main" val="270537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1AD22B6-996E-442A-8825-EEDE64048AB3}" type="slidenum">
              <a:rPr lang="es-MX" smtClean="0"/>
              <a:t>10</a:t>
            </a:fld>
            <a:endParaRPr lang="es-MX"/>
          </a:p>
        </p:txBody>
      </p:sp>
    </p:spTree>
    <p:extLst>
      <p:ext uri="{BB962C8B-B14F-4D97-AF65-F5344CB8AC3E}">
        <p14:creationId xmlns:p14="http://schemas.microsoft.com/office/powerpoint/2010/main" val="121143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3091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49983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419513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2423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714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328296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79028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230043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82130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5321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9/25/2020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‹Nº›</a:t>
            </a:fld>
            <a:endParaRPr lang="en-US"/>
          </a:p>
        </p:txBody>
      </p:sp>
    </p:spTree>
    <p:extLst>
      <p:ext uri="{BB962C8B-B14F-4D97-AF65-F5344CB8AC3E}">
        <p14:creationId xmlns:p14="http://schemas.microsoft.com/office/powerpoint/2010/main" val="19613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9/25/2020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‹Nº›</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42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04DEB7-B8EA-4E3B-BD44-5FDE518605A8}"/>
              </a:ext>
            </a:extLst>
          </p:cNvPr>
          <p:cNvSpPr>
            <a:spLocks noGrp="1"/>
          </p:cNvSpPr>
          <p:nvPr>
            <p:ph type="ctrTitle"/>
          </p:nvPr>
        </p:nvSpPr>
        <p:spPr>
          <a:xfrm>
            <a:off x="8002184" y="863061"/>
            <a:ext cx="3730839" cy="3569150"/>
          </a:xfrm>
        </p:spPr>
        <p:txBody>
          <a:bodyPr anchor="ctr">
            <a:normAutofit/>
          </a:bodyPr>
          <a:lstStyle/>
          <a:p>
            <a:pPr algn="ctr"/>
            <a:r>
              <a:rPr lang="es-MX" sz="2800" b="1" dirty="0"/>
              <a:t>UNIVERSIDAD Autónoma de zacatecas</a:t>
            </a:r>
            <a:br>
              <a:rPr lang="es-MX" sz="4000" dirty="0"/>
            </a:br>
            <a:r>
              <a:rPr lang="es-MX" sz="1800" dirty="0"/>
              <a:t>Ingeniería en Robótica y mecatrónica</a:t>
            </a:r>
            <a:br>
              <a:rPr lang="es-MX" sz="1800" dirty="0"/>
            </a:br>
            <a:r>
              <a:rPr lang="es-MX" sz="1600" dirty="0">
                <a:solidFill>
                  <a:srgbClr val="0070C0"/>
                </a:solidFill>
              </a:rPr>
              <a:t>Diseño de un microprocesador con arquitectura Harvard y set de instrucciones RISC</a:t>
            </a:r>
            <a:endParaRPr lang="es-MX" sz="4000" dirty="0">
              <a:solidFill>
                <a:srgbClr val="0070C0"/>
              </a:solidFill>
            </a:endParaRPr>
          </a:p>
        </p:txBody>
      </p:sp>
      <p:sp>
        <p:nvSpPr>
          <p:cNvPr id="3" name="Subtítulo 2">
            <a:extLst>
              <a:ext uri="{FF2B5EF4-FFF2-40B4-BE49-F238E27FC236}">
                <a16:creationId xmlns:a16="http://schemas.microsoft.com/office/drawing/2014/main" id="{04A8AF9B-2255-4F44-A0F6-85A842C22C43}"/>
              </a:ext>
            </a:extLst>
          </p:cNvPr>
          <p:cNvSpPr>
            <a:spLocks noGrp="1"/>
          </p:cNvSpPr>
          <p:nvPr>
            <p:ph type="subTitle" idx="1"/>
          </p:nvPr>
        </p:nvSpPr>
        <p:spPr>
          <a:xfrm>
            <a:off x="8444990" y="4317282"/>
            <a:ext cx="3137031" cy="1677657"/>
          </a:xfrm>
        </p:spPr>
        <p:txBody>
          <a:bodyPr anchor="t">
            <a:normAutofit fontScale="85000" lnSpcReduction="20000"/>
          </a:bodyPr>
          <a:lstStyle/>
          <a:p>
            <a:r>
              <a:rPr lang="es-MX" sz="1600" dirty="0"/>
              <a:t>Equipo: Legión H	Grupo: 5°A</a:t>
            </a:r>
          </a:p>
          <a:p>
            <a:r>
              <a:rPr lang="es-MX" sz="1600" dirty="0"/>
              <a:t>-Francisco Javier Ruiz Bravo H.</a:t>
            </a:r>
          </a:p>
          <a:p>
            <a:r>
              <a:rPr lang="es-MX" sz="1600" dirty="0"/>
              <a:t>-Ana Sofía Martínez Murillo</a:t>
            </a:r>
          </a:p>
          <a:p>
            <a:r>
              <a:rPr lang="es-MX" sz="1600" dirty="0"/>
              <a:t>-Francisco Javier López Vázquez</a:t>
            </a:r>
          </a:p>
          <a:p>
            <a:r>
              <a:rPr lang="es-MX" sz="1600" dirty="0"/>
              <a:t>-José Rosario Guerrero Flores</a:t>
            </a:r>
          </a:p>
        </p:txBody>
      </p:sp>
      <p:pic>
        <p:nvPicPr>
          <p:cNvPr id="30" name="Picture 3">
            <a:extLst>
              <a:ext uri="{FF2B5EF4-FFF2-40B4-BE49-F238E27FC236}">
                <a16:creationId xmlns:a16="http://schemas.microsoft.com/office/drawing/2014/main" id="{9F995770-94CA-4319-91DC-F2D11E26343F}"/>
              </a:ext>
            </a:extLst>
          </p:cNvPr>
          <p:cNvPicPr>
            <a:picLocks noChangeAspect="1"/>
          </p:cNvPicPr>
          <p:nvPr/>
        </p:nvPicPr>
        <p:blipFill rotWithShape="1">
          <a:blip r:embed="rId2"/>
          <a:srcRect l="17004" r="-2" b="-2"/>
          <a:stretch/>
        </p:blipFill>
        <p:spPr>
          <a:xfrm>
            <a:off x="20" y="10"/>
            <a:ext cx="7320707" cy="6857985"/>
          </a:xfrm>
          <a:prstGeom prst="rect">
            <a:avLst/>
          </a:prstGeom>
        </p:spPr>
      </p:pic>
      <p:cxnSp>
        <p:nvCxnSpPr>
          <p:cNvPr id="3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33FFC513-50FA-46F8-A919-160F421562ED}"/>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20638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p:txBody>
          <a:bodyPr/>
          <a:lstStyle/>
          <a:p>
            <a:endParaRPr lang="es-MX" dirty="0"/>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538905324"/>
              </p:ext>
            </p:extLst>
          </p:nvPr>
        </p:nvGraphicFramePr>
        <p:xfrm>
          <a:off x="4940300" y="872198"/>
          <a:ext cx="6568358" cy="5190978"/>
        </p:xfrm>
        <a:graphic>
          <a:graphicData uri="http://schemas.openxmlformats.org/drawingml/2006/table">
            <a:tbl>
              <a:tblPr firstRow="1" bandRow="1">
                <a:tableStyleId>{1FECB4D8-DB02-4DC6-A0A2-4F2EBAE1DC90}</a:tableStyleId>
              </a:tblPr>
              <a:tblGrid>
                <a:gridCol w="982198">
                  <a:extLst>
                    <a:ext uri="{9D8B030D-6E8A-4147-A177-3AD203B41FA5}">
                      <a16:colId xmlns:a16="http://schemas.microsoft.com/office/drawing/2014/main" val="153100154"/>
                    </a:ext>
                  </a:extLst>
                </a:gridCol>
                <a:gridCol w="5586160">
                  <a:extLst>
                    <a:ext uri="{9D8B030D-6E8A-4147-A177-3AD203B41FA5}">
                      <a16:colId xmlns:a16="http://schemas.microsoft.com/office/drawing/2014/main" val="1823026192"/>
                    </a:ext>
                  </a:extLst>
                </a:gridCol>
              </a:tblGrid>
              <a:tr h="657904">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95076">
                <a:tc>
                  <a:txBody>
                    <a:bodyPr/>
                    <a:lstStyle/>
                    <a:p>
                      <a:r>
                        <a:rPr lang="es-MX" sz="1400" dirty="0"/>
                        <a:t>Acumulador</a:t>
                      </a:r>
                    </a:p>
                  </a:txBody>
                  <a:tcPr/>
                </a:tc>
                <a:tc>
                  <a:txBody>
                    <a:bodyPr/>
                    <a:lstStyle/>
                    <a:p>
                      <a:r>
                        <a:rPr lang="es-MX" sz="1400" dirty="0"/>
                        <a:t>Es una estructura flip flop que se encarga de guardar el valor de la operación para que la ALU pueda volver a trabajar con él, también permite guardar el acarreo y se lo entrega al bloque </a:t>
                      </a:r>
                      <a:r>
                        <a:rPr lang="es-MX" sz="1400" dirty="0" err="1"/>
                        <a:t>Flags</a:t>
                      </a:r>
                      <a:r>
                        <a:rPr lang="es-MX" sz="1400" dirty="0"/>
                        <a:t>. </a:t>
                      </a:r>
                    </a:p>
                  </a:txBody>
                  <a:tcPr/>
                </a:tc>
                <a:extLst>
                  <a:ext uri="{0D108BD9-81ED-4DB2-BD59-A6C34878D82A}">
                    <a16:rowId xmlns:a16="http://schemas.microsoft.com/office/drawing/2014/main" val="2494856363"/>
                  </a:ext>
                </a:extLst>
              </a:tr>
              <a:tr h="793745">
                <a:tc>
                  <a:txBody>
                    <a:bodyPr/>
                    <a:lstStyle/>
                    <a:p>
                      <a:r>
                        <a:rPr lang="es-MX" sz="1400" dirty="0" err="1"/>
                        <a:t>Flags</a:t>
                      </a:r>
                      <a:endParaRPr lang="es-MX" sz="1400" dirty="0"/>
                    </a:p>
                  </a:txBody>
                  <a:tcPr/>
                </a:tc>
                <a:tc>
                  <a:txBody>
                    <a:bodyPr/>
                    <a:lstStyle/>
                    <a:p>
                      <a:r>
                        <a:rPr lang="es-MX" sz="1400" dirty="0"/>
                        <a:t>Se encarga de establecer banderas o avisos que le servirán a la unidad de control para evaluar el estado de la operación, las banderas que contiene pueden ser de acarreo, de cero, de desbordamiento y de signo.</a:t>
                      </a:r>
                    </a:p>
                  </a:txBody>
                  <a:tcPr/>
                </a:tc>
                <a:extLst>
                  <a:ext uri="{0D108BD9-81ED-4DB2-BD59-A6C34878D82A}">
                    <a16:rowId xmlns:a16="http://schemas.microsoft.com/office/drawing/2014/main" val="997413106"/>
                  </a:ext>
                </a:extLst>
              </a:tr>
              <a:tr h="1025254">
                <a:tc>
                  <a:txBody>
                    <a:bodyPr/>
                    <a:lstStyle/>
                    <a:p>
                      <a:r>
                        <a:rPr lang="es-MX" sz="1400" dirty="0"/>
                        <a:t>MUX_1</a:t>
                      </a:r>
                    </a:p>
                  </a:txBody>
                  <a:tcPr/>
                </a:tc>
                <a:tc>
                  <a:txBody>
                    <a:bodyPr/>
                    <a:lstStyle/>
                    <a:p>
                      <a:r>
                        <a:rPr lang="es-MX" sz="1400" dirty="0"/>
                        <a:t>Se encarga de manejar el direccionamiento directo, indirecto o inmediato en el bus de direcciones de salida </a:t>
                      </a:r>
                      <a:r>
                        <a:rPr lang="es-MX" sz="1400" dirty="0" err="1"/>
                        <a:t>o_Direcciones_Datos</a:t>
                      </a:r>
                      <a:endParaRPr lang="es-MX" sz="1400" dirty="0"/>
                    </a:p>
                  </a:txBody>
                  <a:tcPr/>
                </a:tc>
                <a:extLst>
                  <a:ext uri="{0D108BD9-81ED-4DB2-BD59-A6C34878D82A}">
                    <a16:rowId xmlns:a16="http://schemas.microsoft.com/office/drawing/2014/main" val="2337298609"/>
                  </a:ext>
                </a:extLst>
              </a:tr>
              <a:tr h="793745">
                <a:tc>
                  <a:txBody>
                    <a:bodyPr/>
                    <a:lstStyle/>
                    <a:p>
                      <a:r>
                        <a:rPr lang="es-MX" sz="1400" dirty="0"/>
                        <a:t>MUX_2</a:t>
                      </a:r>
                    </a:p>
                  </a:txBody>
                  <a:tcPr/>
                </a:tc>
                <a:tc>
                  <a:txBody>
                    <a:bodyPr/>
                    <a:lstStyle/>
                    <a:p>
                      <a:r>
                        <a:rPr lang="es-MX" sz="1400" dirty="0"/>
                        <a:t>Se encarga de pasar los operandos a la unidad lógico aritmética o establecer un estado de alta impedancia.</a:t>
                      </a:r>
                    </a:p>
                  </a:txBody>
                  <a:tcPr/>
                </a:tc>
                <a:extLst>
                  <a:ext uri="{0D108BD9-81ED-4DB2-BD59-A6C34878D82A}">
                    <a16:rowId xmlns:a16="http://schemas.microsoft.com/office/drawing/2014/main" val="1788541414"/>
                  </a:ext>
                </a:extLst>
              </a:tr>
              <a:tr h="1025254">
                <a:tc>
                  <a:txBody>
                    <a:bodyPr/>
                    <a:lstStyle/>
                    <a:p>
                      <a:r>
                        <a:rPr lang="es-MX" sz="1400" dirty="0"/>
                        <a:t>MUX_3</a:t>
                      </a:r>
                    </a:p>
                  </a:txBody>
                  <a:tcPr/>
                </a:tc>
                <a:tc>
                  <a:txBody>
                    <a:bodyPr/>
                    <a:lstStyle/>
                    <a:p>
                      <a:r>
                        <a:rPr lang="es-MX" sz="1400" dirty="0"/>
                        <a:t>Se guía de la señal de control para pasar datos desde una salida de registros al bus de datos de salida </a:t>
                      </a:r>
                      <a:r>
                        <a:rPr lang="es-MX" sz="1400" dirty="0" err="1"/>
                        <a:t>o_Bus_Datos</a:t>
                      </a:r>
                      <a:r>
                        <a:rPr lang="es-MX" sz="1400" dirty="0"/>
                        <a:t> o establecer un estado de alta impedancia.</a:t>
                      </a:r>
                    </a:p>
                  </a:txBody>
                  <a:tcPr/>
                </a:tc>
                <a:extLst>
                  <a:ext uri="{0D108BD9-81ED-4DB2-BD59-A6C34878D82A}">
                    <a16:rowId xmlns:a16="http://schemas.microsoft.com/office/drawing/2014/main" val="1986674057"/>
                  </a:ext>
                </a:extLst>
              </a:tr>
            </a:tbl>
          </a:graphicData>
        </a:graphic>
      </p:graphicFrame>
      <p:sp>
        <p:nvSpPr>
          <p:cNvPr id="3" name="CuadroTexto 2">
            <a:extLst>
              <a:ext uri="{FF2B5EF4-FFF2-40B4-BE49-F238E27FC236}">
                <a16:creationId xmlns:a16="http://schemas.microsoft.com/office/drawing/2014/main" id="{AE1CA335-B272-472D-BC1C-1206873BAA07}"/>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95075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19FD69-43C2-43F9-A073-756161467E3E}"/>
              </a:ext>
            </a:extLst>
          </p:cNvPr>
          <p:cNvSpPr txBox="1"/>
          <p:nvPr/>
        </p:nvSpPr>
        <p:spPr>
          <a:xfrm>
            <a:off x="3094892" y="2725615"/>
            <a:ext cx="6386733" cy="707886"/>
          </a:xfrm>
          <a:prstGeom prst="rect">
            <a:avLst/>
          </a:prstGeom>
          <a:noFill/>
        </p:spPr>
        <p:txBody>
          <a:bodyPr wrap="square" rtlCol="0">
            <a:spAutoFit/>
          </a:bodyPr>
          <a:lstStyle/>
          <a:p>
            <a:pPr algn="ctr"/>
            <a:r>
              <a:rPr lang="es-MX" sz="4000" dirty="0"/>
              <a:t>Gracias por su atención</a:t>
            </a:r>
          </a:p>
        </p:txBody>
      </p:sp>
    </p:spTree>
    <p:extLst>
      <p:ext uri="{BB962C8B-B14F-4D97-AF65-F5344CB8AC3E}">
        <p14:creationId xmlns:p14="http://schemas.microsoft.com/office/powerpoint/2010/main" val="36551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a:bodyPr>
          <a:lstStyle/>
          <a:p>
            <a:r>
              <a:rPr lang="es-MX" dirty="0"/>
              <a:t>Objetivo de la práctica</a:t>
            </a:r>
          </a:p>
        </p:txBody>
      </p:sp>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dirty="0"/>
              <a:t>-Crear un primer diseño de un microprocesador de 8-bits con arquitectura Harvard.</a:t>
            </a:r>
          </a:p>
          <a:p>
            <a:pPr algn="just"/>
            <a:r>
              <a:rPr lang="es-MX" dirty="0"/>
              <a:t>-Analizar el set de instrucciones RISC propuesto para idear los componentes internos del microprocesador.</a:t>
            </a:r>
          </a:p>
          <a:p>
            <a:pPr algn="just"/>
            <a:r>
              <a:rPr lang="es-MX" dirty="0"/>
              <a:t>-Realizar el diseño de la arquitectura interna del microprocesador y describir uno a uno su funcionamiento.</a:t>
            </a:r>
          </a:p>
        </p:txBody>
      </p:sp>
      <p:pic>
        <p:nvPicPr>
          <p:cNvPr id="1026" name="Picture 2" descr="Qué es ARM y por qué es fundamental en tu móvil">
            <a:extLst>
              <a:ext uri="{FF2B5EF4-FFF2-40B4-BE49-F238E27FC236}">
                <a16:creationId xmlns:a16="http://schemas.microsoft.com/office/drawing/2014/main" id="{E9DDD720-173B-4912-8BDF-D59767728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700" y="1543050"/>
            <a:ext cx="5280660" cy="37719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D2933B-51D1-4BE3-B5E8-4466E54C256E}"/>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279485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4A7CC-42E8-45FC-B646-D7BB89601A9B}"/>
              </a:ext>
            </a:extLst>
          </p:cNvPr>
          <p:cNvSpPr>
            <a:spLocks noGrp="1"/>
          </p:cNvSpPr>
          <p:nvPr>
            <p:ph type="title"/>
          </p:nvPr>
        </p:nvSpPr>
        <p:spPr/>
        <p:txBody>
          <a:bodyPr>
            <a:normAutofit fontScale="90000"/>
          </a:bodyPr>
          <a:lstStyle/>
          <a:p>
            <a:r>
              <a:rPr lang="es-MX" dirty="0"/>
              <a:t>Diseño de una arquitectura harvard</a:t>
            </a:r>
          </a:p>
        </p:txBody>
      </p:sp>
      <p:pic>
        <p:nvPicPr>
          <p:cNvPr id="6" name="Marcador de posición de imagen 5">
            <a:extLst>
              <a:ext uri="{FF2B5EF4-FFF2-40B4-BE49-F238E27FC236}">
                <a16:creationId xmlns:a16="http://schemas.microsoft.com/office/drawing/2014/main" id="{DD3E6471-FA68-45F2-9442-80D76835F42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6" t="4035" r="-325" b="62643"/>
          <a:stretch/>
        </p:blipFill>
        <p:spPr>
          <a:xfrm>
            <a:off x="5183187" y="1434517"/>
            <a:ext cx="6200673" cy="3657599"/>
          </a:xfrm>
        </p:spPr>
      </p:pic>
      <p:sp>
        <p:nvSpPr>
          <p:cNvPr id="4" name="Marcador de texto 3">
            <a:extLst>
              <a:ext uri="{FF2B5EF4-FFF2-40B4-BE49-F238E27FC236}">
                <a16:creationId xmlns:a16="http://schemas.microsoft.com/office/drawing/2014/main" id="{0E607C7A-B8AB-4D1F-B251-C43C6A3F7A74}"/>
              </a:ext>
            </a:extLst>
          </p:cNvPr>
          <p:cNvSpPr>
            <a:spLocks noGrp="1"/>
          </p:cNvSpPr>
          <p:nvPr>
            <p:ph type="body" sz="half" idx="2"/>
          </p:nvPr>
        </p:nvSpPr>
        <p:spPr/>
        <p:txBody>
          <a:bodyPr/>
          <a:lstStyle/>
          <a:p>
            <a:pPr algn="just"/>
            <a:r>
              <a:rPr lang="es-MX" b="1" dirty="0"/>
              <a:t>Características:</a:t>
            </a:r>
          </a:p>
          <a:p>
            <a:pPr algn="just"/>
            <a:r>
              <a:rPr lang="es-MX" dirty="0"/>
              <a:t>-Memoria de datos y memoria de instrucciones están separadas y tienen sus propios buses.</a:t>
            </a:r>
          </a:p>
          <a:p>
            <a:pPr algn="just"/>
            <a:r>
              <a:rPr lang="es-MX" dirty="0"/>
              <a:t>-Se pueden paralelizar procesos.</a:t>
            </a:r>
          </a:p>
          <a:p>
            <a:pPr algn="just"/>
            <a:r>
              <a:rPr lang="es-MX" dirty="0"/>
              <a:t>-Mientras una instrucción es ejecutada la siguiente es leída.</a:t>
            </a:r>
          </a:p>
        </p:txBody>
      </p:sp>
      <p:sp>
        <p:nvSpPr>
          <p:cNvPr id="8" name="CuadroTexto 7">
            <a:extLst>
              <a:ext uri="{FF2B5EF4-FFF2-40B4-BE49-F238E27FC236}">
                <a16:creationId xmlns:a16="http://schemas.microsoft.com/office/drawing/2014/main" id="{B6535130-1A5F-437A-869D-ABBBCF02899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77283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7D787-AC9D-4760-B50D-A22C903E2940}"/>
              </a:ext>
            </a:extLst>
          </p:cNvPr>
          <p:cNvSpPr>
            <a:spLocks noGrp="1"/>
          </p:cNvSpPr>
          <p:nvPr>
            <p:ph type="title"/>
          </p:nvPr>
        </p:nvSpPr>
        <p:spPr/>
        <p:txBody>
          <a:bodyPr>
            <a:normAutofit fontScale="90000"/>
          </a:bodyPr>
          <a:lstStyle/>
          <a:p>
            <a:r>
              <a:rPr lang="es-MX" dirty="0"/>
              <a:t>Visión del equipo de una arquitectura Harvard</a:t>
            </a:r>
          </a:p>
        </p:txBody>
      </p:sp>
      <p:pic>
        <p:nvPicPr>
          <p:cNvPr id="6" name="Marcador de posición de imagen 5">
            <a:extLst>
              <a:ext uri="{FF2B5EF4-FFF2-40B4-BE49-F238E27FC236}">
                <a16:creationId xmlns:a16="http://schemas.microsoft.com/office/drawing/2014/main" id="{1DC6CA9C-FD40-4E90-9180-C9420397AD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223" t="47900" r="-1223" b="-674"/>
          <a:stretch/>
        </p:blipFill>
        <p:spPr>
          <a:xfrm>
            <a:off x="5183188" y="1066800"/>
            <a:ext cx="6172200" cy="4794250"/>
          </a:xfrm>
        </p:spPr>
      </p:pic>
      <p:sp>
        <p:nvSpPr>
          <p:cNvPr id="4" name="Marcador de texto 3">
            <a:extLst>
              <a:ext uri="{FF2B5EF4-FFF2-40B4-BE49-F238E27FC236}">
                <a16:creationId xmlns:a16="http://schemas.microsoft.com/office/drawing/2014/main" id="{D3CFB9CB-975B-4DA1-9894-442EB6C8108D}"/>
              </a:ext>
            </a:extLst>
          </p:cNvPr>
          <p:cNvSpPr>
            <a:spLocks noGrp="1"/>
          </p:cNvSpPr>
          <p:nvPr>
            <p:ph type="body" sz="half" idx="2"/>
          </p:nvPr>
        </p:nvSpPr>
        <p:spPr/>
        <p:txBody>
          <a:bodyPr/>
          <a:lstStyle/>
          <a:p>
            <a:pPr algn="just"/>
            <a:r>
              <a:rPr lang="es-MX" dirty="0"/>
              <a:t>Tras analizar lo que es una arquitectura Harvard el equipo se dispuso a crear un primer diseño de lo que sería una microprocesador de aplicación general con dicha arquitectura para tener una visión más clara de lo que se hará posteriormente.</a:t>
            </a:r>
          </a:p>
        </p:txBody>
      </p:sp>
      <p:sp>
        <p:nvSpPr>
          <p:cNvPr id="8" name="CuadroTexto 7">
            <a:extLst>
              <a:ext uri="{FF2B5EF4-FFF2-40B4-BE49-F238E27FC236}">
                <a16:creationId xmlns:a16="http://schemas.microsoft.com/office/drawing/2014/main" id="{72FFB44B-08B2-45AC-84B5-8F43EF7DACE8}"/>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97178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p:txBody>
          <a:bodyPr numCol="2">
            <a:normAutofit/>
          </a:bodyPr>
          <a:lstStyle/>
          <a:p>
            <a:r>
              <a:rPr lang="es-MX" dirty="0"/>
              <a:t>Las operaciones matemáticas son:</a:t>
            </a:r>
          </a:p>
          <a:p>
            <a:r>
              <a:rPr lang="pt-BR" dirty="0"/>
              <a:t>0: R0=R0+RX</a:t>
            </a:r>
          </a:p>
          <a:p>
            <a:r>
              <a:rPr lang="pt-BR" dirty="0"/>
              <a:t>1: R0=R0-RX</a:t>
            </a:r>
          </a:p>
          <a:p>
            <a:r>
              <a:rPr lang="pt-BR" dirty="0"/>
              <a:t>2: R0=R0&lt;&lt;RX</a:t>
            </a:r>
          </a:p>
          <a:p>
            <a:r>
              <a:rPr lang="pt-BR" dirty="0"/>
              <a:t>3: R0=R0&gt;&gt;RY</a:t>
            </a:r>
          </a:p>
          <a:p>
            <a:r>
              <a:rPr lang="pt-BR" dirty="0"/>
              <a:t>4: R0=RX</a:t>
            </a:r>
          </a:p>
          <a:p>
            <a:endParaRPr lang="pt-BR" dirty="0"/>
          </a:p>
          <a:p>
            <a:endParaRPr lang="pt-BR" dirty="0"/>
          </a:p>
          <a:p>
            <a:endParaRPr lang="pt-BR" dirty="0"/>
          </a:p>
          <a:p>
            <a:r>
              <a:rPr lang="pt-BR" dirty="0"/>
              <a:t>5: R0=R0&amp;RX</a:t>
            </a:r>
          </a:p>
          <a:p>
            <a:r>
              <a:rPr lang="pt-BR" dirty="0"/>
              <a:t>6: R0=R0|RX</a:t>
            </a:r>
          </a:p>
          <a:p>
            <a:r>
              <a:rPr lang="pt-BR" dirty="0"/>
              <a:t>8: R0=R0^RX</a:t>
            </a:r>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300215057"/>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7" name="CuadroTexto 6">
            <a:extLst>
              <a:ext uri="{FF2B5EF4-FFF2-40B4-BE49-F238E27FC236}">
                <a16:creationId xmlns:a16="http://schemas.microsoft.com/office/drawing/2014/main" id="{AD49D63D-B01F-47B8-8BFE-A3109BFC972C}"/>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14850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99073-D83C-4887-9F07-3094D961347D}"/>
              </a:ext>
            </a:extLst>
          </p:cNvPr>
          <p:cNvSpPr>
            <a:spLocks noGrp="1"/>
          </p:cNvSpPr>
          <p:nvPr>
            <p:ph type="title"/>
          </p:nvPr>
        </p:nvSpPr>
        <p:spPr/>
        <p:txBody>
          <a:bodyPr>
            <a:normAutofit/>
          </a:bodyPr>
          <a:lstStyle/>
          <a:p>
            <a:r>
              <a:rPr lang="es-MX" dirty="0"/>
              <a:t>Set de instrucciones</a:t>
            </a:r>
          </a:p>
        </p:txBody>
      </p:sp>
      <p:sp>
        <p:nvSpPr>
          <p:cNvPr id="4" name="Marcador de texto 3">
            <a:extLst>
              <a:ext uri="{FF2B5EF4-FFF2-40B4-BE49-F238E27FC236}">
                <a16:creationId xmlns:a16="http://schemas.microsoft.com/office/drawing/2014/main" id="{AC4B8C15-3551-4C8E-BBB6-35F514177CB7}"/>
              </a:ext>
            </a:extLst>
          </p:cNvPr>
          <p:cNvSpPr>
            <a:spLocks noGrp="1"/>
          </p:cNvSpPr>
          <p:nvPr>
            <p:ph type="body" sz="half" idx="2"/>
          </p:nvPr>
        </p:nvSpPr>
        <p:spPr>
          <a:xfrm>
            <a:off x="683342" y="2568580"/>
            <a:ext cx="4367673" cy="3316288"/>
          </a:xfrm>
        </p:spPr>
        <p:txBody>
          <a:bodyPr numCol="2">
            <a:normAutofit/>
          </a:bodyPr>
          <a:lstStyle/>
          <a:p>
            <a:r>
              <a:rPr lang="es-MX" dirty="0"/>
              <a:t>Las operaciones lógicas son:</a:t>
            </a:r>
          </a:p>
          <a:p>
            <a:r>
              <a:rPr lang="en-US" dirty="0"/>
              <a:t>0:No condition</a:t>
            </a:r>
          </a:p>
          <a:p>
            <a:r>
              <a:rPr lang="en-US" dirty="0"/>
              <a:t>1: No condition save PC in R7 </a:t>
            </a:r>
          </a:p>
          <a:p>
            <a:r>
              <a:rPr lang="en-US" dirty="0"/>
              <a:t>2:Z Flag is true</a:t>
            </a:r>
          </a:p>
          <a:p>
            <a:r>
              <a:rPr lang="en-US" dirty="0"/>
              <a:t>3:Z Flag is false</a:t>
            </a:r>
          </a:p>
          <a:p>
            <a:r>
              <a:rPr lang="en-US" dirty="0"/>
              <a:t>4: C Flag is true</a:t>
            </a:r>
          </a:p>
          <a:p>
            <a:endParaRPr lang="en-US" dirty="0"/>
          </a:p>
          <a:p>
            <a:endParaRPr lang="en-US" dirty="0"/>
          </a:p>
          <a:p>
            <a:r>
              <a:rPr lang="en-US" dirty="0"/>
              <a:t>5: C Flag is false</a:t>
            </a:r>
          </a:p>
          <a:p>
            <a:r>
              <a:rPr lang="en-US" dirty="0"/>
              <a:t>6: N Flag is true</a:t>
            </a:r>
          </a:p>
          <a:p>
            <a:r>
              <a:rPr lang="en-US" dirty="0"/>
              <a:t>7: N Flag is false</a:t>
            </a:r>
            <a:endParaRPr lang="pt-BR" dirty="0"/>
          </a:p>
          <a:p>
            <a:endParaRPr lang="es-MX" dirty="0"/>
          </a:p>
        </p:txBody>
      </p:sp>
      <p:graphicFrame>
        <p:nvGraphicFramePr>
          <p:cNvPr id="5" name="Tabla 5">
            <a:extLst>
              <a:ext uri="{FF2B5EF4-FFF2-40B4-BE49-F238E27FC236}">
                <a16:creationId xmlns:a16="http://schemas.microsoft.com/office/drawing/2014/main" id="{6371BF19-7BCB-49AA-B874-E5C221286D6A}"/>
              </a:ext>
            </a:extLst>
          </p:cNvPr>
          <p:cNvGraphicFramePr>
            <a:graphicFrameLocks noGrp="1"/>
          </p:cNvGraphicFramePr>
          <p:nvPr>
            <p:extLst>
              <p:ext uri="{D42A27DB-BD31-4B8C-83A1-F6EECF244321}">
                <p14:modId xmlns:p14="http://schemas.microsoft.com/office/powerpoint/2010/main" val="3564849104"/>
              </p:ext>
            </p:extLst>
          </p:nvPr>
        </p:nvGraphicFramePr>
        <p:xfrm>
          <a:off x="4635499" y="788874"/>
          <a:ext cx="6756401" cy="5280252"/>
        </p:xfrm>
        <a:graphic>
          <a:graphicData uri="http://schemas.openxmlformats.org/drawingml/2006/table">
            <a:tbl>
              <a:tblPr firstRow="1" bandRow="1">
                <a:tableStyleId>{1E171933-4619-4E11-9A3F-F7608DF75F80}</a:tableStyleId>
              </a:tblPr>
              <a:tblGrid>
                <a:gridCol w="1541390">
                  <a:extLst>
                    <a:ext uri="{9D8B030D-6E8A-4147-A177-3AD203B41FA5}">
                      <a16:colId xmlns:a16="http://schemas.microsoft.com/office/drawing/2014/main" val="1970598084"/>
                    </a:ext>
                  </a:extLst>
                </a:gridCol>
                <a:gridCol w="1932386">
                  <a:extLst>
                    <a:ext uri="{9D8B030D-6E8A-4147-A177-3AD203B41FA5}">
                      <a16:colId xmlns:a16="http://schemas.microsoft.com/office/drawing/2014/main" val="4146590479"/>
                    </a:ext>
                  </a:extLst>
                </a:gridCol>
                <a:gridCol w="3282625">
                  <a:extLst>
                    <a:ext uri="{9D8B030D-6E8A-4147-A177-3AD203B41FA5}">
                      <a16:colId xmlns:a16="http://schemas.microsoft.com/office/drawing/2014/main" val="2856714691"/>
                    </a:ext>
                  </a:extLst>
                </a:gridCol>
              </a:tblGrid>
              <a:tr h="586197">
                <a:tc>
                  <a:txBody>
                    <a:bodyPr/>
                    <a:lstStyle/>
                    <a:p>
                      <a:r>
                        <a:rPr lang="es-MX" sz="1600" dirty="0"/>
                        <a:t>Instrucción</a:t>
                      </a:r>
                    </a:p>
                  </a:txBody>
                  <a:tcPr>
                    <a:lnR w="12700" cap="flat" cmpd="sng" algn="ctr">
                      <a:solidFill>
                        <a:schemeClr val="tx1"/>
                      </a:solidFill>
                      <a:prstDash val="solid"/>
                      <a:round/>
                      <a:headEnd type="none" w="med" len="med"/>
                      <a:tailEnd type="none" w="med" len="med"/>
                    </a:lnR>
                  </a:tcPr>
                </a:tc>
                <a:tc>
                  <a:txBody>
                    <a:bodyPr/>
                    <a:lstStyle/>
                    <a:p>
                      <a:r>
                        <a:rPr lang="es-MX" sz="1600" dirty="0"/>
                        <a:t>Argumentos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dirty="0"/>
                        <a:t>Descripción</a:t>
                      </a:r>
                    </a:p>
                    <a:p>
                      <a:endParaRPr lang="es-MX" sz="16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27433288"/>
                  </a:ext>
                </a:extLst>
              </a:tr>
              <a:tr h="47347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RX,#NUM</a:t>
                      </a:r>
                      <a:endParaRPr lang="es-MX"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a:t>Carga el #Num al </a:t>
                      </a:r>
                      <a:r>
                        <a:rPr lang="en-US" sz="1600" dirty="0" err="1"/>
                        <a:t>registro</a:t>
                      </a:r>
                      <a:r>
                        <a:rPr lang="en-US" sz="1600" dirty="0"/>
                        <a:t> X</a:t>
                      </a:r>
                      <a:endParaRPr lang="es-MX" sz="1600" dirty="0"/>
                    </a:p>
                  </a:txBody>
                  <a:tcPr/>
                </a:tc>
                <a:extLst>
                  <a:ext uri="{0D108BD9-81ED-4DB2-BD59-A6C34878D82A}">
                    <a16:rowId xmlns:a16="http://schemas.microsoft.com/office/drawing/2014/main" val="1102415751"/>
                  </a:ext>
                </a:extLst>
              </a:tr>
              <a:tr h="586197">
                <a:tc>
                  <a:txBody>
                    <a:bodyPr/>
                    <a:lstStyle/>
                    <a:p>
                      <a:r>
                        <a:rPr lang="es-MX" sz="1600" dirty="0"/>
                        <a:t>LOAD</a:t>
                      </a:r>
                    </a:p>
                  </a:txBody>
                  <a:tcPr/>
                </a:tc>
                <a:tc>
                  <a:txBody>
                    <a:bodyPr/>
                    <a:lstStyle/>
                    <a:p>
                      <a:pPr algn="ctr"/>
                      <a:r>
                        <a:rPr lang="es-MX" sz="1600" b="0" i="0" kern="1200" dirty="0">
                          <a:solidFill>
                            <a:schemeClr val="dk1"/>
                          </a:solidFill>
                          <a:effectLst/>
                          <a:latin typeface="+mn-lt"/>
                          <a:ea typeface="+mn-ea"/>
                          <a:cs typeface="+mn-cs"/>
                        </a:rPr>
                        <a:t>RX,[RY]</a:t>
                      </a:r>
                      <a:endParaRPr lang="es-MX" sz="1600" dirty="0"/>
                    </a:p>
                  </a:txBody>
                  <a:tcPr/>
                </a:tc>
                <a:tc>
                  <a:txBody>
                    <a:bodyPr/>
                    <a:lstStyle/>
                    <a:p>
                      <a:pPr algn="ctr"/>
                      <a:r>
                        <a:rPr lang="en-US" sz="1600" dirty="0"/>
                        <a:t>Carga los </a:t>
                      </a:r>
                      <a:r>
                        <a:rPr lang="en-US" sz="1600" dirty="0" err="1"/>
                        <a:t>datos</a:t>
                      </a:r>
                      <a:r>
                        <a:rPr lang="en-US" sz="1600" dirty="0"/>
                        <a:t> de la </a:t>
                      </a:r>
                      <a:r>
                        <a:rPr lang="es-MX" sz="1600" noProof="0" dirty="0"/>
                        <a:t>dirección</a:t>
                      </a:r>
                      <a:r>
                        <a:rPr lang="en-US" sz="1600" dirty="0"/>
                        <a:t> [RY] </a:t>
                      </a:r>
                      <a:r>
                        <a:rPr lang="es-MX" sz="1600" noProof="0" dirty="0"/>
                        <a:t>desde</a:t>
                      </a:r>
                      <a:r>
                        <a:rPr lang="en-US" sz="1600" dirty="0"/>
                        <a:t> la </a:t>
                      </a:r>
                      <a:r>
                        <a:rPr lang="en-US" sz="1600" dirty="0" err="1"/>
                        <a:t>memoria</a:t>
                      </a:r>
                      <a:endParaRPr lang="es-MX" sz="1600" dirty="0"/>
                    </a:p>
                  </a:txBody>
                  <a:tcPr/>
                </a:tc>
                <a:extLst>
                  <a:ext uri="{0D108BD9-81ED-4DB2-BD59-A6C34878D82A}">
                    <a16:rowId xmlns:a16="http://schemas.microsoft.com/office/drawing/2014/main" val="3595667715"/>
                  </a:ext>
                </a:extLst>
              </a:tr>
              <a:tr h="582775">
                <a:tc>
                  <a:txBody>
                    <a:bodyPr/>
                    <a:lstStyle/>
                    <a:p>
                      <a:r>
                        <a:rPr lang="es-MX" sz="1600" dirty="0"/>
                        <a:t>STORE</a:t>
                      </a:r>
                    </a:p>
                  </a:txBody>
                  <a:tcPr/>
                </a:tc>
                <a:tc>
                  <a:txBody>
                    <a:bodyPr/>
                    <a:lstStyle/>
                    <a:p>
                      <a:pPr algn="ctr"/>
                      <a:r>
                        <a:rPr lang="es-MX" sz="1600" b="0" i="0" kern="1200" dirty="0">
                          <a:solidFill>
                            <a:schemeClr val="dk1"/>
                          </a:solidFill>
                          <a:effectLst/>
                          <a:latin typeface="+mn-lt"/>
                          <a:ea typeface="+mn-ea"/>
                          <a:cs typeface="+mn-cs"/>
                        </a:rPr>
                        <a:t>#NUM</a:t>
                      </a:r>
                      <a:endParaRPr lang="es-MX" sz="1600" dirty="0"/>
                    </a:p>
                  </a:txBody>
                  <a:tcPr/>
                </a:tc>
                <a:tc>
                  <a:txBody>
                    <a:bodyPr/>
                    <a:lstStyle/>
                    <a:p>
                      <a:pPr algn="ctr"/>
                      <a:r>
                        <a:rPr lang="en-US" sz="1600" dirty="0" err="1"/>
                        <a:t>Almacena</a:t>
                      </a:r>
                      <a:r>
                        <a:rPr lang="en-US" sz="1600" dirty="0"/>
                        <a:t> #NUM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220706394"/>
                  </a:ext>
                </a:extLst>
              </a:tr>
              <a:tr h="586197">
                <a:tc>
                  <a:txBody>
                    <a:bodyPr/>
                    <a:lstStyle/>
                    <a:p>
                      <a:r>
                        <a:rPr lang="es-MX" sz="1600" dirty="0"/>
                        <a:t>STORE</a:t>
                      </a:r>
                    </a:p>
                  </a:txBody>
                  <a:tcPr/>
                </a:tc>
                <a:tc>
                  <a:txBody>
                    <a:bodyPr/>
                    <a:lstStyle/>
                    <a:p>
                      <a:pPr algn="ctr"/>
                      <a:r>
                        <a:rPr lang="es-MX" sz="1600" dirty="0"/>
                        <a:t>[RX],RY</a:t>
                      </a:r>
                    </a:p>
                  </a:txBody>
                  <a:tcPr/>
                </a:tc>
                <a:tc>
                  <a:txBody>
                    <a:bodyPr/>
                    <a:lstStyle/>
                    <a:p>
                      <a:pPr algn="ctr"/>
                      <a:r>
                        <a:rPr lang="en-US" sz="1600" dirty="0" err="1"/>
                        <a:t>Almacena</a:t>
                      </a:r>
                      <a:r>
                        <a:rPr lang="en-US" sz="1600" dirty="0"/>
                        <a:t> los </a:t>
                      </a:r>
                      <a:r>
                        <a:rPr lang="en-US" sz="1600" dirty="0" err="1"/>
                        <a:t>datos</a:t>
                      </a:r>
                      <a:r>
                        <a:rPr lang="en-US" sz="1600" dirty="0"/>
                        <a:t> del </a:t>
                      </a:r>
                      <a:r>
                        <a:rPr lang="en-US" sz="1600" dirty="0" err="1"/>
                        <a:t>registro</a:t>
                      </a:r>
                      <a:r>
                        <a:rPr lang="en-US" sz="1600" dirty="0"/>
                        <a:t> RY </a:t>
                      </a:r>
                      <a:r>
                        <a:rPr lang="en-US" sz="1600" dirty="0" err="1"/>
                        <a:t>en</a:t>
                      </a:r>
                      <a:r>
                        <a:rPr lang="en-US" sz="1600" dirty="0"/>
                        <a:t> la </a:t>
                      </a:r>
                      <a:r>
                        <a:rPr lang="en-US" sz="1600" dirty="0" err="1"/>
                        <a:t>dirección</a:t>
                      </a:r>
                      <a:r>
                        <a:rPr lang="en-US" sz="1600" dirty="0"/>
                        <a:t> de </a:t>
                      </a:r>
                      <a:r>
                        <a:rPr lang="en-US" sz="1600" dirty="0" err="1"/>
                        <a:t>memoria</a:t>
                      </a:r>
                      <a:r>
                        <a:rPr lang="en-US" sz="1600" dirty="0"/>
                        <a:t> [RX]</a:t>
                      </a:r>
                      <a:endParaRPr lang="es-MX" sz="1600" dirty="0"/>
                    </a:p>
                  </a:txBody>
                  <a:tcPr/>
                </a:tc>
                <a:extLst>
                  <a:ext uri="{0D108BD9-81ED-4DB2-BD59-A6C34878D82A}">
                    <a16:rowId xmlns:a16="http://schemas.microsoft.com/office/drawing/2014/main" val="188124765"/>
                  </a:ext>
                </a:extLst>
              </a:tr>
              <a:tr h="582775">
                <a:tc>
                  <a:txBody>
                    <a:bodyPr/>
                    <a:lstStyle/>
                    <a:p>
                      <a:r>
                        <a:rPr lang="es-MX" sz="1600" dirty="0"/>
                        <a:t>MOVE</a:t>
                      </a:r>
                    </a:p>
                  </a:txBody>
                  <a:tcPr/>
                </a:tc>
                <a:tc>
                  <a:txBody>
                    <a:bodyPr/>
                    <a:lstStyle/>
                    <a:p>
                      <a:pPr algn="ctr"/>
                      <a:r>
                        <a:rPr lang="es-MX" sz="1600" dirty="0"/>
                        <a:t>RX,RY</a:t>
                      </a:r>
                    </a:p>
                  </a:txBody>
                  <a:tcPr/>
                </a:tc>
                <a:tc>
                  <a:txBody>
                    <a:bodyPr/>
                    <a:lstStyle/>
                    <a:p>
                      <a:pPr algn="ctr"/>
                      <a:r>
                        <a:rPr lang="en-US" sz="1600" dirty="0" err="1"/>
                        <a:t>Mueve</a:t>
                      </a:r>
                      <a:r>
                        <a:rPr lang="en-US" sz="1600" dirty="0"/>
                        <a:t> los </a:t>
                      </a:r>
                      <a:r>
                        <a:rPr lang="en-US" sz="1600" dirty="0" err="1"/>
                        <a:t>datos</a:t>
                      </a:r>
                      <a:r>
                        <a:rPr lang="en-US" sz="1600" dirty="0"/>
                        <a:t> </a:t>
                      </a:r>
                      <a:r>
                        <a:rPr lang="en-US" sz="1600" dirty="0" err="1"/>
                        <a:t>desde</a:t>
                      </a:r>
                      <a:r>
                        <a:rPr lang="en-US" sz="1600" dirty="0"/>
                        <a:t> el RY al </a:t>
                      </a:r>
                      <a:r>
                        <a:rPr lang="en-US" sz="1600" dirty="0" err="1"/>
                        <a:t>registro</a:t>
                      </a:r>
                      <a:r>
                        <a:rPr lang="en-US" sz="1600" dirty="0"/>
                        <a:t>  RX</a:t>
                      </a:r>
                      <a:endParaRPr lang="es-MX" sz="1600" dirty="0"/>
                    </a:p>
                  </a:txBody>
                  <a:tcPr/>
                </a:tc>
                <a:extLst>
                  <a:ext uri="{0D108BD9-81ED-4DB2-BD59-A6C34878D82A}">
                    <a16:rowId xmlns:a16="http://schemas.microsoft.com/office/drawing/2014/main" val="1439159411"/>
                  </a:ext>
                </a:extLst>
              </a:tr>
              <a:tr h="586197">
                <a:tc>
                  <a:txBody>
                    <a:bodyPr/>
                    <a:lstStyle/>
                    <a:p>
                      <a:r>
                        <a:rPr lang="es-MX" sz="1600" dirty="0"/>
                        <a:t>MATH</a:t>
                      </a:r>
                    </a:p>
                  </a:txBody>
                  <a:tcPr/>
                </a:tc>
                <a:tc>
                  <a:txBody>
                    <a:bodyPr/>
                    <a:lstStyle/>
                    <a:p>
                      <a:pPr algn="ctr"/>
                      <a:r>
                        <a:rPr lang="es-MX" sz="1600" dirty="0"/>
                        <a:t>RX,OP</a:t>
                      </a:r>
                    </a:p>
                  </a:txBody>
                  <a:tcPr/>
                </a:tc>
                <a:tc>
                  <a:txBody>
                    <a:bodyPr/>
                    <a:lstStyle/>
                    <a:p>
                      <a:pPr algn="ctr"/>
                      <a:r>
                        <a:rPr lang="en-US" sz="1600" dirty="0" err="1"/>
                        <a:t>Realiza</a:t>
                      </a:r>
                      <a:r>
                        <a:rPr lang="en-US" sz="1600" dirty="0"/>
                        <a:t> una </a:t>
                      </a:r>
                      <a:r>
                        <a:rPr lang="en-US" sz="1600" dirty="0" err="1"/>
                        <a:t>operación</a:t>
                      </a:r>
                      <a:r>
                        <a:rPr lang="en-US" sz="1600" dirty="0"/>
                        <a:t> </a:t>
                      </a:r>
                      <a:r>
                        <a:rPr lang="en-US" sz="1600" dirty="0" err="1"/>
                        <a:t>matemática</a:t>
                      </a:r>
                      <a:r>
                        <a:rPr lang="en-US" sz="1600" dirty="0"/>
                        <a:t> con RX y </a:t>
                      </a:r>
                      <a:r>
                        <a:rPr lang="en-US" sz="1600" dirty="0" err="1"/>
                        <a:t>almacena</a:t>
                      </a:r>
                      <a:r>
                        <a:rPr lang="en-US" sz="1600" dirty="0"/>
                        <a:t> el </a:t>
                      </a:r>
                      <a:r>
                        <a:rPr lang="en-US" sz="1600" dirty="0" err="1"/>
                        <a:t>resultado</a:t>
                      </a:r>
                      <a:r>
                        <a:rPr lang="en-US" sz="1600" dirty="0"/>
                        <a:t> </a:t>
                      </a:r>
                      <a:r>
                        <a:rPr lang="en-US" sz="1600" dirty="0" err="1"/>
                        <a:t>en</a:t>
                      </a:r>
                      <a:r>
                        <a:rPr lang="en-US" sz="1600" dirty="0"/>
                        <a:t> R0</a:t>
                      </a:r>
                      <a:endParaRPr lang="es-MX" sz="1600" dirty="0"/>
                    </a:p>
                  </a:txBody>
                  <a:tcPr/>
                </a:tc>
                <a:extLst>
                  <a:ext uri="{0D108BD9-81ED-4DB2-BD59-A6C34878D82A}">
                    <a16:rowId xmlns:a16="http://schemas.microsoft.com/office/drawing/2014/main" val="1893389337"/>
                  </a:ext>
                </a:extLst>
              </a:tr>
              <a:tr h="586197">
                <a:tc>
                  <a:txBody>
                    <a:bodyPr/>
                    <a:lstStyle/>
                    <a:p>
                      <a:r>
                        <a:rPr lang="es-MX" sz="1600" dirty="0"/>
                        <a:t>JUMP</a:t>
                      </a:r>
                    </a:p>
                  </a:txBody>
                  <a:tcPr/>
                </a:tc>
                <a:tc>
                  <a:txBody>
                    <a:bodyPr/>
                    <a:lstStyle/>
                    <a:p>
                      <a:pPr algn="ctr"/>
                      <a:r>
                        <a:rPr lang="es-MX" sz="1600" dirty="0"/>
                        <a:t>[RX],COND</a:t>
                      </a:r>
                    </a:p>
                  </a:txBody>
                  <a:tcPr/>
                </a:tc>
                <a:tc>
                  <a:txBody>
                    <a:bodyPr/>
                    <a:lstStyle/>
                    <a:p>
                      <a:pPr algn="ctr"/>
                      <a:r>
                        <a:rPr lang="en-US" sz="1600" dirty="0"/>
                        <a:t>Salta el PC a la </a:t>
                      </a:r>
                      <a:r>
                        <a:rPr lang="en-US" sz="1600" dirty="0" err="1"/>
                        <a:t>dirección</a:t>
                      </a:r>
                      <a:r>
                        <a:rPr lang="en-US" sz="1600" dirty="0"/>
                        <a:t> [RX] </a:t>
                      </a:r>
                      <a:r>
                        <a:rPr lang="en-US" sz="1600" dirty="0" err="1"/>
                        <a:t>si</a:t>
                      </a:r>
                      <a:r>
                        <a:rPr lang="en-US" sz="1600" dirty="0"/>
                        <a:t> la </a:t>
                      </a:r>
                      <a:r>
                        <a:rPr lang="en-US" sz="1600" dirty="0" err="1"/>
                        <a:t>condición</a:t>
                      </a:r>
                      <a:r>
                        <a:rPr lang="en-US" sz="1600" dirty="0"/>
                        <a:t> se </a:t>
                      </a:r>
                      <a:r>
                        <a:rPr lang="en-US" sz="1600" dirty="0" err="1"/>
                        <a:t>cumple</a:t>
                      </a:r>
                      <a:endParaRPr lang="es-MX" sz="1600" dirty="0"/>
                    </a:p>
                  </a:txBody>
                  <a:tcPr/>
                </a:tc>
                <a:extLst>
                  <a:ext uri="{0D108BD9-81ED-4DB2-BD59-A6C34878D82A}">
                    <a16:rowId xmlns:a16="http://schemas.microsoft.com/office/drawing/2014/main" val="3380983910"/>
                  </a:ext>
                </a:extLst>
              </a:tr>
              <a:tr h="473477">
                <a:tc>
                  <a:txBody>
                    <a:bodyPr/>
                    <a:lstStyle/>
                    <a:p>
                      <a:r>
                        <a:rPr lang="es-MX" sz="1600" dirty="0"/>
                        <a:t>NOP</a:t>
                      </a:r>
                    </a:p>
                  </a:txBody>
                  <a:tcPr/>
                </a:tc>
                <a:tc>
                  <a:txBody>
                    <a:bodyPr/>
                    <a:lstStyle/>
                    <a:p>
                      <a:pPr algn="ctr"/>
                      <a:r>
                        <a:rPr lang="es-MX" sz="1600" dirty="0"/>
                        <a:t>-</a:t>
                      </a:r>
                    </a:p>
                  </a:txBody>
                  <a:tcPr/>
                </a:tc>
                <a:tc>
                  <a:txBody>
                    <a:bodyPr/>
                    <a:lstStyle/>
                    <a:p>
                      <a:pPr algn="ctr"/>
                      <a:r>
                        <a:rPr lang="es-MX" sz="1600" dirty="0"/>
                        <a:t>Sin operación</a:t>
                      </a:r>
                    </a:p>
                  </a:txBody>
                  <a:tcPr/>
                </a:tc>
                <a:extLst>
                  <a:ext uri="{0D108BD9-81ED-4DB2-BD59-A6C34878D82A}">
                    <a16:rowId xmlns:a16="http://schemas.microsoft.com/office/drawing/2014/main" val="1153517974"/>
                  </a:ext>
                </a:extLst>
              </a:tr>
            </a:tbl>
          </a:graphicData>
        </a:graphic>
      </p:graphicFrame>
      <p:sp>
        <p:nvSpPr>
          <p:cNvPr id="3" name="CuadroTexto 2">
            <a:extLst>
              <a:ext uri="{FF2B5EF4-FFF2-40B4-BE49-F238E27FC236}">
                <a16:creationId xmlns:a16="http://schemas.microsoft.com/office/drawing/2014/main" id="{8AF1AB40-F244-4D07-B341-42DBDCFD713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13531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6ABAF-1C45-4B98-BFBB-4760ED94BD77}"/>
              </a:ext>
            </a:extLst>
          </p:cNvPr>
          <p:cNvSpPr>
            <a:spLocks noGrp="1"/>
          </p:cNvSpPr>
          <p:nvPr>
            <p:ph type="title"/>
          </p:nvPr>
        </p:nvSpPr>
        <p:spPr/>
        <p:txBody>
          <a:bodyPr/>
          <a:lstStyle/>
          <a:p>
            <a:r>
              <a:rPr lang="es-MX" dirty="0"/>
              <a:t>Diagrama de caja negra</a:t>
            </a:r>
          </a:p>
        </p:txBody>
      </p:sp>
      <p:pic>
        <p:nvPicPr>
          <p:cNvPr id="6" name="Marcador de posición de imagen 5">
            <a:extLst>
              <a:ext uri="{FF2B5EF4-FFF2-40B4-BE49-F238E27FC236}">
                <a16:creationId xmlns:a16="http://schemas.microsoft.com/office/drawing/2014/main" id="{D5FB46B0-332C-460F-9806-05D7AB8CAF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83" t="1900" r="-2968" b="82633"/>
          <a:stretch/>
        </p:blipFill>
        <p:spPr>
          <a:xfrm>
            <a:off x="4229100" y="1514526"/>
            <a:ext cx="7279558" cy="3316288"/>
          </a:xfrm>
        </p:spPr>
      </p:pic>
      <p:sp>
        <p:nvSpPr>
          <p:cNvPr id="4" name="Marcador de texto 3">
            <a:extLst>
              <a:ext uri="{FF2B5EF4-FFF2-40B4-BE49-F238E27FC236}">
                <a16:creationId xmlns:a16="http://schemas.microsoft.com/office/drawing/2014/main" id="{31818D2E-D982-4F72-9648-CF92A8BDF0D3}"/>
              </a:ext>
            </a:extLst>
          </p:cNvPr>
          <p:cNvSpPr>
            <a:spLocks noGrp="1"/>
          </p:cNvSpPr>
          <p:nvPr>
            <p:ph type="body" sz="half" idx="2"/>
          </p:nvPr>
        </p:nvSpPr>
        <p:spPr>
          <a:xfrm>
            <a:off x="683342" y="2384323"/>
            <a:ext cx="4103431" cy="3556000"/>
          </a:xfrm>
        </p:spPr>
        <p:txBody>
          <a:bodyPr>
            <a:normAutofit lnSpcReduction="10000"/>
          </a:bodyPr>
          <a:lstStyle/>
          <a:p>
            <a:r>
              <a:rPr lang="es-MX" dirty="0"/>
              <a:t>Entradas:</a:t>
            </a:r>
          </a:p>
          <a:p>
            <a:pPr marL="285750" indent="-285750">
              <a:buFont typeface="Arial" panose="020B0604020202020204" pitchFamily="34" charset="0"/>
              <a:buChar char="•"/>
            </a:pPr>
            <a:r>
              <a:rPr lang="es-MX" dirty="0" err="1"/>
              <a:t>i_Instrucciones</a:t>
            </a:r>
            <a:r>
              <a:rPr lang="es-MX" dirty="0"/>
              <a:t> (8 bits)</a:t>
            </a:r>
          </a:p>
          <a:p>
            <a:pPr marL="285750" indent="-285750">
              <a:buFont typeface="Arial" panose="020B0604020202020204" pitchFamily="34" charset="0"/>
              <a:buChar char="•"/>
            </a:pPr>
            <a:r>
              <a:rPr lang="es-MX" dirty="0" err="1"/>
              <a:t>i_Bus_de_Datos</a:t>
            </a:r>
            <a:r>
              <a:rPr lang="es-MX" dirty="0"/>
              <a:t> (8 bits)</a:t>
            </a:r>
          </a:p>
          <a:p>
            <a:pPr marL="285750" indent="-285750">
              <a:buFont typeface="Arial" panose="020B0604020202020204" pitchFamily="34" charset="0"/>
              <a:buChar char="•"/>
            </a:pPr>
            <a:r>
              <a:rPr lang="es-MX" dirty="0" err="1"/>
              <a:t>i_Clk</a:t>
            </a:r>
            <a:r>
              <a:rPr lang="es-MX" dirty="0"/>
              <a:t> (1 bit)</a:t>
            </a:r>
          </a:p>
          <a:p>
            <a:pPr marL="285750" indent="-285750">
              <a:buFont typeface="Arial" panose="020B0604020202020204" pitchFamily="34" charset="0"/>
              <a:buChar char="•"/>
            </a:pPr>
            <a:r>
              <a:rPr lang="es-MX" dirty="0" err="1"/>
              <a:t>i_Rst</a:t>
            </a:r>
            <a:r>
              <a:rPr lang="es-MX" dirty="0"/>
              <a:t> (1 bit)</a:t>
            </a:r>
          </a:p>
          <a:p>
            <a:r>
              <a:rPr lang="es-MX" dirty="0"/>
              <a:t>Salidas:</a:t>
            </a:r>
          </a:p>
          <a:p>
            <a:pPr marL="285750" indent="-285750">
              <a:buFont typeface="Arial" panose="020B0604020202020204" pitchFamily="34" charset="0"/>
              <a:buChar char="•"/>
            </a:pPr>
            <a:r>
              <a:rPr lang="es-MX" dirty="0" err="1"/>
              <a:t>o_Direcciones_Instrucciones</a:t>
            </a:r>
            <a:r>
              <a:rPr lang="es-MX" dirty="0"/>
              <a:t> (8 bits)</a:t>
            </a:r>
          </a:p>
          <a:p>
            <a:pPr marL="285750" indent="-285750">
              <a:buFont typeface="Arial" panose="020B0604020202020204" pitchFamily="34" charset="0"/>
              <a:buChar char="•"/>
            </a:pPr>
            <a:r>
              <a:rPr lang="es-MX" dirty="0" err="1"/>
              <a:t>O_Direcciones_Datos</a:t>
            </a:r>
            <a:r>
              <a:rPr lang="es-MX" dirty="0"/>
              <a:t> (8 bits)</a:t>
            </a:r>
          </a:p>
          <a:p>
            <a:pPr marL="285750" indent="-285750">
              <a:buFont typeface="Arial" panose="020B0604020202020204" pitchFamily="34" charset="0"/>
              <a:buChar char="•"/>
            </a:pPr>
            <a:r>
              <a:rPr lang="es-MX" dirty="0" err="1"/>
              <a:t>O_Bus_de_Datos</a:t>
            </a:r>
            <a:r>
              <a:rPr lang="es-MX" dirty="0"/>
              <a:t> (8 bits)</a:t>
            </a:r>
          </a:p>
        </p:txBody>
      </p:sp>
      <p:sp>
        <p:nvSpPr>
          <p:cNvPr id="8" name="CuadroTexto 7">
            <a:extLst>
              <a:ext uri="{FF2B5EF4-FFF2-40B4-BE49-F238E27FC236}">
                <a16:creationId xmlns:a16="http://schemas.microsoft.com/office/drawing/2014/main" id="{622AA162-0A40-4B7A-B8F2-2A8A86B2FB0F}"/>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93920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2D7F-70F2-4685-8504-F79685B3EB64}"/>
              </a:ext>
            </a:extLst>
          </p:cNvPr>
          <p:cNvSpPr>
            <a:spLocks noGrp="1"/>
          </p:cNvSpPr>
          <p:nvPr>
            <p:ph type="title"/>
          </p:nvPr>
        </p:nvSpPr>
        <p:spPr/>
        <p:txBody>
          <a:bodyPr/>
          <a:lstStyle/>
          <a:p>
            <a:r>
              <a:rPr lang="es-MX" dirty="0"/>
              <a:t>Diagrama de caja blanca</a:t>
            </a:r>
          </a:p>
        </p:txBody>
      </p:sp>
      <p:pic>
        <p:nvPicPr>
          <p:cNvPr id="6" name="Marcador de posición de imagen 5">
            <a:extLst>
              <a:ext uri="{FF2B5EF4-FFF2-40B4-BE49-F238E27FC236}">
                <a16:creationId xmlns:a16="http://schemas.microsoft.com/office/drawing/2014/main" id="{8234C66A-C34A-4A47-9E3A-250C45CD01D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24" t="2854" r="-1665" b="65118"/>
          <a:stretch/>
        </p:blipFill>
        <p:spPr>
          <a:xfrm>
            <a:off x="4675517" y="1066800"/>
            <a:ext cx="6833141" cy="4724400"/>
          </a:xfrm>
        </p:spPr>
      </p:pic>
      <p:sp>
        <p:nvSpPr>
          <p:cNvPr id="4" name="Marcador de texto 3">
            <a:extLst>
              <a:ext uri="{FF2B5EF4-FFF2-40B4-BE49-F238E27FC236}">
                <a16:creationId xmlns:a16="http://schemas.microsoft.com/office/drawing/2014/main" id="{12422476-488A-4F57-9F79-5094BF8A6427}"/>
              </a:ext>
            </a:extLst>
          </p:cNvPr>
          <p:cNvSpPr>
            <a:spLocks noGrp="1"/>
          </p:cNvSpPr>
          <p:nvPr>
            <p:ph type="body" sz="half" idx="2"/>
          </p:nvPr>
        </p:nvSpPr>
        <p:spPr>
          <a:xfrm>
            <a:off x="683342" y="2384323"/>
            <a:ext cx="4790358" cy="3800578"/>
          </a:xfrm>
        </p:spPr>
        <p:txBody>
          <a:bodyPr>
            <a:normAutofit fontScale="92500" lnSpcReduction="20000"/>
          </a:bodyPr>
          <a:lstStyle/>
          <a:p>
            <a:r>
              <a:rPr lang="es-MX" dirty="0"/>
              <a:t>Bloques internos:</a:t>
            </a:r>
          </a:p>
          <a:p>
            <a:pPr marL="285750" indent="-285750">
              <a:buFont typeface="Arial" panose="020B0604020202020204" pitchFamily="34" charset="0"/>
              <a:buChar char="•"/>
            </a:pPr>
            <a:r>
              <a:rPr lang="es-MX" dirty="0"/>
              <a:t>Preescalador (</a:t>
            </a:r>
            <a:r>
              <a:rPr lang="es-MX" dirty="0" err="1"/>
              <a:t>Timmer</a:t>
            </a:r>
            <a:r>
              <a:rPr lang="es-MX" dirty="0"/>
              <a:t>)</a:t>
            </a:r>
          </a:p>
          <a:p>
            <a:pPr marL="285750" indent="-285750">
              <a:buFont typeface="Arial" panose="020B0604020202020204" pitchFamily="34" charset="0"/>
              <a:buChar char="•"/>
            </a:pPr>
            <a:r>
              <a:rPr lang="es-MX" dirty="0"/>
              <a:t>PC (PC </a:t>
            </a:r>
            <a:r>
              <a:rPr lang="es-MX" dirty="0" err="1"/>
              <a:t>counter</a:t>
            </a:r>
            <a:r>
              <a:rPr lang="es-MX" dirty="0"/>
              <a:t>)</a:t>
            </a:r>
          </a:p>
          <a:p>
            <a:pPr marL="285750" indent="-285750">
              <a:buFont typeface="Arial" panose="020B0604020202020204" pitchFamily="34" charset="0"/>
              <a:buChar char="•"/>
            </a:pPr>
            <a:r>
              <a:rPr lang="es-MX" dirty="0" err="1"/>
              <a:t>Banco_de_registros</a:t>
            </a:r>
            <a:r>
              <a:rPr lang="es-MX" dirty="0"/>
              <a:t> (</a:t>
            </a:r>
            <a:r>
              <a:rPr lang="es-MX" dirty="0" err="1"/>
              <a:t>Registros_de_instrucciones</a:t>
            </a:r>
            <a:r>
              <a:rPr lang="es-MX" dirty="0"/>
              <a:t>, </a:t>
            </a:r>
            <a:r>
              <a:rPr lang="es-MX" dirty="0" err="1"/>
              <a:t>Registros_de_datos</a:t>
            </a:r>
            <a:r>
              <a:rPr lang="es-MX" dirty="0"/>
              <a:t>, </a:t>
            </a:r>
            <a:r>
              <a:rPr lang="es-MX" dirty="0" err="1"/>
              <a:t>Registros_de_direcciones</a:t>
            </a:r>
            <a:r>
              <a:rPr lang="es-MX" dirty="0"/>
              <a:t>)</a:t>
            </a:r>
          </a:p>
          <a:p>
            <a:pPr marL="285750" indent="-285750">
              <a:buFont typeface="Arial" panose="020B0604020202020204" pitchFamily="34" charset="0"/>
              <a:buChar char="•"/>
            </a:pPr>
            <a:r>
              <a:rPr lang="es-MX" dirty="0" err="1"/>
              <a:t>Unidad_de_control</a:t>
            </a:r>
            <a:endParaRPr lang="es-MX" dirty="0"/>
          </a:p>
          <a:p>
            <a:pPr marL="285750" indent="-285750">
              <a:buFont typeface="Arial" panose="020B0604020202020204" pitchFamily="34" charset="0"/>
              <a:buChar char="•"/>
            </a:pPr>
            <a:r>
              <a:rPr lang="es-MX" dirty="0"/>
              <a:t>ALU (Unidad lógico aritmética)</a:t>
            </a:r>
          </a:p>
          <a:p>
            <a:pPr marL="285750" indent="-285750">
              <a:buFont typeface="Arial" panose="020B0604020202020204" pitchFamily="34" charset="0"/>
              <a:buChar char="•"/>
            </a:pPr>
            <a:r>
              <a:rPr lang="es-MX" dirty="0" err="1"/>
              <a:t>Flags</a:t>
            </a:r>
            <a:r>
              <a:rPr lang="es-MX" dirty="0"/>
              <a:t> (Banderas de operaciones)</a:t>
            </a:r>
          </a:p>
          <a:p>
            <a:pPr marL="285750" indent="-285750">
              <a:buFont typeface="Arial" panose="020B0604020202020204" pitchFamily="34" charset="0"/>
              <a:buChar char="•"/>
            </a:pPr>
            <a:r>
              <a:rPr lang="es-MX" dirty="0"/>
              <a:t>Acumulador</a:t>
            </a:r>
          </a:p>
          <a:p>
            <a:pPr marL="285750" indent="-285750">
              <a:buFont typeface="Arial" panose="020B0604020202020204" pitchFamily="34" charset="0"/>
              <a:buChar char="•"/>
            </a:pPr>
            <a:r>
              <a:rPr lang="es-MX" dirty="0"/>
              <a:t>MUX_1, MUX_2, MUX_3 (Multiplexores controlados por señal de control)</a:t>
            </a:r>
          </a:p>
        </p:txBody>
      </p:sp>
      <p:sp>
        <p:nvSpPr>
          <p:cNvPr id="8" name="CuadroTexto 7">
            <a:extLst>
              <a:ext uri="{FF2B5EF4-FFF2-40B4-BE49-F238E27FC236}">
                <a16:creationId xmlns:a16="http://schemas.microsoft.com/office/drawing/2014/main" id="{2B3F0FDA-381F-4ED3-90EF-26F81F22AC84}"/>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81230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1CAE9-F0E2-46E7-8C9D-B465A67B5113}"/>
              </a:ext>
            </a:extLst>
          </p:cNvPr>
          <p:cNvSpPr>
            <a:spLocks noGrp="1"/>
          </p:cNvSpPr>
          <p:nvPr>
            <p:ph type="title"/>
          </p:nvPr>
        </p:nvSpPr>
        <p:spPr/>
        <p:txBody>
          <a:bodyPr/>
          <a:lstStyle/>
          <a:p>
            <a:r>
              <a:rPr lang="es-MX" dirty="0"/>
              <a:t>Bloques de la arquitectura</a:t>
            </a:r>
          </a:p>
        </p:txBody>
      </p:sp>
      <p:sp>
        <p:nvSpPr>
          <p:cNvPr id="4" name="Marcador de texto 3">
            <a:extLst>
              <a:ext uri="{FF2B5EF4-FFF2-40B4-BE49-F238E27FC236}">
                <a16:creationId xmlns:a16="http://schemas.microsoft.com/office/drawing/2014/main" id="{90A60222-795F-4F7B-B766-9290A09FF2C7}"/>
              </a:ext>
            </a:extLst>
          </p:cNvPr>
          <p:cNvSpPr>
            <a:spLocks noGrp="1"/>
          </p:cNvSpPr>
          <p:nvPr>
            <p:ph type="body" sz="half" idx="2"/>
          </p:nvPr>
        </p:nvSpPr>
        <p:spPr>
          <a:xfrm>
            <a:off x="683342" y="2548652"/>
            <a:ext cx="4103431" cy="3316288"/>
          </a:xfrm>
        </p:spPr>
        <p:txBody>
          <a:bodyPr/>
          <a:lstStyle/>
          <a:p>
            <a:pPr algn="just"/>
            <a:r>
              <a:rPr lang="es-MX" dirty="0"/>
              <a:t>Los bloques elegidos para el diseño de la arquitectura se basaron en el set de instrucciones propuesto, cada uno de ellos resuelve un problema dentro del microprocesador. La facilidad de los procesos se debe a la implementación de un set de instrucciones RISC. </a:t>
            </a:r>
          </a:p>
          <a:p>
            <a:pPr algn="just"/>
            <a:r>
              <a:rPr lang="es-MX" dirty="0"/>
              <a:t>En la siguiente tabla se proporciona una descripción básica de la función de cada bloque.</a:t>
            </a:r>
          </a:p>
        </p:txBody>
      </p:sp>
      <p:graphicFrame>
        <p:nvGraphicFramePr>
          <p:cNvPr id="5" name="Tabla 5">
            <a:extLst>
              <a:ext uri="{FF2B5EF4-FFF2-40B4-BE49-F238E27FC236}">
                <a16:creationId xmlns:a16="http://schemas.microsoft.com/office/drawing/2014/main" id="{BC8EA622-6AA8-409C-B602-DF746876EC1C}"/>
              </a:ext>
            </a:extLst>
          </p:cNvPr>
          <p:cNvGraphicFramePr>
            <a:graphicFrameLocks noGrp="1"/>
          </p:cNvGraphicFramePr>
          <p:nvPr>
            <p:extLst>
              <p:ext uri="{D42A27DB-BD31-4B8C-83A1-F6EECF244321}">
                <p14:modId xmlns:p14="http://schemas.microsoft.com/office/powerpoint/2010/main" val="1013602375"/>
              </p:ext>
            </p:extLst>
          </p:nvPr>
        </p:nvGraphicFramePr>
        <p:xfrm>
          <a:off x="4940300" y="853359"/>
          <a:ext cx="6568358" cy="5151281"/>
        </p:xfrm>
        <a:graphic>
          <a:graphicData uri="http://schemas.openxmlformats.org/drawingml/2006/table">
            <a:tbl>
              <a:tblPr firstRow="1" bandRow="1">
                <a:tableStyleId>{1FECB4D8-DB02-4DC6-A0A2-4F2EBAE1DC90}</a:tableStyleId>
              </a:tblPr>
              <a:tblGrid>
                <a:gridCol w="1016000">
                  <a:extLst>
                    <a:ext uri="{9D8B030D-6E8A-4147-A177-3AD203B41FA5}">
                      <a16:colId xmlns:a16="http://schemas.microsoft.com/office/drawing/2014/main" val="153100154"/>
                    </a:ext>
                  </a:extLst>
                </a:gridCol>
                <a:gridCol w="5552358">
                  <a:extLst>
                    <a:ext uri="{9D8B030D-6E8A-4147-A177-3AD203B41FA5}">
                      <a16:colId xmlns:a16="http://schemas.microsoft.com/office/drawing/2014/main" val="1823026192"/>
                    </a:ext>
                  </a:extLst>
                </a:gridCol>
              </a:tblGrid>
              <a:tr h="629352">
                <a:tc>
                  <a:txBody>
                    <a:bodyPr/>
                    <a:lstStyle/>
                    <a:p>
                      <a:r>
                        <a:rPr lang="es-MX" sz="1400" dirty="0"/>
                        <a:t>Bloque</a:t>
                      </a:r>
                    </a:p>
                  </a:txBody>
                  <a:tcPr/>
                </a:tc>
                <a:tc>
                  <a:txBody>
                    <a:bodyPr/>
                    <a:lstStyle/>
                    <a:p>
                      <a:r>
                        <a:rPr lang="es-MX" sz="1400" dirty="0"/>
                        <a:t>Descripción</a:t>
                      </a:r>
                    </a:p>
                  </a:txBody>
                  <a:tcPr/>
                </a:tc>
                <a:extLst>
                  <a:ext uri="{0D108BD9-81ED-4DB2-BD59-A6C34878D82A}">
                    <a16:rowId xmlns:a16="http://schemas.microsoft.com/office/drawing/2014/main" val="974265463"/>
                  </a:ext>
                </a:extLst>
              </a:tr>
              <a:tr h="856231">
                <a:tc>
                  <a:txBody>
                    <a:bodyPr/>
                    <a:lstStyle/>
                    <a:p>
                      <a:r>
                        <a:rPr lang="es-MX" sz="1400" dirty="0"/>
                        <a:t>Preescalador</a:t>
                      </a:r>
                    </a:p>
                  </a:txBody>
                  <a:tcPr/>
                </a:tc>
                <a:tc>
                  <a:txBody>
                    <a:bodyPr/>
                    <a:lstStyle/>
                    <a:p>
                      <a:r>
                        <a:rPr lang="es-MX" sz="1400" dirty="0"/>
                        <a:t>Se encarga de dividir la frecuencia de entrada para adaptarla a la frecuencia de funcionamiento de los componentes internos, otorga una señal lógica cuyo fin será sincronizar los procesos del sistema.</a:t>
                      </a:r>
                    </a:p>
                  </a:txBody>
                  <a:tcPr/>
                </a:tc>
                <a:extLst>
                  <a:ext uri="{0D108BD9-81ED-4DB2-BD59-A6C34878D82A}">
                    <a16:rowId xmlns:a16="http://schemas.microsoft.com/office/drawing/2014/main" val="2494856363"/>
                  </a:ext>
                </a:extLst>
              </a:tr>
              <a:tr h="759298">
                <a:tc>
                  <a:txBody>
                    <a:bodyPr/>
                    <a:lstStyle/>
                    <a:p>
                      <a:r>
                        <a:rPr lang="es-MX" sz="1400" dirty="0"/>
                        <a:t>PC</a:t>
                      </a:r>
                    </a:p>
                  </a:txBody>
                  <a:tcPr/>
                </a:tc>
                <a:tc>
                  <a:txBody>
                    <a:bodyPr/>
                    <a:lstStyle/>
                    <a:p>
                      <a:r>
                        <a:rPr lang="es-MX" sz="1400" dirty="0"/>
                        <a:t>El PC </a:t>
                      </a:r>
                      <a:r>
                        <a:rPr lang="es-MX" sz="1400" dirty="0" err="1"/>
                        <a:t>counter</a:t>
                      </a:r>
                      <a:r>
                        <a:rPr lang="es-MX" sz="1400" dirty="0"/>
                        <a:t> que funge como puntero de instrucciones, se encarga de registrar e indicar la posición del procesador en la secuencia de instrucciones e incrementa con cada ciclo de la señal </a:t>
                      </a:r>
                      <a:r>
                        <a:rPr lang="es-MX" sz="1400" dirty="0" err="1"/>
                        <a:t>timming</a:t>
                      </a:r>
                      <a:r>
                        <a:rPr lang="es-MX" sz="1400" dirty="0"/>
                        <a:t>.</a:t>
                      </a:r>
                    </a:p>
                  </a:txBody>
                  <a:tcPr/>
                </a:tc>
                <a:extLst>
                  <a:ext uri="{0D108BD9-81ED-4DB2-BD59-A6C34878D82A}">
                    <a16:rowId xmlns:a16="http://schemas.microsoft.com/office/drawing/2014/main" val="997413106"/>
                  </a:ext>
                </a:extLst>
              </a:tr>
              <a:tr h="980760">
                <a:tc>
                  <a:txBody>
                    <a:bodyPr/>
                    <a:lstStyle/>
                    <a:p>
                      <a:r>
                        <a:rPr lang="es-MX" sz="1400" dirty="0" err="1"/>
                        <a:t>Banco_de_registros</a:t>
                      </a:r>
                      <a:endParaRPr lang="es-MX" sz="1400" dirty="0"/>
                    </a:p>
                  </a:txBody>
                  <a:tcPr/>
                </a:tc>
                <a:tc>
                  <a:txBody>
                    <a:bodyPr/>
                    <a:lstStyle/>
                    <a:p>
                      <a:r>
                        <a:rPr lang="es-MX" sz="1400" dirty="0"/>
                        <a:t>Contiene los registros de uso general, los registros de instrucciones, los registros de datos de propósito general y los registros de direcciones, estas últimas con el fin de cargar el contenido de los registros de datos en la memoria. </a:t>
                      </a:r>
                    </a:p>
                  </a:txBody>
                  <a:tcPr/>
                </a:tc>
                <a:extLst>
                  <a:ext uri="{0D108BD9-81ED-4DB2-BD59-A6C34878D82A}">
                    <a16:rowId xmlns:a16="http://schemas.microsoft.com/office/drawing/2014/main" val="2337298609"/>
                  </a:ext>
                </a:extLst>
              </a:tr>
              <a:tr h="759298">
                <a:tc>
                  <a:txBody>
                    <a:bodyPr/>
                    <a:lstStyle/>
                    <a:p>
                      <a:r>
                        <a:rPr lang="es-MX" sz="1400" dirty="0"/>
                        <a:t>Unidad_de_control</a:t>
                      </a:r>
                    </a:p>
                  </a:txBody>
                  <a:tcPr/>
                </a:tc>
                <a:tc>
                  <a:txBody>
                    <a:bodyPr/>
                    <a:lstStyle/>
                    <a:p>
                      <a:r>
                        <a:rPr lang="es-MX" sz="1400" dirty="0"/>
                        <a:t>Decodifica las instrucciones que llegan desde el registro de instrucciones y actúa conforme al set de instrucciones establecido y coordina las operaciones en la unidad lógica aritmética y del sistema en si.</a:t>
                      </a:r>
                    </a:p>
                  </a:txBody>
                  <a:tcPr/>
                </a:tc>
                <a:extLst>
                  <a:ext uri="{0D108BD9-81ED-4DB2-BD59-A6C34878D82A}">
                    <a16:rowId xmlns:a16="http://schemas.microsoft.com/office/drawing/2014/main" val="1788541414"/>
                  </a:ext>
                </a:extLst>
              </a:tr>
              <a:tr h="980760">
                <a:tc>
                  <a:txBody>
                    <a:bodyPr/>
                    <a:lstStyle/>
                    <a:p>
                      <a:r>
                        <a:rPr lang="es-MX" sz="1400" dirty="0"/>
                        <a:t>ALU</a:t>
                      </a:r>
                    </a:p>
                  </a:txBody>
                  <a:tcPr/>
                </a:tc>
                <a:tc>
                  <a:txBody>
                    <a:bodyPr/>
                    <a:lstStyle/>
                    <a:p>
                      <a:r>
                        <a:rPr lang="es-MX" sz="1400" dirty="0"/>
                        <a:t>Se encarga de realizar las operaciones matemáticas y lógicas, se sirve del acumulador y del bloque de banderas </a:t>
                      </a:r>
                      <a:r>
                        <a:rPr lang="es-MX" sz="1400" dirty="0" err="1"/>
                        <a:t>Flags</a:t>
                      </a:r>
                      <a:r>
                        <a:rPr lang="es-MX" sz="1400" dirty="0"/>
                        <a:t> para enviar los datos de las operaciones a la unidad de control y posteriormente poder almacenar los resultados en los registros.</a:t>
                      </a:r>
                    </a:p>
                  </a:txBody>
                  <a:tcPr/>
                </a:tc>
                <a:extLst>
                  <a:ext uri="{0D108BD9-81ED-4DB2-BD59-A6C34878D82A}">
                    <a16:rowId xmlns:a16="http://schemas.microsoft.com/office/drawing/2014/main" val="1986674057"/>
                  </a:ext>
                </a:extLst>
              </a:tr>
            </a:tbl>
          </a:graphicData>
        </a:graphic>
      </p:graphicFrame>
      <p:sp>
        <p:nvSpPr>
          <p:cNvPr id="7" name="CuadroTexto 6">
            <a:extLst>
              <a:ext uri="{FF2B5EF4-FFF2-40B4-BE49-F238E27FC236}">
                <a16:creationId xmlns:a16="http://schemas.microsoft.com/office/drawing/2014/main" id="{62666BC2-FA70-4CCE-BEF9-ACD61288A850}"/>
              </a:ext>
            </a:extLst>
          </p:cNvPr>
          <p:cNvSpPr txBox="1"/>
          <p:nvPr/>
        </p:nvSpPr>
        <p:spPr>
          <a:xfrm>
            <a:off x="10096500" y="6550218"/>
            <a:ext cx="2095500" cy="307777"/>
          </a:xfrm>
          <a:prstGeom prst="rect">
            <a:avLst/>
          </a:prstGeom>
          <a:noFill/>
        </p:spPr>
        <p:txBody>
          <a:bodyPr wrap="square" rtlCol="0">
            <a:spAutoFit/>
          </a:bodyPr>
          <a:lstStyle/>
          <a:p>
            <a:r>
              <a:rPr lang="es-MX" sz="1400" dirty="0">
                <a:solidFill>
                  <a:schemeClr val="bg1">
                    <a:lumMod val="75000"/>
                  </a:schemeClr>
                </a:solidFill>
              </a:rPr>
              <a:t>Microcontroladores y lab</a:t>
            </a:r>
          </a:p>
        </p:txBody>
      </p:sp>
    </p:spTree>
    <p:extLst>
      <p:ext uri="{BB962C8B-B14F-4D97-AF65-F5344CB8AC3E}">
        <p14:creationId xmlns:p14="http://schemas.microsoft.com/office/powerpoint/2010/main" val="3402173260"/>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43141"/>
      </a:dk2>
      <a:lt2>
        <a:srgbClr val="E2E8E2"/>
      </a:lt2>
      <a:accent1>
        <a:srgbClr val="D530E0"/>
      </a:accent1>
      <a:accent2>
        <a:srgbClr val="812BD1"/>
      </a:accent2>
      <a:accent3>
        <a:srgbClr val="5342E3"/>
      </a:accent3>
      <a:accent4>
        <a:srgbClr val="1E55CE"/>
      </a:accent4>
      <a:accent5>
        <a:srgbClr val="2CAEDE"/>
      </a:accent5>
      <a:accent6>
        <a:srgbClr val="1AB69F"/>
      </a:accent6>
      <a:hlink>
        <a:srgbClr val="3F87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1166</Words>
  <Application>Microsoft Office PowerPoint</Application>
  <PresentationFormat>Panorámica</PresentationFormat>
  <Paragraphs>157</Paragraphs>
  <Slides>11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Calisto MT</vt:lpstr>
      <vt:lpstr>Univers Condensed</vt:lpstr>
      <vt:lpstr>ChronicleVTI</vt:lpstr>
      <vt:lpstr>UNIVERSIDAD Autónoma de zacatecas Ingeniería en Robótica y mecatrónica Diseño de un microprocesador con arquitectura Harvard y set de instrucciones RISC</vt:lpstr>
      <vt:lpstr>Objetivo de la práctica</vt:lpstr>
      <vt:lpstr>Diseño de una arquitectura harvard</vt:lpstr>
      <vt:lpstr>Visión del equipo de una arquitectura Harvard</vt:lpstr>
      <vt:lpstr>Set de instrucciones</vt:lpstr>
      <vt:lpstr>Set de instrucciones</vt:lpstr>
      <vt:lpstr>Diagrama de caja negra</vt:lpstr>
      <vt:lpstr>Diagrama de caja blanca</vt:lpstr>
      <vt:lpstr>Bloques de la arquitectura</vt:lpstr>
      <vt:lpstr>Bloques de la arquitectura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Autónoma de zacatecas Ingeniería en Robótica y mecatrónica Diseño de un microprocesador con arquitectura Harvard y set de instrucciones RISC</dc:title>
  <dc:creator>Paco R.B.</dc:creator>
  <cp:lastModifiedBy>Paco R.B.</cp:lastModifiedBy>
  <cp:revision>13</cp:revision>
  <dcterms:created xsi:type="dcterms:W3CDTF">2020-09-24T20:02:11Z</dcterms:created>
  <dcterms:modified xsi:type="dcterms:W3CDTF">2020-09-26T03:58:15Z</dcterms:modified>
</cp:coreProperties>
</file>