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9"/>
  </p:notesMasterIdLst>
  <p:sldIdLst>
    <p:sldId id="256" r:id="rId2"/>
    <p:sldId id="266" r:id="rId3"/>
    <p:sldId id="282" r:id="rId4"/>
    <p:sldId id="283" r:id="rId5"/>
    <p:sldId id="269" r:id="rId6"/>
    <p:sldId id="284" r:id="rId7"/>
    <p:sldId id="270" r:id="rId8"/>
    <p:sldId id="285" r:id="rId9"/>
    <p:sldId id="273" r:id="rId10"/>
    <p:sldId id="286" r:id="rId11"/>
    <p:sldId id="275" r:id="rId12"/>
    <p:sldId id="287" r:id="rId13"/>
    <p:sldId id="276" r:id="rId14"/>
    <p:sldId id="277" r:id="rId15"/>
    <p:sldId id="280" r:id="rId16"/>
    <p:sldId id="281" r:id="rId17"/>
    <p:sldId id="267"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138"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41452-E5BA-4C78-846F-FFF4469D29BA}" type="datetimeFigureOut">
              <a:rPr lang="es-MX" smtClean="0"/>
              <a:t>28/10/2020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D22B6-996E-442A-8825-EEDE64048AB3}" type="slidenum">
              <a:rPr lang="es-MX" smtClean="0"/>
              <a:t>‹Nº›</a:t>
            </a:fld>
            <a:endParaRPr lang="es-MX"/>
          </a:p>
        </p:txBody>
      </p:sp>
    </p:spTree>
    <p:extLst>
      <p:ext uri="{BB962C8B-B14F-4D97-AF65-F5344CB8AC3E}">
        <p14:creationId xmlns:p14="http://schemas.microsoft.com/office/powerpoint/2010/main" val="311881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9</a:t>
            </a:fld>
            <a:endParaRPr lang="es-MX"/>
          </a:p>
        </p:txBody>
      </p:sp>
    </p:spTree>
    <p:extLst>
      <p:ext uri="{BB962C8B-B14F-4D97-AF65-F5344CB8AC3E}">
        <p14:creationId xmlns:p14="http://schemas.microsoft.com/office/powerpoint/2010/main" val="367536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3091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49983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19513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2423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714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8296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79028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3004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213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3214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10/28/2020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613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10/28/2020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42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04DEB7-B8EA-4E3B-BD44-5FDE518605A8}"/>
              </a:ext>
            </a:extLst>
          </p:cNvPr>
          <p:cNvSpPr>
            <a:spLocks noGrp="1"/>
          </p:cNvSpPr>
          <p:nvPr>
            <p:ph type="ctrTitle"/>
          </p:nvPr>
        </p:nvSpPr>
        <p:spPr>
          <a:xfrm>
            <a:off x="8002184" y="863061"/>
            <a:ext cx="3730839" cy="3569150"/>
          </a:xfrm>
        </p:spPr>
        <p:txBody>
          <a:bodyPr anchor="ctr">
            <a:normAutofit/>
          </a:bodyPr>
          <a:lstStyle/>
          <a:p>
            <a:pPr algn="ctr"/>
            <a:r>
              <a:rPr lang="es-MX" sz="2800" b="1" dirty="0"/>
              <a:t>UNIVERSIDAD Autónoma de zacatecas</a:t>
            </a:r>
            <a:br>
              <a:rPr lang="es-MX" sz="4000" dirty="0"/>
            </a:br>
            <a:r>
              <a:rPr lang="es-MX" sz="1800" dirty="0"/>
              <a:t>Ingeniería en Robótica y mecatrónica</a:t>
            </a:r>
            <a:br>
              <a:rPr lang="es-MX" sz="1800" dirty="0"/>
            </a:br>
            <a:r>
              <a:rPr lang="es-MX" sz="1600" dirty="0">
                <a:solidFill>
                  <a:srgbClr val="0070C0"/>
                </a:solidFill>
              </a:rPr>
              <a:t>Diseño de un microprocesador con arquitectura Harvard y set de instrucciones RISC</a:t>
            </a:r>
            <a:endParaRPr lang="es-MX" sz="4000" dirty="0">
              <a:solidFill>
                <a:srgbClr val="0070C0"/>
              </a:solidFill>
            </a:endParaRPr>
          </a:p>
        </p:txBody>
      </p:sp>
      <p:sp>
        <p:nvSpPr>
          <p:cNvPr id="3" name="Subtítulo 2">
            <a:extLst>
              <a:ext uri="{FF2B5EF4-FFF2-40B4-BE49-F238E27FC236}">
                <a16:creationId xmlns:a16="http://schemas.microsoft.com/office/drawing/2014/main" id="{04A8AF9B-2255-4F44-A0F6-85A842C22C43}"/>
              </a:ext>
            </a:extLst>
          </p:cNvPr>
          <p:cNvSpPr>
            <a:spLocks noGrp="1"/>
          </p:cNvSpPr>
          <p:nvPr>
            <p:ph type="subTitle" idx="1"/>
          </p:nvPr>
        </p:nvSpPr>
        <p:spPr>
          <a:xfrm>
            <a:off x="8444990" y="4317282"/>
            <a:ext cx="3137031" cy="1677657"/>
          </a:xfrm>
        </p:spPr>
        <p:txBody>
          <a:bodyPr anchor="t">
            <a:normAutofit fontScale="85000" lnSpcReduction="20000"/>
          </a:bodyPr>
          <a:lstStyle/>
          <a:p>
            <a:r>
              <a:rPr lang="es-MX" sz="1600" dirty="0"/>
              <a:t>Equipo: Legión H	Grupo: 5°A</a:t>
            </a:r>
          </a:p>
          <a:p>
            <a:r>
              <a:rPr lang="es-MX" sz="1600" dirty="0"/>
              <a:t>-Francisco Javier Ruiz Bravo H.</a:t>
            </a:r>
          </a:p>
          <a:p>
            <a:r>
              <a:rPr lang="es-MX" sz="1600" dirty="0"/>
              <a:t>-Ana Sofía Martínez Murillo</a:t>
            </a:r>
          </a:p>
          <a:p>
            <a:r>
              <a:rPr lang="es-MX" sz="1600" dirty="0"/>
              <a:t>-Francisco Javier López Vázquez</a:t>
            </a:r>
          </a:p>
          <a:p>
            <a:r>
              <a:rPr lang="es-MX" sz="1600" dirty="0"/>
              <a:t>-José Rosario Guerrero Flores</a:t>
            </a:r>
          </a:p>
        </p:txBody>
      </p:sp>
      <p:pic>
        <p:nvPicPr>
          <p:cNvPr id="30" name="Picture 3">
            <a:extLst>
              <a:ext uri="{FF2B5EF4-FFF2-40B4-BE49-F238E27FC236}">
                <a16:creationId xmlns:a16="http://schemas.microsoft.com/office/drawing/2014/main" id="{9F995770-94CA-4319-91DC-F2D11E26343F}"/>
              </a:ext>
            </a:extLst>
          </p:cNvPr>
          <p:cNvPicPr>
            <a:picLocks noChangeAspect="1"/>
          </p:cNvPicPr>
          <p:nvPr/>
        </p:nvPicPr>
        <p:blipFill rotWithShape="1">
          <a:blip r:embed="rId2"/>
          <a:srcRect l="17004" r="-2" b="-2"/>
          <a:stretch/>
        </p:blipFill>
        <p:spPr>
          <a:xfrm>
            <a:off x="20" y="10"/>
            <a:ext cx="7320707" cy="6857985"/>
          </a:xfrm>
          <a:prstGeom prst="rect">
            <a:avLst/>
          </a:prstGeom>
        </p:spPr>
      </p:pic>
      <p:cxnSp>
        <p:nvCxnSpPr>
          <p:cNvPr id="3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3FFC513-50FA-46F8-A919-160F421562ED}"/>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20638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0B0252D7-A1CE-4368-8E17-3383D7E4F911}"/>
              </a:ext>
            </a:extLst>
          </p:cNvPr>
          <p:cNvPicPr>
            <a:picLocks noChangeAspect="1"/>
          </p:cNvPicPr>
          <p:nvPr/>
        </p:nvPicPr>
        <p:blipFill rotWithShape="1">
          <a:blip r:embed="rId2">
            <a:extLst>
              <a:ext uri="{28A0092B-C50C-407E-A947-70E740481C1C}">
                <a14:useLocalDpi xmlns:a14="http://schemas.microsoft.com/office/drawing/2010/main" val="0"/>
              </a:ext>
            </a:extLst>
          </a:blip>
          <a:srcRect t="5118" b="58817"/>
          <a:stretch/>
        </p:blipFill>
        <p:spPr>
          <a:xfrm>
            <a:off x="4572183" y="1173333"/>
            <a:ext cx="6936475" cy="4724400"/>
          </a:xfrm>
          <a:prstGeom prst="rect">
            <a:avLst/>
          </a:prstGeom>
        </p:spPr>
      </p:pic>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Banco de registros</a:t>
            </a:r>
          </a:p>
        </p:txBody>
      </p:sp>
      <p:sp>
        <p:nvSpPr>
          <p:cNvPr id="12" name="Rectángulo 11">
            <a:extLst>
              <a:ext uri="{FF2B5EF4-FFF2-40B4-BE49-F238E27FC236}">
                <a16:creationId xmlns:a16="http://schemas.microsoft.com/office/drawing/2014/main" id="{00A02C42-35B0-47B1-AEE6-536CACA5D358}"/>
              </a:ext>
            </a:extLst>
          </p:cNvPr>
          <p:cNvSpPr/>
          <p:nvPr/>
        </p:nvSpPr>
        <p:spPr>
          <a:xfrm>
            <a:off x="7288567" y="1997476"/>
            <a:ext cx="1322773" cy="23081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3888841" cy="3800578"/>
          </a:xfrm>
        </p:spPr>
        <p:txBody>
          <a:bodyPr>
            <a:normAutofit/>
          </a:bodyPr>
          <a:lstStyle/>
          <a:p>
            <a:pPr algn="just"/>
            <a:r>
              <a:rPr lang="es-MX" dirty="0"/>
              <a:t>Descripción funcional:</a:t>
            </a:r>
          </a:p>
          <a:p>
            <a:pPr algn="just"/>
            <a:r>
              <a:rPr lang="es-MX" dirty="0"/>
              <a:t>Contiene los registros de instrucciones y los registros de datos de propósito general, estas últimas con el fin de cargar el contenido de los registros de datos en la memoria. Se trata de la memoria caché del microprocesador que le permitirá almacenar los datos que utilizará.</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14992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5221" b="68428"/>
          <a:stretch/>
        </p:blipFill>
        <p:spPr>
          <a:xfrm>
            <a:off x="4207775" y="2086253"/>
            <a:ext cx="6936475" cy="2618912"/>
          </a:xfrm>
        </p:spPr>
      </p:pic>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a:xfrm>
            <a:off x="683342" y="1561754"/>
            <a:ext cx="4103431" cy="724246"/>
          </a:xfrm>
        </p:spPr>
        <p:txBody>
          <a:bodyPr>
            <a:normAutofit fontScale="90000"/>
          </a:bodyPr>
          <a:lstStyle/>
          <a:p>
            <a:r>
              <a:rPr lang="es-MX" dirty="0"/>
              <a:t>Registro de instrucciones</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485747"/>
            <a:ext cx="4790358" cy="3699153"/>
          </a:xfrm>
        </p:spPr>
        <p:txBody>
          <a:bodyPr>
            <a:normAutofit lnSpcReduction="10000"/>
          </a:bodyPr>
          <a:lstStyle/>
          <a:p>
            <a:r>
              <a:rPr lang="es-MX" dirty="0"/>
              <a:t>Entradas:</a:t>
            </a:r>
          </a:p>
          <a:p>
            <a:pPr marL="285750" indent="-285750">
              <a:buFont typeface="Arial" panose="020B0604020202020204" pitchFamily="34" charset="0"/>
              <a:buChar char="•"/>
            </a:pPr>
            <a:r>
              <a:rPr lang="es-MX" dirty="0" err="1"/>
              <a:t>i_Timming</a:t>
            </a:r>
            <a:r>
              <a:rPr lang="es-MX" dirty="0"/>
              <a:t> (1 bit)</a:t>
            </a:r>
          </a:p>
          <a:p>
            <a:pPr marL="285750" indent="-285750">
              <a:buFont typeface="Arial" panose="020B0604020202020204" pitchFamily="34" charset="0"/>
              <a:buChar char="•"/>
            </a:pPr>
            <a:r>
              <a:rPr lang="es-MX" dirty="0" err="1"/>
              <a:t>i_Rst</a:t>
            </a:r>
            <a:r>
              <a:rPr lang="es-MX" dirty="0"/>
              <a:t> (1 bit)</a:t>
            </a:r>
          </a:p>
          <a:p>
            <a:pPr marL="285750" indent="-285750">
              <a:buFont typeface="Arial" panose="020B0604020202020204" pitchFamily="34" charset="0"/>
              <a:buChar char="•"/>
            </a:pPr>
            <a:r>
              <a:rPr lang="es-MX" dirty="0" err="1"/>
              <a:t>i_Instrucciones</a:t>
            </a:r>
            <a:r>
              <a:rPr lang="es-MX" dirty="0"/>
              <a:t> (9 bits)</a:t>
            </a:r>
          </a:p>
          <a:p>
            <a:pPr marL="285750" indent="-285750">
              <a:buFont typeface="Arial" panose="020B0604020202020204" pitchFamily="34" charset="0"/>
              <a:buChar char="•"/>
            </a:pPr>
            <a:endParaRPr lang="es-MX" dirty="0"/>
          </a:p>
          <a:p>
            <a:r>
              <a:rPr lang="es-MX" dirty="0"/>
              <a:t>Salidas:</a:t>
            </a:r>
          </a:p>
          <a:p>
            <a:pPr marL="285750" indent="-285750">
              <a:buFont typeface="Arial" panose="020B0604020202020204" pitchFamily="34" charset="0"/>
              <a:buChar char="•"/>
            </a:pPr>
            <a:r>
              <a:rPr lang="es-MX" dirty="0" err="1"/>
              <a:t>o_Instruccion</a:t>
            </a:r>
            <a:r>
              <a:rPr lang="es-MX" dirty="0"/>
              <a:t> (3 bit)</a:t>
            </a:r>
          </a:p>
          <a:p>
            <a:pPr marL="285750" indent="-285750">
              <a:buFont typeface="Arial" panose="020B0604020202020204" pitchFamily="34" charset="0"/>
              <a:buChar char="•"/>
            </a:pPr>
            <a:r>
              <a:rPr lang="es-MX" dirty="0" err="1"/>
              <a:t>o_Operandos</a:t>
            </a:r>
            <a:r>
              <a:rPr lang="es-MX" dirty="0"/>
              <a:t> (6 bits)</a:t>
            </a:r>
          </a:p>
          <a:p>
            <a:pPr marL="285750" indent="-285750">
              <a:buFont typeface="Arial" panose="020B0604020202020204" pitchFamily="34" charset="0"/>
              <a:buChar char="•"/>
            </a:pPr>
            <a:r>
              <a:rPr lang="es-MX" dirty="0" err="1"/>
              <a:t>o_Direccionamiento_inmediato</a:t>
            </a:r>
            <a:r>
              <a:rPr lang="es-MX" dirty="0"/>
              <a:t> (8 bits)</a:t>
            </a:r>
          </a:p>
          <a:p>
            <a:endParaRPr lang="es-MX" dirty="0"/>
          </a:p>
          <a:p>
            <a:pPr marL="285750" indent="-285750">
              <a:buFont typeface="Arial" panose="020B0604020202020204" pitchFamily="34" charset="0"/>
              <a:buChar char="•"/>
            </a:pPr>
            <a:endParaRPr lang="es-MX" dirty="0"/>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92242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969" r="4520" b="68569"/>
          <a:stretch/>
        </p:blipFill>
        <p:spPr>
          <a:xfrm>
            <a:off x="4572000" y="2194874"/>
            <a:ext cx="6572250" cy="3464511"/>
          </a:xfrm>
        </p:spPr>
      </p:pic>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a:xfrm>
            <a:off x="683342" y="945113"/>
            <a:ext cx="4103431" cy="724246"/>
          </a:xfrm>
        </p:spPr>
        <p:txBody>
          <a:bodyPr>
            <a:normAutofit/>
          </a:bodyPr>
          <a:lstStyle/>
          <a:p>
            <a:r>
              <a:rPr lang="es-MX" dirty="0"/>
              <a:t>Banco de registros</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1669359"/>
            <a:ext cx="4790358" cy="4515542"/>
          </a:xfrm>
        </p:spPr>
        <p:txBody>
          <a:bodyPr>
            <a:normAutofit/>
          </a:bodyPr>
          <a:lstStyle/>
          <a:p>
            <a:r>
              <a:rPr lang="es-MX" dirty="0"/>
              <a:t>Entradas:</a:t>
            </a:r>
          </a:p>
          <a:p>
            <a:pPr marL="285750" indent="-285750">
              <a:buFont typeface="Arial" panose="020B0604020202020204" pitchFamily="34" charset="0"/>
              <a:buChar char="•"/>
            </a:pPr>
            <a:r>
              <a:rPr lang="es-MX" dirty="0" err="1"/>
              <a:t>i_Selector_de_entrada_a_registros</a:t>
            </a:r>
            <a:r>
              <a:rPr lang="es-MX" dirty="0"/>
              <a:t> (2 bits)</a:t>
            </a:r>
          </a:p>
          <a:p>
            <a:pPr marL="285750" indent="-285750">
              <a:buFont typeface="Arial" panose="020B0604020202020204" pitchFamily="34" charset="0"/>
              <a:buChar char="•"/>
            </a:pPr>
            <a:r>
              <a:rPr lang="es-MX" dirty="0" err="1"/>
              <a:t>i_Lectura_escritura</a:t>
            </a:r>
            <a:r>
              <a:rPr lang="es-MX" dirty="0"/>
              <a:t> (2 bit)</a:t>
            </a:r>
          </a:p>
          <a:p>
            <a:pPr marL="285750" indent="-285750">
              <a:buFont typeface="Arial" panose="020B0604020202020204" pitchFamily="34" charset="0"/>
              <a:buChar char="•"/>
            </a:pPr>
            <a:r>
              <a:rPr lang="es-MX" dirty="0" err="1"/>
              <a:t>i_Control_RX</a:t>
            </a:r>
            <a:r>
              <a:rPr lang="es-MX" dirty="0"/>
              <a:t> (3 bits)</a:t>
            </a:r>
          </a:p>
          <a:p>
            <a:pPr marL="285750" indent="-285750">
              <a:buFont typeface="Arial" panose="020B0604020202020204" pitchFamily="34" charset="0"/>
              <a:buChar char="•"/>
            </a:pPr>
            <a:r>
              <a:rPr lang="es-MX" dirty="0" err="1"/>
              <a:t>i_Control_RY</a:t>
            </a:r>
            <a:r>
              <a:rPr lang="es-MX" dirty="0"/>
              <a:t> (3 bits)</a:t>
            </a:r>
          </a:p>
          <a:p>
            <a:pPr marL="285750" indent="-285750">
              <a:buFont typeface="Arial" panose="020B0604020202020204" pitchFamily="34" charset="0"/>
              <a:buChar char="•"/>
            </a:pPr>
            <a:r>
              <a:rPr lang="es-MX" dirty="0" err="1"/>
              <a:t>i_Seleccion_de_registro_escritura</a:t>
            </a:r>
            <a:r>
              <a:rPr lang="es-MX" dirty="0"/>
              <a:t> (8 bits)</a:t>
            </a:r>
          </a:p>
          <a:p>
            <a:pPr marL="285750" indent="-285750">
              <a:buFont typeface="Arial" panose="020B0604020202020204" pitchFamily="34" charset="0"/>
              <a:buChar char="•"/>
            </a:pPr>
            <a:r>
              <a:rPr lang="es-MX" dirty="0"/>
              <a:t>i_ </a:t>
            </a:r>
            <a:r>
              <a:rPr lang="es-MX" dirty="0" err="1"/>
              <a:t>Seleccion_de_registro_lectura</a:t>
            </a:r>
            <a:r>
              <a:rPr lang="es-MX" dirty="0"/>
              <a:t> (8 bits)</a:t>
            </a:r>
          </a:p>
          <a:p>
            <a:r>
              <a:rPr lang="es-MX" dirty="0"/>
              <a:t>Salidas:</a:t>
            </a:r>
          </a:p>
          <a:p>
            <a:pPr marL="285750" indent="-285750">
              <a:buFont typeface="Arial" panose="020B0604020202020204" pitchFamily="34" charset="0"/>
              <a:buChar char="•"/>
            </a:pPr>
            <a:r>
              <a:rPr lang="es-MX" dirty="0" err="1"/>
              <a:t>o_RX</a:t>
            </a:r>
            <a:r>
              <a:rPr lang="es-MX" dirty="0"/>
              <a:t>(8 bits)</a:t>
            </a:r>
          </a:p>
          <a:p>
            <a:pPr marL="285750" indent="-285750">
              <a:buFont typeface="Arial" panose="020B0604020202020204" pitchFamily="34" charset="0"/>
              <a:buChar char="•"/>
            </a:pPr>
            <a:r>
              <a:rPr lang="es-MX" dirty="0" err="1"/>
              <a:t>o_RY</a:t>
            </a:r>
            <a:r>
              <a:rPr lang="es-MX" dirty="0"/>
              <a:t>(8 bits)</a:t>
            </a:r>
          </a:p>
          <a:p>
            <a:endParaRPr lang="es-MX" dirty="0"/>
          </a:p>
          <a:p>
            <a:pPr marL="285750" indent="-285750">
              <a:buFont typeface="Arial" panose="020B0604020202020204" pitchFamily="34" charset="0"/>
              <a:buChar char="•"/>
            </a:pPr>
            <a:endParaRPr lang="es-MX" dirty="0"/>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9667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UNIDAD LÓGICO ARITMÉTICA (ALU)</a:t>
            </a:r>
          </a:p>
        </p:txBody>
      </p:sp>
      <p:pic>
        <p:nvPicPr>
          <p:cNvPr id="5" name="Marcador de posición de imagen 5">
            <a:extLst>
              <a:ext uri="{FF2B5EF4-FFF2-40B4-BE49-F238E27FC236}">
                <a16:creationId xmlns:a16="http://schemas.microsoft.com/office/drawing/2014/main" id="{AE4DBD0C-6F3A-4EB9-8D19-D12A98B22C37}"/>
              </a:ext>
            </a:extLst>
          </p:cNvPr>
          <p:cNvPicPr>
            <a:picLocks noChangeAspect="1"/>
          </p:cNvPicPr>
          <p:nvPr/>
        </p:nvPicPr>
        <p:blipFill rotWithShape="1">
          <a:blip r:embed="rId2">
            <a:extLst>
              <a:ext uri="{28A0092B-C50C-407E-A947-70E740481C1C}">
                <a14:useLocalDpi xmlns:a14="http://schemas.microsoft.com/office/drawing/2010/main" val="0"/>
              </a:ext>
            </a:extLst>
          </a:blip>
          <a:srcRect t="5118" b="58817"/>
          <a:stretch/>
        </p:blipFill>
        <p:spPr>
          <a:xfrm>
            <a:off x="4572183" y="1066800"/>
            <a:ext cx="6936475" cy="4724400"/>
          </a:xfrm>
          <a:prstGeom prst="rect">
            <a:avLst/>
          </a:prstGeom>
        </p:spPr>
      </p:pic>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
        <p:nvSpPr>
          <p:cNvPr id="7" name="Marcador de texto 6">
            <a:extLst>
              <a:ext uri="{FF2B5EF4-FFF2-40B4-BE49-F238E27FC236}">
                <a16:creationId xmlns:a16="http://schemas.microsoft.com/office/drawing/2014/main" id="{C09CD343-4373-43CB-B6E8-EEC9221E0B63}"/>
              </a:ext>
            </a:extLst>
          </p:cNvPr>
          <p:cNvSpPr>
            <a:spLocks noGrp="1"/>
          </p:cNvSpPr>
          <p:nvPr>
            <p:ph type="body" sz="half" idx="2"/>
          </p:nvPr>
        </p:nvSpPr>
        <p:spPr>
          <a:xfrm>
            <a:off x="683342" y="2552700"/>
            <a:ext cx="3888841" cy="3316288"/>
          </a:xfrm>
        </p:spPr>
        <p:txBody>
          <a:bodyPr/>
          <a:lstStyle/>
          <a:p>
            <a:pPr algn="just"/>
            <a:r>
              <a:rPr lang="es-MX" dirty="0"/>
              <a:t>Descripción funcional:</a:t>
            </a:r>
          </a:p>
          <a:p>
            <a:pPr algn="just"/>
            <a:r>
              <a:rPr lang="es-MX" dirty="0"/>
              <a:t>Se encarga de realizar las operaciones matemáticas y lógicas, se sirve del bloque de banderas </a:t>
            </a:r>
            <a:r>
              <a:rPr lang="es-MX" dirty="0" err="1"/>
              <a:t>Flags</a:t>
            </a:r>
            <a:r>
              <a:rPr lang="es-MX" dirty="0"/>
              <a:t> para enviar los datos de las operaciones a la unidad de control y posteriormente poder almacenar los resultados en los registros.</a:t>
            </a:r>
          </a:p>
        </p:txBody>
      </p:sp>
      <p:sp>
        <p:nvSpPr>
          <p:cNvPr id="12" name="Rectángulo 11">
            <a:extLst>
              <a:ext uri="{FF2B5EF4-FFF2-40B4-BE49-F238E27FC236}">
                <a16:creationId xmlns:a16="http://schemas.microsoft.com/office/drawing/2014/main" id="{6B423062-8977-4EE8-A061-A6D746FA843E}"/>
              </a:ext>
            </a:extLst>
          </p:cNvPr>
          <p:cNvSpPr/>
          <p:nvPr/>
        </p:nvSpPr>
        <p:spPr>
          <a:xfrm>
            <a:off x="9056560" y="3953392"/>
            <a:ext cx="1022184" cy="6807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1685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653" b="69352"/>
          <a:stretch/>
        </p:blipFill>
        <p:spPr>
          <a:xfrm>
            <a:off x="4207775" y="2272683"/>
            <a:ext cx="6936475" cy="2767058"/>
          </a:xfrm>
        </p:spPr>
      </p:pic>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a:xfrm>
            <a:off x="683342" y="1121176"/>
            <a:ext cx="4103431" cy="1019452"/>
          </a:xfrm>
        </p:spPr>
        <p:txBody>
          <a:bodyPr>
            <a:normAutofit fontScale="90000"/>
          </a:bodyPr>
          <a:lstStyle/>
          <a:p>
            <a:r>
              <a:rPr lang="es-MX" dirty="0"/>
              <a:t>Unidad lógico aritmética (</a:t>
            </a:r>
            <a:r>
              <a:rPr lang="es-MX" dirty="0" err="1"/>
              <a:t>alu</a:t>
            </a:r>
            <a:r>
              <a:rPr lang="es-MX" dirty="0"/>
              <a:t>)</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272683"/>
            <a:ext cx="4790358" cy="3912218"/>
          </a:xfrm>
        </p:spPr>
        <p:txBody>
          <a:bodyPr>
            <a:normAutofit/>
          </a:bodyPr>
          <a:lstStyle/>
          <a:p>
            <a:r>
              <a:rPr lang="es-MX" dirty="0"/>
              <a:t>Entradas:</a:t>
            </a:r>
          </a:p>
          <a:p>
            <a:pPr marL="285750" indent="-285750">
              <a:buFont typeface="Arial" panose="020B0604020202020204" pitchFamily="34" charset="0"/>
              <a:buChar char="•"/>
            </a:pPr>
            <a:r>
              <a:rPr lang="es-MX" dirty="0" err="1"/>
              <a:t>i_Inst_decodificada</a:t>
            </a:r>
            <a:r>
              <a:rPr lang="es-MX" dirty="0"/>
              <a:t> (3 bits)</a:t>
            </a:r>
          </a:p>
          <a:p>
            <a:pPr marL="285750" indent="-285750">
              <a:buFont typeface="Arial" panose="020B0604020202020204" pitchFamily="34" charset="0"/>
              <a:buChar char="•"/>
            </a:pPr>
            <a:r>
              <a:rPr lang="es-MX" dirty="0" err="1"/>
              <a:t>i_RX</a:t>
            </a:r>
            <a:r>
              <a:rPr lang="es-MX" dirty="0"/>
              <a:t> (8 bits)</a:t>
            </a:r>
          </a:p>
          <a:p>
            <a:pPr marL="285750" indent="-285750">
              <a:buFont typeface="Arial" panose="020B0604020202020204" pitchFamily="34" charset="0"/>
              <a:buChar char="•"/>
            </a:pPr>
            <a:r>
              <a:rPr lang="es-MX" dirty="0" err="1"/>
              <a:t>i_RX</a:t>
            </a:r>
            <a:r>
              <a:rPr lang="es-MX" dirty="0"/>
              <a:t> (8 bits)</a:t>
            </a:r>
          </a:p>
          <a:p>
            <a:pPr marL="285750" indent="-285750">
              <a:buFont typeface="Arial" panose="020B0604020202020204" pitchFamily="34" charset="0"/>
              <a:buChar char="•"/>
            </a:pPr>
            <a:r>
              <a:rPr lang="es-MX" dirty="0" err="1"/>
              <a:t>i_Hab</a:t>
            </a:r>
            <a:r>
              <a:rPr lang="es-MX" dirty="0"/>
              <a:t> (1 bit)</a:t>
            </a:r>
          </a:p>
          <a:p>
            <a:r>
              <a:rPr lang="es-MX" dirty="0"/>
              <a:t>Salidas:</a:t>
            </a:r>
          </a:p>
          <a:p>
            <a:pPr marL="285750" indent="-285750">
              <a:buFont typeface="Arial" panose="020B0604020202020204" pitchFamily="34" charset="0"/>
              <a:buChar char="•"/>
            </a:pPr>
            <a:r>
              <a:rPr lang="es-MX" dirty="0" err="1"/>
              <a:t>o_Resultado</a:t>
            </a:r>
            <a:r>
              <a:rPr lang="es-MX" dirty="0"/>
              <a:t> (8 bit)</a:t>
            </a:r>
          </a:p>
          <a:p>
            <a:pPr marL="285750" indent="-285750">
              <a:buFont typeface="Arial" panose="020B0604020202020204" pitchFamily="34" charset="0"/>
              <a:buChar char="•"/>
            </a:pPr>
            <a:r>
              <a:rPr lang="es-MX" dirty="0" err="1"/>
              <a:t>o_Bandera</a:t>
            </a:r>
            <a:r>
              <a:rPr lang="es-MX" dirty="0"/>
              <a:t> (3 bit)</a:t>
            </a:r>
          </a:p>
          <a:p>
            <a:endParaRPr lang="es-MX" dirty="0"/>
          </a:p>
          <a:p>
            <a:pPr marL="285750" indent="-285750">
              <a:buFont typeface="Arial" panose="020B0604020202020204" pitchFamily="34" charset="0"/>
              <a:buChar char="•"/>
            </a:pPr>
            <a:endParaRPr lang="es-MX" dirty="0"/>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80666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Manager de salidas a memoria</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3888841" cy="3800578"/>
          </a:xfrm>
        </p:spPr>
        <p:txBody>
          <a:bodyPr>
            <a:normAutofit/>
          </a:bodyPr>
          <a:lstStyle/>
          <a:p>
            <a:pPr algn="just"/>
            <a:r>
              <a:rPr lang="es-MX" dirty="0"/>
              <a:t>Descripción funcional:</a:t>
            </a:r>
          </a:p>
          <a:p>
            <a:pPr algn="just"/>
            <a:r>
              <a:rPr lang="es-MX" dirty="0"/>
              <a:t>Se encarga de manejar el direccionamiento directo, indirecto o inmediato en el bus de direcciones de salida </a:t>
            </a:r>
            <a:r>
              <a:rPr lang="es-MX" dirty="0" err="1"/>
              <a:t>o_Direcciones_Datos</a:t>
            </a:r>
            <a:r>
              <a:rPr lang="es-MX" dirty="0"/>
              <a:t>, se guía de la señal de control para pasar datos desde una salida de registros al bus de datos de salida </a:t>
            </a:r>
            <a:r>
              <a:rPr lang="es-MX" dirty="0" err="1"/>
              <a:t>o_Bus_Datos</a:t>
            </a:r>
            <a:r>
              <a:rPr lang="es-MX" dirty="0"/>
              <a:t> o establecer un estado de alta impedancia.</a:t>
            </a:r>
          </a:p>
        </p:txBody>
      </p:sp>
      <p:pic>
        <p:nvPicPr>
          <p:cNvPr id="6" name="Marcador de posición de imagen 5">
            <a:extLst>
              <a:ext uri="{FF2B5EF4-FFF2-40B4-BE49-F238E27FC236}">
                <a16:creationId xmlns:a16="http://schemas.microsoft.com/office/drawing/2014/main" id="{DF0EA8F0-16B4-499B-BC98-3D5CE74DD31E}"/>
              </a:ext>
            </a:extLst>
          </p:cNvPr>
          <p:cNvPicPr>
            <a:picLocks noChangeAspect="1"/>
          </p:cNvPicPr>
          <p:nvPr/>
        </p:nvPicPr>
        <p:blipFill rotWithShape="1">
          <a:blip r:embed="rId2">
            <a:extLst>
              <a:ext uri="{28A0092B-C50C-407E-A947-70E740481C1C}">
                <a14:useLocalDpi xmlns:a14="http://schemas.microsoft.com/office/drawing/2010/main" val="0"/>
              </a:ext>
            </a:extLst>
          </a:blip>
          <a:srcRect t="5118" b="58817"/>
          <a:stretch/>
        </p:blipFill>
        <p:spPr>
          <a:xfrm>
            <a:off x="4572183" y="1066800"/>
            <a:ext cx="6936475" cy="4724400"/>
          </a:xfrm>
          <a:prstGeom prst="rect">
            <a:avLst/>
          </a:prstGeom>
        </p:spPr>
      </p:pic>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
        <p:nvSpPr>
          <p:cNvPr id="12" name="Rectángulo 11">
            <a:extLst>
              <a:ext uri="{FF2B5EF4-FFF2-40B4-BE49-F238E27FC236}">
                <a16:creationId xmlns:a16="http://schemas.microsoft.com/office/drawing/2014/main" id="{A7D0D555-1610-4814-AD38-29218C77F02D}"/>
              </a:ext>
            </a:extLst>
          </p:cNvPr>
          <p:cNvSpPr/>
          <p:nvPr/>
        </p:nvSpPr>
        <p:spPr>
          <a:xfrm>
            <a:off x="9873305" y="1964793"/>
            <a:ext cx="495813" cy="19413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745466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5894" b="67882"/>
          <a:stretch/>
        </p:blipFill>
        <p:spPr>
          <a:xfrm>
            <a:off x="4447713" y="1982078"/>
            <a:ext cx="6696537" cy="2865129"/>
          </a:xfrm>
        </p:spPr>
      </p:pic>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a:xfrm>
            <a:off x="683342" y="1121176"/>
            <a:ext cx="4103431" cy="1019452"/>
          </a:xfrm>
        </p:spPr>
        <p:txBody>
          <a:bodyPr>
            <a:normAutofit fontScale="90000"/>
          </a:bodyPr>
          <a:lstStyle/>
          <a:p>
            <a:r>
              <a:rPr lang="es-MX" dirty="0"/>
              <a:t>Manager de salidas a memoria</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272683"/>
            <a:ext cx="4790358" cy="3912218"/>
          </a:xfrm>
        </p:spPr>
        <p:txBody>
          <a:bodyPr>
            <a:normAutofit/>
          </a:bodyPr>
          <a:lstStyle/>
          <a:p>
            <a:r>
              <a:rPr lang="es-MX" dirty="0"/>
              <a:t>Entradas:</a:t>
            </a:r>
          </a:p>
          <a:p>
            <a:pPr marL="285750" indent="-285750">
              <a:buFont typeface="Arial" panose="020B0604020202020204" pitchFamily="34" charset="0"/>
              <a:buChar char="•"/>
            </a:pPr>
            <a:r>
              <a:rPr lang="es-MX" dirty="0" err="1"/>
              <a:t>i_Direccionamiento_inmediato</a:t>
            </a:r>
            <a:r>
              <a:rPr lang="es-MX" dirty="0"/>
              <a:t> (8 bits)</a:t>
            </a:r>
          </a:p>
          <a:p>
            <a:pPr marL="285750" indent="-285750">
              <a:buFont typeface="Arial" panose="020B0604020202020204" pitchFamily="34" charset="0"/>
              <a:buChar char="•"/>
            </a:pPr>
            <a:r>
              <a:rPr lang="es-MX" dirty="0" err="1"/>
              <a:t>i_Señal_de_control</a:t>
            </a:r>
            <a:r>
              <a:rPr lang="es-MX" dirty="0"/>
              <a:t> (3 bits)</a:t>
            </a:r>
          </a:p>
          <a:p>
            <a:pPr marL="285750" indent="-285750">
              <a:buFont typeface="Arial" panose="020B0604020202020204" pitchFamily="34" charset="0"/>
              <a:buChar char="•"/>
            </a:pPr>
            <a:r>
              <a:rPr lang="es-MX" dirty="0" err="1"/>
              <a:t>i_RX</a:t>
            </a:r>
            <a:r>
              <a:rPr lang="es-MX" dirty="0"/>
              <a:t> (8 bits)</a:t>
            </a:r>
          </a:p>
          <a:p>
            <a:pPr marL="285750" indent="-285750">
              <a:buFont typeface="Arial" panose="020B0604020202020204" pitchFamily="34" charset="0"/>
              <a:buChar char="•"/>
            </a:pPr>
            <a:r>
              <a:rPr lang="es-MX" dirty="0" err="1"/>
              <a:t>i_RY</a:t>
            </a:r>
            <a:r>
              <a:rPr lang="es-MX" dirty="0"/>
              <a:t> (8 bits)</a:t>
            </a:r>
          </a:p>
          <a:p>
            <a:r>
              <a:rPr lang="es-MX" dirty="0"/>
              <a:t>Salidas:</a:t>
            </a:r>
          </a:p>
          <a:p>
            <a:pPr marL="285750" indent="-285750">
              <a:buFont typeface="Arial" panose="020B0604020202020204" pitchFamily="34" charset="0"/>
              <a:buChar char="•"/>
            </a:pPr>
            <a:r>
              <a:rPr lang="es-MX" dirty="0" err="1"/>
              <a:t>o_Direcciones_Datos</a:t>
            </a:r>
            <a:r>
              <a:rPr lang="es-MX" dirty="0"/>
              <a:t> (8 bits)</a:t>
            </a:r>
          </a:p>
          <a:p>
            <a:pPr marL="285750" indent="-285750">
              <a:buFont typeface="Arial" panose="020B0604020202020204" pitchFamily="34" charset="0"/>
              <a:buChar char="•"/>
            </a:pPr>
            <a:r>
              <a:rPr lang="es-MX" dirty="0" err="1"/>
              <a:t>o_Bus_de_Datos</a:t>
            </a:r>
            <a:r>
              <a:rPr lang="es-MX" dirty="0"/>
              <a:t> (8 bits)</a:t>
            </a:r>
          </a:p>
          <a:p>
            <a:pPr marL="285750" indent="-285750">
              <a:buFont typeface="Arial" panose="020B0604020202020204" pitchFamily="34" charset="0"/>
              <a:buChar char="•"/>
            </a:pPr>
            <a:r>
              <a:rPr lang="es-MX" dirty="0" err="1"/>
              <a:t>O_Lectura_escritura</a:t>
            </a:r>
            <a:r>
              <a:rPr lang="es-MX" dirty="0"/>
              <a:t> (1 bit)</a:t>
            </a:r>
          </a:p>
          <a:p>
            <a:endParaRPr lang="es-MX" dirty="0"/>
          </a:p>
          <a:p>
            <a:pPr marL="285750" indent="-285750">
              <a:buFont typeface="Arial" panose="020B0604020202020204" pitchFamily="34" charset="0"/>
              <a:buChar char="•"/>
            </a:pPr>
            <a:endParaRPr lang="es-MX" dirty="0"/>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13168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19FD69-43C2-43F9-A073-756161467E3E}"/>
              </a:ext>
            </a:extLst>
          </p:cNvPr>
          <p:cNvSpPr txBox="1"/>
          <p:nvPr/>
        </p:nvSpPr>
        <p:spPr>
          <a:xfrm>
            <a:off x="3094892" y="2725615"/>
            <a:ext cx="6386733" cy="707886"/>
          </a:xfrm>
          <a:prstGeom prst="rect">
            <a:avLst/>
          </a:prstGeom>
          <a:noFill/>
        </p:spPr>
        <p:txBody>
          <a:bodyPr wrap="square" rtlCol="0">
            <a:spAutoFit/>
          </a:bodyPr>
          <a:lstStyle/>
          <a:p>
            <a:pPr algn="ctr"/>
            <a:r>
              <a:rPr lang="es-MX" sz="4000" dirty="0"/>
              <a:t>Gracias por su atención</a:t>
            </a:r>
          </a:p>
        </p:txBody>
      </p:sp>
    </p:spTree>
    <p:extLst>
      <p:ext uri="{BB962C8B-B14F-4D97-AF65-F5344CB8AC3E}">
        <p14:creationId xmlns:p14="http://schemas.microsoft.com/office/powerpoint/2010/main" val="36551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a:bodyPr>
          <a:lstStyle/>
          <a:p>
            <a:r>
              <a:rPr lang="es-MX" dirty="0"/>
              <a:t>Objetivo de la práctica</a:t>
            </a:r>
          </a:p>
        </p:txBody>
      </p:sp>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dirty="0"/>
              <a:t>-Describir los componentes internos del la arquitectura propuesta para el microprocesador.</a:t>
            </a:r>
          </a:p>
          <a:p>
            <a:pPr algn="just"/>
            <a:r>
              <a:rPr lang="es-MX" dirty="0"/>
              <a:t>-Señalar la función de cada uno de los bloques, sus entradas y sus salidas.</a:t>
            </a:r>
          </a:p>
          <a:p>
            <a:pPr algn="just"/>
            <a:r>
              <a:rPr lang="es-MX" dirty="0"/>
              <a:t>-Ubicar los componentes dentro del diseño del microprocesador.</a:t>
            </a:r>
          </a:p>
        </p:txBody>
      </p:sp>
      <p:pic>
        <p:nvPicPr>
          <p:cNvPr id="1026" name="Picture 2" descr="Qué es ARM y por qué es fundamental en tu móvil">
            <a:extLst>
              <a:ext uri="{FF2B5EF4-FFF2-40B4-BE49-F238E27FC236}">
                <a16:creationId xmlns:a16="http://schemas.microsoft.com/office/drawing/2014/main" id="{E9DDD720-173B-4912-8BDF-D59767728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543050"/>
            <a:ext cx="5280660" cy="37719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D2933B-51D1-4BE3-B5E8-4466E54C256E}"/>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79485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5118" b="58817"/>
          <a:stretch/>
        </p:blipFill>
        <p:spPr>
          <a:xfrm>
            <a:off x="4572183" y="1066800"/>
            <a:ext cx="6936475"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lnSpcReduction="1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a:t>
            </a:r>
          </a:p>
          <a:p>
            <a:pPr marL="285750" indent="-285750">
              <a:buFont typeface="Arial" panose="020B0604020202020204" pitchFamily="34" charset="0"/>
              <a:buChar char="•"/>
            </a:pPr>
            <a:r>
              <a:rPr lang="es-MX" dirty="0" err="1"/>
              <a:t>Manager_de_salidas_a_memoria</a:t>
            </a:r>
            <a:endParaRPr lang="es-MX" dirty="0"/>
          </a:p>
          <a:p>
            <a:pPr marL="285750" indent="-285750">
              <a:buFont typeface="Arial" panose="020B0604020202020204" pitchFamily="34" charset="0"/>
              <a:buChar char="•"/>
            </a:pPr>
            <a:r>
              <a:rPr lang="es-MX" dirty="0"/>
              <a:t>MUX_1 (Multiplexor controlado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21154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Preescalador</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3888841" cy="3800578"/>
          </a:xfrm>
        </p:spPr>
        <p:txBody>
          <a:bodyPr>
            <a:normAutofit/>
          </a:bodyPr>
          <a:lstStyle/>
          <a:p>
            <a:pPr algn="just"/>
            <a:r>
              <a:rPr lang="es-MX" dirty="0"/>
              <a:t>Descripción funcional:</a:t>
            </a:r>
          </a:p>
          <a:p>
            <a:pPr algn="just"/>
            <a:r>
              <a:rPr lang="es-MX" dirty="0"/>
              <a:t>Se encarga de dividir la frecuencia de entrada para adaptarla a la frecuencia de funcionamiento de los componentes internos, otorga una señal lógica cuyo fin será sincronizar los procesos del sistema.</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pic>
        <p:nvPicPr>
          <p:cNvPr id="9" name="Marcador de posición de imagen 5">
            <a:extLst>
              <a:ext uri="{FF2B5EF4-FFF2-40B4-BE49-F238E27FC236}">
                <a16:creationId xmlns:a16="http://schemas.microsoft.com/office/drawing/2014/main" id="{63581EC8-B6A7-4D6F-9C6E-B50731029A24}"/>
              </a:ext>
            </a:extLst>
          </p:cNvPr>
          <p:cNvPicPr>
            <a:picLocks noChangeAspect="1"/>
          </p:cNvPicPr>
          <p:nvPr/>
        </p:nvPicPr>
        <p:blipFill rotWithShape="1">
          <a:blip r:embed="rId2">
            <a:extLst>
              <a:ext uri="{28A0092B-C50C-407E-A947-70E740481C1C}">
                <a14:useLocalDpi xmlns:a14="http://schemas.microsoft.com/office/drawing/2010/main" val="0"/>
              </a:ext>
            </a:extLst>
          </a:blip>
          <a:srcRect t="5118" b="58817"/>
          <a:stretch/>
        </p:blipFill>
        <p:spPr>
          <a:xfrm>
            <a:off x="4572183" y="1066800"/>
            <a:ext cx="6936475" cy="4724400"/>
          </a:xfrm>
          <a:prstGeom prst="rect">
            <a:avLst/>
          </a:prstGeom>
        </p:spPr>
      </p:pic>
      <p:sp>
        <p:nvSpPr>
          <p:cNvPr id="13" name="Rectángulo 12">
            <a:extLst>
              <a:ext uri="{FF2B5EF4-FFF2-40B4-BE49-F238E27FC236}">
                <a16:creationId xmlns:a16="http://schemas.microsoft.com/office/drawing/2014/main" id="{491CF719-ED98-40FD-AC76-7ECC45BDFB0D}"/>
              </a:ext>
            </a:extLst>
          </p:cNvPr>
          <p:cNvSpPr/>
          <p:nvPr/>
        </p:nvSpPr>
        <p:spPr>
          <a:xfrm>
            <a:off x="5593786" y="1281678"/>
            <a:ext cx="1022184" cy="5326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18972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Preescalador</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7081" b="65025"/>
          <a:stretch/>
        </p:blipFill>
        <p:spPr>
          <a:xfrm>
            <a:off x="4572183" y="2116584"/>
            <a:ext cx="6936475" cy="2624831"/>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a:bodyPr>
          <a:lstStyle/>
          <a:p>
            <a:r>
              <a:rPr lang="es-MX" dirty="0"/>
              <a:t>Entradas:</a:t>
            </a:r>
          </a:p>
          <a:p>
            <a:pPr marL="285750" indent="-285750">
              <a:buFont typeface="Arial" panose="020B0604020202020204" pitchFamily="34" charset="0"/>
              <a:buChar char="•"/>
            </a:pPr>
            <a:r>
              <a:rPr lang="es-MX" dirty="0" err="1"/>
              <a:t>i_Clk</a:t>
            </a:r>
            <a:r>
              <a:rPr lang="es-MX" dirty="0"/>
              <a:t> (1 bit)</a:t>
            </a:r>
          </a:p>
          <a:p>
            <a:pPr marL="285750" indent="-285750">
              <a:buFont typeface="Arial" panose="020B0604020202020204" pitchFamily="34" charset="0"/>
              <a:buChar char="•"/>
            </a:pPr>
            <a:r>
              <a:rPr lang="es-MX" dirty="0" err="1"/>
              <a:t>i_Rst</a:t>
            </a:r>
            <a:r>
              <a:rPr lang="es-MX" dirty="0"/>
              <a:t> (1 bit)</a:t>
            </a:r>
          </a:p>
          <a:p>
            <a:pPr marL="285750" indent="-285750">
              <a:buFont typeface="Arial" panose="020B0604020202020204" pitchFamily="34" charset="0"/>
              <a:buChar char="•"/>
            </a:pPr>
            <a:r>
              <a:rPr lang="es-MX" dirty="0" err="1"/>
              <a:t>i_Frec_de_trabajo</a:t>
            </a:r>
            <a:r>
              <a:rPr lang="es-MX" dirty="0"/>
              <a:t> (32 bits)</a:t>
            </a:r>
          </a:p>
          <a:p>
            <a:r>
              <a:rPr lang="es-MX" dirty="0"/>
              <a:t>Salidas:</a:t>
            </a:r>
          </a:p>
          <a:p>
            <a:pPr marL="285750" indent="-285750">
              <a:buFont typeface="Arial" panose="020B0604020202020204" pitchFamily="34" charset="0"/>
              <a:buChar char="•"/>
            </a:pPr>
            <a:r>
              <a:rPr lang="es-MX" dirty="0" err="1"/>
              <a:t>o_Timing</a:t>
            </a:r>
            <a:r>
              <a:rPr lang="es-MX" dirty="0"/>
              <a:t> (1 bit)</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67611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Pc </a:t>
            </a:r>
            <a:r>
              <a:rPr lang="es-MX" dirty="0" err="1"/>
              <a:t>counter</a:t>
            </a:r>
            <a:endParaRPr lang="es-MX" dirty="0"/>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3888841" cy="3800578"/>
          </a:xfrm>
        </p:spPr>
        <p:txBody>
          <a:bodyPr>
            <a:normAutofit/>
          </a:bodyPr>
          <a:lstStyle/>
          <a:p>
            <a:r>
              <a:rPr lang="es-MX" dirty="0"/>
              <a:t>Descripción funcional:</a:t>
            </a:r>
          </a:p>
          <a:p>
            <a:pPr algn="just"/>
            <a:r>
              <a:rPr lang="es-MX" dirty="0"/>
              <a:t>El PC </a:t>
            </a:r>
            <a:r>
              <a:rPr lang="es-MX" dirty="0" err="1"/>
              <a:t>counter</a:t>
            </a:r>
            <a:r>
              <a:rPr lang="es-MX" dirty="0"/>
              <a:t> que funge como puntero de instrucciones, se encarga de registrar e indicar la posición del procesador en la secuencia de instrucciones e incrementa con cada ciclo de la señal </a:t>
            </a:r>
            <a:r>
              <a:rPr lang="es-MX" dirty="0" err="1"/>
              <a:t>timming</a:t>
            </a:r>
            <a:r>
              <a:rPr lang="es-MX" dirty="0"/>
              <a:t>, en caso de romper con la secuencia se ayuda con un registro de </a:t>
            </a:r>
            <a:r>
              <a:rPr lang="es-MX" dirty="0" err="1"/>
              <a:t>stack</a:t>
            </a:r>
            <a:r>
              <a:rPr lang="es-MX" dirty="0"/>
              <a:t> o pila para guardar la posición en la que se encontraba para posteriormente volver a ella. </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
        <p:nvSpPr>
          <p:cNvPr id="3" name="Rectángulo 2">
            <a:extLst>
              <a:ext uri="{FF2B5EF4-FFF2-40B4-BE49-F238E27FC236}">
                <a16:creationId xmlns:a16="http://schemas.microsoft.com/office/drawing/2014/main" id="{FCC5AB72-4CD8-4288-9670-E9D550831330}"/>
              </a:ext>
            </a:extLst>
          </p:cNvPr>
          <p:cNvSpPr/>
          <p:nvPr/>
        </p:nvSpPr>
        <p:spPr>
          <a:xfrm>
            <a:off x="6818904" y="1349407"/>
            <a:ext cx="718238" cy="5326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Marcador de posición de imagen 5">
            <a:extLst>
              <a:ext uri="{FF2B5EF4-FFF2-40B4-BE49-F238E27FC236}">
                <a16:creationId xmlns:a16="http://schemas.microsoft.com/office/drawing/2014/main" id="{CC6AA0D0-B9E6-44D5-8B50-BAC8B0867488}"/>
              </a:ext>
            </a:extLst>
          </p:cNvPr>
          <p:cNvPicPr>
            <a:picLocks noChangeAspect="1"/>
          </p:cNvPicPr>
          <p:nvPr/>
        </p:nvPicPr>
        <p:blipFill rotWithShape="1">
          <a:blip r:embed="rId2">
            <a:extLst>
              <a:ext uri="{28A0092B-C50C-407E-A947-70E740481C1C}">
                <a14:useLocalDpi xmlns:a14="http://schemas.microsoft.com/office/drawing/2010/main" val="0"/>
              </a:ext>
            </a:extLst>
          </a:blip>
          <a:srcRect t="5118" b="58817"/>
          <a:stretch/>
        </p:blipFill>
        <p:spPr>
          <a:xfrm>
            <a:off x="4572183" y="1066800"/>
            <a:ext cx="6936475" cy="4724400"/>
          </a:xfrm>
          <a:prstGeom prst="rect">
            <a:avLst/>
          </a:prstGeom>
        </p:spPr>
      </p:pic>
      <p:sp>
        <p:nvSpPr>
          <p:cNvPr id="9" name="Rectángulo 8">
            <a:extLst>
              <a:ext uri="{FF2B5EF4-FFF2-40B4-BE49-F238E27FC236}">
                <a16:creationId xmlns:a16="http://schemas.microsoft.com/office/drawing/2014/main" id="{615F013E-AD30-4425-AC3C-563161EB8BED}"/>
              </a:ext>
            </a:extLst>
          </p:cNvPr>
          <p:cNvSpPr/>
          <p:nvPr/>
        </p:nvSpPr>
        <p:spPr>
          <a:xfrm>
            <a:off x="6818904" y="1269504"/>
            <a:ext cx="718238" cy="5326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63423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PC </a:t>
            </a:r>
            <a:r>
              <a:rPr lang="es-MX" dirty="0" err="1"/>
              <a:t>counter</a:t>
            </a:r>
            <a:endParaRPr lang="es-MX" dirty="0"/>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1" t="5898" r="-61" b="67672"/>
          <a:stretch/>
        </p:blipFill>
        <p:spPr>
          <a:xfrm>
            <a:off x="4324438" y="2026513"/>
            <a:ext cx="6936475" cy="2794062"/>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474939"/>
          </a:xfrm>
        </p:spPr>
        <p:txBody>
          <a:bodyPr>
            <a:normAutofit/>
          </a:bodyPr>
          <a:lstStyle/>
          <a:p>
            <a:r>
              <a:rPr lang="es-MX" dirty="0"/>
              <a:t>Entradas:</a:t>
            </a:r>
          </a:p>
          <a:p>
            <a:pPr marL="285750" indent="-285750">
              <a:buFont typeface="Arial" panose="020B0604020202020204" pitchFamily="34" charset="0"/>
              <a:buChar char="•"/>
            </a:pPr>
            <a:r>
              <a:rPr lang="es-MX" dirty="0" err="1"/>
              <a:t>i_Timming</a:t>
            </a:r>
            <a:r>
              <a:rPr lang="es-MX" dirty="0"/>
              <a:t> (1 bit)</a:t>
            </a:r>
          </a:p>
          <a:p>
            <a:pPr marL="285750" indent="-285750">
              <a:buFont typeface="Arial" panose="020B0604020202020204" pitchFamily="34" charset="0"/>
              <a:buChar char="•"/>
            </a:pPr>
            <a:r>
              <a:rPr lang="es-MX" dirty="0" err="1"/>
              <a:t>i_Rst</a:t>
            </a:r>
            <a:r>
              <a:rPr lang="es-MX" dirty="0"/>
              <a:t> (1 bit)</a:t>
            </a:r>
          </a:p>
          <a:p>
            <a:pPr marL="285750" indent="-285750">
              <a:buFont typeface="Arial" panose="020B0604020202020204" pitchFamily="34" charset="0"/>
              <a:buChar char="•"/>
            </a:pPr>
            <a:r>
              <a:rPr lang="es-MX" dirty="0" err="1"/>
              <a:t>i_Señal_de_salto</a:t>
            </a:r>
            <a:r>
              <a:rPr lang="es-MX" dirty="0"/>
              <a:t> (1 bit)</a:t>
            </a:r>
          </a:p>
          <a:p>
            <a:pPr marL="285750" indent="-285750">
              <a:buFont typeface="Arial" panose="020B0604020202020204" pitchFamily="34" charset="0"/>
              <a:buChar char="•"/>
            </a:pPr>
            <a:r>
              <a:rPr lang="es-MX" dirty="0" err="1"/>
              <a:t>i_Inst_almacenada</a:t>
            </a:r>
            <a:r>
              <a:rPr lang="es-MX" dirty="0"/>
              <a:t> (8 bits)</a:t>
            </a:r>
          </a:p>
          <a:p>
            <a:r>
              <a:rPr lang="es-MX" dirty="0"/>
              <a:t>Salidas:</a:t>
            </a:r>
          </a:p>
          <a:p>
            <a:pPr marL="285750" indent="-285750">
              <a:buFont typeface="Arial" panose="020B0604020202020204" pitchFamily="34" charset="0"/>
              <a:buChar char="•"/>
            </a:pPr>
            <a:r>
              <a:rPr lang="es-MX" dirty="0" err="1"/>
              <a:t>o_Fetch</a:t>
            </a:r>
            <a:r>
              <a:rPr lang="es-MX" dirty="0"/>
              <a:t> (8 bits)</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
        <p:nvSpPr>
          <p:cNvPr id="7" name="Marcador de texto 3">
            <a:extLst>
              <a:ext uri="{FF2B5EF4-FFF2-40B4-BE49-F238E27FC236}">
                <a16:creationId xmlns:a16="http://schemas.microsoft.com/office/drawing/2014/main" id="{324DF089-DD73-4D73-B23D-94EA01690448}"/>
              </a:ext>
            </a:extLst>
          </p:cNvPr>
          <p:cNvSpPr txBox="1">
            <a:spLocks/>
          </p:cNvSpPr>
          <p:nvPr/>
        </p:nvSpPr>
        <p:spPr>
          <a:xfrm>
            <a:off x="4013948" y="4682600"/>
            <a:ext cx="7307856" cy="131752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s-MX" dirty="0"/>
          </a:p>
        </p:txBody>
      </p:sp>
    </p:spTree>
    <p:extLst>
      <p:ext uri="{BB962C8B-B14F-4D97-AF65-F5344CB8AC3E}">
        <p14:creationId xmlns:p14="http://schemas.microsoft.com/office/powerpoint/2010/main" val="261124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normAutofit/>
          </a:bodyPr>
          <a:lstStyle/>
          <a:p>
            <a:r>
              <a:rPr lang="es-MX" dirty="0"/>
              <a:t>Unidad de control</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3888841" cy="3800578"/>
          </a:xfrm>
        </p:spPr>
        <p:txBody>
          <a:bodyPr>
            <a:normAutofit/>
          </a:bodyPr>
          <a:lstStyle/>
          <a:p>
            <a:r>
              <a:rPr lang="es-MX" dirty="0"/>
              <a:t>Descripción funcional:</a:t>
            </a:r>
          </a:p>
          <a:p>
            <a:pPr algn="just"/>
            <a:r>
              <a:rPr lang="es-MX" dirty="0"/>
              <a:t>Decodifica las instrucciones que llegan desde el registro de instrucciones y actúa conforme al set de instrucciones establecido y coordina las operaciones en la unidad lógica aritmética, también analiza el estado de las banderas y conforme a este establece un salto o no en el PC </a:t>
            </a:r>
            <a:r>
              <a:rPr lang="es-MX" dirty="0" err="1"/>
              <a:t>counter</a:t>
            </a:r>
            <a:r>
              <a:rPr lang="es-MX" dirty="0"/>
              <a:t> o envía una señal para que se pase algún valor almacenado en el registro al bus de datos para su posterior almacenamiento en memoria </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pic>
        <p:nvPicPr>
          <p:cNvPr id="3" name="Marcador de posición de imagen 5">
            <a:extLst>
              <a:ext uri="{FF2B5EF4-FFF2-40B4-BE49-F238E27FC236}">
                <a16:creationId xmlns:a16="http://schemas.microsoft.com/office/drawing/2014/main" id="{FEE0F3E4-B647-4773-A693-EFB5CD075011}"/>
              </a:ext>
            </a:extLst>
          </p:cNvPr>
          <p:cNvPicPr>
            <a:picLocks noChangeAspect="1"/>
          </p:cNvPicPr>
          <p:nvPr/>
        </p:nvPicPr>
        <p:blipFill rotWithShape="1">
          <a:blip r:embed="rId2">
            <a:extLst>
              <a:ext uri="{28A0092B-C50C-407E-A947-70E740481C1C}">
                <a14:useLocalDpi xmlns:a14="http://schemas.microsoft.com/office/drawing/2010/main" val="0"/>
              </a:ext>
            </a:extLst>
          </a:blip>
          <a:srcRect t="5118" b="58817"/>
          <a:stretch/>
        </p:blipFill>
        <p:spPr>
          <a:xfrm>
            <a:off x="4572183" y="1066800"/>
            <a:ext cx="6936475" cy="4724400"/>
          </a:xfrm>
          <a:prstGeom prst="rect">
            <a:avLst/>
          </a:prstGeom>
        </p:spPr>
      </p:pic>
      <p:sp>
        <p:nvSpPr>
          <p:cNvPr id="10" name="Rectángulo 9">
            <a:extLst>
              <a:ext uri="{FF2B5EF4-FFF2-40B4-BE49-F238E27FC236}">
                <a16:creationId xmlns:a16="http://schemas.microsoft.com/office/drawing/2014/main" id="{7EF844FF-3967-4F31-8619-4542FFA513E6}"/>
              </a:ext>
            </a:extLst>
          </p:cNvPr>
          <p:cNvSpPr/>
          <p:nvPr/>
        </p:nvSpPr>
        <p:spPr>
          <a:xfrm>
            <a:off x="5948892" y="3714161"/>
            <a:ext cx="1197631" cy="10531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7562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3342" b="73822"/>
          <a:stretch/>
        </p:blipFill>
        <p:spPr>
          <a:xfrm>
            <a:off x="4207775" y="1950867"/>
            <a:ext cx="6936475" cy="3020627"/>
          </a:xfrm>
        </p:spPr>
      </p:pic>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a:xfrm>
            <a:off x="683342" y="880370"/>
            <a:ext cx="4103431" cy="884068"/>
          </a:xfrm>
        </p:spPr>
        <p:txBody>
          <a:bodyPr>
            <a:normAutofit/>
          </a:bodyPr>
          <a:lstStyle/>
          <a:p>
            <a:r>
              <a:rPr lang="es-MX" dirty="0"/>
              <a:t>Unidad de control</a:t>
            </a:r>
          </a:p>
        </p:txBody>
      </p:sp>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1764438"/>
            <a:ext cx="4790358" cy="4420463"/>
          </a:xfrm>
        </p:spPr>
        <p:txBody>
          <a:bodyPr>
            <a:normAutofit fontScale="70000" lnSpcReduction="20000"/>
          </a:bodyPr>
          <a:lstStyle/>
          <a:p>
            <a:r>
              <a:rPr lang="es-MX" dirty="0"/>
              <a:t>Entradas:</a:t>
            </a:r>
          </a:p>
          <a:p>
            <a:pPr marL="285750" indent="-285750">
              <a:buFont typeface="Arial" panose="020B0604020202020204" pitchFamily="34" charset="0"/>
              <a:buChar char="•"/>
            </a:pPr>
            <a:r>
              <a:rPr lang="es-MX" dirty="0" err="1"/>
              <a:t>i_Timming</a:t>
            </a:r>
            <a:r>
              <a:rPr lang="es-MX" dirty="0"/>
              <a:t> (1 bit)</a:t>
            </a:r>
          </a:p>
          <a:p>
            <a:pPr marL="285750" indent="-285750">
              <a:buFont typeface="Arial" panose="020B0604020202020204" pitchFamily="34" charset="0"/>
              <a:buChar char="•"/>
            </a:pPr>
            <a:r>
              <a:rPr lang="es-MX" dirty="0" err="1"/>
              <a:t>i_Bandera</a:t>
            </a:r>
            <a:r>
              <a:rPr lang="es-MX" dirty="0"/>
              <a:t> (3 bits)</a:t>
            </a:r>
          </a:p>
          <a:p>
            <a:pPr marL="285750" indent="-285750">
              <a:buFont typeface="Arial" panose="020B0604020202020204" pitchFamily="34" charset="0"/>
              <a:buChar char="•"/>
            </a:pPr>
            <a:r>
              <a:rPr lang="es-MX" dirty="0" err="1"/>
              <a:t>i_Instrucción</a:t>
            </a:r>
            <a:r>
              <a:rPr lang="es-MX" dirty="0"/>
              <a:t> (3 bits)</a:t>
            </a:r>
          </a:p>
          <a:p>
            <a:r>
              <a:rPr lang="es-MX" dirty="0"/>
              <a:t>Salidas:</a:t>
            </a:r>
          </a:p>
          <a:p>
            <a:pPr marL="285750" indent="-285750">
              <a:buFont typeface="Arial" panose="020B0604020202020204" pitchFamily="34" charset="0"/>
              <a:buChar char="•"/>
            </a:pPr>
            <a:r>
              <a:rPr lang="es-MX" dirty="0" err="1"/>
              <a:t>o_Señal</a:t>
            </a:r>
            <a:r>
              <a:rPr lang="es-MX" dirty="0"/>
              <a:t> _</a:t>
            </a:r>
            <a:r>
              <a:rPr lang="es-MX" dirty="0" err="1"/>
              <a:t>de_salto</a:t>
            </a:r>
            <a:r>
              <a:rPr lang="es-MX" dirty="0"/>
              <a:t> (1 bit)</a:t>
            </a:r>
          </a:p>
          <a:p>
            <a:pPr marL="285750" indent="-285750">
              <a:buFont typeface="Arial" panose="020B0604020202020204" pitchFamily="34" charset="0"/>
              <a:buChar char="•"/>
            </a:pPr>
            <a:r>
              <a:rPr lang="es-MX" dirty="0" err="1"/>
              <a:t>o_Selector_de_entrada_a_registros</a:t>
            </a:r>
            <a:r>
              <a:rPr lang="es-MX" dirty="0"/>
              <a:t> (2 bits)</a:t>
            </a:r>
          </a:p>
          <a:p>
            <a:pPr marL="285750" indent="-285750">
              <a:buFont typeface="Arial" panose="020B0604020202020204" pitchFamily="34" charset="0"/>
              <a:buChar char="•"/>
            </a:pPr>
            <a:r>
              <a:rPr lang="es-MX" dirty="0" err="1"/>
              <a:t>o_Lectura_escritura</a:t>
            </a:r>
            <a:r>
              <a:rPr lang="es-MX" dirty="0"/>
              <a:t> (2 bit)</a:t>
            </a:r>
          </a:p>
          <a:p>
            <a:pPr marL="285750" indent="-285750">
              <a:buFont typeface="Arial" panose="020B0604020202020204" pitchFamily="34" charset="0"/>
              <a:buChar char="•"/>
            </a:pPr>
            <a:r>
              <a:rPr lang="es-MX" dirty="0" err="1"/>
              <a:t>o_Control_RX</a:t>
            </a:r>
            <a:r>
              <a:rPr lang="es-MX" dirty="0"/>
              <a:t> (3 bits)</a:t>
            </a:r>
          </a:p>
          <a:p>
            <a:pPr marL="285750" indent="-285750">
              <a:buFont typeface="Arial" panose="020B0604020202020204" pitchFamily="34" charset="0"/>
              <a:buChar char="•"/>
            </a:pPr>
            <a:r>
              <a:rPr lang="es-MX" dirty="0" err="1"/>
              <a:t>o_Control_RY</a:t>
            </a:r>
            <a:r>
              <a:rPr lang="es-MX" dirty="0"/>
              <a:t> (3 bits)</a:t>
            </a:r>
          </a:p>
          <a:p>
            <a:pPr marL="285750" indent="-285750">
              <a:buFont typeface="Arial" panose="020B0604020202020204" pitchFamily="34" charset="0"/>
              <a:buChar char="•"/>
            </a:pPr>
            <a:r>
              <a:rPr lang="es-MX" dirty="0" err="1"/>
              <a:t>o_Seleccion_de_registro_escritura</a:t>
            </a:r>
            <a:r>
              <a:rPr lang="es-MX" dirty="0"/>
              <a:t> (8 bits)</a:t>
            </a:r>
          </a:p>
          <a:p>
            <a:pPr marL="285750" indent="-285750">
              <a:buFont typeface="Arial" panose="020B0604020202020204" pitchFamily="34" charset="0"/>
              <a:buChar char="•"/>
            </a:pPr>
            <a:r>
              <a:rPr lang="es-MX" dirty="0"/>
              <a:t>o_ </a:t>
            </a:r>
            <a:r>
              <a:rPr lang="es-MX" dirty="0" err="1"/>
              <a:t>Seleccion_de_registro_lectura</a:t>
            </a:r>
            <a:r>
              <a:rPr lang="es-MX" dirty="0"/>
              <a:t> (8 bits)</a:t>
            </a:r>
          </a:p>
          <a:p>
            <a:pPr marL="285750" indent="-285750">
              <a:buFont typeface="Arial" panose="020B0604020202020204" pitchFamily="34" charset="0"/>
              <a:buChar char="•"/>
            </a:pPr>
            <a:r>
              <a:rPr lang="es-MX" dirty="0" err="1"/>
              <a:t>o_Señal_de_control</a:t>
            </a:r>
            <a:r>
              <a:rPr lang="es-MX" dirty="0"/>
              <a:t> (3 bits)</a:t>
            </a:r>
          </a:p>
          <a:p>
            <a:pPr marL="285750" indent="-285750">
              <a:buFont typeface="Arial" panose="020B0604020202020204" pitchFamily="34" charset="0"/>
              <a:buChar char="•"/>
            </a:pPr>
            <a:r>
              <a:rPr lang="es-MX" dirty="0" err="1"/>
              <a:t>o_Inst_decodificada</a:t>
            </a:r>
            <a:r>
              <a:rPr lang="es-MX" dirty="0"/>
              <a:t> (3 bits)</a:t>
            </a:r>
          </a:p>
          <a:p>
            <a:pPr marL="285750" indent="-285750">
              <a:buFont typeface="Arial" panose="020B0604020202020204" pitchFamily="34" charset="0"/>
              <a:buChar char="•"/>
            </a:pPr>
            <a:r>
              <a:rPr lang="es-MX" dirty="0" err="1"/>
              <a:t>o_Hab</a:t>
            </a:r>
            <a:r>
              <a:rPr lang="es-MX" dirty="0"/>
              <a:t> (1 bit)</a:t>
            </a:r>
          </a:p>
          <a:p>
            <a:endParaRPr lang="es-MX" dirty="0"/>
          </a:p>
          <a:p>
            <a:pPr marL="285750" indent="-285750">
              <a:buFont typeface="Arial" panose="020B0604020202020204" pitchFamily="34" charset="0"/>
              <a:buChar char="•"/>
            </a:pPr>
            <a:endParaRPr lang="es-MX" dirty="0"/>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152424387"/>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43141"/>
      </a:dk2>
      <a:lt2>
        <a:srgbClr val="E2E8E2"/>
      </a:lt2>
      <a:accent1>
        <a:srgbClr val="D530E0"/>
      </a:accent1>
      <a:accent2>
        <a:srgbClr val="812BD1"/>
      </a:accent2>
      <a:accent3>
        <a:srgbClr val="5342E3"/>
      </a:accent3>
      <a:accent4>
        <a:srgbClr val="1E55CE"/>
      </a:accent4>
      <a:accent5>
        <a:srgbClr val="2CAEDE"/>
      </a:accent5>
      <a:accent6>
        <a:srgbClr val="1AB69F"/>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1056</Words>
  <Application>Microsoft Office PowerPoint</Application>
  <PresentationFormat>Panorámica</PresentationFormat>
  <Paragraphs>126</Paragraphs>
  <Slides>17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Calisto MT</vt:lpstr>
      <vt:lpstr>Univers Condensed</vt:lpstr>
      <vt:lpstr>ChronicleVTI</vt:lpstr>
      <vt:lpstr>UNIVERSIDAD Autónoma de zacatecas Ingeniería en Robótica y mecatrónica Diseño de un microprocesador con arquitectura Harvard y set de instrucciones RISC</vt:lpstr>
      <vt:lpstr>Objetivo de la práctica</vt:lpstr>
      <vt:lpstr>Diagrama de caja blanca</vt:lpstr>
      <vt:lpstr>Preescalador</vt:lpstr>
      <vt:lpstr>Preescalador</vt:lpstr>
      <vt:lpstr>Pc counter</vt:lpstr>
      <vt:lpstr>PC counter</vt:lpstr>
      <vt:lpstr>Unidad de control</vt:lpstr>
      <vt:lpstr>Unidad de control</vt:lpstr>
      <vt:lpstr>Banco de registros</vt:lpstr>
      <vt:lpstr>Registro de instrucciones</vt:lpstr>
      <vt:lpstr>Banco de registros</vt:lpstr>
      <vt:lpstr>UNIDAD LÓGICO ARITMÉTICA (ALU)</vt:lpstr>
      <vt:lpstr>Unidad lógico aritmética (alu)</vt:lpstr>
      <vt:lpstr>Manager de salidas a memoria</vt:lpstr>
      <vt:lpstr>Manager de salidas a memoria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zacatecas Ingeniería en Robótica y mecatrónica Diseño de un microprocesador con arquitectura Harvard y set de instrucciones RISC</dc:title>
  <dc:creator>Paco R.B.</dc:creator>
  <cp:lastModifiedBy>Paco R.B.</cp:lastModifiedBy>
  <cp:revision>34</cp:revision>
  <dcterms:created xsi:type="dcterms:W3CDTF">2020-09-24T20:02:11Z</dcterms:created>
  <dcterms:modified xsi:type="dcterms:W3CDTF">2020-10-28T17:33:37Z</dcterms:modified>
</cp:coreProperties>
</file>