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B9713-455F-4337-96DD-CEA65ADA71D6}" type="datetimeFigureOut">
              <a:rPr lang="es-MX" smtClean="0"/>
              <a:t>06/10/2020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96E1E-D552-45B2-8B49-EB403A3156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631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96E1E-D552-45B2-8B49-EB403A315658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33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DD8-7D27-4821-90A1-731D6E571ED0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Microcontroladores. Proyecto 2: (Arquitectura de Microprocesador)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7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C3F9-25DA-4A67-958D-83336748AD98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Microcontroladores. Proyecto 2: (Arquitectura de Microprocesador)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8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EA86-6163-4600-A674-7410E596185D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Microcontroladores. Proyecto 2: (Arquitectura de Microprocesador)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2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03E8-1F45-4435-8B8E-199A1C215465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Microcontroladores. Proyecto 2: (Arquitectura de Microprocesador)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0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4987-21B8-46EB-A989-C0CDDFED8A9B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Microcontroladores. Proyecto 2: (Arquitectura de Microprocesador)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9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87D1-BFB7-41CF-9825-53816C17C4E7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Microcontroladores. Proyecto 2: (Arquitectura de Microprocesador)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7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1F1-852B-4865-ACDE-BECB9642CD74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Microcontroladores. Proyecto 2: (Arquitectura de Microprocesador)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9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708-5533-4D67-9746-F1A4E7DCDAD7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Microcontroladores. Proyecto 2: (Arquitectura de Microprocesador)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3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6949-92EE-4E54-AFEB-F06B15735F02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Microcontroladores. Proyecto 2: (Arquitectura de Microprocesador)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7078B1-F904-46DC-AAEE-D9D3BA607ED0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Microcontroladores. Proyecto 2: (Arquitectura de Microprocesador)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9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D90-F667-48CC-A0D2-8D31C1D908BA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Microcontroladores. Proyecto 2: (Arquitectura de Microprocesador)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75E9E1-EEBD-4D5B-A7CE-FAB22A85D83D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Microcontroladores. Proyecto 2: (Arquitectura de Microprocesador)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5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4699" y="399246"/>
            <a:ext cx="11681138" cy="6117465"/>
          </a:xfrm>
        </p:spPr>
        <p:txBody>
          <a:bodyPr>
            <a:normAutofit/>
          </a:bodyPr>
          <a:lstStyle/>
          <a:p>
            <a:pPr algn="ctr"/>
            <a:r>
              <a:rPr lang="es-MX" sz="1800" b="1" dirty="0">
                <a:latin typeface="Bahnschrift" panose="020B0502040204020203" pitchFamily="34" charset="0"/>
              </a:rPr>
              <a:t>Universidad autónoma de zacatecas</a:t>
            </a:r>
          </a:p>
          <a:p>
            <a:pPr algn="ctr"/>
            <a:r>
              <a:rPr lang="es-MX" sz="1800" b="1" dirty="0">
                <a:latin typeface="Bahnschrift" panose="020B0502040204020203" pitchFamily="34" charset="0"/>
              </a:rPr>
              <a:t>“francisco García salinas”</a:t>
            </a:r>
          </a:p>
          <a:p>
            <a:pPr algn="ctr"/>
            <a:endParaRPr lang="es-MX" sz="1800" b="1" dirty="0">
              <a:latin typeface="Bahnschrift" panose="020B0502040204020203" pitchFamily="34" charset="0"/>
            </a:endParaRPr>
          </a:p>
          <a:p>
            <a:pPr algn="ctr"/>
            <a:r>
              <a:rPr lang="es-MX" sz="1800" b="1" dirty="0">
                <a:latin typeface="Bahnschrift" panose="020B0502040204020203" pitchFamily="34" charset="0"/>
              </a:rPr>
              <a:t>Ingeniería en robótica y mecatrónica </a:t>
            </a:r>
          </a:p>
          <a:p>
            <a:pPr algn="ctr"/>
            <a:r>
              <a:rPr lang="es-MX" sz="1800" b="1" dirty="0">
                <a:latin typeface="Bahnschrift" panose="020B0502040204020203" pitchFamily="34" charset="0"/>
              </a:rPr>
              <a:t> microcontroladores </a:t>
            </a:r>
          </a:p>
          <a:p>
            <a:pPr algn="ctr"/>
            <a:endParaRPr lang="es-MX" sz="1800" b="1" dirty="0">
              <a:latin typeface="Bahnschrift" panose="020B0502040204020203" pitchFamily="34" charset="0"/>
            </a:endParaRPr>
          </a:p>
          <a:p>
            <a:pPr algn="ctr"/>
            <a:r>
              <a:rPr lang="es-MX" b="1" dirty="0">
                <a:latin typeface="Arial Rounded MT Bold" panose="020F0704030504030204" pitchFamily="34" charset="0"/>
              </a:rPr>
              <a:t>“Arquitectura de un microprocesador”</a:t>
            </a:r>
          </a:p>
          <a:p>
            <a:pPr algn="ctr"/>
            <a:endParaRPr lang="es-MX" b="1" dirty="0">
              <a:latin typeface="Arial Rounded MT Bold" panose="020F0704030504030204" pitchFamily="34" charset="0"/>
            </a:endParaRPr>
          </a:p>
          <a:p>
            <a:pPr algn="ctr"/>
            <a:r>
              <a:rPr lang="es-MX" sz="1800" b="1" dirty="0">
                <a:latin typeface="Bahnschrift" panose="020B0502040204020203" pitchFamily="34" charset="0"/>
              </a:rPr>
              <a:t>Equipo 6: los empresarios</a:t>
            </a:r>
          </a:p>
          <a:p>
            <a:pPr algn="ctr"/>
            <a:r>
              <a:rPr lang="es-ES" sz="1800" b="1" dirty="0">
                <a:latin typeface="Bahnschrift" panose="020B0502040204020203" pitchFamily="34" charset="0"/>
              </a:rPr>
              <a:t>Juan Francisco Márquez Lamas</a:t>
            </a:r>
          </a:p>
          <a:p>
            <a:pPr algn="ctr"/>
            <a:r>
              <a:rPr lang="es-ES" sz="1800" b="1" dirty="0">
                <a:latin typeface="Bahnschrift" panose="020B0502040204020203" pitchFamily="34" charset="0"/>
              </a:rPr>
              <a:t>Genaro Reyes López</a:t>
            </a:r>
          </a:p>
          <a:p>
            <a:pPr algn="ctr"/>
            <a:r>
              <a:rPr lang="es-ES" sz="1800" b="1" dirty="0">
                <a:latin typeface="Bahnschrift" panose="020B0502040204020203" pitchFamily="34" charset="0"/>
              </a:rPr>
              <a:t>Admilcar Elías Guerrero González</a:t>
            </a:r>
          </a:p>
          <a:p>
            <a:pPr algn="ctr"/>
            <a:r>
              <a:rPr lang="es-ES" sz="1800" b="1" dirty="0">
                <a:latin typeface="Bahnschrift" panose="020B0502040204020203" pitchFamily="34" charset="0"/>
              </a:rPr>
              <a:t>Guadalupe Silva Rodríguez</a:t>
            </a:r>
          </a:p>
          <a:p>
            <a:pPr algn="ctr"/>
            <a:endParaRPr lang="es-MX" sz="1800" b="1" dirty="0">
              <a:latin typeface="Bahnschrift" panose="020B0502040204020203" pitchFamily="34" charset="0"/>
            </a:endParaRPr>
          </a:p>
        </p:txBody>
      </p:sp>
      <p:pic>
        <p:nvPicPr>
          <p:cNvPr id="4" name="Picture 2" descr="Unidad Académica de Ingeniería Eléctric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2"/>
          <a:stretch/>
        </p:blipFill>
        <p:spPr bwMode="auto">
          <a:xfrm>
            <a:off x="9843708" y="502274"/>
            <a:ext cx="1760156" cy="139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Unidad Académica de Ingeniería Eléctric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920"/>
          <a:stretch/>
        </p:blipFill>
        <p:spPr bwMode="auto">
          <a:xfrm>
            <a:off x="618185" y="502274"/>
            <a:ext cx="1593086" cy="139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05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92427"/>
            <a:ext cx="10058400" cy="1054780"/>
          </a:xfrm>
        </p:spPr>
        <p:txBody>
          <a:bodyPr/>
          <a:lstStyle/>
          <a:p>
            <a:r>
              <a:rPr lang="es-MX" dirty="0">
                <a:latin typeface="Arial Rounded MT Bold" panose="020F0704030504030204" pitchFamily="34" charset="0"/>
              </a:rPr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MX" dirty="0"/>
              <a:t>Diseño de la arquitectura de un microcontrolador basado en la arquitectura Harvard, y que además cumpla las siguientes características:</a:t>
            </a:r>
          </a:p>
          <a:p>
            <a:pPr lvl="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Arquitectura tipo RISC</a:t>
            </a:r>
          </a:p>
          <a:p>
            <a:pPr lvl="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Microprocesador de 8 bits</a:t>
            </a:r>
          </a:p>
          <a:p>
            <a:pPr lvl="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Contar con 8 registros internos</a:t>
            </a:r>
          </a:p>
          <a:p>
            <a:pPr lvl="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Realizar operaciones sobre enteros</a:t>
            </a:r>
          </a:p>
          <a:p>
            <a:pPr algn="just">
              <a:lnSpc>
                <a:spcPct val="150000"/>
              </a:lnSpc>
            </a:pPr>
            <a:endParaRPr lang="es-MX" dirty="0"/>
          </a:p>
          <a:p>
            <a:pPr algn="just">
              <a:lnSpc>
                <a:spcPct val="150000"/>
              </a:lnSpc>
            </a:pPr>
            <a:r>
              <a:rPr lang="es-MX" dirty="0"/>
              <a:t> 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505629" y="6492875"/>
            <a:ext cx="5241701" cy="365125"/>
          </a:xfrm>
        </p:spPr>
        <p:txBody>
          <a:bodyPr/>
          <a:lstStyle/>
          <a:p>
            <a:r>
              <a:rPr lang="pt-BR" sz="1100" dirty="0"/>
              <a:t>Microcontroladores. Proyecto 2: (Arquitectura de Microprocesador)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802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443223"/>
            <a:ext cx="10058400" cy="1209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Arquitectura Harvard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4433552" cy="4023360"/>
          </a:xfrm>
        </p:spPr>
        <p:txBody>
          <a:bodyPr vert="horz" lIns="0" tIns="45720" rIns="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" dirty="0"/>
              <a:t>La arquitectura Harvard dispone de dos memorias independientes: una, que contiene sólo instrucciones y otra, sólo datos. Ambas disponen de sus respectivos sistemas de buses de acceso y es posible realizar operaciones de acceso (lectura o escritura) simultáneamente en ambas memorias. </a:t>
            </a:r>
            <a:endParaRPr lang="es-MX" dirty="0"/>
          </a:p>
        </p:txBody>
      </p:sp>
      <p:pic>
        <p:nvPicPr>
          <p:cNvPr id="1026" name="Picture 2" descr="Teoría Básica de Microcontroladores | Pro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617888"/>
            <a:ext cx="5244277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565557" y="6469308"/>
            <a:ext cx="5121845" cy="365125"/>
          </a:xfrm>
        </p:spPr>
        <p:txBody>
          <a:bodyPr vert="horz" lIns="91440" tIns="45720" rIns="91440" bIns="45720" rtlCol="0" anchor="ctr"/>
          <a:lstStyle/>
          <a:p>
            <a:r>
              <a:rPr lang="pt-BR" sz="1100" dirty="0"/>
              <a:t>Microcontroladores. Proyecto 2: (Arquitectura de Microprocesador)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4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28033"/>
            <a:ext cx="10058400" cy="11062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4400" dirty="0">
                <a:latin typeface="Arial Rounded MT Bold" panose="020F0704030504030204" pitchFamily="34" charset="0"/>
              </a:rPr>
              <a:t>Arquitectura Micro - Empresaurios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97250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MX" sz="2400" b="1" u="sng" dirty="0"/>
              <a:t>Diagrama de caja negra</a:t>
            </a:r>
          </a:p>
          <a:p>
            <a:pPr marL="201168" lvl="1" indent="0">
              <a:buNone/>
            </a:pPr>
            <a:endParaRPr lang="es-MX" sz="2400" b="1" u="sng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552119" y="6492875"/>
            <a:ext cx="5148722" cy="365125"/>
          </a:xfrm>
        </p:spPr>
        <p:txBody>
          <a:bodyPr vert="horz" lIns="91440" tIns="45720" rIns="91440" bIns="45720" rtlCol="0" anchor="ctr"/>
          <a:lstStyle/>
          <a:p>
            <a:r>
              <a:rPr lang="pt-BR" sz="1100" dirty="0"/>
              <a:t>Microcontroladores. Proyecto 2: (Arquitectura de Microprocesador)</a:t>
            </a:r>
            <a:endParaRPr lang="en-US" sz="11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33" y="2537883"/>
            <a:ext cx="7128411" cy="31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1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>
                <a:latin typeface="Arial Rounded MT Bold" panose="020F0704030504030204" pitchFamily="34" charset="0"/>
              </a:rPr>
              <a:t>Set de Instrucciones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microprocesador ejecuta el set de instrucciones descrito a continuación: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89234"/>
              </p:ext>
            </p:extLst>
          </p:nvPr>
        </p:nvGraphicFramePr>
        <p:xfrm>
          <a:off x="1877455" y="2381041"/>
          <a:ext cx="8399886" cy="3624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9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41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Instrucción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  <a:r>
                        <a:rPr lang="es-MX" baseline="0" dirty="0"/>
                        <a:t> </a:t>
                      </a:r>
                      <a:r>
                        <a:rPr lang="es-MX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Argumentos</a:t>
                      </a:r>
                      <a:r>
                        <a:rPr lang="es-MX" baseline="0" dirty="0"/>
                        <a:t> 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1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Load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Cargar una variable (#NUM) a un registro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#NUM</a:t>
                      </a:r>
                    </a:p>
                    <a:p>
                      <a:pPr algn="ctr"/>
                      <a:r>
                        <a:rPr lang="es-MX" dirty="0"/>
                        <a:t>RX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34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Cargar datos en una dirección de memoria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RX</a:t>
                      </a:r>
                    </a:p>
                    <a:p>
                      <a:pPr algn="ctr"/>
                      <a:r>
                        <a:rPr lang="es-MX" dirty="0"/>
                        <a:t>[RY]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1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Almacena una variable (# NUM) en una dirección de memoria.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#NUM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1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Store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Almacena datos en un registro RX en la dirección de memoria [RY]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RX</a:t>
                      </a:r>
                    </a:p>
                    <a:p>
                      <a:pPr algn="ctr"/>
                      <a:r>
                        <a:rPr lang="es-MX" dirty="0"/>
                        <a:t>[RY]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584316" y="6492875"/>
            <a:ext cx="5084328" cy="365125"/>
          </a:xfrm>
        </p:spPr>
        <p:txBody>
          <a:bodyPr vert="horz" lIns="91440" tIns="45720" rIns="91440" bIns="45720" rtlCol="0" anchor="ctr"/>
          <a:lstStyle/>
          <a:p>
            <a:r>
              <a:rPr lang="pt-BR" sz="1100" dirty="0"/>
              <a:t>Microcontroladores. Proyecto 2: (Arquitectura de Microprocesador)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031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19732"/>
              </p:ext>
            </p:extLst>
          </p:nvPr>
        </p:nvGraphicFramePr>
        <p:xfrm>
          <a:off x="2160789" y="2132764"/>
          <a:ext cx="8127999" cy="366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4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Instrucción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Argumentos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Move</a:t>
                      </a:r>
                      <a:r>
                        <a:rPr lang="es-MX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Mueve un</a:t>
                      </a:r>
                      <a:r>
                        <a:rPr lang="es-MX" baseline="0" dirty="0"/>
                        <a:t> dato de un registro a otro (RX a RY)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RX</a:t>
                      </a:r>
                    </a:p>
                    <a:p>
                      <a:pPr algn="ctr"/>
                      <a:r>
                        <a:rPr lang="es-MX" dirty="0"/>
                        <a:t>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Math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Hacer operaciones matemáticas con un registro RX y almacenarlo en R0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RX</a:t>
                      </a:r>
                    </a:p>
                    <a:p>
                      <a:pPr algn="ctr"/>
                      <a:r>
                        <a:rPr lang="es-MX" dirty="0"/>
                        <a:t>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Jump</a:t>
                      </a:r>
                      <a:r>
                        <a:rPr lang="es-MX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Saltar del</a:t>
                      </a:r>
                      <a:r>
                        <a:rPr lang="es-MX" baseline="0" dirty="0"/>
                        <a:t> PC a una dirección ([RX]) si se cumple cierta condición 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[RX]</a:t>
                      </a:r>
                    </a:p>
                    <a:p>
                      <a:pPr algn="ctr"/>
                      <a:r>
                        <a:rPr lang="es-MX" dirty="0"/>
                        <a:t>COND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Nop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Sin operación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410599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MX" sz="4400" dirty="0">
                <a:latin typeface="Arial Rounded MT Bold" panose="020F0704030504030204" pitchFamily="34" charset="0"/>
              </a:rPr>
              <a:t>Set de Instrucciones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558558" y="6492875"/>
            <a:ext cx="5135843" cy="365125"/>
          </a:xfrm>
        </p:spPr>
        <p:txBody>
          <a:bodyPr vert="horz" lIns="91440" tIns="45720" rIns="91440" bIns="45720" rtlCol="0" anchor="ctr"/>
          <a:lstStyle/>
          <a:p>
            <a:r>
              <a:rPr lang="pt-BR" sz="1100" dirty="0"/>
              <a:t>Microcontroladores. Proyecto 2: (Arquitectura de Microprocesador)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57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132" y="53972"/>
            <a:ext cx="10058400" cy="978372"/>
          </a:xfrm>
        </p:spPr>
        <p:txBody>
          <a:bodyPr>
            <a:normAutofit/>
          </a:bodyPr>
          <a:lstStyle/>
          <a:p>
            <a:r>
              <a:rPr lang="es-MX" sz="4400" dirty="0">
                <a:latin typeface="Arial Rounded MT Bold" panose="020F0704030504030204" pitchFamily="34" charset="0"/>
              </a:rPr>
              <a:t>Diagrama de caja blanca</a:t>
            </a:r>
            <a:endParaRPr lang="es-MX" sz="4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095132" y="185646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s-MX" sz="2400" b="1" u="sng" dirty="0"/>
          </a:p>
          <a:p>
            <a:pPr marL="201168" lvl="1" indent="0">
              <a:buNone/>
            </a:pPr>
            <a:endParaRPr lang="es-MX" sz="2400" b="1" u="sn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653002" y="6492875"/>
            <a:ext cx="4942660" cy="365125"/>
          </a:xfrm>
        </p:spPr>
        <p:txBody>
          <a:bodyPr vert="horz" lIns="91440" tIns="45720" rIns="91440" bIns="45720" rtlCol="0" anchor="ctr"/>
          <a:lstStyle/>
          <a:p>
            <a:r>
              <a:rPr lang="pt-BR" sz="1100" dirty="0"/>
              <a:t>Microcontroladores. Proyecto 2: (Arquitectura de Microprocesador)</a:t>
            </a:r>
            <a:endParaRPr lang="en-US" sz="1100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16D32DDF-3899-4B5E-BAFA-0F417CAD2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32" y="1032344"/>
            <a:ext cx="9698496" cy="5277123"/>
          </a:xfr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7E062FB-89B6-435F-8688-E6257EF30BF8}"/>
              </a:ext>
            </a:extLst>
          </p:cNvPr>
          <p:cNvSpPr/>
          <p:nvPr/>
        </p:nvSpPr>
        <p:spPr>
          <a:xfrm>
            <a:off x="4876799" y="1933590"/>
            <a:ext cx="212035" cy="15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B49621-3BBF-48BF-A870-A644D1A6116D}"/>
              </a:ext>
            </a:extLst>
          </p:cNvPr>
          <p:cNvSpPr/>
          <p:nvPr/>
        </p:nvSpPr>
        <p:spPr>
          <a:xfrm>
            <a:off x="4770781" y="2989087"/>
            <a:ext cx="212035" cy="15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E010ACF-E1E2-4654-8C65-093E283C8005}"/>
              </a:ext>
            </a:extLst>
          </p:cNvPr>
          <p:cNvSpPr/>
          <p:nvPr/>
        </p:nvSpPr>
        <p:spPr>
          <a:xfrm>
            <a:off x="6527799" y="3072178"/>
            <a:ext cx="212035" cy="15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32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E22945F-C367-432E-A0E6-311A7F3F8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206116"/>
              </p:ext>
            </p:extLst>
          </p:nvPr>
        </p:nvGraphicFramePr>
        <p:xfrm>
          <a:off x="1066800" y="644412"/>
          <a:ext cx="100584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298">
                  <a:extLst>
                    <a:ext uri="{9D8B030D-6E8A-4147-A177-3AD203B41FA5}">
                      <a16:colId xmlns:a16="http://schemas.microsoft.com/office/drawing/2014/main" val="3762695858"/>
                    </a:ext>
                  </a:extLst>
                </a:gridCol>
                <a:gridCol w="8041102">
                  <a:extLst>
                    <a:ext uri="{9D8B030D-6E8A-4147-A177-3AD203B41FA5}">
                      <a16:colId xmlns:a16="http://schemas.microsoft.com/office/drawing/2014/main" val="133773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9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Bloque que envía la información necesaria para ejecutar una instrucción específica a cada uno de los otros bloques del microcontrolador.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8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Bloque en el que se encuentra el almacenamiento del microcontrolador, se le conoce como banco de registros, ya que aquí se guardan los espacios de memoria o registros. Este bloque también se encarga de mover y cargar registros.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Bloque en el que se realizan todas las operaciones lógicas y aritméticas del microcontrolador.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9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Direccionamiento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Bloque encargado de dar dirección al bus de datos ya procesado y al bus de direcciones de datos.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0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Banderas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Bloque que indica el estado en el que se encuentra un dato procesado, el cual se define en 7 distintas condiciones.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5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Bloque que consiste en un registro en un procesador de computadora que contiene la dirección (ubicación) de la instrucción que se está ejecutando en el momento actual. A medida que se recupera cada instrucción, el contador del programa aumenta su valor almacenado en 1.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17699"/>
                  </a:ext>
                </a:extLst>
              </a:tr>
            </a:tbl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8DCF99-12C5-442B-898B-90DB7FE2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Microcontroladores. Proyecto 2: (Arquitectura de Microprocesador)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083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853</TotalTime>
  <Words>525</Words>
  <Application>Microsoft Office PowerPoint</Application>
  <PresentationFormat>Panorámica</PresentationFormat>
  <Paragraphs>86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Bahnschrift</vt:lpstr>
      <vt:lpstr>Calibri</vt:lpstr>
      <vt:lpstr>Calibri Light</vt:lpstr>
      <vt:lpstr>Retrospección</vt:lpstr>
      <vt:lpstr>Presentación de PowerPoint</vt:lpstr>
      <vt:lpstr>Objetivo</vt:lpstr>
      <vt:lpstr>Arquitectura Harvard </vt:lpstr>
      <vt:lpstr>Arquitectura Micro - Empresaurios </vt:lpstr>
      <vt:lpstr>Set de Instrucciones </vt:lpstr>
      <vt:lpstr>Set de Instrucciones </vt:lpstr>
      <vt:lpstr>Diagrama de caja blanca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Guadalupe Silva</dc:creator>
  <cp:lastModifiedBy>Francisco Márquez</cp:lastModifiedBy>
  <cp:revision>27</cp:revision>
  <dcterms:created xsi:type="dcterms:W3CDTF">2020-09-29T19:37:48Z</dcterms:created>
  <dcterms:modified xsi:type="dcterms:W3CDTF">2020-10-07T05:24:47Z</dcterms:modified>
</cp:coreProperties>
</file>